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emf" ContentType="image/x-emf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56" r:id="rId1"/>
  </p:sldMasterIdLst>
  <p:notesMasterIdLst>
    <p:notesMasterId r:id="rId2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</p:sldIdLst>
  <p:sldSz cx="10693400" cy="7561263"/>
  <p:notesSz cx="6797675" cy="9926638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1">
          <p15:clr>
            <a:srgbClr val="A4A3A4"/>
          </p15:clr>
        </p15:guide>
        <p15:guide id="2" pos="336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62" d="100"/>
          <a:sy n="62" d="100"/>
        </p:scale>
        <p:origin x="1120" y="56"/>
      </p:cViewPr>
      <p:guideLst>
        <p:guide orient="horz" pos="2381"/>
        <p:guide pos="3368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81D14C-5566-445D-BD74-763B41037513}" type="datetimeFigureOut">
              <a:rPr lang="cs-CZ" smtClean="0"/>
              <a:t>02.12.2020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030288" y="1241425"/>
            <a:ext cx="47371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DD68CE-66E3-4B61-B1C6-4A829A62593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06254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DD68CE-66E3-4B61-B1C6-4A829A625939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812246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/>
          <p:nvPr/>
        </p:nvSpPr>
        <p:spPr>
          <a:xfrm>
            <a:off x="0" y="0"/>
            <a:ext cx="10693400" cy="75612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Obdélník 13"/>
          <p:cNvSpPr/>
          <p:nvPr/>
        </p:nvSpPr>
        <p:spPr>
          <a:xfrm>
            <a:off x="0" y="1887568"/>
            <a:ext cx="10693400" cy="1890000"/>
          </a:xfrm>
          <a:prstGeom prst="rect">
            <a:avLst/>
          </a:prstGeom>
          <a:solidFill>
            <a:srgbClr val="E0003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marL="1165225"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2800" dirty="0">
              <a:latin typeface="Clara Sans" pitchFamily="50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602284" y="2024330"/>
            <a:ext cx="8289110" cy="1503745"/>
          </a:xfrm>
        </p:spPr>
        <p:txBody>
          <a:bodyPr/>
          <a:lstStyle>
            <a:lvl1pPr marL="0" indent="0" algn="l">
              <a:defRPr sz="4400">
                <a:solidFill>
                  <a:schemeClr val="bg1"/>
                </a:solidFill>
                <a:latin typeface="Clara Sans" pitchFamily="50" charset="0"/>
              </a:defRPr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602284" y="3957618"/>
            <a:ext cx="8640960" cy="720080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 dirty="0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fld id="{861E5E6D-9964-443D-8A1A-2F174139E214}" type="datetime1">
              <a:rPr lang="cs-CZ" smtClean="0"/>
              <a:t>02.12.2020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fld id="{9251B02E-AEA4-4A25-B995-7FBC9F8D11D8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sp>
        <p:nvSpPr>
          <p:cNvPr id="8" name="Obdélník 7"/>
          <p:cNvSpPr/>
          <p:nvPr/>
        </p:nvSpPr>
        <p:spPr>
          <a:xfrm>
            <a:off x="0" y="0"/>
            <a:ext cx="3030538" cy="126035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9" name="Picture 2" descr="I:\Mayna\!!_práce\RadkaF\JU České Budějovice\PPT prezentace\Podklady\HlavPapir Ekonomická fakult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140" y="212887"/>
            <a:ext cx="3973746" cy="10177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Obrázek 9"/>
          <p:cNvPicPr/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430913" y="6228903"/>
            <a:ext cx="4610100" cy="6381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90427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1A390B-2DF6-4A98-8CD3-57C620926EC6}" type="datetime1">
              <a:rPr lang="cs-CZ" smtClean="0"/>
              <a:t>02.12.2020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E80E49-5BFC-4E79-BF4D-A767D26BC07E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133625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7752716" y="1044327"/>
            <a:ext cx="2406015" cy="5710054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534670" y="1044327"/>
            <a:ext cx="7039822" cy="5710054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BE73E3-272C-49D3-A172-02F9E4E9562B}" type="datetime1">
              <a:rPr lang="cs-CZ" smtClean="0"/>
              <a:t>02.12.2020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254864-5606-4A31-B3E2-746352118BF3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427460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731325" y="180231"/>
            <a:ext cx="7427088" cy="662917"/>
          </a:xfrm>
        </p:spPr>
        <p:txBody>
          <a:bodyPr/>
          <a:lstStyle>
            <a:lvl1pPr>
              <a:defRPr sz="3600"/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4988" y="1187532"/>
            <a:ext cx="9623425" cy="5567281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63D660-356F-4B7B-9477-B5CEBBE7ED6F}" type="datetime1">
              <a:rPr lang="cs-CZ" smtClean="0"/>
              <a:t>02.12.2020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39112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44705" y="4858813"/>
            <a:ext cx="9089390" cy="1501751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44705" y="3204786"/>
            <a:ext cx="9089390" cy="165402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8E90E3-EF82-41EA-9CBB-69D0C1CE9A68}" type="datetime1">
              <a:rPr lang="cs-CZ" smtClean="0"/>
              <a:t>02.12.2020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C60EE9-DB36-4AC0-93AC-EAF55A4D2F9E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729833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534670" y="1764296"/>
            <a:ext cx="4722918" cy="499008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435812" y="1764296"/>
            <a:ext cx="4722918" cy="499008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BEF439-A903-4BAB-BE0E-D1DEB9C70BCB}" type="datetime1">
              <a:rPr lang="cs-CZ" smtClean="0"/>
              <a:t>02.12.2020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25203F-6002-47B2-BA6E-0944EEA53219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588734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22164" y="1188343"/>
            <a:ext cx="4724775" cy="70536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34671" y="1980431"/>
            <a:ext cx="4724775" cy="47739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5444605" y="1188343"/>
            <a:ext cx="4726631" cy="70536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5432100" y="1980431"/>
            <a:ext cx="4726631" cy="47739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3A1EA3-E2BC-48E8-A352-50577628A881}" type="datetime1">
              <a:rPr lang="cs-CZ" smtClean="0"/>
              <a:t>02.12.2020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744537-99EA-4D2E-83BE-317CA3E7C592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366853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DF245D-D6AC-44C9-87B3-4C6EEA36FB51}" type="datetime1">
              <a:rPr lang="cs-CZ" smtClean="0"/>
              <a:t>02.12.2020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C53024-765D-4A8F-A60F-9D142B3F1564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909414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E81568-6828-4203-9B7C-12AC327FE14E}" type="datetime1">
              <a:rPr lang="cs-CZ" smtClean="0"/>
              <a:t>02.12.2020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74965D-B6FC-48F4-BDEB-A25D835DCF79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9468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4672" y="972318"/>
            <a:ext cx="3518055" cy="60994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180822" y="301052"/>
            <a:ext cx="5977908" cy="645332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534672" y="1582266"/>
            <a:ext cx="3518055" cy="517211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48B92B-E7FC-4C9D-A25B-8D733F1B7F04}" type="datetime1">
              <a:rPr lang="cs-CZ" smtClean="0"/>
              <a:t>02.12.2020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235B1B-A23A-4D82-B975-BDB1401989B8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603630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095981" y="5292884"/>
            <a:ext cx="6416040" cy="62485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2095981" y="972319"/>
            <a:ext cx="6416040" cy="4240052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s-CZ" noProof="0" smtClean="0"/>
              <a:t>Kliknutím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2095981" y="5917739"/>
            <a:ext cx="6416040" cy="88739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806EB7-D81F-404B-ACAE-5954E4C5B005}" type="datetime1">
              <a:rPr lang="cs-CZ" smtClean="0"/>
              <a:t>02.12.2020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20E438-300D-426D-956D-FF05AA67C7E2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50503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0" y="996333"/>
            <a:ext cx="10693400" cy="656493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3030538" y="145125"/>
            <a:ext cx="7488312" cy="719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cs-CZ" dirty="0" smtClean="0"/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534988" y="1260475"/>
            <a:ext cx="9623425" cy="5494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534988" y="7008813"/>
            <a:ext cx="2495550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fld id="{B5044EDA-262F-488C-9A1C-4884F878AF7B}" type="datetime1">
              <a:rPr lang="cs-CZ" smtClean="0"/>
              <a:t>02.12.2020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652838" y="7008813"/>
            <a:ext cx="3387725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7662863" y="7008813"/>
            <a:ext cx="2495550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fld id="{C0EA4A2D-1AC4-4A39-9436-83225DB5FE6C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pic>
        <p:nvPicPr>
          <p:cNvPr id="1031" name="Picture 2" descr="I:\Mayna\!!_práce\RadkaF\JU České Budějovice\PPT prezentace\Podklady\HlavPapir Ekonomická fakulta.jpg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124" y="216823"/>
            <a:ext cx="2376264" cy="608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212337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  <p:hf hdr="0" ftr="0"/>
  <p:txStyles>
    <p:titleStyle>
      <a:lvl1pPr algn="r" rtl="0" eaLnBrk="1" fontAlgn="base" hangingPunct="1">
        <a:spcBef>
          <a:spcPct val="0"/>
        </a:spcBef>
        <a:spcAft>
          <a:spcPct val="0"/>
        </a:spcAft>
        <a:defRPr sz="2800" kern="1200">
          <a:solidFill>
            <a:schemeClr val="tx2"/>
          </a:solidFill>
          <a:latin typeface="Clara Sans" pitchFamily="50" charset="0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6.wm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7.w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9.png"/><Relationship Id="rId4" Type="http://schemas.openxmlformats.org/officeDocument/2006/relationships/image" Target="../media/image8.wmf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10.w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err="1" smtClean="0">
                <a:latin typeface="+mn-lt"/>
              </a:rPr>
              <a:t>Classification</a:t>
            </a:r>
            <a:r>
              <a:rPr lang="cs-CZ" dirty="0" smtClean="0">
                <a:latin typeface="+mn-lt"/>
              </a:rPr>
              <a:t> </a:t>
            </a:r>
            <a:r>
              <a:rPr lang="cs-CZ" dirty="0" err="1" smtClean="0">
                <a:latin typeface="+mn-lt"/>
              </a:rPr>
              <a:t>models</a:t>
            </a:r>
            <a:r>
              <a:rPr lang="cs-CZ" dirty="0" smtClean="0">
                <a:latin typeface="+mn-lt"/>
              </a:rPr>
              <a:t>	</a:t>
            </a:r>
            <a:endParaRPr lang="cs-CZ" dirty="0">
              <a:latin typeface="+mn-lt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err="1" smtClean="0">
                <a:latin typeface="+mn-lt"/>
              </a:rPr>
              <a:t>Financial</a:t>
            </a:r>
            <a:r>
              <a:rPr lang="cs-CZ" dirty="0" smtClean="0">
                <a:latin typeface="+mn-lt"/>
              </a:rPr>
              <a:t> </a:t>
            </a:r>
            <a:r>
              <a:rPr lang="cs-CZ" dirty="0" err="1" smtClean="0">
                <a:latin typeface="+mn-lt"/>
              </a:rPr>
              <a:t>analysis</a:t>
            </a:r>
            <a:r>
              <a:rPr lang="cs-CZ" dirty="0" smtClean="0">
                <a:latin typeface="+mn-lt"/>
              </a:rPr>
              <a:t> and </a:t>
            </a:r>
            <a:r>
              <a:rPr lang="cs-CZ" dirty="0" err="1" smtClean="0">
                <a:latin typeface="+mn-lt"/>
              </a:rPr>
              <a:t>planning</a:t>
            </a:r>
            <a:endParaRPr lang="cs-CZ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5272150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latin typeface="+mj-lt"/>
              </a:rPr>
              <a:t>Index IN95</a:t>
            </a:r>
            <a:endParaRPr lang="cs-CZ" dirty="0">
              <a:latin typeface="+mj-lt"/>
            </a:endParaRPr>
          </a:p>
        </p:txBody>
      </p:sp>
      <p:graphicFrame>
        <p:nvGraphicFramePr>
          <p:cNvPr id="9" name="Zástupný symbol pro obsah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46495847"/>
              </p:ext>
            </p:extLst>
          </p:nvPr>
        </p:nvGraphicFramePr>
        <p:xfrm>
          <a:off x="858178" y="2784011"/>
          <a:ext cx="8915400" cy="137160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2857500">
                  <a:extLst>
                    <a:ext uri="{9D8B030D-6E8A-4147-A177-3AD203B41FA5}">
                      <a16:colId xmlns:a16="http://schemas.microsoft.com/office/drawing/2014/main" val="793719083"/>
                    </a:ext>
                  </a:extLst>
                </a:gridCol>
                <a:gridCol w="1514475">
                  <a:extLst>
                    <a:ext uri="{9D8B030D-6E8A-4147-A177-3AD203B41FA5}">
                      <a16:colId xmlns:a16="http://schemas.microsoft.com/office/drawing/2014/main" val="3015888752"/>
                    </a:ext>
                  </a:extLst>
                </a:gridCol>
                <a:gridCol w="1514475">
                  <a:extLst>
                    <a:ext uri="{9D8B030D-6E8A-4147-A177-3AD203B41FA5}">
                      <a16:colId xmlns:a16="http://schemas.microsoft.com/office/drawing/2014/main" val="1645080322"/>
                    </a:ext>
                  </a:extLst>
                </a:gridCol>
                <a:gridCol w="1514475">
                  <a:extLst>
                    <a:ext uri="{9D8B030D-6E8A-4147-A177-3AD203B41FA5}">
                      <a16:colId xmlns:a16="http://schemas.microsoft.com/office/drawing/2014/main" val="3300925619"/>
                    </a:ext>
                  </a:extLst>
                </a:gridCol>
                <a:gridCol w="1514475">
                  <a:extLst>
                    <a:ext uri="{9D8B030D-6E8A-4147-A177-3AD203B41FA5}">
                      <a16:colId xmlns:a16="http://schemas.microsoft.com/office/drawing/2014/main" val="2024714388"/>
                    </a:ext>
                  </a:extLst>
                </a:gridCol>
              </a:tblGrid>
              <a:tr h="0">
                <a:tc rowSpan="2">
                  <a:txBody>
                    <a:bodyPr/>
                    <a:lstStyle/>
                    <a:p>
                      <a:pPr algn="just">
                        <a:spcAft>
                          <a:spcPts val="600"/>
                        </a:spcAft>
                      </a:pPr>
                      <a:r>
                        <a:rPr lang="cs-CZ" sz="3000" dirty="0" err="1" smtClean="0">
                          <a:effectLst/>
                          <a:latin typeface="+mn-lt"/>
                          <a:ea typeface="+mn-ea"/>
                          <a:cs typeface="+mn-cs"/>
                        </a:rPr>
                        <a:t>Sector</a:t>
                      </a:r>
                      <a:endParaRPr lang="cs-CZ" sz="1200" dirty="0">
                        <a:effectLst/>
                        <a:latin typeface="DejaVu Serif Condensed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gridSpan="4"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cs-CZ" sz="3000" dirty="0" err="1" smtClean="0">
                          <a:effectLst/>
                        </a:rPr>
                        <a:t>Weight</a:t>
                      </a:r>
                      <a:r>
                        <a:rPr lang="cs-CZ" sz="3000" dirty="0" smtClean="0">
                          <a:effectLst/>
                        </a:rPr>
                        <a:t> </a:t>
                      </a:r>
                      <a:r>
                        <a:rPr lang="cs-CZ" sz="3000" dirty="0" err="1" smtClean="0">
                          <a:effectLst/>
                        </a:rPr>
                        <a:t>of</a:t>
                      </a:r>
                      <a:r>
                        <a:rPr lang="cs-CZ" sz="3000" dirty="0" smtClean="0">
                          <a:effectLst/>
                        </a:rPr>
                        <a:t> </a:t>
                      </a:r>
                      <a:r>
                        <a:rPr lang="cs-CZ" sz="3000" dirty="0" err="1" smtClean="0">
                          <a:effectLst/>
                        </a:rPr>
                        <a:t>variable</a:t>
                      </a:r>
                      <a:endParaRPr lang="cs-CZ" sz="1200" dirty="0">
                        <a:effectLst/>
                        <a:latin typeface="DejaVu Serif Condensed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82870839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cs-CZ" sz="3000">
                          <a:effectLst/>
                        </a:rPr>
                        <a:t>V</a:t>
                      </a:r>
                      <a:r>
                        <a:rPr lang="cs-CZ" sz="3000" baseline="-25000">
                          <a:effectLst/>
                        </a:rPr>
                        <a:t>1</a:t>
                      </a:r>
                      <a:endParaRPr lang="cs-CZ" sz="1200">
                        <a:effectLst/>
                        <a:latin typeface="DejaVu Serif Condensed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cs-CZ" sz="3000">
                          <a:effectLst/>
                        </a:rPr>
                        <a:t>V</a:t>
                      </a:r>
                      <a:r>
                        <a:rPr lang="cs-CZ" sz="3000" baseline="-25000">
                          <a:effectLst/>
                        </a:rPr>
                        <a:t>3</a:t>
                      </a:r>
                      <a:endParaRPr lang="cs-CZ" sz="1200">
                        <a:effectLst/>
                        <a:latin typeface="DejaVu Serif Condensed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cs-CZ" sz="3000">
                          <a:effectLst/>
                        </a:rPr>
                        <a:t>V</a:t>
                      </a:r>
                      <a:r>
                        <a:rPr lang="cs-CZ" sz="3000" baseline="-25000">
                          <a:effectLst/>
                        </a:rPr>
                        <a:t>4</a:t>
                      </a:r>
                      <a:endParaRPr lang="cs-CZ" sz="1200">
                        <a:effectLst/>
                        <a:latin typeface="DejaVu Serif Condensed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cs-CZ" sz="3000">
                          <a:effectLst/>
                        </a:rPr>
                        <a:t>V</a:t>
                      </a:r>
                      <a:r>
                        <a:rPr lang="cs-CZ" sz="3000" baseline="-25000">
                          <a:effectLst/>
                        </a:rPr>
                        <a:t>6</a:t>
                      </a:r>
                      <a:endParaRPr lang="cs-CZ" sz="1200">
                        <a:effectLst/>
                        <a:latin typeface="DejaVu Serif Condensed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96176408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600"/>
                        </a:spcAft>
                      </a:pPr>
                      <a:r>
                        <a:rPr lang="cs-CZ" sz="3000" dirty="0" smtClean="0">
                          <a:effectLst/>
                        </a:rPr>
                        <a:t>CZ </a:t>
                      </a:r>
                      <a:r>
                        <a:rPr lang="cs-CZ" sz="3000" dirty="0" err="1" smtClean="0">
                          <a:effectLst/>
                        </a:rPr>
                        <a:t>economy</a:t>
                      </a:r>
                      <a:endParaRPr lang="cs-CZ" sz="1200" dirty="0">
                        <a:effectLst/>
                        <a:latin typeface="DejaVu Serif Condensed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cs-CZ" sz="3000">
                          <a:effectLst/>
                        </a:rPr>
                        <a:t>0,22</a:t>
                      </a:r>
                      <a:endParaRPr lang="cs-CZ" sz="1200">
                        <a:effectLst/>
                        <a:latin typeface="DejaVu Serif Condensed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cs-CZ" sz="3000">
                          <a:effectLst/>
                        </a:rPr>
                        <a:t>8,33</a:t>
                      </a:r>
                      <a:endParaRPr lang="cs-CZ" sz="1200">
                        <a:effectLst/>
                        <a:latin typeface="DejaVu Serif Condensed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cs-CZ" sz="3000">
                          <a:effectLst/>
                        </a:rPr>
                        <a:t>0,52</a:t>
                      </a:r>
                      <a:endParaRPr lang="cs-CZ" sz="1200">
                        <a:effectLst/>
                        <a:latin typeface="DejaVu Serif Condensed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cs-CZ" sz="3000" dirty="0">
                          <a:effectLst/>
                        </a:rPr>
                        <a:t>16,8</a:t>
                      </a:r>
                      <a:endParaRPr lang="cs-CZ" sz="1200" dirty="0">
                        <a:effectLst/>
                        <a:latin typeface="DejaVu Serif Condensed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276056660"/>
                  </a:ext>
                </a:extLst>
              </a:tr>
            </a:tbl>
          </a:graphicData>
        </a:graphic>
      </p:graphicFrame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10</a:t>
            </a:fld>
            <a:endParaRPr lang="cs-CZ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0"/>
            <a:ext cx="106934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7" name="Objek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3197102"/>
              </p:ext>
            </p:extLst>
          </p:nvPr>
        </p:nvGraphicFramePr>
        <p:xfrm>
          <a:off x="658813" y="1662379"/>
          <a:ext cx="94996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7" name="Equation" r:id="rId3" imgW="9499600" imgH="736600" progId="Equation.DSMT4">
                  <p:embed/>
                </p:oleObj>
              </mc:Choice>
              <mc:Fallback>
                <p:oleObj name="Equation" r:id="rId3" imgW="9499600" imgH="73660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8813" y="1662379"/>
                        <a:ext cx="9499600" cy="736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Obdélník 9"/>
          <p:cNvSpPr/>
          <p:nvPr/>
        </p:nvSpPr>
        <p:spPr>
          <a:xfrm>
            <a:off x="782904" y="5038893"/>
            <a:ext cx="8990673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3200" dirty="0" smtClean="0">
                <a:latin typeface="+mj-lt"/>
              </a:rPr>
              <a:t>IN95 &gt; </a:t>
            </a:r>
            <a:r>
              <a:rPr lang="cs-CZ" sz="3200" dirty="0">
                <a:latin typeface="+mj-lt"/>
              </a:rPr>
              <a:t>2 </a:t>
            </a:r>
            <a:r>
              <a:rPr lang="cs-CZ" sz="3200" dirty="0" err="1">
                <a:latin typeface="+mj-lt"/>
              </a:rPr>
              <a:t>good</a:t>
            </a:r>
            <a:r>
              <a:rPr lang="cs-CZ" sz="3200" dirty="0">
                <a:latin typeface="+mj-lt"/>
              </a:rPr>
              <a:t> </a:t>
            </a:r>
            <a:r>
              <a:rPr lang="cs-CZ" sz="3200" dirty="0" err="1">
                <a:latin typeface="+mj-lt"/>
              </a:rPr>
              <a:t>financial</a:t>
            </a:r>
            <a:r>
              <a:rPr lang="cs-CZ" sz="3200" dirty="0">
                <a:latin typeface="+mj-lt"/>
              </a:rPr>
              <a:t> </a:t>
            </a:r>
            <a:r>
              <a:rPr lang="cs-CZ" sz="3200" dirty="0" err="1">
                <a:latin typeface="+mj-lt"/>
              </a:rPr>
              <a:t>health</a:t>
            </a:r>
            <a:r>
              <a:rPr lang="cs-CZ" sz="3200" dirty="0">
                <a:latin typeface="+mj-lt"/>
              </a:rPr>
              <a:t> </a:t>
            </a:r>
            <a:r>
              <a:rPr lang="cs-CZ" sz="3200" dirty="0" err="1">
                <a:latin typeface="+mj-lt"/>
              </a:rPr>
              <a:t>of</a:t>
            </a:r>
            <a:r>
              <a:rPr lang="cs-CZ" sz="3200" dirty="0">
                <a:latin typeface="+mj-lt"/>
              </a:rPr>
              <a:t> </a:t>
            </a:r>
            <a:r>
              <a:rPr lang="cs-CZ" sz="3200" dirty="0" err="1">
                <a:latin typeface="+mj-lt"/>
              </a:rPr>
              <a:t>the</a:t>
            </a:r>
            <a:r>
              <a:rPr lang="cs-CZ" sz="3200" dirty="0">
                <a:latin typeface="+mj-lt"/>
              </a:rPr>
              <a:t> </a:t>
            </a:r>
            <a:r>
              <a:rPr lang="cs-CZ" sz="3200" dirty="0" err="1">
                <a:latin typeface="+mj-lt"/>
              </a:rPr>
              <a:t>company</a:t>
            </a:r>
            <a:endParaRPr lang="cs-CZ" sz="3200" dirty="0">
              <a:latin typeface="+mj-lt"/>
            </a:endParaRPr>
          </a:p>
          <a:p>
            <a:r>
              <a:rPr lang="cs-CZ" sz="3200" dirty="0">
                <a:latin typeface="+mj-lt"/>
              </a:rPr>
              <a:t>IN95 </a:t>
            </a:r>
            <a:r>
              <a:rPr lang="cs-CZ" sz="3200" dirty="0" smtClean="0">
                <a:latin typeface="+mj-lt"/>
              </a:rPr>
              <a:t>&lt; 1 </a:t>
            </a:r>
            <a:r>
              <a:rPr lang="cs-CZ" sz="3200" dirty="0" err="1">
                <a:latin typeface="+mj-lt"/>
              </a:rPr>
              <a:t>serious</a:t>
            </a:r>
            <a:r>
              <a:rPr lang="cs-CZ" sz="3200" dirty="0">
                <a:latin typeface="+mj-lt"/>
              </a:rPr>
              <a:t> </a:t>
            </a:r>
            <a:r>
              <a:rPr lang="cs-CZ" sz="3200" dirty="0" err="1">
                <a:latin typeface="+mj-lt"/>
              </a:rPr>
              <a:t>financial</a:t>
            </a:r>
            <a:r>
              <a:rPr lang="cs-CZ" sz="3200" dirty="0">
                <a:latin typeface="+mj-lt"/>
              </a:rPr>
              <a:t> </a:t>
            </a:r>
            <a:r>
              <a:rPr lang="cs-CZ" sz="3200" dirty="0" err="1">
                <a:latin typeface="+mj-lt"/>
              </a:rPr>
              <a:t>problems</a:t>
            </a:r>
            <a:endParaRPr lang="cs-CZ" sz="32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5475858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latin typeface="+mj-lt"/>
              </a:rPr>
              <a:t>Index IN99</a:t>
            </a:r>
            <a:endParaRPr lang="cs-CZ" dirty="0">
              <a:latin typeface="+mj-lt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>
                <a:latin typeface="+mj-lt"/>
              </a:rPr>
              <a:t>x1 - </a:t>
            </a:r>
            <a:r>
              <a:rPr lang="cs-CZ" dirty="0" err="1">
                <a:latin typeface="+mj-lt"/>
              </a:rPr>
              <a:t>total</a:t>
            </a:r>
            <a:r>
              <a:rPr lang="cs-CZ" dirty="0">
                <a:latin typeface="+mj-lt"/>
              </a:rPr>
              <a:t> </a:t>
            </a:r>
            <a:r>
              <a:rPr lang="cs-CZ" dirty="0" err="1">
                <a:latin typeface="+mj-lt"/>
              </a:rPr>
              <a:t>liabilities</a:t>
            </a:r>
            <a:r>
              <a:rPr lang="cs-CZ" dirty="0">
                <a:latin typeface="+mj-lt"/>
              </a:rPr>
              <a:t> / </a:t>
            </a:r>
            <a:r>
              <a:rPr lang="cs-CZ" dirty="0" err="1">
                <a:latin typeface="+mj-lt"/>
              </a:rPr>
              <a:t>total</a:t>
            </a:r>
            <a:r>
              <a:rPr lang="cs-CZ" dirty="0">
                <a:latin typeface="+mj-lt"/>
              </a:rPr>
              <a:t> </a:t>
            </a:r>
            <a:r>
              <a:rPr lang="cs-CZ" dirty="0" err="1">
                <a:latin typeface="+mj-lt"/>
              </a:rPr>
              <a:t>assets</a:t>
            </a:r>
            <a:endParaRPr lang="cs-CZ" dirty="0">
              <a:latin typeface="+mj-lt"/>
            </a:endParaRPr>
          </a:p>
          <a:p>
            <a:r>
              <a:rPr lang="cs-CZ" dirty="0">
                <a:latin typeface="+mj-lt"/>
              </a:rPr>
              <a:t>x2 - EBIT / </a:t>
            </a:r>
            <a:r>
              <a:rPr lang="cs-CZ" dirty="0" err="1">
                <a:latin typeface="+mj-lt"/>
              </a:rPr>
              <a:t>total</a:t>
            </a:r>
            <a:r>
              <a:rPr lang="cs-CZ" dirty="0">
                <a:latin typeface="+mj-lt"/>
              </a:rPr>
              <a:t> </a:t>
            </a:r>
            <a:r>
              <a:rPr lang="cs-CZ" dirty="0" err="1">
                <a:latin typeface="+mj-lt"/>
              </a:rPr>
              <a:t>assets</a:t>
            </a:r>
            <a:endParaRPr lang="cs-CZ" dirty="0">
              <a:latin typeface="+mj-lt"/>
            </a:endParaRPr>
          </a:p>
          <a:p>
            <a:r>
              <a:rPr lang="cs-CZ" dirty="0">
                <a:latin typeface="+mj-lt"/>
              </a:rPr>
              <a:t>x3 - </a:t>
            </a:r>
            <a:r>
              <a:rPr lang="cs-CZ" dirty="0" err="1">
                <a:latin typeface="+mj-lt"/>
              </a:rPr>
              <a:t>total</a:t>
            </a:r>
            <a:r>
              <a:rPr lang="cs-CZ" dirty="0">
                <a:latin typeface="+mj-lt"/>
              </a:rPr>
              <a:t> </a:t>
            </a:r>
            <a:r>
              <a:rPr lang="cs-CZ" dirty="0" err="1">
                <a:latin typeface="+mj-lt"/>
              </a:rPr>
              <a:t>revenues</a:t>
            </a:r>
            <a:r>
              <a:rPr lang="cs-CZ" dirty="0">
                <a:latin typeface="+mj-lt"/>
              </a:rPr>
              <a:t> / </a:t>
            </a:r>
            <a:r>
              <a:rPr lang="cs-CZ" dirty="0" err="1">
                <a:latin typeface="+mj-lt"/>
              </a:rPr>
              <a:t>assets</a:t>
            </a:r>
            <a:endParaRPr lang="cs-CZ" dirty="0">
              <a:latin typeface="+mj-lt"/>
            </a:endParaRPr>
          </a:p>
          <a:p>
            <a:r>
              <a:rPr lang="cs-CZ" dirty="0">
                <a:latin typeface="+mj-lt"/>
              </a:rPr>
              <a:t>x4 - </a:t>
            </a:r>
            <a:r>
              <a:rPr lang="cs-CZ" dirty="0" err="1">
                <a:latin typeface="+mj-lt"/>
              </a:rPr>
              <a:t>current</a:t>
            </a:r>
            <a:r>
              <a:rPr lang="cs-CZ" dirty="0">
                <a:latin typeface="+mj-lt"/>
              </a:rPr>
              <a:t> </a:t>
            </a:r>
            <a:r>
              <a:rPr lang="cs-CZ" dirty="0" err="1">
                <a:latin typeface="+mj-lt"/>
              </a:rPr>
              <a:t>assets</a:t>
            </a:r>
            <a:r>
              <a:rPr lang="cs-CZ" dirty="0">
                <a:latin typeface="+mj-lt"/>
              </a:rPr>
              <a:t> / </a:t>
            </a:r>
            <a:r>
              <a:rPr lang="cs-CZ" dirty="0" err="1">
                <a:latin typeface="+mj-lt"/>
              </a:rPr>
              <a:t>current</a:t>
            </a:r>
            <a:r>
              <a:rPr lang="cs-CZ" dirty="0">
                <a:latin typeface="+mj-lt"/>
              </a:rPr>
              <a:t> </a:t>
            </a:r>
            <a:r>
              <a:rPr lang="cs-CZ" dirty="0" err="1">
                <a:latin typeface="+mj-lt"/>
              </a:rPr>
              <a:t>liabilities</a:t>
            </a:r>
            <a:endParaRPr lang="cs-CZ" dirty="0">
              <a:latin typeface="+mj-lt"/>
            </a:endParaRPr>
          </a:p>
          <a:p>
            <a:endParaRPr lang="cs-CZ" dirty="0">
              <a:latin typeface="+mj-lt"/>
            </a:endParaRPr>
          </a:p>
          <a:p>
            <a:r>
              <a:rPr lang="cs-CZ" dirty="0">
                <a:latin typeface="+mn-lt"/>
              </a:rPr>
              <a:t>IN99 = −0,017 </a:t>
            </a:r>
            <a:r>
              <a:rPr lang="cs-CZ" i="1" dirty="0">
                <a:latin typeface="+mn-lt"/>
              </a:rPr>
              <a:t>x</a:t>
            </a:r>
            <a:r>
              <a:rPr lang="cs-CZ" baseline="-25000" dirty="0">
                <a:latin typeface="+mn-lt"/>
              </a:rPr>
              <a:t>1</a:t>
            </a:r>
            <a:r>
              <a:rPr lang="cs-CZ" dirty="0">
                <a:latin typeface="+mn-lt"/>
              </a:rPr>
              <a:t> + 4,573 </a:t>
            </a:r>
            <a:r>
              <a:rPr lang="cs-CZ" i="1" dirty="0">
                <a:latin typeface="+mn-lt"/>
              </a:rPr>
              <a:t>x</a:t>
            </a:r>
            <a:r>
              <a:rPr lang="cs-CZ" baseline="-25000" dirty="0">
                <a:latin typeface="+mn-lt"/>
              </a:rPr>
              <a:t>2</a:t>
            </a:r>
            <a:r>
              <a:rPr lang="cs-CZ" dirty="0">
                <a:latin typeface="+mn-lt"/>
              </a:rPr>
              <a:t> + 0,481 </a:t>
            </a:r>
            <a:r>
              <a:rPr lang="cs-CZ" i="1" dirty="0">
                <a:latin typeface="+mn-lt"/>
              </a:rPr>
              <a:t>x</a:t>
            </a:r>
            <a:r>
              <a:rPr lang="cs-CZ" baseline="-25000" dirty="0">
                <a:latin typeface="+mn-lt"/>
              </a:rPr>
              <a:t>3</a:t>
            </a:r>
            <a:r>
              <a:rPr lang="cs-CZ" dirty="0">
                <a:latin typeface="+mn-lt"/>
              </a:rPr>
              <a:t> + 0,015 </a:t>
            </a:r>
            <a:r>
              <a:rPr lang="cs-CZ" i="1" dirty="0">
                <a:latin typeface="+mn-lt"/>
              </a:rPr>
              <a:t>x</a:t>
            </a:r>
            <a:r>
              <a:rPr lang="cs-CZ" baseline="-25000" dirty="0">
                <a:latin typeface="+mn-lt"/>
              </a:rPr>
              <a:t>4</a:t>
            </a:r>
            <a:endParaRPr lang="cs-CZ" dirty="0" smtClean="0">
              <a:latin typeface="+mn-lt"/>
            </a:endParaRPr>
          </a:p>
          <a:p>
            <a:r>
              <a:rPr lang="cs-CZ" dirty="0" smtClean="0">
                <a:latin typeface="+mj-lt"/>
              </a:rPr>
              <a:t>Positive </a:t>
            </a:r>
            <a:r>
              <a:rPr lang="cs-CZ" dirty="0" err="1">
                <a:latin typeface="+mj-lt"/>
              </a:rPr>
              <a:t>economic</a:t>
            </a:r>
            <a:r>
              <a:rPr lang="cs-CZ" dirty="0">
                <a:latin typeface="+mj-lt"/>
              </a:rPr>
              <a:t> profit IN99&gt; 2.07</a:t>
            </a:r>
          </a:p>
          <a:p>
            <a:r>
              <a:rPr lang="cs-CZ" dirty="0" err="1">
                <a:latin typeface="+mj-lt"/>
              </a:rPr>
              <a:t>Gray</a:t>
            </a:r>
            <a:r>
              <a:rPr lang="cs-CZ" dirty="0">
                <a:latin typeface="+mj-lt"/>
              </a:rPr>
              <a:t> </a:t>
            </a:r>
            <a:r>
              <a:rPr lang="cs-CZ" dirty="0" err="1">
                <a:latin typeface="+mj-lt"/>
              </a:rPr>
              <a:t>zone</a:t>
            </a:r>
            <a:r>
              <a:rPr lang="cs-CZ" dirty="0">
                <a:latin typeface="+mj-lt"/>
              </a:rPr>
              <a:t> 0.684 ≤ IN99 ≤ 2.07</a:t>
            </a:r>
          </a:p>
          <a:p>
            <a:r>
              <a:rPr lang="cs-CZ" dirty="0">
                <a:latin typeface="+mj-lt"/>
              </a:rPr>
              <a:t>Negative </a:t>
            </a:r>
            <a:r>
              <a:rPr lang="cs-CZ" dirty="0" err="1">
                <a:latin typeface="+mj-lt"/>
              </a:rPr>
              <a:t>economic</a:t>
            </a:r>
            <a:r>
              <a:rPr lang="cs-CZ" dirty="0">
                <a:latin typeface="+mj-lt"/>
              </a:rPr>
              <a:t> profit IN99 &lt;0.684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28114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latin typeface="+mj-lt"/>
              </a:rPr>
              <a:t>Index IN01</a:t>
            </a:r>
            <a:endParaRPr lang="cs-CZ" dirty="0">
              <a:latin typeface="+mj-lt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x1 - total assets / liabilities</a:t>
            </a:r>
          </a:p>
          <a:p>
            <a:r>
              <a:rPr lang="en-US" dirty="0">
                <a:latin typeface="+mn-lt"/>
              </a:rPr>
              <a:t>x2 - EBIT / interest expense</a:t>
            </a:r>
          </a:p>
          <a:p>
            <a:r>
              <a:rPr lang="en-US" dirty="0">
                <a:latin typeface="+mn-lt"/>
              </a:rPr>
              <a:t>x3 - EBIT / total assets</a:t>
            </a:r>
          </a:p>
          <a:p>
            <a:r>
              <a:rPr lang="en-US" dirty="0">
                <a:latin typeface="+mn-lt"/>
              </a:rPr>
              <a:t>x4 - total revenues / assets</a:t>
            </a:r>
          </a:p>
          <a:p>
            <a:r>
              <a:rPr lang="en-US" dirty="0">
                <a:latin typeface="+mn-lt"/>
              </a:rPr>
              <a:t>x5 - current assets / current liabilities</a:t>
            </a:r>
          </a:p>
          <a:p>
            <a:endParaRPr lang="en-US" dirty="0">
              <a:latin typeface="+mn-lt"/>
            </a:endParaRPr>
          </a:p>
          <a:p>
            <a:r>
              <a:rPr lang="cs-CZ" dirty="0">
                <a:latin typeface="+mj-lt"/>
              </a:rPr>
              <a:t>IN01 = 0,13 </a:t>
            </a:r>
            <a:r>
              <a:rPr lang="cs-CZ" i="1" dirty="0">
                <a:latin typeface="+mj-lt"/>
              </a:rPr>
              <a:t>x</a:t>
            </a:r>
            <a:r>
              <a:rPr lang="cs-CZ" baseline="-25000" dirty="0">
                <a:latin typeface="+mj-lt"/>
              </a:rPr>
              <a:t>1</a:t>
            </a:r>
            <a:r>
              <a:rPr lang="cs-CZ" dirty="0">
                <a:latin typeface="+mj-lt"/>
              </a:rPr>
              <a:t> + 0,04 </a:t>
            </a:r>
            <a:r>
              <a:rPr lang="cs-CZ" i="1" dirty="0">
                <a:latin typeface="+mj-lt"/>
              </a:rPr>
              <a:t>x</a:t>
            </a:r>
            <a:r>
              <a:rPr lang="cs-CZ" baseline="-25000" dirty="0">
                <a:latin typeface="+mj-lt"/>
              </a:rPr>
              <a:t>2</a:t>
            </a:r>
            <a:r>
              <a:rPr lang="cs-CZ" dirty="0">
                <a:latin typeface="+mj-lt"/>
              </a:rPr>
              <a:t> + 3,92 </a:t>
            </a:r>
            <a:r>
              <a:rPr lang="cs-CZ" i="1" dirty="0">
                <a:latin typeface="+mj-lt"/>
              </a:rPr>
              <a:t>x</a:t>
            </a:r>
            <a:r>
              <a:rPr lang="cs-CZ" baseline="-25000" dirty="0">
                <a:latin typeface="+mj-lt"/>
              </a:rPr>
              <a:t>3</a:t>
            </a:r>
            <a:r>
              <a:rPr lang="cs-CZ" dirty="0">
                <a:latin typeface="+mj-lt"/>
              </a:rPr>
              <a:t> + 0,21 </a:t>
            </a:r>
            <a:r>
              <a:rPr lang="cs-CZ" i="1" dirty="0">
                <a:latin typeface="+mj-lt"/>
              </a:rPr>
              <a:t>x</a:t>
            </a:r>
            <a:r>
              <a:rPr lang="cs-CZ" baseline="-25000" dirty="0">
                <a:latin typeface="+mj-lt"/>
              </a:rPr>
              <a:t>4</a:t>
            </a:r>
            <a:r>
              <a:rPr lang="cs-CZ" dirty="0">
                <a:latin typeface="+mj-lt"/>
              </a:rPr>
              <a:t> + 0,09 </a:t>
            </a:r>
            <a:r>
              <a:rPr lang="cs-CZ" i="1" dirty="0">
                <a:latin typeface="+mj-lt"/>
              </a:rPr>
              <a:t>x</a:t>
            </a:r>
            <a:r>
              <a:rPr lang="cs-CZ" baseline="-25000" dirty="0">
                <a:latin typeface="+mj-lt"/>
              </a:rPr>
              <a:t>5</a:t>
            </a:r>
            <a:r>
              <a:rPr lang="en-US" dirty="0" smtClean="0">
                <a:latin typeface="+mj-lt"/>
              </a:rPr>
              <a:t>5</a:t>
            </a:r>
            <a:endParaRPr lang="en-US" dirty="0">
              <a:latin typeface="+mj-lt"/>
            </a:endParaRPr>
          </a:p>
          <a:p>
            <a:r>
              <a:rPr lang="en-US" dirty="0" smtClean="0">
                <a:latin typeface="+mn-lt"/>
              </a:rPr>
              <a:t>The </a:t>
            </a:r>
            <a:r>
              <a:rPr lang="en-US" dirty="0">
                <a:latin typeface="+mn-lt"/>
              </a:rPr>
              <a:t>company </a:t>
            </a:r>
            <a:r>
              <a:rPr lang="cs-CZ" dirty="0" err="1" smtClean="0">
                <a:latin typeface="+mn-lt"/>
              </a:rPr>
              <a:t>creates</a:t>
            </a:r>
            <a:r>
              <a:rPr lang="cs-CZ" dirty="0" smtClean="0">
                <a:latin typeface="+mn-lt"/>
              </a:rPr>
              <a:t> </a:t>
            </a:r>
            <a:r>
              <a:rPr lang="cs-CZ" dirty="0" err="1" smtClean="0">
                <a:latin typeface="+mn-lt"/>
              </a:rPr>
              <a:t>value</a:t>
            </a:r>
            <a:r>
              <a:rPr lang="cs-CZ" dirty="0" smtClean="0">
                <a:latin typeface="+mn-lt"/>
              </a:rPr>
              <a:t> </a:t>
            </a:r>
            <a:r>
              <a:rPr lang="en-US" dirty="0" smtClean="0">
                <a:latin typeface="+mn-lt"/>
              </a:rPr>
              <a:t>IN01</a:t>
            </a:r>
            <a:r>
              <a:rPr lang="cs-CZ" dirty="0" smtClean="0">
                <a:latin typeface="+mn-lt"/>
              </a:rPr>
              <a:t> </a:t>
            </a:r>
            <a:r>
              <a:rPr lang="en-US" dirty="0" smtClean="0">
                <a:latin typeface="+mn-lt"/>
              </a:rPr>
              <a:t>&gt; </a:t>
            </a:r>
            <a:r>
              <a:rPr lang="en-US" dirty="0">
                <a:latin typeface="+mn-lt"/>
              </a:rPr>
              <a:t>1.77</a:t>
            </a:r>
          </a:p>
          <a:p>
            <a:r>
              <a:rPr lang="en-US" dirty="0">
                <a:latin typeface="+mn-lt"/>
              </a:rPr>
              <a:t>Gray zone 0.75 ≤ IN01 ≤ 1.77</a:t>
            </a:r>
          </a:p>
          <a:p>
            <a:r>
              <a:rPr lang="en-US" dirty="0">
                <a:latin typeface="+mn-lt"/>
              </a:rPr>
              <a:t>The company goes bankrupt IN01 </a:t>
            </a:r>
            <a:r>
              <a:rPr lang="en-US" dirty="0" smtClean="0">
                <a:latin typeface="+mn-lt"/>
              </a:rPr>
              <a:t>&lt;</a:t>
            </a:r>
            <a:r>
              <a:rPr lang="cs-CZ" dirty="0" smtClean="0">
                <a:latin typeface="+mn-lt"/>
              </a:rPr>
              <a:t> </a:t>
            </a:r>
            <a:r>
              <a:rPr lang="en-US" dirty="0" smtClean="0">
                <a:latin typeface="+mn-lt"/>
              </a:rPr>
              <a:t>0.75</a:t>
            </a:r>
            <a:endParaRPr lang="cs-CZ" dirty="0">
              <a:latin typeface="+mn-lt"/>
            </a:endParaRP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519225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latin typeface="+mj-lt"/>
              </a:rPr>
              <a:t>Index IN05</a:t>
            </a:r>
            <a:endParaRPr lang="cs-CZ" dirty="0">
              <a:latin typeface="+mj-lt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 smtClean="0">
              <a:latin typeface="+mn-lt"/>
            </a:endParaRPr>
          </a:p>
          <a:p>
            <a:r>
              <a:rPr lang="cs-CZ" dirty="0">
                <a:latin typeface="+mn-lt"/>
              </a:rPr>
              <a:t>IN05 = 0,13 </a:t>
            </a:r>
            <a:r>
              <a:rPr lang="cs-CZ" i="1" dirty="0">
                <a:latin typeface="+mn-lt"/>
              </a:rPr>
              <a:t>x</a:t>
            </a:r>
            <a:r>
              <a:rPr lang="cs-CZ" baseline="-25000" dirty="0">
                <a:latin typeface="+mn-lt"/>
              </a:rPr>
              <a:t>1</a:t>
            </a:r>
            <a:r>
              <a:rPr lang="cs-CZ" dirty="0">
                <a:latin typeface="+mn-lt"/>
              </a:rPr>
              <a:t> + 0,04 </a:t>
            </a:r>
            <a:r>
              <a:rPr lang="cs-CZ" i="1" dirty="0">
                <a:latin typeface="+mn-lt"/>
              </a:rPr>
              <a:t>x</a:t>
            </a:r>
            <a:r>
              <a:rPr lang="cs-CZ" baseline="-25000" dirty="0">
                <a:latin typeface="+mn-lt"/>
              </a:rPr>
              <a:t>2</a:t>
            </a:r>
            <a:r>
              <a:rPr lang="cs-CZ" dirty="0">
                <a:latin typeface="+mn-lt"/>
              </a:rPr>
              <a:t> + 3,97 </a:t>
            </a:r>
            <a:r>
              <a:rPr lang="cs-CZ" i="1" dirty="0">
                <a:latin typeface="+mn-lt"/>
              </a:rPr>
              <a:t>x</a:t>
            </a:r>
            <a:r>
              <a:rPr lang="cs-CZ" baseline="-25000" dirty="0">
                <a:latin typeface="+mn-lt"/>
              </a:rPr>
              <a:t>3</a:t>
            </a:r>
            <a:r>
              <a:rPr lang="cs-CZ" dirty="0">
                <a:latin typeface="+mn-lt"/>
              </a:rPr>
              <a:t> + 0,21 </a:t>
            </a:r>
            <a:r>
              <a:rPr lang="cs-CZ" i="1" dirty="0">
                <a:latin typeface="+mn-lt"/>
              </a:rPr>
              <a:t>x</a:t>
            </a:r>
            <a:r>
              <a:rPr lang="cs-CZ" baseline="-25000" dirty="0">
                <a:latin typeface="+mn-lt"/>
              </a:rPr>
              <a:t>4</a:t>
            </a:r>
            <a:r>
              <a:rPr lang="cs-CZ" dirty="0">
                <a:latin typeface="+mn-lt"/>
              </a:rPr>
              <a:t> + 0,09 </a:t>
            </a:r>
            <a:r>
              <a:rPr lang="cs-CZ" i="1" dirty="0">
                <a:latin typeface="+mn-lt"/>
              </a:rPr>
              <a:t>x</a:t>
            </a:r>
            <a:r>
              <a:rPr lang="cs-CZ" baseline="-25000" dirty="0">
                <a:latin typeface="+mn-lt"/>
              </a:rPr>
              <a:t>5</a:t>
            </a:r>
            <a:endParaRPr lang="cs-CZ" dirty="0">
              <a:latin typeface="+mn-lt"/>
            </a:endParaRPr>
          </a:p>
          <a:p>
            <a:endParaRPr lang="cs-CZ" dirty="0" smtClean="0">
              <a:latin typeface="+mn-lt"/>
            </a:endParaRPr>
          </a:p>
          <a:p>
            <a:r>
              <a:rPr lang="en-US" dirty="0">
                <a:latin typeface="+mn-lt"/>
              </a:rPr>
              <a:t>EBIT / interest expense </a:t>
            </a:r>
            <a:r>
              <a:rPr lang="cs-CZ" dirty="0" smtClean="0">
                <a:latin typeface="+mn-lt"/>
              </a:rPr>
              <a:t>– min -9, </a:t>
            </a:r>
            <a:r>
              <a:rPr lang="en-US" dirty="0" smtClean="0">
                <a:latin typeface="+mn-lt"/>
              </a:rPr>
              <a:t>max </a:t>
            </a:r>
            <a:r>
              <a:rPr lang="en-US" dirty="0">
                <a:latin typeface="+mn-lt"/>
              </a:rPr>
              <a:t>9</a:t>
            </a:r>
          </a:p>
          <a:p>
            <a:endParaRPr lang="en-US" dirty="0">
              <a:latin typeface="+mn-lt"/>
            </a:endParaRPr>
          </a:p>
          <a:p>
            <a:r>
              <a:rPr lang="en-US" dirty="0">
                <a:latin typeface="+mn-lt"/>
              </a:rPr>
              <a:t>The company </a:t>
            </a:r>
            <a:r>
              <a:rPr lang="cs-CZ" dirty="0" err="1" smtClean="0">
                <a:latin typeface="+mn-lt"/>
              </a:rPr>
              <a:t>creates</a:t>
            </a:r>
            <a:r>
              <a:rPr lang="cs-CZ" dirty="0" smtClean="0">
                <a:latin typeface="+mn-lt"/>
              </a:rPr>
              <a:t> </a:t>
            </a:r>
            <a:r>
              <a:rPr lang="cs-CZ" dirty="0" err="1" smtClean="0">
                <a:latin typeface="+mn-lt"/>
              </a:rPr>
              <a:t>value</a:t>
            </a:r>
            <a:r>
              <a:rPr lang="cs-CZ" dirty="0" smtClean="0">
                <a:latin typeface="+mn-lt"/>
              </a:rPr>
              <a:t> I</a:t>
            </a:r>
            <a:r>
              <a:rPr lang="en-US" dirty="0" smtClean="0">
                <a:latin typeface="+mn-lt"/>
              </a:rPr>
              <a:t>N05 &gt; </a:t>
            </a:r>
            <a:r>
              <a:rPr lang="en-US" dirty="0">
                <a:latin typeface="+mn-lt"/>
              </a:rPr>
              <a:t>1.6</a:t>
            </a:r>
          </a:p>
          <a:p>
            <a:r>
              <a:rPr lang="en-US" dirty="0">
                <a:latin typeface="+mn-lt"/>
              </a:rPr>
              <a:t>Gray zone 0.9 ≤ IN05 ≤ 1.6</a:t>
            </a:r>
          </a:p>
          <a:p>
            <a:r>
              <a:rPr lang="en-US" dirty="0">
                <a:latin typeface="+mn-lt"/>
              </a:rPr>
              <a:t>The company goes bankrupt IN05 </a:t>
            </a:r>
            <a:r>
              <a:rPr lang="en-US" dirty="0" smtClean="0">
                <a:latin typeface="+mn-lt"/>
              </a:rPr>
              <a:t>&lt;</a:t>
            </a:r>
            <a:r>
              <a:rPr lang="cs-CZ" dirty="0" smtClean="0">
                <a:latin typeface="+mn-lt"/>
              </a:rPr>
              <a:t> </a:t>
            </a:r>
            <a:r>
              <a:rPr lang="en-US" dirty="0" smtClean="0">
                <a:latin typeface="+mn-lt"/>
              </a:rPr>
              <a:t>0.9</a:t>
            </a:r>
            <a:endParaRPr lang="cs-CZ" dirty="0">
              <a:latin typeface="+mn-lt"/>
            </a:endParaRP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65515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>
                <a:latin typeface="+mj-lt"/>
              </a:rPr>
              <a:t>Quicktest</a:t>
            </a:r>
            <a:r>
              <a:rPr lang="cs-CZ" dirty="0" smtClean="0">
                <a:latin typeface="+mj-lt"/>
              </a:rPr>
              <a:t> (Peter </a:t>
            </a:r>
            <a:r>
              <a:rPr lang="cs-CZ" dirty="0" err="1" smtClean="0">
                <a:latin typeface="+mj-lt"/>
              </a:rPr>
              <a:t>Kralicek</a:t>
            </a:r>
            <a:r>
              <a:rPr lang="cs-CZ" dirty="0" smtClean="0">
                <a:latin typeface="+mj-lt"/>
              </a:rPr>
              <a:t>)</a:t>
            </a:r>
            <a:endParaRPr lang="cs-CZ" dirty="0">
              <a:latin typeface="+mj-lt"/>
            </a:endParaRPr>
          </a:p>
        </p:txBody>
      </p:sp>
      <p:graphicFrame>
        <p:nvGraphicFramePr>
          <p:cNvPr id="6" name="Zástupný symbol pro obsah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82049975"/>
              </p:ext>
            </p:extLst>
          </p:nvPr>
        </p:nvGraphicFramePr>
        <p:xfrm>
          <a:off x="423195" y="1787701"/>
          <a:ext cx="9735218" cy="4130213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3790047">
                  <a:extLst>
                    <a:ext uri="{9D8B030D-6E8A-4147-A177-3AD203B41FA5}">
                      <a16:colId xmlns:a16="http://schemas.microsoft.com/office/drawing/2014/main" val="2327549959"/>
                    </a:ext>
                  </a:extLst>
                </a:gridCol>
                <a:gridCol w="5945171">
                  <a:extLst>
                    <a:ext uri="{9D8B030D-6E8A-4147-A177-3AD203B41FA5}">
                      <a16:colId xmlns:a16="http://schemas.microsoft.com/office/drawing/2014/main" val="3772412140"/>
                    </a:ext>
                  </a:extLst>
                </a:gridCol>
              </a:tblGrid>
              <a:tr h="58446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3000" dirty="0" err="1" smtClean="0">
                          <a:effectLst/>
                        </a:rPr>
                        <a:t>Variable</a:t>
                      </a:r>
                      <a:endParaRPr lang="cs-CZ" sz="1200" dirty="0">
                        <a:effectLst/>
                        <a:latin typeface="DejaVu Serif Condensed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3000" dirty="0" err="1" smtClean="0">
                          <a:effectLst/>
                        </a:rPr>
                        <a:t>Formula</a:t>
                      </a:r>
                      <a:endParaRPr lang="cs-CZ" sz="1200" dirty="0">
                        <a:effectLst/>
                        <a:latin typeface="DejaVu Serif Condensed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060390365"/>
                  </a:ext>
                </a:extLst>
              </a:tr>
              <a:tr h="50653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2600" dirty="0" err="1" smtClean="0">
                          <a:effectLst/>
                        </a:rPr>
                        <a:t>Equity</a:t>
                      </a:r>
                      <a:r>
                        <a:rPr lang="cs-CZ" sz="2600" dirty="0" smtClean="0">
                          <a:effectLst/>
                        </a:rPr>
                        <a:t> </a:t>
                      </a:r>
                      <a:r>
                        <a:rPr lang="cs-CZ" sz="2600" dirty="0" err="1" smtClean="0">
                          <a:effectLst/>
                        </a:rPr>
                        <a:t>quota</a:t>
                      </a:r>
                      <a:endParaRPr lang="cs-CZ" sz="1200" dirty="0">
                        <a:effectLst/>
                        <a:latin typeface="DejaVu Serif Condensed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2600" dirty="0" err="1" smtClean="0">
                          <a:effectLst/>
                        </a:rPr>
                        <a:t>Equity</a:t>
                      </a:r>
                      <a:r>
                        <a:rPr lang="cs-CZ" sz="2600" dirty="0" smtClean="0">
                          <a:effectLst/>
                        </a:rPr>
                        <a:t> / </a:t>
                      </a:r>
                      <a:r>
                        <a:rPr lang="cs-CZ" sz="2600" dirty="0" err="1" smtClean="0">
                          <a:effectLst/>
                        </a:rPr>
                        <a:t>Total</a:t>
                      </a:r>
                      <a:r>
                        <a:rPr lang="cs-CZ" sz="2600" dirty="0" smtClean="0">
                          <a:effectLst/>
                        </a:rPr>
                        <a:t> </a:t>
                      </a:r>
                      <a:r>
                        <a:rPr lang="cs-CZ" sz="2600" dirty="0" err="1" smtClean="0">
                          <a:effectLst/>
                        </a:rPr>
                        <a:t>capital</a:t>
                      </a:r>
                      <a:endParaRPr lang="cs-CZ" sz="1200" dirty="0">
                        <a:effectLst/>
                        <a:latin typeface="DejaVu Serif Condensed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684177512"/>
                  </a:ext>
                </a:extLst>
              </a:tr>
              <a:tr h="101307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2600" dirty="0">
                          <a:effectLst/>
                        </a:rPr>
                        <a:t>Cash </a:t>
                      </a:r>
                      <a:r>
                        <a:rPr lang="cs-CZ" sz="2600" dirty="0" err="1">
                          <a:effectLst/>
                        </a:rPr>
                        <a:t>flow</a:t>
                      </a:r>
                      <a:r>
                        <a:rPr lang="cs-CZ" sz="2600" dirty="0">
                          <a:effectLst/>
                        </a:rPr>
                        <a:t> </a:t>
                      </a:r>
                      <a:r>
                        <a:rPr lang="cs-CZ" sz="2600" dirty="0" smtClean="0">
                          <a:effectLst/>
                        </a:rPr>
                        <a:t>in</a:t>
                      </a:r>
                      <a:r>
                        <a:rPr lang="cs-CZ" sz="2600" dirty="0">
                          <a:effectLst/>
                        </a:rPr>
                        <a:t> </a:t>
                      </a:r>
                      <a:r>
                        <a:rPr lang="cs-CZ" sz="2600" dirty="0" smtClean="0">
                          <a:effectLst/>
                        </a:rPr>
                        <a:t>% </a:t>
                      </a:r>
                      <a:r>
                        <a:rPr lang="cs-CZ" sz="2600" dirty="0" err="1" smtClean="0">
                          <a:effectLst/>
                        </a:rPr>
                        <a:t>of</a:t>
                      </a:r>
                      <a:r>
                        <a:rPr lang="cs-CZ" sz="2600" dirty="0" smtClean="0">
                          <a:effectLst/>
                        </a:rPr>
                        <a:t> </a:t>
                      </a:r>
                      <a:r>
                        <a:rPr lang="cs-CZ" sz="2600" dirty="0" err="1" smtClean="0">
                          <a:effectLst/>
                        </a:rPr>
                        <a:t>company</a:t>
                      </a:r>
                      <a:r>
                        <a:rPr lang="cs-CZ" sz="2600" dirty="0" smtClean="0">
                          <a:effectLst/>
                        </a:rPr>
                        <a:t> output</a:t>
                      </a:r>
                      <a:endParaRPr lang="cs-CZ" sz="1200" dirty="0">
                        <a:effectLst/>
                        <a:latin typeface="DejaVu Serif Condensed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2600" dirty="0">
                          <a:effectLst/>
                        </a:rPr>
                        <a:t>Cash </a:t>
                      </a:r>
                      <a:r>
                        <a:rPr lang="cs-CZ" sz="2600" dirty="0" err="1">
                          <a:effectLst/>
                        </a:rPr>
                        <a:t>flow</a:t>
                      </a:r>
                      <a:r>
                        <a:rPr lang="cs-CZ" sz="2600" dirty="0">
                          <a:effectLst/>
                        </a:rPr>
                        <a:t> / </a:t>
                      </a:r>
                      <a:r>
                        <a:rPr lang="cs-CZ" sz="2600" dirty="0" smtClean="0">
                          <a:effectLst/>
                        </a:rPr>
                        <a:t>Output</a:t>
                      </a:r>
                      <a:endParaRPr lang="cs-CZ" sz="1200" dirty="0">
                        <a:effectLst/>
                        <a:latin typeface="DejaVu Serif Condensed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697159540"/>
                  </a:ext>
                </a:extLst>
              </a:tr>
              <a:tr h="101307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2600" dirty="0" smtClean="0">
                          <a:effectLst/>
                        </a:rPr>
                        <a:t>Return on </a:t>
                      </a:r>
                      <a:r>
                        <a:rPr lang="cs-CZ" sz="2600" dirty="0" err="1" smtClean="0">
                          <a:effectLst/>
                        </a:rPr>
                        <a:t>total</a:t>
                      </a:r>
                      <a:r>
                        <a:rPr lang="cs-CZ" sz="2600" baseline="0" dirty="0" smtClean="0">
                          <a:effectLst/>
                        </a:rPr>
                        <a:t> </a:t>
                      </a:r>
                      <a:r>
                        <a:rPr lang="cs-CZ" sz="2600" baseline="0" dirty="0" err="1" smtClean="0">
                          <a:effectLst/>
                        </a:rPr>
                        <a:t>capital</a:t>
                      </a:r>
                      <a:endParaRPr lang="cs-CZ" sz="1200" dirty="0">
                        <a:effectLst/>
                        <a:latin typeface="DejaVu Serif Condensed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2600" dirty="0">
                          <a:effectLst/>
                        </a:rPr>
                        <a:t>EBIT / </a:t>
                      </a:r>
                      <a:r>
                        <a:rPr lang="cs-CZ" sz="2600" dirty="0" err="1" smtClean="0">
                          <a:effectLst/>
                        </a:rPr>
                        <a:t>Total</a:t>
                      </a:r>
                      <a:r>
                        <a:rPr lang="cs-CZ" sz="2600" baseline="0" dirty="0" smtClean="0">
                          <a:effectLst/>
                        </a:rPr>
                        <a:t> </a:t>
                      </a:r>
                      <a:r>
                        <a:rPr lang="cs-CZ" sz="2600" baseline="0" dirty="0" err="1" smtClean="0">
                          <a:effectLst/>
                        </a:rPr>
                        <a:t>assets</a:t>
                      </a:r>
                      <a:endParaRPr lang="cs-CZ" sz="1200" dirty="0">
                        <a:effectLst/>
                        <a:latin typeface="DejaVu Serif Condensed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807733125"/>
                  </a:ext>
                </a:extLst>
              </a:tr>
              <a:tr h="101307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2600" dirty="0" err="1" smtClean="0">
                          <a:effectLst/>
                        </a:rPr>
                        <a:t>Debt</a:t>
                      </a:r>
                      <a:r>
                        <a:rPr lang="cs-CZ" sz="2600" dirty="0" smtClean="0">
                          <a:effectLst/>
                        </a:rPr>
                        <a:t> </a:t>
                      </a:r>
                      <a:r>
                        <a:rPr lang="cs-CZ" sz="2600" dirty="0" err="1" smtClean="0">
                          <a:effectLst/>
                        </a:rPr>
                        <a:t>repayment</a:t>
                      </a:r>
                      <a:r>
                        <a:rPr lang="cs-CZ" sz="2600" baseline="0" dirty="0" smtClean="0">
                          <a:effectLst/>
                        </a:rPr>
                        <a:t> period in </a:t>
                      </a:r>
                      <a:r>
                        <a:rPr lang="cs-CZ" sz="2600" baseline="0" dirty="0" err="1" smtClean="0">
                          <a:effectLst/>
                        </a:rPr>
                        <a:t>years</a:t>
                      </a:r>
                      <a:endParaRPr lang="cs-CZ" sz="1200" dirty="0">
                        <a:effectLst/>
                        <a:latin typeface="DejaVu Serif Condensed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2600" dirty="0" smtClean="0">
                          <a:effectLst/>
                        </a:rPr>
                        <a:t>(</a:t>
                      </a:r>
                      <a:r>
                        <a:rPr lang="cs-CZ" sz="2600" dirty="0" err="1" smtClean="0">
                          <a:effectLst/>
                        </a:rPr>
                        <a:t>Debt</a:t>
                      </a:r>
                      <a:r>
                        <a:rPr lang="cs-CZ" sz="2600" dirty="0" smtClean="0">
                          <a:effectLst/>
                        </a:rPr>
                        <a:t> − </a:t>
                      </a:r>
                      <a:r>
                        <a:rPr lang="cs-CZ" sz="2600" dirty="0" err="1" smtClean="0">
                          <a:effectLst/>
                        </a:rPr>
                        <a:t>Liquid</a:t>
                      </a:r>
                      <a:r>
                        <a:rPr lang="cs-CZ" sz="2600" dirty="0" smtClean="0">
                          <a:effectLst/>
                        </a:rPr>
                        <a:t> </a:t>
                      </a:r>
                      <a:r>
                        <a:rPr lang="cs-CZ" sz="2600" dirty="0" err="1" smtClean="0">
                          <a:effectLst/>
                        </a:rPr>
                        <a:t>funds</a:t>
                      </a:r>
                      <a:r>
                        <a:rPr lang="cs-CZ" sz="2600" dirty="0" smtClean="0">
                          <a:effectLst/>
                        </a:rPr>
                        <a:t>) </a:t>
                      </a:r>
                      <a:r>
                        <a:rPr lang="cs-CZ" sz="2600" dirty="0">
                          <a:effectLst/>
                        </a:rPr>
                        <a:t>/ </a:t>
                      </a:r>
                      <a:r>
                        <a:rPr lang="cs-CZ" sz="2600" dirty="0" smtClean="0">
                          <a:effectLst/>
                        </a:rPr>
                        <a:t>Cash </a:t>
                      </a:r>
                      <a:r>
                        <a:rPr lang="cs-CZ" sz="2600" dirty="0" err="1">
                          <a:effectLst/>
                        </a:rPr>
                        <a:t>flow</a:t>
                      </a:r>
                      <a:endParaRPr lang="cs-CZ" sz="1200" dirty="0">
                        <a:effectLst/>
                        <a:latin typeface="DejaVu Serif Condensed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46339480"/>
                  </a:ext>
                </a:extLst>
              </a:tr>
            </a:tbl>
          </a:graphicData>
        </a:graphic>
      </p:graphicFrame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190205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>
                <a:latin typeface="+mj-lt"/>
              </a:rPr>
              <a:t>Quicktest</a:t>
            </a:r>
            <a:r>
              <a:rPr lang="cs-CZ" dirty="0">
                <a:latin typeface="+mj-lt"/>
              </a:rPr>
              <a:t> (Peter </a:t>
            </a:r>
            <a:r>
              <a:rPr lang="cs-CZ" dirty="0" err="1">
                <a:latin typeface="+mj-lt"/>
              </a:rPr>
              <a:t>Kralicek</a:t>
            </a:r>
            <a:r>
              <a:rPr lang="cs-CZ" dirty="0" smtClean="0">
                <a:latin typeface="+mj-lt"/>
              </a:rPr>
              <a:t>) - </a:t>
            </a:r>
            <a:r>
              <a:rPr lang="cs-CZ" dirty="0" err="1" smtClean="0">
                <a:latin typeface="+mj-lt"/>
              </a:rPr>
              <a:t>evaluation</a:t>
            </a:r>
            <a:endParaRPr lang="cs-CZ" dirty="0">
              <a:latin typeface="+mj-lt"/>
            </a:endParaRPr>
          </a:p>
        </p:txBody>
      </p:sp>
      <p:graphicFrame>
        <p:nvGraphicFramePr>
          <p:cNvPr id="6" name="Zástupný symbol pro obsah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23523428"/>
              </p:ext>
            </p:extLst>
          </p:nvPr>
        </p:nvGraphicFramePr>
        <p:xfrm>
          <a:off x="603250" y="1395571"/>
          <a:ext cx="9486900" cy="435864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2468880">
                  <a:extLst>
                    <a:ext uri="{9D8B030D-6E8A-4147-A177-3AD203B41FA5}">
                      <a16:colId xmlns:a16="http://schemas.microsoft.com/office/drawing/2014/main" val="3575958138"/>
                    </a:ext>
                  </a:extLst>
                </a:gridCol>
                <a:gridCol w="1325880">
                  <a:extLst>
                    <a:ext uri="{9D8B030D-6E8A-4147-A177-3AD203B41FA5}">
                      <a16:colId xmlns:a16="http://schemas.microsoft.com/office/drawing/2014/main" val="1597582146"/>
                    </a:ext>
                  </a:extLst>
                </a:gridCol>
                <a:gridCol w="1325880">
                  <a:extLst>
                    <a:ext uri="{9D8B030D-6E8A-4147-A177-3AD203B41FA5}">
                      <a16:colId xmlns:a16="http://schemas.microsoft.com/office/drawing/2014/main" val="174804194"/>
                    </a:ext>
                  </a:extLst>
                </a:gridCol>
                <a:gridCol w="1325880">
                  <a:extLst>
                    <a:ext uri="{9D8B030D-6E8A-4147-A177-3AD203B41FA5}">
                      <a16:colId xmlns:a16="http://schemas.microsoft.com/office/drawing/2014/main" val="2866089343"/>
                    </a:ext>
                  </a:extLst>
                </a:gridCol>
                <a:gridCol w="1325880">
                  <a:extLst>
                    <a:ext uri="{9D8B030D-6E8A-4147-A177-3AD203B41FA5}">
                      <a16:colId xmlns:a16="http://schemas.microsoft.com/office/drawing/2014/main" val="3472405371"/>
                    </a:ext>
                  </a:extLst>
                </a:gridCol>
                <a:gridCol w="1714500">
                  <a:extLst>
                    <a:ext uri="{9D8B030D-6E8A-4147-A177-3AD203B41FA5}">
                      <a16:colId xmlns:a16="http://schemas.microsoft.com/office/drawing/2014/main" val="11447151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2600">
                          <a:effectLst/>
                        </a:rPr>
                        <a:t>Ukazatel</a:t>
                      </a:r>
                      <a:endParaRPr lang="cs-CZ" sz="1200">
                        <a:effectLst/>
                        <a:latin typeface="DejaVu Serif Condensed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2600" dirty="0" err="1" smtClean="0">
                          <a:effectLst/>
                        </a:rPr>
                        <a:t>Excelent</a:t>
                      </a:r>
                      <a:endParaRPr lang="cs-CZ" sz="12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2600" dirty="0">
                          <a:effectLst/>
                        </a:rPr>
                        <a:t> </a:t>
                      </a:r>
                      <a:endParaRPr lang="cs-CZ" sz="12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2600" dirty="0">
                          <a:effectLst/>
                        </a:rPr>
                        <a:t>(1)</a:t>
                      </a:r>
                      <a:endParaRPr lang="cs-CZ" sz="1200" dirty="0">
                        <a:effectLst/>
                        <a:latin typeface="DejaVu Serif Condensed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2600" dirty="0" smtClean="0">
                          <a:effectLst/>
                        </a:rPr>
                        <a:t>Very </a:t>
                      </a:r>
                      <a:r>
                        <a:rPr lang="cs-CZ" sz="2600" dirty="0" err="1" smtClean="0">
                          <a:effectLst/>
                        </a:rPr>
                        <a:t>good</a:t>
                      </a:r>
                      <a:endParaRPr lang="cs-CZ" sz="12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2600" dirty="0">
                          <a:effectLst/>
                        </a:rPr>
                        <a:t>(2)</a:t>
                      </a:r>
                      <a:endParaRPr lang="cs-CZ" sz="1200" dirty="0">
                        <a:effectLst/>
                        <a:latin typeface="DejaVu Serif Condensed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2600" dirty="0" err="1" smtClean="0">
                          <a:effectLst/>
                        </a:rPr>
                        <a:t>Good</a:t>
                      </a:r>
                      <a:endParaRPr lang="cs-CZ" sz="12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2600" dirty="0">
                          <a:effectLst/>
                        </a:rPr>
                        <a:t> </a:t>
                      </a:r>
                      <a:endParaRPr lang="cs-CZ" sz="12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2600" dirty="0">
                          <a:effectLst/>
                        </a:rPr>
                        <a:t>(3)</a:t>
                      </a:r>
                      <a:endParaRPr lang="cs-CZ" sz="1200" dirty="0">
                        <a:effectLst/>
                        <a:latin typeface="DejaVu Serif Condensed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2600" dirty="0" err="1" smtClean="0">
                          <a:effectLst/>
                        </a:rPr>
                        <a:t>Bad</a:t>
                      </a:r>
                      <a:endParaRPr lang="cs-CZ" sz="12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2600" dirty="0">
                          <a:effectLst/>
                        </a:rPr>
                        <a:t> </a:t>
                      </a:r>
                      <a:endParaRPr lang="cs-CZ" sz="12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2600" dirty="0">
                          <a:effectLst/>
                        </a:rPr>
                        <a:t>(4)</a:t>
                      </a:r>
                      <a:endParaRPr lang="cs-CZ" sz="1200" dirty="0">
                        <a:effectLst/>
                        <a:latin typeface="DejaVu Serif Condensed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2600" dirty="0" smtClean="0">
                          <a:effectLst/>
                        </a:rPr>
                        <a:t>At risk </a:t>
                      </a:r>
                      <a:r>
                        <a:rPr lang="cs-CZ" sz="2600" dirty="0" err="1" smtClean="0">
                          <a:effectLst/>
                        </a:rPr>
                        <a:t>of</a:t>
                      </a:r>
                      <a:r>
                        <a:rPr lang="cs-CZ" sz="2600" dirty="0" smtClean="0">
                          <a:effectLst/>
                        </a:rPr>
                        <a:t> </a:t>
                      </a:r>
                      <a:r>
                        <a:rPr lang="cs-CZ" sz="2600" dirty="0" err="1" smtClean="0">
                          <a:effectLst/>
                        </a:rPr>
                        <a:t>insolvency</a:t>
                      </a:r>
                      <a:endParaRPr lang="cs-CZ" sz="12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2600" dirty="0">
                          <a:effectLst/>
                        </a:rPr>
                        <a:t>(5)</a:t>
                      </a:r>
                      <a:endParaRPr lang="cs-CZ" sz="1200" dirty="0">
                        <a:effectLst/>
                        <a:latin typeface="DejaVu Serif Condensed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/>
                </a:tc>
                <a:extLst>
                  <a:ext uri="{0D108BD9-81ED-4DB2-BD59-A6C34878D82A}">
                    <a16:rowId xmlns:a16="http://schemas.microsoft.com/office/drawing/2014/main" val="29600548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2600" dirty="0" err="1" smtClean="0">
                          <a:effectLst/>
                        </a:rPr>
                        <a:t>Equity</a:t>
                      </a:r>
                      <a:r>
                        <a:rPr lang="cs-CZ" sz="2600" dirty="0" smtClean="0">
                          <a:effectLst/>
                        </a:rPr>
                        <a:t> </a:t>
                      </a:r>
                      <a:r>
                        <a:rPr lang="cs-CZ" sz="2600" dirty="0" err="1" smtClean="0">
                          <a:effectLst/>
                        </a:rPr>
                        <a:t>quota</a:t>
                      </a:r>
                      <a:endParaRPr lang="cs-CZ" sz="1200" dirty="0">
                        <a:effectLst/>
                        <a:latin typeface="DejaVu Serif Condensed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2600">
                          <a:effectLst/>
                        </a:rPr>
                        <a:t>&gt; 30 %</a:t>
                      </a:r>
                      <a:endParaRPr lang="cs-CZ" sz="1200">
                        <a:effectLst/>
                        <a:latin typeface="DejaVu Serif Condensed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2600">
                          <a:effectLst/>
                        </a:rPr>
                        <a:t>&gt; 20 %</a:t>
                      </a:r>
                      <a:endParaRPr lang="cs-CZ" sz="1200">
                        <a:effectLst/>
                        <a:latin typeface="DejaVu Serif Condensed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2600">
                          <a:effectLst/>
                        </a:rPr>
                        <a:t>&gt; 10 %</a:t>
                      </a:r>
                      <a:endParaRPr lang="cs-CZ" sz="1200">
                        <a:effectLst/>
                        <a:latin typeface="DejaVu Serif Condensed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2600">
                          <a:effectLst/>
                        </a:rPr>
                        <a:t>&gt; 0 %</a:t>
                      </a:r>
                      <a:endParaRPr lang="cs-CZ" sz="1200">
                        <a:effectLst/>
                        <a:latin typeface="DejaVu Serif Condensed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2600" dirty="0" smtClean="0">
                          <a:effectLst/>
                        </a:rPr>
                        <a:t>Negative</a:t>
                      </a:r>
                      <a:endParaRPr lang="cs-CZ" sz="1200" dirty="0">
                        <a:effectLst/>
                        <a:latin typeface="DejaVu Serif Condensed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ctr"/>
                </a:tc>
                <a:extLst>
                  <a:ext uri="{0D108BD9-81ED-4DB2-BD59-A6C34878D82A}">
                    <a16:rowId xmlns:a16="http://schemas.microsoft.com/office/drawing/2014/main" val="1472994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2600" dirty="0">
                          <a:effectLst/>
                        </a:rPr>
                        <a:t>Cash </a:t>
                      </a:r>
                      <a:r>
                        <a:rPr lang="cs-CZ" sz="2600" dirty="0" err="1">
                          <a:effectLst/>
                        </a:rPr>
                        <a:t>flow</a:t>
                      </a:r>
                      <a:r>
                        <a:rPr lang="cs-CZ" sz="2600" dirty="0">
                          <a:effectLst/>
                        </a:rPr>
                        <a:t> </a:t>
                      </a:r>
                      <a:r>
                        <a:rPr lang="cs-CZ" sz="2600" dirty="0" smtClean="0">
                          <a:effectLst/>
                        </a:rPr>
                        <a:t>in</a:t>
                      </a:r>
                      <a:r>
                        <a:rPr lang="cs-CZ" sz="2600" dirty="0">
                          <a:effectLst/>
                        </a:rPr>
                        <a:t> </a:t>
                      </a:r>
                      <a:r>
                        <a:rPr lang="cs-CZ" sz="2600" dirty="0" smtClean="0">
                          <a:effectLst/>
                        </a:rPr>
                        <a:t>% </a:t>
                      </a:r>
                      <a:r>
                        <a:rPr lang="cs-CZ" sz="2600" dirty="0" err="1" smtClean="0">
                          <a:effectLst/>
                        </a:rPr>
                        <a:t>of</a:t>
                      </a:r>
                      <a:r>
                        <a:rPr lang="cs-CZ" sz="2600" dirty="0" smtClean="0">
                          <a:effectLst/>
                        </a:rPr>
                        <a:t> </a:t>
                      </a:r>
                      <a:r>
                        <a:rPr lang="cs-CZ" sz="2600" dirty="0" err="1" smtClean="0">
                          <a:effectLst/>
                        </a:rPr>
                        <a:t>company</a:t>
                      </a:r>
                      <a:r>
                        <a:rPr lang="cs-CZ" sz="2600" dirty="0" smtClean="0">
                          <a:effectLst/>
                        </a:rPr>
                        <a:t> output</a:t>
                      </a:r>
                      <a:endParaRPr lang="cs-CZ" sz="1200" dirty="0">
                        <a:effectLst/>
                        <a:latin typeface="DejaVu Serif Condensed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2600">
                          <a:effectLst/>
                        </a:rPr>
                        <a:t>&gt; 10 %</a:t>
                      </a:r>
                      <a:endParaRPr lang="cs-CZ" sz="1200">
                        <a:effectLst/>
                        <a:latin typeface="DejaVu Serif Condensed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2600">
                          <a:effectLst/>
                        </a:rPr>
                        <a:t>&gt; 8 %</a:t>
                      </a:r>
                      <a:endParaRPr lang="cs-CZ" sz="1200">
                        <a:effectLst/>
                        <a:latin typeface="DejaVu Serif Condensed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2600">
                          <a:effectLst/>
                        </a:rPr>
                        <a:t>&gt; 5 %</a:t>
                      </a:r>
                      <a:endParaRPr lang="cs-CZ" sz="1200">
                        <a:effectLst/>
                        <a:latin typeface="DejaVu Serif Condensed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2600">
                          <a:effectLst/>
                        </a:rPr>
                        <a:t>&gt; 0 %</a:t>
                      </a:r>
                      <a:endParaRPr lang="cs-CZ" sz="1200">
                        <a:effectLst/>
                        <a:latin typeface="DejaVu Serif Condensed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2600" dirty="0" smtClean="0">
                          <a:effectLst/>
                        </a:rPr>
                        <a:t>Negative</a:t>
                      </a:r>
                      <a:endParaRPr lang="cs-CZ" sz="1200" dirty="0">
                        <a:effectLst/>
                        <a:latin typeface="DejaVu Serif Condensed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ctr"/>
                </a:tc>
                <a:extLst>
                  <a:ext uri="{0D108BD9-81ED-4DB2-BD59-A6C34878D82A}">
                    <a16:rowId xmlns:a16="http://schemas.microsoft.com/office/drawing/2014/main" val="208622366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2600" dirty="0" smtClean="0">
                          <a:effectLst/>
                        </a:rPr>
                        <a:t>Return on </a:t>
                      </a:r>
                      <a:r>
                        <a:rPr lang="cs-CZ" sz="2600" dirty="0" err="1" smtClean="0">
                          <a:effectLst/>
                        </a:rPr>
                        <a:t>total</a:t>
                      </a:r>
                      <a:r>
                        <a:rPr lang="cs-CZ" sz="2600" baseline="0" dirty="0" smtClean="0">
                          <a:effectLst/>
                        </a:rPr>
                        <a:t> </a:t>
                      </a:r>
                      <a:r>
                        <a:rPr lang="cs-CZ" sz="2600" baseline="0" dirty="0" err="1" smtClean="0">
                          <a:effectLst/>
                        </a:rPr>
                        <a:t>capital</a:t>
                      </a:r>
                      <a:endParaRPr lang="cs-CZ" sz="1200" dirty="0">
                        <a:effectLst/>
                        <a:latin typeface="DejaVu Serif Condensed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2600">
                          <a:effectLst/>
                        </a:rPr>
                        <a:t>&gt; 15 %</a:t>
                      </a:r>
                      <a:endParaRPr lang="cs-CZ" sz="1200">
                        <a:effectLst/>
                        <a:latin typeface="DejaVu Serif Condensed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2600">
                          <a:effectLst/>
                        </a:rPr>
                        <a:t>&gt; 12 %</a:t>
                      </a:r>
                      <a:endParaRPr lang="cs-CZ" sz="1200">
                        <a:effectLst/>
                        <a:latin typeface="DejaVu Serif Condensed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2600">
                          <a:effectLst/>
                        </a:rPr>
                        <a:t>&gt; 8 %</a:t>
                      </a:r>
                      <a:endParaRPr lang="cs-CZ" sz="1200">
                        <a:effectLst/>
                        <a:latin typeface="DejaVu Serif Condensed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2600">
                          <a:effectLst/>
                        </a:rPr>
                        <a:t>&gt; 0 %</a:t>
                      </a:r>
                      <a:endParaRPr lang="cs-CZ" sz="1200">
                        <a:effectLst/>
                        <a:latin typeface="DejaVu Serif Condensed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2600" dirty="0" smtClean="0">
                          <a:effectLst/>
                        </a:rPr>
                        <a:t>Negative</a:t>
                      </a:r>
                      <a:endParaRPr lang="cs-CZ" sz="1200" dirty="0">
                        <a:effectLst/>
                        <a:latin typeface="DejaVu Serif Condensed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ctr"/>
                </a:tc>
                <a:extLst>
                  <a:ext uri="{0D108BD9-81ED-4DB2-BD59-A6C34878D82A}">
                    <a16:rowId xmlns:a16="http://schemas.microsoft.com/office/drawing/2014/main" val="205032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2600" dirty="0" err="1" smtClean="0">
                          <a:effectLst/>
                        </a:rPr>
                        <a:t>Debt</a:t>
                      </a:r>
                      <a:r>
                        <a:rPr lang="cs-CZ" sz="2600" dirty="0" smtClean="0">
                          <a:effectLst/>
                        </a:rPr>
                        <a:t> </a:t>
                      </a:r>
                      <a:r>
                        <a:rPr lang="cs-CZ" sz="2600" dirty="0" err="1" smtClean="0">
                          <a:effectLst/>
                        </a:rPr>
                        <a:t>repayment</a:t>
                      </a:r>
                      <a:r>
                        <a:rPr lang="cs-CZ" sz="2600" baseline="0" dirty="0" smtClean="0">
                          <a:effectLst/>
                        </a:rPr>
                        <a:t> period in </a:t>
                      </a:r>
                      <a:r>
                        <a:rPr lang="cs-CZ" sz="2600" baseline="0" dirty="0" err="1" smtClean="0">
                          <a:effectLst/>
                        </a:rPr>
                        <a:t>years</a:t>
                      </a:r>
                      <a:endParaRPr lang="cs-CZ" sz="1200" dirty="0">
                        <a:effectLst/>
                        <a:latin typeface="DejaVu Serif Condensed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2600">
                          <a:effectLst/>
                        </a:rPr>
                        <a:t>&lt; 3 roky</a:t>
                      </a:r>
                      <a:endParaRPr lang="cs-CZ" sz="1200">
                        <a:effectLst/>
                        <a:latin typeface="DejaVu Serif Condensed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2600">
                          <a:effectLst/>
                        </a:rPr>
                        <a:t>&lt; 5 let</a:t>
                      </a:r>
                      <a:endParaRPr lang="cs-CZ" sz="1200">
                        <a:effectLst/>
                        <a:latin typeface="DejaVu Serif Condensed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2600">
                          <a:effectLst/>
                        </a:rPr>
                        <a:t>&lt; 12 let</a:t>
                      </a:r>
                      <a:endParaRPr lang="cs-CZ" sz="1200">
                        <a:effectLst/>
                        <a:latin typeface="DejaVu Serif Condensed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2600">
                          <a:effectLst/>
                        </a:rPr>
                        <a:t>&gt; 12 let</a:t>
                      </a:r>
                      <a:endParaRPr lang="cs-CZ" sz="1200">
                        <a:effectLst/>
                        <a:latin typeface="DejaVu Serif Condensed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2600" dirty="0">
                          <a:effectLst/>
                        </a:rPr>
                        <a:t>&gt; 30 let</a:t>
                      </a:r>
                      <a:endParaRPr lang="cs-CZ" sz="1200" dirty="0">
                        <a:effectLst/>
                        <a:latin typeface="DejaVu Serif Condensed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ctr"/>
                </a:tc>
                <a:extLst>
                  <a:ext uri="{0D108BD9-81ED-4DB2-BD59-A6C34878D82A}">
                    <a16:rowId xmlns:a16="http://schemas.microsoft.com/office/drawing/2014/main" val="2897241135"/>
                  </a:ext>
                </a:extLst>
              </a:tr>
            </a:tbl>
          </a:graphicData>
        </a:graphic>
      </p:graphicFrame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365999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>
                <a:latin typeface="+mj-lt"/>
              </a:rPr>
              <a:t>Tamari</a:t>
            </a:r>
            <a:r>
              <a:rPr lang="cs-CZ" dirty="0" smtClean="0">
                <a:latin typeface="+mj-lt"/>
              </a:rPr>
              <a:t> model</a:t>
            </a:r>
            <a:endParaRPr lang="cs-CZ" dirty="0">
              <a:latin typeface="+mj-lt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>
                <a:latin typeface="+mn-lt"/>
              </a:rPr>
              <a:t>T1 = </a:t>
            </a:r>
            <a:r>
              <a:rPr lang="cs-CZ" dirty="0" err="1">
                <a:latin typeface="+mn-lt"/>
              </a:rPr>
              <a:t>equity</a:t>
            </a:r>
            <a:r>
              <a:rPr lang="cs-CZ" dirty="0">
                <a:latin typeface="+mn-lt"/>
              </a:rPr>
              <a:t> / </a:t>
            </a:r>
            <a:r>
              <a:rPr lang="cs-CZ" dirty="0" err="1">
                <a:latin typeface="+mn-lt"/>
              </a:rPr>
              <a:t>liabilities</a:t>
            </a:r>
            <a:endParaRPr lang="cs-CZ" dirty="0">
              <a:latin typeface="+mn-lt"/>
            </a:endParaRPr>
          </a:p>
          <a:p>
            <a:r>
              <a:rPr lang="cs-CZ" dirty="0">
                <a:latin typeface="+mn-lt"/>
              </a:rPr>
              <a:t>T2 = profit </a:t>
            </a:r>
            <a:r>
              <a:rPr lang="cs-CZ" dirty="0" err="1">
                <a:latin typeface="+mn-lt"/>
              </a:rPr>
              <a:t>development</a:t>
            </a:r>
            <a:endParaRPr lang="cs-CZ" dirty="0">
              <a:latin typeface="+mn-lt"/>
            </a:endParaRPr>
          </a:p>
          <a:p>
            <a:pPr lvl="1"/>
            <a:r>
              <a:rPr lang="cs-CZ" dirty="0">
                <a:latin typeface="+mn-lt"/>
              </a:rPr>
              <a:t>(a) </a:t>
            </a:r>
            <a:r>
              <a:rPr lang="cs-CZ" dirty="0" err="1">
                <a:latin typeface="+mn-lt"/>
              </a:rPr>
              <a:t>absolute</a:t>
            </a:r>
            <a:r>
              <a:rPr lang="cs-CZ" dirty="0">
                <a:latin typeface="+mn-lt"/>
              </a:rPr>
              <a:t> </a:t>
            </a:r>
            <a:r>
              <a:rPr lang="cs-CZ" dirty="0" err="1">
                <a:latin typeface="+mn-lt"/>
              </a:rPr>
              <a:t>expression</a:t>
            </a:r>
            <a:endParaRPr lang="cs-CZ" dirty="0">
              <a:latin typeface="+mn-lt"/>
            </a:endParaRPr>
          </a:p>
          <a:p>
            <a:pPr lvl="1"/>
            <a:r>
              <a:rPr lang="cs-CZ" dirty="0">
                <a:latin typeface="+mn-lt"/>
              </a:rPr>
              <a:t>b) </a:t>
            </a:r>
            <a:r>
              <a:rPr lang="cs-CZ" dirty="0" smtClean="0">
                <a:latin typeface="+mn-lt"/>
              </a:rPr>
              <a:t>ROA</a:t>
            </a:r>
            <a:endParaRPr lang="cs-CZ" dirty="0">
              <a:latin typeface="+mn-lt"/>
            </a:endParaRPr>
          </a:p>
          <a:p>
            <a:r>
              <a:rPr lang="cs-CZ" dirty="0">
                <a:latin typeface="+mn-lt"/>
              </a:rPr>
              <a:t>T3 = </a:t>
            </a:r>
            <a:r>
              <a:rPr lang="cs-CZ" dirty="0" err="1">
                <a:latin typeface="+mn-lt"/>
              </a:rPr>
              <a:t>current</a:t>
            </a:r>
            <a:r>
              <a:rPr lang="cs-CZ" dirty="0">
                <a:latin typeface="+mn-lt"/>
              </a:rPr>
              <a:t> </a:t>
            </a:r>
            <a:r>
              <a:rPr lang="cs-CZ" dirty="0" err="1">
                <a:latin typeface="+mn-lt"/>
              </a:rPr>
              <a:t>liquidity</a:t>
            </a:r>
            <a:endParaRPr lang="cs-CZ" dirty="0">
              <a:latin typeface="+mn-lt"/>
            </a:endParaRPr>
          </a:p>
          <a:p>
            <a:r>
              <a:rPr lang="cs-CZ" dirty="0">
                <a:latin typeface="+mn-lt"/>
              </a:rPr>
              <a:t>T4 = </a:t>
            </a:r>
            <a:r>
              <a:rPr lang="cs-CZ" dirty="0" err="1">
                <a:latin typeface="+mn-lt"/>
              </a:rPr>
              <a:t>production</a:t>
            </a:r>
            <a:r>
              <a:rPr lang="cs-CZ" dirty="0">
                <a:latin typeface="+mn-lt"/>
              </a:rPr>
              <a:t> </a:t>
            </a:r>
            <a:r>
              <a:rPr lang="cs-CZ" dirty="0" err="1">
                <a:latin typeface="+mn-lt"/>
              </a:rPr>
              <a:t>consumption</a:t>
            </a:r>
            <a:r>
              <a:rPr lang="cs-CZ" dirty="0">
                <a:latin typeface="+mn-lt"/>
              </a:rPr>
              <a:t> / </a:t>
            </a:r>
            <a:r>
              <a:rPr lang="cs-CZ" dirty="0" err="1">
                <a:latin typeface="+mn-lt"/>
              </a:rPr>
              <a:t>average</a:t>
            </a:r>
            <a:r>
              <a:rPr lang="cs-CZ" dirty="0">
                <a:latin typeface="+mn-lt"/>
              </a:rPr>
              <a:t> </a:t>
            </a:r>
            <a:r>
              <a:rPr lang="cs-CZ" dirty="0" err="1" smtClean="0">
                <a:latin typeface="+mn-lt"/>
              </a:rPr>
              <a:t>value</a:t>
            </a:r>
            <a:r>
              <a:rPr lang="cs-CZ" dirty="0" smtClean="0">
                <a:latin typeface="+mn-lt"/>
              </a:rPr>
              <a:t> </a:t>
            </a:r>
            <a:r>
              <a:rPr lang="cs-CZ" dirty="0" err="1">
                <a:latin typeface="+mn-lt"/>
              </a:rPr>
              <a:t>of</a:t>
            </a:r>
            <a:r>
              <a:rPr lang="cs-CZ" dirty="0">
                <a:latin typeface="+mn-lt"/>
              </a:rPr>
              <a:t> </a:t>
            </a:r>
            <a:r>
              <a:rPr lang="cs-CZ" dirty="0" err="1">
                <a:latin typeface="+mn-lt"/>
              </a:rPr>
              <a:t>work</a:t>
            </a:r>
            <a:r>
              <a:rPr lang="cs-CZ" dirty="0">
                <a:latin typeface="+mn-lt"/>
              </a:rPr>
              <a:t> in </a:t>
            </a:r>
            <a:r>
              <a:rPr lang="cs-CZ" dirty="0" err="1">
                <a:latin typeface="+mn-lt"/>
              </a:rPr>
              <a:t>progress</a:t>
            </a:r>
            <a:endParaRPr lang="cs-CZ" dirty="0">
              <a:latin typeface="+mn-lt"/>
            </a:endParaRPr>
          </a:p>
          <a:p>
            <a:r>
              <a:rPr lang="cs-CZ" dirty="0">
                <a:latin typeface="+mn-lt"/>
              </a:rPr>
              <a:t>T5 = sales / </a:t>
            </a:r>
            <a:r>
              <a:rPr lang="cs-CZ" dirty="0" err="1">
                <a:latin typeface="+mn-lt"/>
              </a:rPr>
              <a:t>average</a:t>
            </a:r>
            <a:r>
              <a:rPr lang="cs-CZ" dirty="0">
                <a:latin typeface="+mn-lt"/>
              </a:rPr>
              <a:t> </a:t>
            </a:r>
            <a:r>
              <a:rPr lang="cs-CZ" dirty="0" err="1">
                <a:latin typeface="+mn-lt"/>
              </a:rPr>
              <a:t>receivables</a:t>
            </a:r>
            <a:endParaRPr lang="cs-CZ" dirty="0">
              <a:latin typeface="+mn-lt"/>
            </a:endParaRPr>
          </a:p>
          <a:p>
            <a:r>
              <a:rPr lang="cs-CZ" dirty="0">
                <a:latin typeface="+mn-lt"/>
              </a:rPr>
              <a:t>T6 = </a:t>
            </a:r>
            <a:r>
              <a:rPr lang="cs-CZ" dirty="0" err="1">
                <a:latin typeface="+mn-lt"/>
              </a:rPr>
              <a:t>production</a:t>
            </a:r>
            <a:r>
              <a:rPr lang="cs-CZ" dirty="0">
                <a:latin typeface="+mn-lt"/>
              </a:rPr>
              <a:t> </a:t>
            </a:r>
            <a:r>
              <a:rPr lang="cs-CZ" dirty="0" err="1">
                <a:latin typeface="+mn-lt"/>
              </a:rPr>
              <a:t>consumption</a:t>
            </a:r>
            <a:r>
              <a:rPr lang="cs-CZ" dirty="0">
                <a:latin typeface="+mn-lt"/>
              </a:rPr>
              <a:t> / </a:t>
            </a:r>
            <a:r>
              <a:rPr lang="cs-CZ" dirty="0" err="1">
                <a:latin typeface="+mn-lt"/>
              </a:rPr>
              <a:t>working</a:t>
            </a:r>
            <a:r>
              <a:rPr lang="cs-CZ" dirty="0">
                <a:latin typeface="+mn-lt"/>
              </a:rPr>
              <a:t> </a:t>
            </a:r>
            <a:r>
              <a:rPr lang="cs-CZ" dirty="0" err="1">
                <a:latin typeface="+mn-lt"/>
              </a:rPr>
              <a:t>capital</a:t>
            </a:r>
            <a:endParaRPr lang="cs-CZ" dirty="0">
              <a:latin typeface="+mn-lt"/>
            </a:endParaRP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590457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>
                <a:latin typeface="+mj-lt"/>
              </a:rPr>
              <a:t>Tamari</a:t>
            </a:r>
            <a:r>
              <a:rPr lang="cs-CZ" dirty="0">
                <a:latin typeface="+mj-lt"/>
              </a:rPr>
              <a:t> model</a:t>
            </a:r>
            <a:endParaRPr lang="cs-CZ" dirty="0">
              <a:latin typeface="+mj-lt"/>
            </a:endParaRPr>
          </a:p>
        </p:txBody>
      </p:sp>
      <p:graphicFrame>
        <p:nvGraphicFramePr>
          <p:cNvPr id="6" name="Zástupný symbol pro obsah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42091986"/>
              </p:ext>
            </p:extLst>
          </p:nvPr>
        </p:nvGraphicFramePr>
        <p:xfrm>
          <a:off x="534988" y="2018551"/>
          <a:ext cx="9623426" cy="39051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304086">
                  <a:extLst>
                    <a:ext uri="{9D8B030D-6E8A-4147-A177-3AD203B41FA5}">
                      <a16:colId xmlns:a16="http://schemas.microsoft.com/office/drawing/2014/main" val="1326179585"/>
                    </a:ext>
                  </a:extLst>
                </a:gridCol>
                <a:gridCol w="5681609">
                  <a:extLst>
                    <a:ext uri="{9D8B030D-6E8A-4147-A177-3AD203B41FA5}">
                      <a16:colId xmlns:a16="http://schemas.microsoft.com/office/drawing/2014/main" val="2883473452"/>
                    </a:ext>
                  </a:extLst>
                </a:gridCol>
                <a:gridCol w="2637731">
                  <a:extLst>
                    <a:ext uri="{9D8B030D-6E8A-4147-A177-3AD203B41FA5}">
                      <a16:colId xmlns:a16="http://schemas.microsoft.com/office/drawing/2014/main" val="3186682377"/>
                    </a:ext>
                  </a:extLst>
                </a:gridCol>
              </a:tblGrid>
              <a:tr h="278940">
                <a:tc>
                  <a:txBody>
                    <a:bodyPr/>
                    <a:lstStyle/>
                    <a:p>
                      <a:pPr algn="ctr">
                        <a:spcAft>
                          <a:spcPts val="300"/>
                        </a:spcAft>
                      </a:pPr>
                      <a:r>
                        <a:rPr lang="cs-CZ" sz="1800" dirty="0" err="1" smtClean="0">
                          <a:effectLst/>
                          <a:latin typeface="+mn-lt"/>
                          <a:ea typeface="+mn-ea"/>
                          <a:cs typeface="+mn-cs"/>
                        </a:rPr>
                        <a:t>Variable</a:t>
                      </a:r>
                      <a:endParaRPr lang="cs-CZ" sz="1100" dirty="0">
                        <a:effectLst/>
                        <a:latin typeface="DejaVu Serif Condensed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679" marR="40679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300"/>
                        </a:spcAft>
                      </a:pPr>
                      <a:r>
                        <a:rPr lang="cs-CZ" sz="1800" dirty="0">
                          <a:effectLst/>
                        </a:rPr>
                        <a:t>Interval </a:t>
                      </a:r>
                      <a:r>
                        <a:rPr lang="cs-CZ" sz="1800" dirty="0" err="1" smtClean="0">
                          <a:effectLst/>
                        </a:rPr>
                        <a:t>of</a:t>
                      </a:r>
                      <a:r>
                        <a:rPr lang="cs-CZ" sz="1800" dirty="0" smtClean="0">
                          <a:effectLst/>
                        </a:rPr>
                        <a:t> </a:t>
                      </a:r>
                      <a:r>
                        <a:rPr lang="cs-CZ" sz="1800" dirty="0" err="1" smtClean="0">
                          <a:effectLst/>
                        </a:rPr>
                        <a:t>values</a:t>
                      </a:r>
                      <a:endParaRPr lang="cs-CZ" sz="1100" dirty="0">
                        <a:effectLst/>
                        <a:latin typeface="DejaVu Serif Condensed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679" marR="40679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300"/>
                        </a:spcAft>
                      </a:pPr>
                      <a:r>
                        <a:rPr lang="cs-CZ" sz="1800" dirty="0" err="1" smtClean="0">
                          <a:effectLst/>
                          <a:latin typeface="+mn-lt"/>
                          <a:ea typeface="+mn-ea"/>
                          <a:cs typeface="+mn-cs"/>
                        </a:rPr>
                        <a:t>Points</a:t>
                      </a:r>
                      <a:endParaRPr lang="cs-CZ" sz="1100" dirty="0">
                        <a:effectLst/>
                        <a:latin typeface="DejaVu Serif Condensed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679" marR="40679" marT="0" marB="0"/>
                </a:tc>
                <a:extLst>
                  <a:ext uri="{0D108BD9-81ED-4DB2-BD59-A6C34878D82A}">
                    <a16:rowId xmlns:a16="http://schemas.microsoft.com/office/drawing/2014/main" val="3032078664"/>
                  </a:ext>
                </a:extLst>
              </a:tr>
              <a:tr h="278940">
                <a:tc rowSpan="6">
                  <a:txBody>
                    <a:bodyPr/>
                    <a:lstStyle/>
                    <a:p>
                      <a:pPr algn="just">
                        <a:spcAft>
                          <a:spcPts val="300"/>
                        </a:spcAft>
                      </a:pPr>
                      <a:r>
                        <a:rPr lang="cs-CZ" sz="1800" dirty="0">
                          <a:effectLst/>
                        </a:rPr>
                        <a:t>T</a:t>
                      </a:r>
                      <a:r>
                        <a:rPr lang="cs-CZ" sz="1800" baseline="-25000" dirty="0">
                          <a:effectLst/>
                        </a:rPr>
                        <a:t>1</a:t>
                      </a:r>
                      <a:endParaRPr lang="cs-CZ" sz="1100" dirty="0">
                        <a:effectLst/>
                        <a:latin typeface="DejaVu Serif Condensed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679" marR="40679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300"/>
                        </a:spcAft>
                      </a:pPr>
                      <a:r>
                        <a:rPr lang="cs-CZ" sz="1800" dirty="0">
                          <a:effectLst/>
                        </a:rPr>
                        <a:t>0,51 </a:t>
                      </a:r>
                      <a:r>
                        <a:rPr lang="cs-CZ" sz="1800" dirty="0" smtClean="0">
                          <a:effectLst/>
                        </a:rPr>
                        <a:t>and</a:t>
                      </a:r>
                      <a:r>
                        <a:rPr lang="cs-CZ" sz="1800" baseline="0" dirty="0" smtClean="0">
                          <a:effectLst/>
                        </a:rPr>
                        <a:t> more</a:t>
                      </a:r>
                      <a:endParaRPr lang="cs-CZ" sz="1100" dirty="0">
                        <a:effectLst/>
                        <a:latin typeface="DejaVu Serif Condensed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679" marR="40679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300"/>
                        </a:spcAft>
                      </a:pPr>
                      <a:r>
                        <a:rPr lang="cs-CZ" sz="1800">
                          <a:effectLst/>
                        </a:rPr>
                        <a:t>25</a:t>
                      </a:r>
                      <a:endParaRPr lang="cs-CZ" sz="1100">
                        <a:effectLst/>
                        <a:latin typeface="DejaVu Serif Condensed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679" marR="40679" marT="0" marB="0"/>
                </a:tc>
                <a:extLst>
                  <a:ext uri="{0D108BD9-81ED-4DB2-BD59-A6C34878D82A}">
                    <a16:rowId xmlns:a16="http://schemas.microsoft.com/office/drawing/2014/main" val="2494788037"/>
                  </a:ext>
                </a:extLst>
              </a:tr>
              <a:tr h="278940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300"/>
                        </a:spcAft>
                      </a:pPr>
                      <a:r>
                        <a:rPr lang="cs-CZ" sz="1800">
                          <a:effectLst/>
                        </a:rPr>
                        <a:t>0,41 – 0,50</a:t>
                      </a:r>
                      <a:endParaRPr lang="cs-CZ" sz="1100">
                        <a:effectLst/>
                        <a:latin typeface="DejaVu Serif Condensed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679" marR="40679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300"/>
                        </a:spcAft>
                      </a:pPr>
                      <a:r>
                        <a:rPr lang="cs-CZ" sz="1800">
                          <a:effectLst/>
                        </a:rPr>
                        <a:t>20</a:t>
                      </a:r>
                      <a:endParaRPr lang="cs-CZ" sz="1100">
                        <a:effectLst/>
                        <a:latin typeface="DejaVu Serif Condensed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679" marR="40679" marT="0" marB="0"/>
                </a:tc>
                <a:extLst>
                  <a:ext uri="{0D108BD9-81ED-4DB2-BD59-A6C34878D82A}">
                    <a16:rowId xmlns:a16="http://schemas.microsoft.com/office/drawing/2014/main" val="1836157917"/>
                  </a:ext>
                </a:extLst>
              </a:tr>
              <a:tr h="278940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300"/>
                        </a:spcAft>
                      </a:pPr>
                      <a:r>
                        <a:rPr lang="cs-CZ" sz="1800">
                          <a:effectLst/>
                        </a:rPr>
                        <a:t>0,31 – 0,40</a:t>
                      </a:r>
                      <a:endParaRPr lang="cs-CZ" sz="1100">
                        <a:effectLst/>
                        <a:latin typeface="DejaVu Serif Condensed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679" marR="40679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300"/>
                        </a:spcAft>
                      </a:pPr>
                      <a:r>
                        <a:rPr lang="cs-CZ" sz="1800">
                          <a:effectLst/>
                        </a:rPr>
                        <a:t>15</a:t>
                      </a:r>
                      <a:endParaRPr lang="cs-CZ" sz="1100">
                        <a:effectLst/>
                        <a:latin typeface="DejaVu Serif Condensed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679" marR="40679" marT="0" marB="0"/>
                </a:tc>
                <a:extLst>
                  <a:ext uri="{0D108BD9-81ED-4DB2-BD59-A6C34878D82A}">
                    <a16:rowId xmlns:a16="http://schemas.microsoft.com/office/drawing/2014/main" val="1193477142"/>
                  </a:ext>
                </a:extLst>
              </a:tr>
              <a:tr h="278940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300"/>
                        </a:spcAft>
                      </a:pPr>
                      <a:r>
                        <a:rPr lang="cs-CZ" sz="1800">
                          <a:effectLst/>
                        </a:rPr>
                        <a:t>0,21 – 0,30</a:t>
                      </a:r>
                      <a:endParaRPr lang="cs-CZ" sz="1100">
                        <a:effectLst/>
                        <a:latin typeface="DejaVu Serif Condensed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679" marR="40679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300"/>
                        </a:spcAft>
                      </a:pPr>
                      <a:r>
                        <a:rPr lang="cs-CZ" sz="1800">
                          <a:effectLst/>
                        </a:rPr>
                        <a:t>10</a:t>
                      </a:r>
                      <a:endParaRPr lang="cs-CZ" sz="1100">
                        <a:effectLst/>
                        <a:latin typeface="DejaVu Serif Condensed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679" marR="40679" marT="0" marB="0"/>
                </a:tc>
                <a:extLst>
                  <a:ext uri="{0D108BD9-81ED-4DB2-BD59-A6C34878D82A}">
                    <a16:rowId xmlns:a16="http://schemas.microsoft.com/office/drawing/2014/main" val="888360530"/>
                  </a:ext>
                </a:extLst>
              </a:tr>
              <a:tr h="278940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300"/>
                        </a:spcAft>
                      </a:pPr>
                      <a:r>
                        <a:rPr lang="cs-CZ" sz="1800">
                          <a:effectLst/>
                        </a:rPr>
                        <a:t>0,11 – 0,20</a:t>
                      </a:r>
                      <a:endParaRPr lang="cs-CZ" sz="1100">
                        <a:effectLst/>
                        <a:latin typeface="DejaVu Serif Condensed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679" marR="40679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300"/>
                        </a:spcAft>
                      </a:pPr>
                      <a:r>
                        <a:rPr lang="cs-CZ" sz="1800">
                          <a:effectLst/>
                        </a:rPr>
                        <a:t>5</a:t>
                      </a:r>
                      <a:endParaRPr lang="cs-CZ" sz="1100">
                        <a:effectLst/>
                        <a:latin typeface="DejaVu Serif Condensed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679" marR="40679" marT="0" marB="0"/>
                </a:tc>
                <a:extLst>
                  <a:ext uri="{0D108BD9-81ED-4DB2-BD59-A6C34878D82A}">
                    <a16:rowId xmlns:a16="http://schemas.microsoft.com/office/drawing/2014/main" val="2863285420"/>
                  </a:ext>
                </a:extLst>
              </a:tr>
              <a:tr h="278940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300"/>
                        </a:spcAft>
                      </a:pPr>
                      <a:r>
                        <a:rPr lang="cs-CZ" sz="1800">
                          <a:effectLst/>
                        </a:rPr>
                        <a:t>do 0,10</a:t>
                      </a:r>
                      <a:endParaRPr lang="cs-CZ" sz="1100">
                        <a:effectLst/>
                        <a:latin typeface="DejaVu Serif Condensed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679" marR="40679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300"/>
                        </a:spcAft>
                      </a:pPr>
                      <a:r>
                        <a:rPr lang="cs-CZ" sz="1800">
                          <a:effectLst/>
                        </a:rPr>
                        <a:t>0</a:t>
                      </a:r>
                      <a:endParaRPr lang="cs-CZ" sz="1100">
                        <a:effectLst/>
                        <a:latin typeface="DejaVu Serif Condensed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679" marR="40679" marT="0" marB="0"/>
                </a:tc>
                <a:extLst>
                  <a:ext uri="{0D108BD9-81ED-4DB2-BD59-A6C34878D82A}">
                    <a16:rowId xmlns:a16="http://schemas.microsoft.com/office/drawing/2014/main" val="1398637461"/>
                  </a:ext>
                </a:extLst>
              </a:tr>
              <a:tr h="278940">
                <a:tc rowSpan="6">
                  <a:txBody>
                    <a:bodyPr/>
                    <a:lstStyle/>
                    <a:p>
                      <a:pPr algn="just">
                        <a:spcAft>
                          <a:spcPts val="300"/>
                        </a:spcAft>
                      </a:pPr>
                      <a:r>
                        <a:rPr lang="cs-CZ" sz="1800">
                          <a:effectLst/>
                        </a:rPr>
                        <a:t>T</a:t>
                      </a:r>
                      <a:r>
                        <a:rPr lang="cs-CZ" sz="1800" baseline="-25000">
                          <a:effectLst/>
                        </a:rPr>
                        <a:t>2</a:t>
                      </a:r>
                      <a:endParaRPr lang="cs-CZ" sz="1100">
                        <a:effectLst/>
                        <a:latin typeface="DejaVu Serif Condensed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679" marR="40679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300"/>
                        </a:spcAft>
                      </a:pPr>
                      <a:r>
                        <a:rPr lang="cs-CZ" sz="1800" dirty="0" smtClean="0">
                          <a:effectLst/>
                        </a:rPr>
                        <a:t>a) P</a:t>
                      </a:r>
                      <a:r>
                        <a:rPr lang="en-US" sz="1800" dirty="0" err="1" smtClean="0">
                          <a:effectLst/>
                        </a:rPr>
                        <a:t>ositiv</a:t>
                      </a:r>
                      <a:r>
                        <a:rPr lang="cs-CZ" sz="1800" dirty="0" smtClean="0">
                          <a:effectLst/>
                        </a:rPr>
                        <a:t>e </a:t>
                      </a:r>
                      <a:r>
                        <a:rPr lang="en-US" sz="1800" dirty="0" smtClean="0">
                          <a:effectLst/>
                        </a:rPr>
                        <a:t>last 5 years </a:t>
                      </a:r>
                      <a:r>
                        <a:rPr lang="cs-CZ" sz="1800" dirty="0" smtClean="0">
                          <a:effectLst/>
                        </a:rPr>
                        <a:t>and </a:t>
                      </a:r>
                      <a:r>
                        <a:rPr lang="cs-CZ" sz="1800" dirty="0">
                          <a:effectLst/>
                        </a:rPr>
                        <a:t>b) &gt; </a:t>
                      </a:r>
                      <a:r>
                        <a:rPr lang="cs-CZ" sz="1800" dirty="0" err="1" smtClean="0">
                          <a:effectLst/>
                        </a:rPr>
                        <a:t>Upper</a:t>
                      </a:r>
                      <a:r>
                        <a:rPr lang="cs-CZ" sz="1800" baseline="0" dirty="0" smtClean="0">
                          <a:effectLst/>
                        </a:rPr>
                        <a:t> </a:t>
                      </a:r>
                      <a:r>
                        <a:rPr lang="cs-CZ" sz="1800" baseline="0" dirty="0" err="1" smtClean="0">
                          <a:effectLst/>
                        </a:rPr>
                        <a:t>quartile</a:t>
                      </a:r>
                      <a:endParaRPr lang="cs-CZ" sz="1100" dirty="0">
                        <a:effectLst/>
                        <a:latin typeface="DejaVu Serif Condensed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679" marR="40679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300"/>
                        </a:spcAft>
                      </a:pPr>
                      <a:r>
                        <a:rPr lang="cs-CZ" sz="1800">
                          <a:effectLst/>
                        </a:rPr>
                        <a:t>25</a:t>
                      </a:r>
                      <a:endParaRPr lang="cs-CZ" sz="1100">
                        <a:effectLst/>
                        <a:latin typeface="DejaVu Serif Condensed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679" marR="40679" marT="0" marB="0"/>
                </a:tc>
                <a:extLst>
                  <a:ext uri="{0D108BD9-81ED-4DB2-BD59-A6C34878D82A}">
                    <a16:rowId xmlns:a16="http://schemas.microsoft.com/office/drawing/2014/main" val="1887483141"/>
                  </a:ext>
                </a:extLst>
              </a:tr>
              <a:tr h="278940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300"/>
                        </a:spcAft>
                      </a:pPr>
                      <a:r>
                        <a:rPr lang="cs-CZ" sz="1800" dirty="0" smtClean="0">
                          <a:effectLst/>
                        </a:rPr>
                        <a:t>a) P</a:t>
                      </a:r>
                      <a:r>
                        <a:rPr lang="en-US" sz="1800" dirty="0" err="1" smtClean="0">
                          <a:effectLst/>
                        </a:rPr>
                        <a:t>ositiv</a:t>
                      </a:r>
                      <a:r>
                        <a:rPr lang="cs-CZ" sz="1800" dirty="0" smtClean="0">
                          <a:effectLst/>
                        </a:rPr>
                        <a:t>e </a:t>
                      </a:r>
                      <a:r>
                        <a:rPr lang="en-US" sz="1800" dirty="0" smtClean="0">
                          <a:effectLst/>
                        </a:rPr>
                        <a:t>last 5 years </a:t>
                      </a:r>
                      <a:r>
                        <a:rPr lang="cs-CZ" sz="1800" dirty="0" smtClean="0">
                          <a:effectLst/>
                        </a:rPr>
                        <a:t>and </a:t>
                      </a:r>
                      <a:r>
                        <a:rPr lang="cs-CZ" sz="1800" dirty="0" smtClean="0">
                          <a:effectLst/>
                        </a:rPr>
                        <a:t>b</a:t>
                      </a:r>
                      <a:r>
                        <a:rPr lang="cs-CZ" sz="1800" dirty="0">
                          <a:effectLst/>
                        </a:rPr>
                        <a:t>) &gt; </a:t>
                      </a:r>
                      <a:r>
                        <a:rPr lang="cs-CZ" sz="1800" dirty="0" err="1" smtClean="0">
                          <a:effectLst/>
                        </a:rPr>
                        <a:t>Median</a:t>
                      </a:r>
                      <a:endParaRPr lang="cs-CZ" sz="1100" dirty="0">
                        <a:effectLst/>
                        <a:latin typeface="DejaVu Serif Condensed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679" marR="40679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300"/>
                        </a:spcAft>
                      </a:pPr>
                      <a:r>
                        <a:rPr lang="cs-CZ" sz="1800">
                          <a:effectLst/>
                        </a:rPr>
                        <a:t>20</a:t>
                      </a:r>
                      <a:endParaRPr lang="cs-CZ" sz="1100">
                        <a:effectLst/>
                        <a:latin typeface="DejaVu Serif Condensed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679" marR="40679" marT="0" marB="0"/>
                </a:tc>
                <a:extLst>
                  <a:ext uri="{0D108BD9-81ED-4DB2-BD59-A6C34878D82A}">
                    <a16:rowId xmlns:a16="http://schemas.microsoft.com/office/drawing/2014/main" val="2016060609"/>
                  </a:ext>
                </a:extLst>
              </a:tr>
              <a:tr h="278940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300"/>
                        </a:spcAft>
                      </a:pPr>
                      <a:r>
                        <a:rPr lang="cs-CZ" sz="1800" dirty="0" smtClean="0">
                          <a:effectLst/>
                        </a:rPr>
                        <a:t>a) </a:t>
                      </a:r>
                      <a:r>
                        <a:rPr lang="cs-CZ" sz="1800" dirty="0" smtClean="0">
                          <a:effectLst/>
                        </a:rPr>
                        <a:t>P</a:t>
                      </a:r>
                      <a:r>
                        <a:rPr lang="en-US" sz="1800" dirty="0" err="1" smtClean="0">
                          <a:effectLst/>
                        </a:rPr>
                        <a:t>ositiv</a:t>
                      </a:r>
                      <a:r>
                        <a:rPr lang="cs-CZ" sz="1800" dirty="0" smtClean="0">
                          <a:effectLst/>
                        </a:rPr>
                        <a:t>e </a:t>
                      </a:r>
                      <a:r>
                        <a:rPr lang="en-US" sz="1800" dirty="0" smtClean="0">
                          <a:effectLst/>
                        </a:rPr>
                        <a:t>last 5 years</a:t>
                      </a:r>
                      <a:endParaRPr lang="cs-CZ" sz="1100" dirty="0">
                        <a:effectLst/>
                        <a:latin typeface="DejaVu Serif Condensed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679" marR="40679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300"/>
                        </a:spcAft>
                      </a:pPr>
                      <a:r>
                        <a:rPr lang="cs-CZ" sz="1800">
                          <a:effectLst/>
                        </a:rPr>
                        <a:t>15</a:t>
                      </a:r>
                      <a:endParaRPr lang="cs-CZ" sz="1100">
                        <a:effectLst/>
                        <a:latin typeface="DejaVu Serif Condensed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679" marR="40679" marT="0" marB="0"/>
                </a:tc>
                <a:extLst>
                  <a:ext uri="{0D108BD9-81ED-4DB2-BD59-A6C34878D82A}">
                    <a16:rowId xmlns:a16="http://schemas.microsoft.com/office/drawing/2014/main" val="2319014143"/>
                  </a:ext>
                </a:extLst>
              </a:tr>
              <a:tr h="278940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300"/>
                        </a:spcAft>
                      </a:pPr>
                      <a:r>
                        <a:rPr lang="cs-CZ" sz="1800" dirty="0">
                          <a:effectLst/>
                        </a:rPr>
                        <a:t>b) &gt; </a:t>
                      </a:r>
                      <a:r>
                        <a:rPr lang="cs-CZ" sz="1800" dirty="0" err="1" smtClean="0">
                          <a:effectLst/>
                        </a:rPr>
                        <a:t>Upper</a:t>
                      </a:r>
                      <a:r>
                        <a:rPr lang="cs-CZ" sz="1800" baseline="0" dirty="0" smtClean="0">
                          <a:effectLst/>
                        </a:rPr>
                        <a:t> </a:t>
                      </a:r>
                      <a:r>
                        <a:rPr lang="cs-CZ" sz="1800" baseline="0" dirty="0" err="1" smtClean="0">
                          <a:effectLst/>
                        </a:rPr>
                        <a:t>quartile</a:t>
                      </a:r>
                      <a:endParaRPr lang="cs-CZ" sz="1100" dirty="0">
                        <a:effectLst/>
                        <a:latin typeface="DejaVu Serif Condensed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679" marR="40679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300"/>
                        </a:spcAft>
                      </a:pPr>
                      <a:r>
                        <a:rPr lang="cs-CZ" sz="1800">
                          <a:effectLst/>
                        </a:rPr>
                        <a:t>10</a:t>
                      </a:r>
                      <a:endParaRPr lang="cs-CZ" sz="1100">
                        <a:effectLst/>
                        <a:latin typeface="DejaVu Serif Condensed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679" marR="40679" marT="0" marB="0"/>
                </a:tc>
                <a:extLst>
                  <a:ext uri="{0D108BD9-81ED-4DB2-BD59-A6C34878D82A}">
                    <a16:rowId xmlns:a16="http://schemas.microsoft.com/office/drawing/2014/main" val="1191811137"/>
                  </a:ext>
                </a:extLst>
              </a:tr>
              <a:tr h="278940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300"/>
                        </a:spcAft>
                      </a:pPr>
                      <a:r>
                        <a:rPr lang="cs-CZ" sz="1800" dirty="0">
                          <a:effectLst/>
                        </a:rPr>
                        <a:t>b) &gt; </a:t>
                      </a:r>
                      <a:r>
                        <a:rPr lang="cs-CZ" sz="1800" dirty="0" err="1" smtClean="0">
                          <a:effectLst/>
                        </a:rPr>
                        <a:t>Median</a:t>
                      </a:r>
                      <a:endParaRPr lang="cs-CZ" sz="1100" dirty="0">
                        <a:effectLst/>
                        <a:latin typeface="DejaVu Serif Condensed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679" marR="40679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300"/>
                        </a:spcAft>
                      </a:pPr>
                      <a:r>
                        <a:rPr lang="cs-CZ" sz="1800">
                          <a:effectLst/>
                        </a:rPr>
                        <a:t>5</a:t>
                      </a:r>
                      <a:endParaRPr lang="cs-CZ" sz="1100">
                        <a:effectLst/>
                        <a:latin typeface="DejaVu Serif Condensed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679" marR="40679" marT="0" marB="0"/>
                </a:tc>
                <a:extLst>
                  <a:ext uri="{0D108BD9-81ED-4DB2-BD59-A6C34878D82A}">
                    <a16:rowId xmlns:a16="http://schemas.microsoft.com/office/drawing/2014/main" val="765252522"/>
                  </a:ext>
                </a:extLst>
              </a:tr>
              <a:tr h="278940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300"/>
                        </a:spcAft>
                      </a:pPr>
                      <a:r>
                        <a:rPr lang="cs-CZ" sz="1800">
                          <a:effectLst/>
                        </a:rPr>
                        <a:t>Jinak</a:t>
                      </a:r>
                      <a:endParaRPr lang="cs-CZ" sz="1100">
                        <a:effectLst/>
                        <a:latin typeface="DejaVu Serif Condensed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679" marR="40679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300"/>
                        </a:spcAft>
                      </a:pPr>
                      <a:r>
                        <a:rPr lang="cs-CZ" sz="1800">
                          <a:effectLst/>
                        </a:rPr>
                        <a:t>0</a:t>
                      </a:r>
                      <a:endParaRPr lang="cs-CZ" sz="1100">
                        <a:effectLst/>
                        <a:latin typeface="DejaVu Serif Condensed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679" marR="40679" marT="0" marB="0"/>
                </a:tc>
                <a:extLst>
                  <a:ext uri="{0D108BD9-81ED-4DB2-BD59-A6C34878D82A}">
                    <a16:rowId xmlns:a16="http://schemas.microsoft.com/office/drawing/2014/main" val="3394282252"/>
                  </a:ext>
                </a:extLst>
              </a:tr>
              <a:tr h="278940">
                <a:tc>
                  <a:txBody>
                    <a:bodyPr/>
                    <a:lstStyle/>
                    <a:p>
                      <a:pPr algn="just">
                        <a:spcAft>
                          <a:spcPts val="300"/>
                        </a:spcAft>
                      </a:pPr>
                      <a:r>
                        <a:rPr lang="cs-CZ" sz="1800">
                          <a:effectLst/>
                        </a:rPr>
                        <a:t>...</a:t>
                      </a:r>
                      <a:endParaRPr lang="cs-CZ" sz="1100">
                        <a:effectLst/>
                        <a:latin typeface="DejaVu Serif Condensed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679" marR="40679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300"/>
                        </a:spcAft>
                      </a:pPr>
                      <a:r>
                        <a:rPr lang="cs-CZ" sz="1800">
                          <a:effectLst/>
                        </a:rPr>
                        <a:t> </a:t>
                      </a:r>
                      <a:endParaRPr lang="cs-CZ" sz="1100">
                        <a:effectLst/>
                        <a:latin typeface="DejaVu Serif Condensed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679" marR="40679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300"/>
                        </a:spcAft>
                      </a:pPr>
                      <a:r>
                        <a:rPr lang="cs-CZ" sz="1800" dirty="0">
                          <a:effectLst/>
                        </a:rPr>
                        <a:t> </a:t>
                      </a:r>
                      <a:endParaRPr lang="cs-CZ" sz="1100" dirty="0">
                        <a:effectLst/>
                        <a:latin typeface="DejaVu Serif Condensed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679" marR="40679" marT="0" marB="0"/>
                </a:tc>
                <a:extLst>
                  <a:ext uri="{0D108BD9-81ED-4DB2-BD59-A6C34878D82A}">
                    <a16:rowId xmlns:a16="http://schemas.microsoft.com/office/drawing/2014/main" val="2339087562"/>
                  </a:ext>
                </a:extLst>
              </a:tr>
            </a:tbl>
          </a:graphicData>
        </a:graphic>
      </p:graphicFrame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08961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latin typeface="+mj-lt"/>
              </a:rPr>
              <a:t>Grünwald index </a:t>
            </a:r>
            <a:r>
              <a:rPr lang="cs-CZ" dirty="0" err="1" smtClean="0">
                <a:latin typeface="+mj-lt"/>
              </a:rPr>
              <a:t>of</a:t>
            </a:r>
            <a:r>
              <a:rPr lang="cs-CZ" dirty="0" smtClean="0">
                <a:latin typeface="+mj-lt"/>
              </a:rPr>
              <a:t> bonity</a:t>
            </a:r>
            <a:endParaRPr lang="cs-CZ" dirty="0">
              <a:latin typeface="+mj-lt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200" dirty="0">
                <a:latin typeface="+mn-lt"/>
              </a:rPr>
              <a:t>1. Profitability ratios</a:t>
            </a:r>
          </a:p>
          <a:p>
            <a:pPr lvl="1"/>
            <a:r>
              <a:rPr lang="en-US" sz="2200" dirty="0">
                <a:latin typeface="+mn-lt"/>
              </a:rPr>
              <a:t>A. Return on equity</a:t>
            </a:r>
          </a:p>
          <a:p>
            <a:pPr lvl="2"/>
            <a:r>
              <a:rPr lang="en-US" sz="2200" dirty="0">
                <a:latin typeface="+mn-lt"/>
              </a:rPr>
              <a:t>J = profit after tax / equity (in%)</a:t>
            </a:r>
          </a:p>
          <a:p>
            <a:pPr lvl="2"/>
            <a:r>
              <a:rPr lang="en-US" sz="2200" dirty="0">
                <a:latin typeface="+mn-lt"/>
              </a:rPr>
              <a:t>j = average taxed interest rate on loans received (in%)</a:t>
            </a:r>
          </a:p>
          <a:p>
            <a:pPr lvl="1"/>
            <a:r>
              <a:rPr lang="en-US" sz="2200" dirty="0">
                <a:latin typeface="+mn-lt"/>
              </a:rPr>
              <a:t>B. Return on total capital</a:t>
            </a:r>
          </a:p>
          <a:p>
            <a:pPr lvl="2"/>
            <a:r>
              <a:rPr lang="en-US" sz="2200" dirty="0">
                <a:latin typeface="+mn-lt"/>
              </a:rPr>
              <a:t>K = profit before interest and taxes / assets (in%)</a:t>
            </a:r>
          </a:p>
          <a:p>
            <a:pPr lvl="2"/>
            <a:r>
              <a:rPr lang="en-US" sz="2200" dirty="0">
                <a:latin typeface="+mn-lt"/>
              </a:rPr>
              <a:t>k = average interest rate on loans received (in%)</a:t>
            </a:r>
          </a:p>
          <a:p>
            <a:r>
              <a:rPr lang="en-US" sz="2200" dirty="0">
                <a:latin typeface="+mn-lt"/>
              </a:rPr>
              <a:t>2. Liquidity ratios</a:t>
            </a:r>
          </a:p>
          <a:p>
            <a:pPr lvl="1"/>
            <a:r>
              <a:rPr lang="en-US" sz="2200" dirty="0">
                <a:latin typeface="+mn-lt"/>
              </a:rPr>
              <a:t>A. Operational liquidity</a:t>
            </a:r>
          </a:p>
          <a:p>
            <a:pPr lvl="2"/>
            <a:r>
              <a:rPr lang="en-US" sz="2200" dirty="0">
                <a:latin typeface="+mn-lt"/>
              </a:rPr>
              <a:t>L = (short-term receivables + financial assets) / short-term liabilities</a:t>
            </a:r>
          </a:p>
          <a:p>
            <a:pPr lvl="2"/>
            <a:r>
              <a:rPr lang="en-US" sz="2200" dirty="0">
                <a:latin typeface="+mn-lt"/>
              </a:rPr>
              <a:t>l = more than 1, </a:t>
            </a:r>
            <a:r>
              <a:rPr lang="en-US" sz="2200" dirty="0" err="1">
                <a:latin typeface="+mn-lt"/>
              </a:rPr>
              <a:t>eg</a:t>
            </a:r>
            <a:r>
              <a:rPr lang="en-US" sz="2200" dirty="0">
                <a:latin typeface="+mn-lt"/>
              </a:rPr>
              <a:t> 1.2</a:t>
            </a:r>
          </a:p>
          <a:p>
            <a:pPr lvl="1"/>
            <a:r>
              <a:rPr lang="en-US" sz="2200" dirty="0">
                <a:latin typeface="+mn-lt"/>
              </a:rPr>
              <a:t>B. Coverage of inventories by working capital</a:t>
            </a:r>
          </a:p>
          <a:p>
            <a:pPr lvl="2"/>
            <a:r>
              <a:rPr lang="en-US" sz="2200" dirty="0">
                <a:latin typeface="+mn-lt"/>
              </a:rPr>
              <a:t>P = (current assets - current liabilities - bank loans) / inventories</a:t>
            </a:r>
          </a:p>
          <a:p>
            <a:pPr lvl="2"/>
            <a:r>
              <a:rPr lang="en-US" sz="2200" dirty="0">
                <a:latin typeface="+mn-lt"/>
              </a:rPr>
              <a:t>p = less than 1, </a:t>
            </a:r>
            <a:r>
              <a:rPr lang="en-US" sz="2200" dirty="0" err="1">
                <a:latin typeface="+mn-lt"/>
              </a:rPr>
              <a:t>eg</a:t>
            </a:r>
            <a:r>
              <a:rPr lang="en-US" sz="2200" dirty="0">
                <a:latin typeface="+mn-lt"/>
              </a:rPr>
              <a:t> </a:t>
            </a:r>
            <a:r>
              <a:rPr lang="en-US" sz="2200" dirty="0" smtClean="0">
                <a:latin typeface="+mn-lt"/>
              </a:rPr>
              <a:t>0.7</a:t>
            </a:r>
            <a:endParaRPr lang="en-US" sz="2200" dirty="0">
              <a:latin typeface="+mn-lt"/>
            </a:endParaRP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756793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latin typeface="+mj-lt"/>
              </a:rPr>
              <a:t>Grünwald index </a:t>
            </a:r>
            <a:r>
              <a:rPr lang="cs-CZ" dirty="0" err="1">
                <a:latin typeface="+mj-lt"/>
              </a:rPr>
              <a:t>of</a:t>
            </a:r>
            <a:r>
              <a:rPr lang="cs-CZ" dirty="0">
                <a:latin typeface="+mj-lt"/>
              </a:rPr>
              <a:t> bonity</a:t>
            </a:r>
            <a:endParaRPr lang="cs-CZ" dirty="0">
              <a:latin typeface="+mj-lt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3. </a:t>
            </a:r>
            <a:r>
              <a:rPr lang="en-US" dirty="0" smtClean="0">
                <a:latin typeface="+mn-lt"/>
              </a:rPr>
              <a:t>Ratio</a:t>
            </a:r>
            <a:r>
              <a:rPr lang="cs-CZ" dirty="0" smtClean="0">
                <a:latin typeface="+mn-lt"/>
              </a:rPr>
              <a:t>s </a:t>
            </a:r>
            <a:r>
              <a:rPr lang="en-US" dirty="0" smtClean="0">
                <a:latin typeface="+mn-lt"/>
              </a:rPr>
              <a:t>of </a:t>
            </a:r>
            <a:r>
              <a:rPr lang="en-US" dirty="0">
                <a:latin typeface="+mn-lt"/>
              </a:rPr>
              <a:t>financial stability</a:t>
            </a:r>
          </a:p>
          <a:p>
            <a:pPr lvl="1"/>
            <a:r>
              <a:rPr lang="en-US" dirty="0">
                <a:latin typeface="+mn-lt"/>
              </a:rPr>
              <a:t>A. Net debt coverage</a:t>
            </a:r>
          </a:p>
          <a:p>
            <a:pPr lvl="2"/>
            <a:r>
              <a:rPr lang="en-US" dirty="0">
                <a:latin typeface="+mn-lt"/>
              </a:rPr>
              <a:t>S = (profit after tax + depreciation) / (external sources - reserves)</a:t>
            </a:r>
          </a:p>
          <a:p>
            <a:pPr lvl="2"/>
            <a:r>
              <a:rPr lang="en-US" dirty="0">
                <a:latin typeface="+mn-lt"/>
              </a:rPr>
              <a:t>s = much less than 1, </a:t>
            </a:r>
            <a:r>
              <a:rPr lang="en-US" dirty="0" err="1">
                <a:latin typeface="+mn-lt"/>
              </a:rPr>
              <a:t>eg</a:t>
            </a:r>
            <a:r>
              <a:rPr lang="en-US" dirty="0">
                <a:latin typeface="+mn-lt"/>
              </a:rPr>
              <a:t> 0.3</a:t>
            </a:r>
          </a:p>
          <a:p>
            <a:pPr lvl="1"/>
            <a:r>
              <a:rPr lang="en-US" dirty="0">
                <a:latin typeface="+mn-lt"/>
              </a:rPr>
              <a:t>B. Interest coverage</a:t>
            </a:r>
          </a:p>
          <a:p>
            <a:pPr lvl="2"/>
            <a:r>
              <a:rPr lang="en-US" dirty="0">
                <a:latin typeface="+mn-lt"/>
              </a:rPr>
              <a:t>U = profit before interest and taxes / interest</a:t>
            </a:r>
          </a:p>
          <a:p>
            <a:pPr lvl="2"/>
            <a:r>
              <a:rPr lang="en-US" dirty="0">
                <a:latin typeface="+mn-lt"/>
              </a:rPr>
              <a:t>u = </a:t>
            </a:r>
            <a:r>
              <a:rPr lang="en-US" dirty="0" err="1">
                <a:latin typeface="+mn-lt"/>
              </a:rPr>
              <a:t>i</a:t>
            </a:r>
            <a:r>
              <a:rPr lang="en-US" dirty="0">
                <a:latin typeface="+mn-lt"/>
              </a:rPr>
              <a:t> considerably more than once, </a:t>
            </a:r>
            <a:r>
              <a:rPr lang="en-US" dirty="0" err="1">
                <a:latin typeface="+mn-lt"/>
              </a:rPr>
              <a:t>eg</a:t>
            </a:r>
            <a:r>
              <a:rPr lang="en-US" dirty="0">
                <a:latin typeface="+mn-lt"/>
              </a:rPr>
              <a:t> at least 2.5 times</a:t>
            </a:r>
            <a:endParaRPr lang="cs-CZ" dirty="0">
              <a:latin typeface="+mn-lt"/>
            </a:endParaRPr>
          </a:p>
          <a:p>
            <a:endParaRPr lang="cs-CZ" dirty="0">
              <a:latin typeface="+mn-lt"/>
            </a:endParaRP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19</a:t>
            </a:fld>
            <a:endParaRPr lang="cs-CZ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1089061" y="4890499"/>
            <a:ext cx="106934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7" name="Objek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76168826"/>
              </p:ext>
            </p:extLst>
          </p:nvPr>
        </p:nvGraphicFramePr>
        <p:xfrm>
          <a:off x="1089061" y="4890499"/>
          <a:ext cx="461645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5" name="Equation" r:id="rId3" imgW="4610100" imgH="901700" progId="Equation.DSMT4">
                  <p:embed/>
                </p:oleObj>
              </mc:Choice>
              <mc:Fallback>
                <p:oleObj name="Equation" r:id="rId3" imgW="4610100" imgH="90170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89061" y="4890499"/>
                        <a:ext cx="4616450" cy="901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025538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>
                <a:latin typeface="+mj-lt"/>
              </a:rPr>
              <a:t>Classification</a:t>
            </a:r>
            <a:r>
              <a:rPr lang="cs-CZ" dirty="0" smtClean="0">
                <a:latin typeface="+mj-lt"/>
              </a:rPr>
              <a:t> </a:t>
            </a:r>
            <a:r>
              <a:rPr lang="cs-CZ" dirty="0" err="1" smtClean="0">
                <a:latin typeface="+mj-lt"/>
              </a:rPr>
              <a:t>models</a:t>
            </a:r>
            <a:endParaRPr lang="cs-CZ" dirty="0">
              <a:latin typeface="+mj-lt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4988" y="1249176"/>
            <a:ext cx="9623425" cy="5567281"/>
          </a:xfrm>
        </p:spPr>
        <p:txBody>
          <a:bodyPr/>
          <a:lstStyle/>
          <a:p>
            <a:endParaRPr lang="cs-CZ" dirty="0" smtClean="0">
              <a:latin typeface="+mn-lt"/>
            </a:endParaRPr>
          </a:p>
          <a:p>
            <a:endParaRPr lang="cs-CZ" dirty="0">
              <a:latin typeface="+mn-lt"/>
            </a:endParaRPr>
          </a:p>
          <a:p>
            <a:r>
              <a:rPr lang="cs-CZ" dirty="0" err="1" smtClean="0">
                <a:latin typeface="+mn-lt"/>
              </a:rPr>
              <a:t>Prediction</a:t>
            </a:r>
            <a:r>
              <a:rPr lang="cs-CZ" dirty="0" smtClean="0">
                <a:latin typeface="+mn-lt"/>
              </a:rPr>
              <a:t> </a:t>
            </a:r>
            <a:r>
              <a:rPr lang="cs-CZ" dirty="0" err="1" smtClean="0">
                <a:latin typeface="+mn-lt"/>
              </a:rPr>
              <a:t>models</a:t>
            </a:r>
            <a:r>
              <a:rPr lang="cs-CZ" dirty="0" smtClean="0">
                <a:latin typeface="+mn-lt"/>
              </a:rPr>
              <a:t> (</a:t>
            </a:r>
            <a:r>
              <a:rPr lang="cs-CZ" dirty="0" err="1" smtClean="0">
                <a:latin typeface="+mn-lt"/>
              </a:rPr>
              <a:t>bankruptcy</a:t>
            </a:r>
            <a:r>
              <a:rPr lang="cs-CZ" dirty="0" smtClean="0">
                <a:latin typeface="+mn-lt"/>
              </a:rPr>
              <a:t>, </a:t>
            </a:r>
            <a:r>
              <a:rPr lang="cs-CZ" dirty="0" err="1" smtClean="0">
                <a:latin typeface="+mn-lt"/>
              </a:rPr>
              <a:t>financial</a:t>
            </a:r>
            <a:r>
              <a:rPr lang="cs-CZ" dirty="0" smtClean="0">
                <a:latin typeface="+mn-lt"/>
              </a:rPr>
              <a:t> </a:t>
            </a:r>
            <a:r>
              <a:rPr lang="cs-CZ" dirty="0" err="1" smtClean="0">
                <a:latin typeface="+mn-lt"/>
              </a:rPr>
              <a:t>distress</a:t>
            </a:r>
            <a:r>
              <a:rPr lang="cs-CZ" dirty="0" smtClean="0">
                <a:latin typeface="+mn-lt"/>
              </a:rPr>
              <a:t>)</a:t>
            </a:r>
          </a:p>
          <a:p>
            <a:endParaRPr lang="cs-CZ" dirty="0" smtClean="0">
              <a:latin typeface="+mn-lt"/>
            </a:endParaRPr>
          </a:p>
          <a:p>
            <a:endParaRPr lang="cs-CZ" dirty="0">
              <a:latin typeface="+mn-lt"/>
            </a:endParaRPr>
          </a:p>
          <a:p>
            <a:r>
              <a:rPr lang="cs-CZ" dirty="0" err="1" smtClean="0">
                <a:latin typeface="+mn-lt"/>
              </a:rPr>
              <a:t>Diagnostic</a:t>
            </a:r>
            <a:r>
              <a:rPr lang="cs-CZ" dirty="0" smtClean="0">
                <a:latin typeface="+mn-lt"/>
              </a:rPr>
              <a:t> </a:t>
            </a:r>
            <a:r>
              <a:rPr lang="cs-CZ" dirty="0" err="1" smtClean="0">
                <a:latin typeface="+mn-lt"/>
              </a:rPr>
              <a:t>models</a:t>
            </a:r>
            <a:r>
              <a:rPr lang="cs-CZ" dirty="0" smtClean="0">
                <a:latin typeface="+mn-lt"/>
              </a:rPr>
              <a:t> (</a:t>
            </a:r>
            <a:r>
              <a:rPr lang="cs-CZ" dirty="0" err="1" smtClean="0">
                <a:latin typeface="+mn-lt"/>
              </a:rPr>
              <a:t>models</a:t>
            </a:r>
            <a:r>
              <a:rPr lang="cs-CZ" dirty="0" smtClean="0">
                <a:latin typeface="+mn-lt"/>
              </a:rPr>
              <a:t> </a:t>
            </a:r>
            <a:r>
              <a:rPr lang="cs-CZ" dirty="0" err="1" smtClean="0">
                <a:latin typeface="+mn-lt"/>
              </a:rPr>
              <a:t>of</a:t>
            </a:r>
            <a:r>
              <a:rPr lang="cs-CZ" dirty="0" smtClean="0">
                <a:latin typeface="+mn-lt"/>
              </a:rPr>
              <a:t> </a:t>
            </a:r>
            <a:r>
              <a:rPr lang="cs-CZ" dirty="0" err="1" smtClean="0">
                <a:latin typeface="+mn-lt"/>
              </a:rPr>
              <a:t>financial</a:t>
            </a:r>
            <a:r>
              <a:rPr lang="cs-CZ" dirty="0" smtClean="0">
                <a:latin typeface="+mn-lt"/>
              </a:rPr>
              <a:t> </a:t>
            </a:r>
            <a:r>
              <a:rPr lang="cs-CZ" dirty="0" err="1" smtClean="0">
                <a:latin typeface="+mn-lt"/>
              </a:rPr>
              <a:t>health</a:t>
            </a:r>
            <a:r>
              <a:rPr lang="cs-CZ" dirty="0" smtClean="0">
                <a:latin typeface="+mn-lt"/>
              </a:rPr>
              <a:t>)</a:t>
            </a:r>
            <a:endParaRPr lang="cs-CZ" dirty="0">
              <a:latin typeface="+mn-lt"/>
            </a:endParaRP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75186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latin typeface="+mj-lt"/>
              </a:rPr>
              <a:t>Grünwald index </a:t>
            </a:r>
            <a:r>
              <a:rPr lang="cs-CZ" dirty="0" err="1">
                <a:latin typeface="+mj-lt"/>
              </a:rPr>
              <a:t>of</a:t>
            </a:r>
            <a:r>
              <a:rPr lang="cs-CZ" dirty="0">
                <a:latin typeface="+mj-lt"/>
              </a:rPr>
              <a:t> </a:t>
            </a:r>
            <a:r>
              <a:rPr lang="cs-CZ" dirty="0" smtClean="0">
                <a:latin typeface="+mj-lt"/>
              </a:rPr>
              <a:t>bonity - </a:t>
            </a:r>
            <a:r>
              <a:rPr lang="cs-CZ" dirty="0" err="1" smtClean="0">
                <a:latin typeface="+mj-lt"/>
              </a:rPr>
              <a:t>evaluation</a:t>
            </a:r>
            <a:endParaRPr lang="cs-CZ" dirty="0">
              <a:latin typeface="+mj-lt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>
                <a:latin typeface="+mn-lt"/>
              </a:rPr>
              <a:t>The score of each indicator is limited to a maximum of 3 points. The minimum rating is limited to 0 points, any negative result will be replaced by zero.</a:t>
            </a:r>
          </a:p>
          <a:p>
            <a:r>
              <a:rPr lang="en-US" sz="2800" dirty="0">
                <a:latin typeface="+mn-lt"/>
              </a:rPr>
              <a:t>The evaluation using GIB follows the areas of financial health:</a:t>
            </a:r>
          </a:p>
          <a:p>
            <a:pPr lvl="1"/>
            <a:r>
              <a:rPr lang="en-US" sz="2400" dirty="0" smtClean="0">
                <a:latin typeface="+mn-lt"/>
              </a:rPr>
              <a:t>A </a:t>
            </a:r>
            <a:r>
              <a:rPr lang="en-US" sz="2400" dirty="0">
                <a:latin typeface="+mn-lt"/>
              </a:rPr>
              <a:t>- solid health ... GIB = 2 points and more and all ratios at least 1.0 point</a:t>
            </a:r>
          </a:p>
          <a:p>
            <a:pPr lvl="1"/>
            <a:r>
              <a:rPr lang="en-US" sz="2400" dirty="0" smtClean="0">
                <a:latin typeface="+mn-lt"/>
              </a:rPr>
              <a:t>B </a:t>
            </a:r>
            <a:r>
              <a:rPr lang="en-US" sz="2400" dirty="0">
                <a:latin typeface="+mn-lt"/>
              </a:rPr>
              <a:t>- good health ... GIB = 1 to 2 points and at the same time operational ready liquidity and interest coverage at least 1.0 point</a:t>
            </a:r>
          </a:p>
          <a:p>
            <a:pPr lvl="1"/>
            <a:r>
              <a:rPr lang="en-US" sz="2400" dirty="0" smtClean="0">
                <a:latin typeface="+mn-lt"/>
              </a:rPr>
              <a:t>C </a:t>
            </a:r>
            <a:r>
              <a:rPr lang="en-US" sz="2400" dirty="0">
                <a:latin typeface="+mn-lt"/>
              </a:rPr>
              <a:t>- weaker health ... GIB = 0.5 to 1 point and at the same time operational ready liquidity at least 1 point</a:t>
            </a:r>
          </a:p>
          <a:p>
            <a:pPr lvl="1"/>
            <a:r>
              <a:rPr lang="en-US" sz="2400" dirty="0" smtClean="0">
                <a:latin typeface="+mn-lt"/>
              </a:rPr>
              <a:t>D </a:t>
            </a:r>
            <a:r>
              <a:rPr lang="en-US" sz="2400" dirty="0">
                <a:latin typeface="+mn-lt"/>
              </a:rPr>
              <a:t>- illness ... GIB = less than 0.5 points</a:t>
            </a:r>
            <a:endParaRPr lang="cs-CZ" sz="2400" dirty="0">
              <a:latin typeface="+mn-lt"/>
            </a:endParaRP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20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878590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+mj-lt"/>
              </a:rPr>
              <a:t>Financial health </a:t>
            </a:r>
            <a:r>
              <a:rPr lang="cs-CZ" dirty="0" smtClean="0">
                <a:latin typeface="+mj-lt"/>
              </a:rPr>
              <a:t>in</a:t>
            </a:r>
            <a:r>
              <a:rPr lang="en-US" dirty="0" smtClean="0">
                <a:latin typeface="+mj-lt"/>
              </a:rPr>
              <a:t> </a:t>
            </a:r>
            <a:r>
              <a:rPr lang="en-US" dirty="0">
                <a:latin typeface="+mj-lt"/>
              </a:rPr>
              <a:t>the </a:t>
            </a:r>
            <a:r>
              <a:rPr lang="en-US" dirty="0" smtClean="0">
                <a:latin typeface="+mj-lt"/>
              </a:rPr>
              <a:t>R</a:t>
            </a:r>
            <a:r>
              <a:rPr lang="cs-CZ" dirty="0" err="1" smtClean="0">
                <a:latin typeface="+mj-lt"/>
              </a:rPr>
              <a:t>ural</a:t>
            </a:r>
            <a:r>
              <a:rPr lang="cs-CZ" dirty="0" smtClean="0">
                <a:latin typeface="+mj-lt"/>
              </a:rPr>
              <a:t> </a:t>
            </a:r>
            <a:r>
              <a:rPr lang="en-US" dirty="0" smtClean="0">
                <a:latin typeface="+mj-lt"/>
              </a:rPr>
              <a:t>D</a:t>
            </a:r>
            <a:r>
              <a:rPr lang="cs-CZ" dirty="0" err="1" smtClean="0">
                <a:latin typeface="+mj-lt"/>
              </a:rPr>
              <a:t>evelopment</a:t>
            </a:r>
            <a:r>
              <a:rPr lang="cs-CZ" dirty="0" smtClean="0">
                <a:latin typeface="+mj-lt"/>
              </a:rPr>
              <a:t> </a:t>
            </a:r>
            <a:r>
              <a:rPr lang="en-US" dirty="0" smtClean="0">
                <a:latin typeface="+mj-lt"/>
              </a:rPr>
              <a:t>P</a:t>
            </a:r>
            <a:r>
              <a:rPr lang="cs-CZ" dirty="0" err="1" smtClean="0">
                <a:latin typeface="+mj-lt"/>
              </a:rPr>
              <a:t>rogramme</a:t>
            </a:r>
            <a:endParaRPr lang="cs-CZ" dirty="0">
              <a:latin typeface="+mj-lt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>
              <a:latin typeface="+mn-lt"/>
            </a:endParaRPr>
          </a:p>
          <a:p>
            <a:r>
              <a:rPr lang="en-US" dirty="0">
                <a:latin typeface="+mn-lt"/>
              </a:rPr>
              <a:t>accounting / tax records</a:t>
            </a:r>
          </a:p>
          <a:p>
            <a:endParaRPr lang="en-US" dirty="0">
              <a:latin typeface="+mn-lt"/>
            </a:endParaRPr>
          </a:p>
          <a:p>
            <a:r>
              <a:rPr lang="en-US" dirty="0">
                <a:latin typeface="+mn-lt"/>
              </a:rPr>
              <a:t>10 indicators, for each 0 to 3 points</a:t>
            </a:r>
          </a:p>
          <a:p>
            <a:endParaRPr lang="en-US" dirty="0">
              <a:latin typeface="+mn-lt"/>
            </a:endParaRPr>
          </a:p>
          <a:p>
            <a:r>
              <a:rPr lang="en-US" dirty="0">
                <a:latin typeface="+mn-lt"/>
              </a:rPr>
              <a:t>average for 3 (2) years</a:t>
            </a:r>
          </a:p>
          <a:p>
            <a:endParaRPr lang="en-US" dirty="0">
              <a:latin typeface="+mn-lt"/>
            </a:endParaRPr>
          </a:p>
          <a:p>
            <a:r>
              <a:rPr lang="en-US" dirty="0">
                <a:latin typeface="+mn-lt"/>
              </a:rPr>
              <a:t>Categories </a:t>
            </a:r>
            <a:r>
              <a:rPr lang="cs-CZ" dirty="0" err="1" smtClean="0">
                <a:latin typeface="+mn-lt"/>
              </a:rPr>
              <a:t>of</a:t>
            </a:r>
            <a:r>
              <a:rPr lang="cs-CZ" dirty="0" smtClean="0">
                <a:latin typeface="+mn-lt"/>
              </a:rPr>
              <a:t> </a:t>
            </a:r>
            <a:r>
              <a:rPr lang="cs-CZ" dirty="0" err="1" smtClean="0">
                <a:latin typeface="+mn-lt"/>
              </a:rPr>
              <a:t>financial</a:t>
            </a:r>
            <a:r>
              <a:rPr lang="cs-CZ" dirty="0" smtClean="0">
                <a:latin typeface="+mn-lt"/>
              </a:rPr>
              <a:t> </a:t>
            </a:r>
            <a:r>
              <a:rPr lang="cs-CZ" dirty="0" err="1" smtClean="0">
                <a:latin typeface="+mn-lt"/>
              </a:rPr>
              <a:t>health</a:t>
            </a:r>
            <a:r>
              <a:rPr lang="en-US" dirty="0" smtClean="0">
                <a:latin typeface="+mn-lt"/>
              </a:rPr>
              <a:t> </a:t>
            </a:r>
            <a:r>
              <a:rPr lang="en-US" dirty="0">
                <a:latin typeface="+mn-lt"/>
              </a:rPr>
              <a:t>- A to E</a:t>
            </a:r>
            <a:endParaRPr lang="cs-CZ" dirty="0">
              <a:latin typeface="+mn-lt"/>
            </a:endParaRP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21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031520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+mj-lt"/>
              </a:rPr>
              <a:t>Classification analysis of a municipal company</a:t>
            </a:r>
            <a:endParaRPr lang="cs-CZ" dirty="0">
              <a:latin typeface="+mj-lt"/>
            </a:endParaRPr>
          </a:p>
        </p:txBody>
      </p:sp>
      <p:graphicFrame>
        <p:nvGraphicFramePr>
          <p:cNvPr id="6" name="Zástupný symbol pro obsah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8419732"/>
              </p:ext>
            </p:extLst>
          </p:nvPr>
        </p:nvGraphicFramePr>
        <p:xfrm>
          <a:off x="292171" y="2119643"/>
          <a:ext cx="9866241" cy="3448949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3338978">
                  <a:extLst>
                    <a:ext uri="{9D8B030D-6E8A-4147-A177-3AD203B41FA5}">
                      <a16:colId xmlns:a16="http://schemas.microsoft.com/office/drawing/2014/main" val="1669886254"/>
                    </a:ext>
                  </a:extLst>
                </a:gridCol>
                <a:gridCol w="1305313">
                  <a:extLst>
                    <a:ext uri="{9D8B030D-6E8A-4147-A177-3AD203B41FA5}">
                      <a16:colId xmlns:a16="http://schemas.microsoft.com/office/drawing/2014/main" val="167399810"/>
                    </a:ext>
                  </a:extLst>
                </a:gridCol>
                <a:gridCol w="1305313">
                  <a:extLst>
                    <a:ext uri="{9D8B030D-6E8A-4147-A177-3AD203B41FA5}">
                      <a16:colId xmlns:a16="http://schemas.microsoft.com/office/drawing/2014/main" val="2579460807"/>
                    </a:ext>
                  </a:extLst>
                </a:gridCol>
                <a:gridCol w="1305313">
                  <a:extLst>
                    <a:ext uri="{9D8B030D-6E8A-4147-A177-3AD203B41FA5}">
                      <a16:colId xmlns:a16="http://schemas.microsoft.com/office/drawing/2014/main" val="1016723651"/>
                    </a:ext>
                  </a:extLst>
                </a:gridCol>
                <a:gridCol w="1305313">
                  <a:extLst>
                    <a:ext uri="{9D8B030D-6E8A-4147-A177-3AD203B41FA5}">
                      <a16:colId xmlns:a16="http://schemas.microsoft.com/office/drawing/2014/main" val="1487106331"/>
                    </a:ext>
                  </a:extLst>
                </a:gridCol>
                <a:gridCol w="1306011">
                  <a:extLst>
                    <a:ext uri="{9D8B030D-6E8A-4147-A177-3AD203B41FA5}">
                      <a16:colId xmlns:a16="http://schemas.microsoft.com/office/drawing/2014/main" val="1428991825"/>
                    </a:ext>
                  </a:extLst>
                </a:gridCol>
              </a:tblGrid>
              <a:tr h="1211793">
                <a:tc>
                  <a:txBody>
                    <a:bodyPr/>
                    <a:lstStyle/>
                    <a:p>
                      <a:pPr algn="ctr">
                        <a:spcAft>
                          <a:spcPts val="300"/>
                        </a:spcAft>
                      </a:pPr>
                      <a:r>
                        <a:rPr lang="cs-CZ" sz="2000" dirty="0" err="1" smtClean="0">
                          <a:effectLst/>
                        </a:rPr>
                        <a:t>Variable</a:t>
                      </a:r>
                      <a:endParaRPr lang="cs-CZ" sz="1200" dirty="0">
                        <a:effectLst/>
                        <a:latin typeface="DejaVu Serif Condensed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300"/>
                        </a:spcAft>
                      </a:pPr>
                      <a:r>
                        <a:rPr lang="cs-CZ" sz="2000" dirty="0" smtClean="0">
                          <a:effectLst/>
                        </a:rPr>
                        <a:t>Very</a:t>
                      </a:r>
                      <a:r>
                        <a:rPr lang="cs-CZ" sz="2000" baseline="0" dirty="0" smtClean="0">
                          <a:effectLst/>
                        </a:rPr>
                        <a:t> </a:t>
                      </a:r>
                      <a:r>
                        <a:rPr lang="cs-CZ" sz="2000" baseline="0" dirty="0" err="1" smtClean="0">
                          <a:effectLst/>
                        </a:rPr>
                        <a:t>good</a:t>
                      </a:r>
                      <a:endParaRPr lang="cs-CZ" sz="1200" dirty="0">
                        <a:effectLst/>
                      </a:endParaRPr>
                    </a:p>
                    <a:p>
                      <a:pPr algn="ctr">
                        <a:spcAft>
                          <a:spcPts val="300"/>
                        </a:spcAft>
                      </a:pPr>
                      <a:r>
                        <a:rPr lang="cs-CZ" sz="2000" dirty="0">
                          <a:effectLst/>
                        </a:rPr>
                        <a:t>(1)</a:t>
                      </a:r>
                      <a:endParaRPr lang="cs-CZ" sz="1200" dirty="0">
                        <a:effectLst/>
                        <a:latin typeface="DejaVu Serif Condensed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300"/>
                        </a:spcAft>
                      </a:pPr>
                      <a:r>
                        <a:rPr lang="cs-CZ" sz="2000" dirty="0" err="1" smtClean="0">
                          <a:effectLst/>
                        </a:rPr>
                        <a:t>Good</a:t>
                      </a:r>
                      <a:endParaRPr lang="cs-CZ" sz="1200" dirty="0">
                        <a:effectLst/>
                      </a:endParaRPr>
                    </a:p>
                    <a:p>
                      <a:pPr algn="ctr">
                        <a:spcAft>
                          <a:spcPts val="300"/>
                        </a:spcAft>
                      </a:pPr>
                      <a:r>
                        <a:rPr lang="cs-CZ" sz="2000" dirty="0">
                          <a:effectLst/>
                        </a:rPr>
                        <a:t> </a:t>
                      </a:r>
                      <a:endParaRPr lang="cs-CZ" sz="1200" dirty="0">
                        <a:effectLst/>
                      </a:endParaRPr>
                    </a:p>
                    <a:p>
                      <a:pPr algn="ctr">
                        <a:spcAft>
                          <a:spcPts val="300"/>
                        </a:spcAft>
                      </a:pPr>
                      <a:r>
                        <a:rPr lang="cs-CZ" sz="2000" dirty="0">
                          <a:effectLst/>
                        </a:rPr>
                        <a:t>(2)</a:t>
                      </a:r>
                      <a:endParaRPr lang="cs-CZ" sz="1200" dirty="0">
                        <a:effectLst/>
                        <a:latin typeface="DejaVu Serif Condensed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300"/>
                        </a:spcAft>
                      </a:pPr>
                      <a:r>
                        <a:rPr lang="cs-CZ" sz="2000" dirty="0" err="1" smtClean="0">
                          <a:effectLst/>
                        </a:rPr>
                        <a:t>Average</a:t>
                      </a:r>
                      <a:endParaRPr lang="cs-CZ" sz="1200" dirty="0">
                        <a:effectLst/>
                      </a:endParaRPr>
                    </a:p>
                    <a:p>
                      <a:pPr algn="ctr">
                        <a:spcAft>
                          <a:spcPts val="300"/>
                        </a:spcAft>
                      </a:pPr>
                      <a:r>
                        <a:rPr lang="cs-CZ" sz="2000" dirty="0">
                          <a:effectLst/>
                        </a:rPr>
                        <a:t> </a:t>
                      </a:r>
                      <a:endParaRPr lang="cs-CZ" sz="1200" dirty="0">
                        <a:effectLst/>
                      </a:endParaRPr>
                    </a:p>
                    <a:p>
                      <a:pPr algn="ctr">
                        <a:spcAft>
                          <a:spcPts val="300"/>
                        </a:spcAft>
                      </a:pPr>
                      <a:r>
                        <a:rPr lang="cs-CZ" sz="2000" dirty="0">
                          <a:effectLst/>
                        </a:rPr>
                        <a:t>(3)</a:t>
                      </a:r>
                      <a:endParaRPr lang="cs-CZ" sz="1200" dirty="0">
                        <a:effectLst/>
                        <a:latin typeface="DejaVu Serif Condensed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300"/>
                        </a:spcAft>
                      </a:pPr>
                      <a:r>
                        <a:rPr lang="cs-CZ" sz="2000" dirty="0" err="1" smtClean="0">
                          <a:effectLst/>
                        </a:rPr>
                        <a:t>Bad</a:t>
                      </a:r>
                      <a:endParaRPr lang="cs-CZ" sz="1200" dirty="0">
                        <a:effectLst/>
                      </a:endParaRPr>
                    </a:p>
                    <a:p>
                      <a:pPr algn="ctr">
                        <a:spcAft>
                          <a:spcPts val="300"/>
                        </a:spcAft>
                      </a:pPr>
                      <a:r>
                        <a:rPr lang="cs-CZ" sz="2000" dirty="0">
                          <a:effectLst/>
                        </a:rPr>
                        <a:t> </a:t>
                      </a:r>
                      <a:endParaRPr lang="cs-CZ" sz="1200" dirty="0">
                        <a:effectLst/>
                      </a:endParaRPr>
                    </a:p>
                    <a:p>
                      <a:pPr algn="ctr">
                        <a:spcAft>
                          <a:spcPts val="300"/>
                        </a:spcAft>
                      </a:pPr>
                      <a:r>
                        <a:rPr lang="cs-CZ" sz="2000" dirty="0">
                          <a:effectLst/>
                        </a:rPr>
                        <a:t>(4)</a:t>
                      </a:r>
                      <a:endParaRPr lang="cs-CZ" sz="1200" dirty="0">
                        <a:effectLst/>
                        <a:latin typeface="DejaVu Serif Condensed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300"/>
                        </a:spcAft>
                      </a:pPr>
                      <a:r>
                        <a:rPr lang="cs-CZ" sz="2000" dirty="0" err="1" smtClean="0">
                          <a:effectLst/>
                        </a:rPr>
                        <a:t>Alarming</a:t>
                      </a:r>
                      <a:endParaRPr lang="cs-CZ" sz="1200" dirty="0">
                        <a:effectLst/>
                      </a:endParaRPr>
                    </a:p>
                    <a:p>
                      <a:pPr algn="ctr">
                        <a:spcAft>
                          <a:spcPts val="300"/>
                        </a:spcAft>
                      </a:pPr>
                      <a:r>
                        <a:rPr lang="cs-CZ" sz="2000" dirty="0">
                          <a:effectLst/>
                        </a:rPr>
                        <a:t>(5)</a:t>
                      </a:r>
                      <a:endParaRPr lang="cs-CZ" sz="1200" dirty="0">
                        <a:effectLst/>
                        <a:latin typeface="DejaVu Serif Condensed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/>
                </a:tc>
                <a:extLst>
                  <a:ext uri="{0D108BD9-81ED-4DB2-BD59-A6C34878D82A}">
                    <a16:rowId xmlns:a16="http://schemas.microsoft.com/office/drawing/2014/main" val="546451800"/>
                  </a:ext>
                </a:extLst>
              </a:tr>
              <a:tr h="372859">
                <a:tc>
                  <a:txBody>
                    <a:bodyPr/>
                    <a:lstStyle/>
                    <a:p>
                      <a:pPr algn="l">
                        <a:spcAft>
                          <a:spcPts val="300"/>
                        </a:spcAft>
                      </a:pPr>
                      <a:r>
                        <a:rPr lang="cs-CZ" sz="2000" dirty="0" err="1" smtClean="0">
                          <a:effectLst/>
                        </a:rPr>
                        <a:t>Autarchy</a:t>
                      </a:r>
                      <a:r>
                        <a:rPr lang="cs-CZ" sz="2000" dirty="0" smtClean="0">
                          <a:effectLst/>
                        </a:rPr>
                        <a:t> (R </a:t>
                      </a:r>
                      <a:r>
                        <a:rPr lang="cs-CZ" sz="2000" dirty="0">
                          <a:effectLst/>
                        </a:rPr>
                        <a:t>/ </a:t>
                      </a:r>
                      <a:r>
                        <a:rPr lang="cs-CZ" sz="2000" dirty="0" smtClean="0">
                          <a:effectLst/>
                        </a:rPr>
                        <a:t>C)</a:t>
                      </a:r>
                      <a:endParaRPr lang="cs-CZ" sz="1200" dirty="0">
                        <a:effectLst/>
                        <a:latin typeface="DejaVu Serif Condensed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300"/>
                        </a:spcAft>
                      </a:pPr>
                      <a:r>
                        <a:rPr lang="cs-CZ" sz="2000">
                          <a:effectLst/>
                        </a:rPr>
                        <a:t>&gt; 1</a:t>
                      </a:r>
                      <a:endParaRPr lang="cs-CZ" sz="1200">
                        <a:effectLst/>
                        <a:latin typeface="DejaVu Serif Condensed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300"/>
                        </a:spcAft>
                      </a:pPr>
                      <a:r>
                        <a:rPr lang="cs-CZ" sz="2000">
                          <a:effectLst/>
                        </a:rPr>
                        <a:t>= 1</a:t>
                      </a:r>
                      <a:endParaRPr lang="cs-CZ" sz="1200">
                        <a:effectLst/>
                        <a:latin typeface="DejaVu Serif Condensed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300"/>
                        </a:spcAft>
                      </a:pPr>
                      <a:r>
                        <a:rPr lang="cs-CZ" sz="2000">
                          <a:effectLst/>
                        </a:rPr>
                        <a:t>&gt; 0,9</a:t>
                      </a:r>
                      <a:endParaRPr lang="cs-CZ" sz="1200">
                        <a:effectLst/>
                        <a:latin typeface="DejaVu Serif Condensed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300"/>
                        </a:spcAft>
                      </a:pPr>
                      <a:r>
                        <a:rPr lang="cs-CZ" sz="2000">
                          <a:effectLst/>
                        </a:rPr>
                        <a:t>&gt; 0,8</a:t>
                      </a:r>
                      <a:endParaRPr lang="cs-CZ" sz="1200">
                        <a:effectLst/>
                        <a:latin typeface="DejaVu Serif Condensed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300"/>
                        </a:spcAft>
                      </a:pPr>
                      <a:r>
                        <a:rPr lang="cs-CZ" sz="2000">
                          <a:effectLst/>
                        </a:rPr>
                        <a:t>&lt; 0,8</a:t>
                      </a:r>
                      <a:endParaRPr lang="cs-CZ" sz="1200">
                        <a:effectLst/>
                        <a:latin typeface="DejaVu Serif Condensed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ctr"/>
                </a:tc>
                <a:extLst>
                  <a:ext uri="{0D108BD9-81ED-4DB2-BD59-A6C34878D82A}">
                    <a16:rowId xmlns:a16="http://schemas.microsoft.com/office/drawing/2014/main" val="2386361768"/>
                  </a:ext>
                </a:extLst>
              </a:tr>
              <a:tr h="745719">
                <a:tc>
                  <a:txBody>
                    <a:bodyPr/>
                    <a:lstStyle/>
                    <a:p>
                      <a:pPr algn="l">
                        <a:spcAft>
                          <a:spcPts val="300"/>
                        </a:spcAft>
                      </a:pPr>
                      <a:r>
                        <a:rPr lang="cs-CZ" sz="2000" dirty="0" smtClean="0">
                          <a:effectLst/>
                        </a:rPr>
                        <a:t>Cash ratio (Cash </a:t>
                      </a:r>
                      <a:r>
                        <a:rPr lang="cs-CZ" sz="2000" dirty="0">
                          <a:effectLst/>
                        </a:rPr>
                        <a:t>/ </a:t>
                      </a:r>
                      <a:r>
                        <a:rPr lang="cs-CZ" sz="2000" dirty="0" smtClean="0">
                          <a:effectLst/>
                        </a:rPr>
                        <a:t>S-TL)</a:t>
                      </a:r>
                      <a:endParaRPr lang="cs-CZ" sz="1200" dirty="0">
                        <a:effectLst/>
                        <a:latin typeface="DejaVu Serif Condensed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300"/>
                        </a:spcAft>
                      </a:pPr>
                      <a:r>
                        <a:rPr lang="cs-CZ" sz="2000">
                          <a:effectLst/>
                        </a:rPr>
                        <a:t>0,4 – 0,6</a:t>
                      </a:r>
                      <a:endParaRPr lang="cs-CZ" sz="1200">
                        <a:effectLst/>
                        <a:latin typeface="DejaVu Serif Condensed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300"/>
                        </a:spcAft>
                      </a:pPr>
                      <a:r>
                        <a:rPr lang="cs-CZ" sz="2000">
                          <a:effectLst/>
                        </a:rPr>
                        <a:t>0,2 – 0,4</a:t>
                      </a:r>
                      <a:endParaRPr lang="cs-CZ" sz="1200">
                        <a:effectLst/>
                        <a:latin typeface="DejaVu Serif Condensed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300"/>
                        </a:spcAft>
                      </a:pPr>
                      <a:r>
                        <a:rPr lang="cs-CZ" sz="2000">
                          <a:effectLst/>
                        </a:rPr>
                        <a:t>&gt; 0,6</a:t>
                      </a:r>
                      <a:endParaRPr lang="cs-CZ" sz="1200">
                        <a:effectLst/>
                        <a:latin typeface="DejaVu Serif Condensed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300"/>
                        </a:spcAft>
                      </a:pPr>
                      <a:r>
                        <a:rPr lang="cs-CZ" sz="2000">
                          <a:effectLst/>
                        </a:rPr>
                        <a:t>&lt; 0,2</a:t>
                      </a:r>
                      <a:endParaRPr lang="cs-CZ" sz="1200">
                        <a:effectLst/>
                        <a:latin typeface="DejaVu Serif Condensed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300"/>
                        </a:spcAft>
                      </a:pPr>
                      <a:r>
                        <a:rPr lang="cs-CZ" sz="2000">
                          <a:effectLst/>
                        </a:rPr>
                        <a:t>&lt; 0,15</a:t>
                      </a:r>
                      <a:endParaRPr lang="cs-CZ" sz="1200">
                        <a:effectLst/>
                        <a:latin typeface="DejaVu Serif Condensed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ctr"/>
                </a:tc>
                <a:extLst>
                  <a:ext uri="{0D108BD9-81ED-4DB2-BD59-A6C34878D82A}">
                    <a16:rowId xmlns:a16="http://schemas.microsoft.com/office/drawing/2014/main" val="3309034560"/>
                  </a:ext>
                </a:extLst>
              </a:tr>
              <a:tr h="372859">
                <a:tc>
                  <a:txBody>
                    <a:bodyPr/>
                    <a:lstStyle/>
                    <a:p>
                      <a:pPr algn="l">
                        <a:spcAft>
                          <a:spcPts val="300"/>
                        </a:spcAft>
                      </a:pPr>
                      <a:r>
                        <a:rPr lang="cs-CZ" sz="2000" dirty="0" err="1" smtClean="0">
                          <a:effectLst/>
                        </a:rPr>
                        <a:t>Assets</a:t>
                      </a:r>
                      <a:r>
                        <a:rPr lang="cs-CZ" sz="2000" dirty="0" smtClean="0">
                          <a:effectLst/>
                        </a:rPr>
                        <a:t> </a:t>
                      </a:r>
                      <a:r>
                        <a:rPr lang="cs-CZ" sz="2000" dirty="0" err="1" smtClean="0">
                          <a:effectLst/>
                        </a:rPr>
                        <a:t>turnover</a:t>
                      </a:r>
                      <a:r>
                        <a:rPr lang="cs-CZ" sz="2000" dirty="0" smtClean="0">
                          <a:effectLst/>
                        </a:rPr>
                        <a:t> (R </a:t>
                      </a:r>
                      <a:r>
                        <a:rPr lang="cs-CZ" sz="2000" dirty="0">
                          <a:effectLst/>
                        </a:rPr>
                        <a:t>/ A)</a:t>
                      </a:r>
                      <a:endParaRPr lang="cs-CZ" sz="1200" dirty="0">
                        <a:effectLst/>
                        <a:latin typeface="DejaVu Serif Condensed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300"/>
                        </a:spcAft>
                      </a:pPr>
                      <a:r>
                        <a:rPr lang="cs-CZ" sz="2000">
                          <a:effectLst/>
                        </a:rPr>
                        <a:t>&gt; 3</a:t>
                      </a:r>
                      <a:endParaRPr lang="cs-CZ" sz="1200">
                        <a:effectLst/>
                        <a:latin typeface="DejaVu Serif Condensed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300"/>
                        </a:spcAft>
                      </a:pPr>
                      <a:r>
                        <a:rPr lang="cs-CZ" sz="2000">
                          <a:effectLst/>
                        </a:rPr>
                        <a:t>&gt; 2</a:t>
                      </a:r>
                      <a:endParaRPr lang="cs-CZ" sz="1200">
                        <a:effectLst/>
                        <a:latin typeface="DejaVu Serif Condensed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300"/>
                        </a:spcAft>
                      </a:pPr>
                      <a:r>
                        <a:rPr lang="cs-CZ" sz="2000">
                          <a:effectLst/>
                        </a:rPr>
                        <a:t>&gt; 1</a:t>
                      </a:r>
                      <a:endParaRPr lang="cs-CZ" sz="1200">
                        <a:effectLst/>
                        <a:latin typeface="DejaVu Serif Condensed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300"/>
                        </a:spcAft>
                      </a:pPr>
                      <a:r>
                        <a:rPr lang="cs-CZ" sz="2000">
                          <a:effectLst/>
                        </a:rPr>
                        <a:t>&gt; 0,8</a:t>
                      </a:r>
                      <a:endParaRPr lang="cs-CZ" sz="1200">
                        <a:effectLst/>
                        <a:latin typeface="DejaVu Serif Condensed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300"/>
                        </a:spcAft>
                      </a:pPr>
                      <a:r>
                        <a:rPr lang="cs-CZ" sz="2000">
                          <a:effectLst/>
                        </a:rPr>
                        <a:t>&lt; 0,8</a:t>
                      </a:r>
                      <a:endParaRPr lang="cs-CZ" sz="1200">
                        <a:effectLst/>
                        <a:latin typeface="DejaVu Serif Condensed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ctr"/>
                </a:tc>
                <a:extLst>
                  <a:ext uri="{0D108BD9-81ED-4DB2-BD59-A6C34878D82A}">
                    <a16:rowId xmlns:a16="http://schemas.microsoft.com/office/drawing/2014/main" val="1508414459"/>
                  </a:ext>
                </a:extLst>
              </a:tr>
              <a:tr h="745719">
                <a:tc>
                  <a:txBody>
                    <a:bodyPr/>
                    <a:lstStyle/>
                    <a:p>
                      <a:pPr algn="l">
                        <a:spcAft>
                          <a:spcPts val="300"/>
                        </a:spcAft>
                      </a:pPr>
                      <a:r>
                        <a:rPr lang="cs-CZ" sz="2000" dirty="0" err="1" smtClean="0">
                          <a:effectLst/>
                        </a:rPr>
                        <a:t>Laboru</a:t>
                      </a:r>
                      <a:r>
                        <a:rPr lang="cs-CZ" sz="2000" dirty="0" smtClean="0">
                          <a:effectLst/>
                        </a:rPr>
                        <a:t> </a:t>
                      </a:r>
                      <a:r>
                        <a:rPr lang="cs-CZ" sz="2000" dirty="0" err="1" smtClean="0">
                          <a:effectLst/>
                        </a:rPr>
                        <a:t>productivity</a:t>
                      </a:r>
                      <a:r>
                        <a:rPr lang="cs-CZ" sz="2000" dirty="0" smtClean="0">
                          <a:effectLst/>
                        </a:rPr>
                        <a:t> (VA </a:t>
                      </a:r>
                      <a:r>
                        <a:rPr lang="cs-CZ" sz="2000" dirty="0">
                          <a:effectLst/>
                        </a:rPr>
                        <a:t>/ </a:t>
                      </a:r>
                      <a:r>
                        <a:rPr lang="cs-CZ" sz="2000" dirty="0" smtClean="0">
                          <a:effectLst/>
                        </a:rPr>
                        <a:t>PC)</a:t>
                      </a:r>
                      <a:endParaRPr lang="cs-CZ" sz="1200" dirty="0">
                        <a:effectLst/>
                        <a:latin typeface="DejaVu Serif Condensed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300"/>
                        </a:spcAft>
                      </a:pPr>
                      <a:r>
                        <a:rPr lang="cs-CZ" sz="2000">
                          <a:effectLst/>
                        </a:rPr>
                        <a:t>&gt; 2</a:t>
                      </a:r>
                      <a:endParaRPr lang="cs-CZ" sz="1200">
                        <a:effectLst/>
                        <a:latin typeface="DejaVu Serif Condensed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300"/>
                        </a:spcAft>
                      </a:pPr>
                      <a:r>
                        <a:rPr lang="cs-CZ" sz="2000">
                          <a:effectLst/>
                        </a:rPr>
                        <a:t>&gt; 1,5</a:t>
                      </a:r>
                      <a:endParaRPr lang="cs-CZ" sz="1200">
                        <a:effectLst/>
                        <a:latin typeface="DejaVu Serif Condensed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300"/>
                        </a:spcAft>
                      </a:pPr>
                      <a:r>
                        <a:rPr lang="cs-CZ" sz="2000">
                          <a:effectLst/>
                        </a:rPr>
                        <a:t>&gt; 1,2</a:t>
                      </a:r>
                      <a:endParaRPr lang="cs-CZ" sz="1200">
                        <a:effectLst/>
                        <a:latin typeface="DejaVu Serif Condensed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300"/>
                        </a:spcAft>
                      </a:pPr>
                      <a:r>
                        <a:rPr lang="cs-CZ" sz="2000">
                          <a:effectLst/>
                        </a:rPr>
                        <a:t>&gt; 1</a:t>
                      </a:r>
                      <a:endParaRPr lang="cs-CZ" sz="1200">
                        <a:effectLst/>
                        <a:latin typeface="DejaVu Serif Condensed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300"/>
                        </a:spcAft>
                      </a:pPr>
                      <a:r>
                        <a:rPr lang="cs-CZ" sz="2000" dirty="0">
                          <a:effectLst/>
                        </a:rPr>
                        <a:t>&lt; 1</a:t>
                      </a:r>
                      <a:endParaRPr lang="cs-CZ" sz="1200" dirty="0">
                        <a:effectLst/>
                        <a:latin typeface="DejaVu Serif Condensed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ctr"/>
                </a:tc>
                <a:extLst>
                  <a:ext uri="{0D108BD9-81ED-4DB2-BD59-A6C34878D82A}">
                    <a16:rowId xmlns:a16="http://schemas.microsoft.com/office/drawing/2014/main" val="3514704235"/>
                  </a:ext>
                </a:extLst>
              </a:tr>
            </a:tbl>
          </a:graphicData>
        </a:graphic>
      </p:graphicFrame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22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509733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>
                <a:latin typeface="+mj-lt"/>
              </a:rPr>
              <a:t>Balance analysis </a:t>
            </a:r>
            <a:r>
              <a:rPr lang="cs-CZ" sz="4000" dirty="0" smtClean="0">
                <a:latin typeface="+mj-lt"/>
              </a:rPr>
              <a:t>by</a:t>
            </a:r>
            <a:r>
              <a:rPr lang="en-US" sz="4000" dirty="0" smtClean="0">
                <a:latin typeface="+mj-lt"/>
              </a:rPr>
              <a:t> </a:t>
            </a:r>
            <a:r>
              <a:rPr lang="en-US" sz="4000" dirty="0">
                <a:latin typeface="+mj-lt"/>
              </a:rPr>
              <a:t>Rudolf </a:t>
            </a:r>
            <a:r>
              <a:rPr lang="en-US" sz="4000" dirty="0" err="1" smtClean="0">
                <a:latin typeface="+mj-lt"/>
              </a:rPr>
              <a:t>Doucha</a:t>
            </a:r>
            <a:endParaRPr lang="cs-CZ" dirty="0">
              <a:latin typeface="+mj-lt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800" dirty="0" smtClean="0">
                <a:latin typeface="+mn-lt"/>
              </a:rPr>
              <a:t>B</a:t>
            </a:r>
            <a:r>
              <a:rPr lang="en-US" sz="2800" dirty="0" err="1" smtClean="0">
                <a:latin typeface="+mn-lt"/>
              </a:rPr>
              <a:t>alance</a:t>
            </a:r>
            <a:r>
              <a:rPr lang="en-US" sz="2800" dirty="0" smtClean="0">
                <a:latin typeface="+mn-lt"/>
              </a:rPr>
              <a:t> </a:t>
            </a:r>
            <a:r>
              <a:rPr lang="en-US" sz="2800" dirty="0">
                <a:latin typeface="+mn-lt"/>
              </a:rPr>
              <a:t>analysis I</a:t>
            </a:r>
          </a:p>
          <a:p>
            <a:pPr lvl="1"/>
            <a:r>
              <a:rPr lang="en-US" sz="2400" dirty="0">
                <a:latin typeface="+mn-lt"/>
              </a:rPr>
              <a:t>Stability indicator, S = Equity / Fixed assets</a:t>
            </a:r>
          </a:p>
          <a:p>
            <a:pPr lvl="1"/>
            <a:r>
              <a:rPr lang="en-US" sz="2400" dirty="0">
                <a:latin typeface="+mn-lt"/>
              </a:rPr>
              <a:t>Liquidity ratio, L = (Financial assets + Receivables) / (2.17 ∙ Short-term debt)</a:t>
            </a:r>
          </a:p>
          <a:p>
            <a:pPr lvl="1"/>
            <a:r>
              <a:rPr lang="en-US" sz="2400" dirty="0">
                <a:latin typeface="+mn-lt"/>
              </a:rPr>
              <a:t>Activity indicator, A = Total performance / (2 ∙ Total liabilities)</a:t>
            </a:r>
          </a:p>
          <a:p>
            <a:pPr lvl="1"/>
            <a:r>
              <a:rPr lang="en-US" sz="2400" dirty="0">
                <a:latin typeface="+mn-lt"/>
              </a:rPr>
              <a:t>Profitability ratio, R = 8 ∙ Economic result / Registered capital</a:t>
            </a:r>
          </a:p>
          <a:p>
            <a:pPr lvl="1"/>
            <a:r>
              <a:rPr lang="en-US" sz="2400" dirty="0">
                <a:latin typeface="+mn-lt"/>
              </a:rPr>
              <a:t>Overall rating, C = (2 S + 4 L + A + 5 R) / 12</a:t>
            </a:r>
          </a:p>
          <a:p>
            <a:pPr lvl="1"/>
            <a:r>
              <a:rPr lang="en-US" sz="2400" dirty="0">
                <a:latin typeface="+mn-lt"/>
              </a:rPr>
              <a:t>Values greater than 1 are good, values between 1 and 0.5 are considered tolerable and below 0.5 are considered alarming.</a:t>
            </a:r>
          </a:p>
          <a:p>
            <a:r>
              <a:rPr lang="en-US" sz="2800" dirty="0">
                <a:latin typeface="+mn-lt"/>
              </a:rPr>
              <a:t>Balance analysis II</a:t>
            </a:r>
          </a:p>
          <a:p>
            <a:pPr lvl="1"/>
            <a:r>
              <a:rPr lang="en-US" sz="2400" dirty="0">
                <a:latin typeface="+mn-lt"/>
              </a:rPr>
              <a:t>In each circuit, the system uses three to five indicators, the resulting indicator is their weighted average. The individual indicators are constructed in such a way that, with increasing value, they point to an improving state. At all levels of evaluation, the evaluation is valid as in Balance Sheet Analysis I.</a:t>
            </a:r>
            <a:endParaRPr lang="cs-CZ" sz="2400" dirty="0">
              <a:latin typeface="+mn-lt"/>
            </a:endParaRP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23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07669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+mj-lt"/>
              </a:rPr>
              <a:t>Ohlson's</a:t>
            </a:r>
            <a:r>
              <a:rPr lang="en-US" dirty="0">
                <a:latin typeface="+mj-lt"/>
              </a:rPr>
              <a:t> </a:t>
            </a:r>
            <a:r>
              <a:rPr lang="en-US" dirty="0" smtClean="0">
                <a:latin typeface="+mj-lt"/>
              </a:rPr>
              <a:t>model</a:t>
            </a:r>
            <a:endParaRPr lang="cs-CZ" dirty="0">
              <a:latin typeface="+mj-lt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>
                <a:latin typeface="+mn-lt"/>
              </a:rPr>
              <a:t>Ohlson</a:t>
            </a:r>
            <a:r>
              <a:rPr lang="en-US" dirty="0" smtClean="0">
                <a:latin typeface="+mn-lt"/>
              </a:rPr>
              <a:t> </a:t>
            </a:r>
            <a:r>
              <a:rPr lang="en-US" dirty="0">
                <a:latin typeface="+mn-lt"/>
              </a:rPr>
              <a:t>(1980)</a:t>
            </a:r>
          </a:p>
          <a:p>
            <a:r>
              <a:rPr lang="en-US" dirty="0">
                <a:latin typeface="+mn-lt"/>
              </a:rPr>
              <a:t>Logistic regression, 9 indicators</a:t>
            </a:r>
            <a:endParaRPr lang="cs-CZ" dirty="0">
              <a:latin typeface="+mn-lt"/>
            </a:endParaRP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24</a:t>
            </a:fld>
            <a:endParaRPr lang="cs-CZ"/>
          </a:p>
        </p:txBody>
      </p:sp>
      <p:graphicFrame>
        <p:nvGraphicFramePr>
          <p:cNvPr id="6" name="Objek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24014880"/>
              </p:ext>
            </p:extLst>
          </p:nvPr>
        </p:nvGraphicFramePr>
        <p:xfrm>
          <a:off x="893852" y="2681288"/>
          <a:ext cx="4635500" cy="666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0" name="Equation" r:id="rId3" imgW="4635500" imgH="673100" progId="Equation.DSMT4">
                  <p:embed/>
                </p:oleObj>
              </mc:Choice>
              <mc:Fallback>
                <p:oleObj name="Equation" r:id="rId3" imgW="4635500" imgH="6731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3852" y="2681288"/>
                        <a:ext cx="4635500" cy="666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8193" name="obrázek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3852" y="3805238"/>
            <a:ext cx="3048000" cy="228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893852" y="2224088"/>
            <a:ext cx="1069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893852" y="3348038"/>
            <a:ext cx="1069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9" name="Rectangle 5"/>
          <p:cNvSpPr>
            <a:spLocks noChangeArrowheads="1"/>
          </p:cNvSpPr>
          <p:nvPr/>
        </p:nvSpPr>
        <p:spPr bwMode="auto">
          <a:xfrm>
            <a:off x="893852" y="6091238"/>
            <a:ext cx="106934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255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>
                <a:latin typeface="+mj-lt"/>
              </a:rPr>
              <a:t>Zmijewski's</a:t>
            </a:r>
            <a:r>
              <a:rPr lang="cs-CZ" dirty="0">
                <a:latin typeface="+mj-lt"/>
              </a:rPr>
              <a:t> </a:t>
            </a:r>
            <a:r>
              <a:rPr lang="cs-CZ" dirty="0" smtClean="0">
                <a:latin typeface="+mj-lt"/>
              </a:rPr>
              <a:t>model</a:t>
            </a:r>
            <a:endParaRPr lang="cs-CZ" dirty="0">
              <a:latin typeface="+mj-lt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 smtClean="0">
                <a:latin typeface="+mn-lt"/>
              </a:rPr>
              <a:t>Zmijewski</a:t>
            </a:r>
            <a:r>
              <a:rPr lang="cs-CZ" dirty="0" smtClean="0">
                <a:latin typeface="+mn-lt"/>
              </a:rPr>
              <a:t> </a:t>
            </a:r>
            <a:r>
              <a:rPr lang="cs-CZ" dirty="0">
                <a:latin typeface="+mn-lt"/>
              </a:rPr>
              <a:t>(1984)</a:t>
            </a:r>
          </a:p>
          <a:p>
            <a:r>
              <a:rPr lang="cs-CZ" dirty="0">
                <a:latin typeface="+mn-lt"/>
              </a:rPr>
              <a:t>Probit model </a:t>
            </a:r>
            <a:r>
              <a:rPr lang="cs-CZ" dirty="0" err="1">
                <a:latin typeface="+mn-lt"/>
              </a:rPr>
              <a:t>of</a:t>
            </a:r>
            <a:r>
              <a:rPr lang="cs-CZ" dirty="0">
                <a:latin typeface="+mn-lt"/>
              </a:rPr>
              <a:t> </a:t>
            </a:r>
            <a:r>
              <a:rPr lang="cs-CZ" dirty="0" err="1">
                <a:latin typeface="+mn-lt"/>
              </a:rPr>
              <a:t>failure</a:t>
            </a:r>
            <a:r>
              <a:rPr lang="cs-CZ" dirty="0">
                <a:latin typeface="+mn-lt"/>
              </a:rPr>
              <a:t> probability</a:t>
            </a:r>
          </a:p>
          <a:p>
            <a:endParaRPr lang="cs-CZ" dirty="0">
              <a:latin typeface="+mn-lt"/>
            </a:endParaRPr>
          </a:p>
          <a:p>
            <a:r>
              <a:rPr lang="cs-CZ" dirty="0">
                <a:latin typeface="+mn-lt"/>
              </a:rPr>
              <a:t> </a:t>
            </a:r>
          </a:p>
          <a:p>
            <a:endParaRPr lang="cs-CZ" dirty="0">
              <a:latin typeface="+mn-lt"/>
            </a:endParaRPr>
          </a:p>
          <a:p>
            <a:r>
              <a:rPr lang="cs-CZ" dirty="0">
                <a:latin typeface="+mn-lt"/>
              </a:rPr>
              <a:t>x1 = Net profit / </a:t>
            </a:r>
            <a:r>
              <a:rPr lang="cs-CZ" dirty="0" err="1">
                <a:latin typeface="+mn-lt"/>
              </a:rPr>
              <a:t>Total</a:t>
            </a:r>
            <a:r>
              <a:rPr lang="cs-CZ" dirty="0">
                <a:latin typeface="+mn-lt"/>
              </a:rPr>
              <a:t> </a:t>
            </a:r>
            <a:r>
              <a:rPr lang="cs-CZ" dirty="0" err="1">
                <a:latin typeface="+mn-lt"/>
              </a:rPr>
              <a:t>assets</a:t>
            </a:r>
            <a:endParaRPr lang="cs-CZ" dirty="0">
              <a:latin typeface="+mn-lt"/>
            </a:endParaRPr>
          </a:p>
          <a:p>
            <a:r>
              <a:rPr lang="cs-CZ" dirty="0">
                <a:latin typeface="+mn-lt"/>
              </a:rPr>
              <a:t>x2 = </a:t>
            </a:r>
            <a:r>
              <a:rPr lang="cs-CZ" dirty="0" err="1">
                <a:latin typeface="+mn-lt"/>
              </a:rPr>
              <a:t>Total</a:t>
            </a:r>
            <a:r>
              <a:rPr lang="cs-CZ" dirty="0">
                <a:latin typeface="+mn-lt"/>
              </a:rPr>
              <a:t> </a:t>
            </a:r>
            <a:r>
              <a:rPr lang="cs-CZ" dirty="0" err="1">
                <a:latin typeface="+mn-lt"/>
              </a:rPr>
              <a:t>liabilities</a:t>
            </a:r>
            <a:r>
              <a:rPr lang="cs-CZ" dirty="0">
                <a:latin typeface="+mn-lt"/>
              </a:rPr>
              <a:t> / </a:t>
            </a:r>
            <a:r>
              <a:rPr lang="cs-CZ" dirty="0" err="1">
                <a:latin typeface="+mn-lt"/>
              </a:rPr>
              <a:t>Total</a:t>
            </a:r>
            <a:r>
              <a:rPr lang="cs-CZ" dirty="0">
                <a:latin typeface="+mn-lt"/>
              </a:rPr>
              <a:t> </a:t>
            </a:r>
            <a:r>
              <a:rPr lang="cs-CZ" dirty="0" err="1">
                <a:latin typeface="+mn-lt"/>
              </a:rPr>
              <a:t>assets</a:t>
            </a:r>
            <a:endParaRPr lang="cs-CZ" dirty="0">
              <a:latin typeface="+mn-lt"/>
            </a:endParaRPr>
          </a:p>
          <a:p>
            <a:r>
              <a:rPr lang="cs-CZ" dirty="0">
                <a:latin typeface="+mn-lt"/>
              </a:rPr>
              <a:t>x3 = </a:t>
            </a:r>
            <a:r>
              <a:rPr lang="cs-CZ" dirty="0" err="1">
                <a:latin typeface="+mn-lt"/>
              </a:rPr>
              <a:t>Current</a:t>
            </a:r>
            <a:r>
              <a:rPr lang="cs-CZ" dirty="0">
                <a:latin typeface="+mn-lt"/>
              </a:rPr>
              <a:t> </a:t>
            </a:r>
            <a:r>
              <a:rPr lang="cs-CZ" dirty="0" err="1">
                <a:latin typeface="+mn-lt"/>
              </a:rPr>
              <a:t>assets</a:t>
            </a:r>
            <a:r>
              <a:rPr lang="cs-CZ" dirty="0">
                <a:latin typeface="+mn-lt"/>
              </a:rPr>
              <a:t> / </a:t>
            </a:r>
            <a:r>
              <a:rPr lang="cs-CZ" dirty="0" err="1">
                <a:latin typeface="+mn-lt"/>
              </a:rPr>
              <a:t>Current</a:t>
            </a:r>
            <a:r>
              <a:rPr lang="cs-CZ" dirty="0">
                <a:latin typeface="+mn-lt"/>
              </a:rPr>
              <a:t> </a:t>
            </a:r>
            <a:r>
              <a:rPr lang="cs-CZ" dirty="0" err="1">
                <a:latin typeface="+mn-lt"/>
              </a:rPr>
              <a:t>liabilities</a:t>
            </a:r>
            <a:endParaRPr lang="cs-CZ" dirty="0">
              <a:latin typeface="+mn-lt"/>
            </a:endParaRP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25</a:t>
            </a:fld>
            <a:endParaRPr lang="cs-CZ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0"/>
            <a:ext cx="106934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7" name="Objek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85827140"/>
              </p:ext>
            </p:extLst>
          </p:nvPr>
        </p:nvGraphicFramePr>
        <p:xfrm>
          <a:off x="1099335" y="3030876"/>
          <a:ext cx="583565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19" name="Equation" r:id="rId3" imgW="5842000" imgH="381000" progId="Equation.DSMT4">
                  <p:embed/>
                </p:oleObj>
              </mc:Choice>
              <mc:Fallback>
                <p:oleObj name="Equation" r:id="rId3" imgW="5842000" imgH="38100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99335" y="3030876"/>
                        <a:ext cx="583565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223202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>
                <a:latin typeface="+mj-lt"/>
              </a:rPr>
              <a:t>Classification</a:t>
            </a:r>
            <a:r>
              <a:rPr lang="cs-CZ" dirty="0" smtClean="0">
                <a:latin typeface="+mj-lt"/>
              </a:rPr>
              <a:t> matrix</a:t>
            </a:r>
            <a:endParaRPr lang="cs-CZ" dirty="0">
              <a:latin typeface="+mj-lt"/>
            </a:endParaRP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3</a:t>
            </a:fld>
            <a:endParaRPr lang="cs-CZ"/>
          </a:p>
        </p:txBody>
      </p:sp>
      <p:graphicFrame>
        <p:nvGraphicFramePr>
          <p:cNvPr id="6" name="Tabulk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2450381"/>
              </p:ext>
            </p:extLst>
          </p:nvPr>
        </p:nvGraphicFramePr>
        <p:xfrm>
          <a:off x="534988" y="2680275"/>
          <a:ext cx="9623426" cy="2654738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365731">
                  <a:extLst>
                    <a:ext uri="{9D8B030D-6E8A-4147-A177-3AD203B41FA5}">
                      <a16:colId xmlns:a16="http://schemas.microsoft.com/office/drawing/2014/main" val="1286653759"/>
                    </a:ext>
                  </a:extLst>
                </a:gridCol>
                <a:gridCol w="2496620">
                  <a:extLst>
                    <a:ext uri="{9D8B030D-6E8A-4147-A177-3AD203B41FA5}">
                      <a16:colId xmlns:a16="http://schemas.microsoft.com/office/drawing/2014/main" val="1461006983"/>
                    </a:ext>
                  </a:extLst>
                </a:gridCol>
                <a:gridCol w="2784297">
                  <a:extLst>
                    <a:ext uri="{9D8B030D-6E8A-4147-A177-3AD203B41FA5}">
                      <a16:colId xmlns:a16="http://schemas.microsoft.com/office/drawing/2014/main" val="1269262584"/>
                    </a:ext>
                  </a:extLst>
                </a:gridCol>
                <a:gridCol w="2976778">
                  <a:extLst>
                    <a:ext uri="{9D8B030D-6E8A-4147-A177-3AD203B41FA5}">
                      <a16:colId xmlns:a16="http://schemas.microsoft.com/office/drawing/2014/main" val="2897653315"/>
                    </a:ext>
                  </a:extLst>
                </a:gridCol>
              </a:tblGrid>
              <a:tr h="442456">
                <a:tc rowSpan="2" gridSpan="2">
                  <a:txBody>
                    <a:bodyPr/>
                    <a:lstStyle/>
                    <a:p>
                      <a:pPr algn="ctr">
                        <a:spcAft>
                          <a:spcPts val="300"/>
                        </a:spcAft>
                      </a:pPr>
                      <a:r>
                        <a:rPr lang="cs-CZ" sz="2900" dirty="0">
                          <a:effectLst/>
                        </a:rPr>
                        <a:t> </a:t>
                      </a:r>
                      <a:endParaRPr lang="cs-CZ" sz="1200" dirty="0">
                        <a:effectLst/>
                        <a:latin typeface="DejaVu Serif Condensed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368" marR="66368" marT="0" marB="0" anchor="ctr"/>
                </a:tc>
                <a:tc rowSpan="2"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300"/>
                        </a:spcAft>
                      </a:pPr>
                      <a:r>
                        <a:rPr lang="cs-CZ" sz="2900" dirty="0" err="1" smtClean="0">
                          <a:effectLst/>
                        </a:rPr>
                        <a:t>Classification</a:t>
                      </a:r>
                      <a:r>
                        <a:rPr lang="cs-CZ" sz="2900" dirty="0" smtClean="0">
                          <a:effectLst/>
                        </a:rPr>
                        <a:t> as</a:t>
                      </a:r>
                      <a:endParaRPr lang="cs-CZ" sz="1200" dirty="0">
                        <a:effectLst/>
                        <a:latin typeface="DejaVu Serif Condensed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368" marR="66368" marT="0" marB="0" anchor="ctr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3001750"/>
                  </a:ext>
                </a:extLst>
              </a:tr>
              <a:tr h="442456">
                <a:tc gridSpan="2"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300"/>
                        </a:spcAft>
                      </a:pPr>
                      <a:r>
                        <a:rPr lang="cs-CZ" sz="2900" dirty="0" err="1" smtClean="0">
                          <a:effectLst/>
                        </a:rPr>
                        <a:t>bankruptcy</a:t>
                      </a:r>
                      <a:endParaRPr lang="cs-CZ" sz="1200" dirty="0">
                        <a:effectLst/>
                        <a:latin typeface="DejaVu Serif Condensed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368" marR="66368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300"/>
                        </a:spcAft>
                      </a:pPr>
                      <a:r>
                        <a:rPr lang="cs-CZ" sz="2900" dirty="0" smtClean="0">
                          <a:effectLst/>
                        </a:rPr>
                        <a:t>Non-</a:t>
                      </a:r>
                      <a:r>
                        <a:rPr lang="cs-CZ" sz="2900" dirty="0" err="1" smtClean="0">
                          <a:effectLst/>
                        </a:rPr>
                        <a:t>bankruptcy</a:t>
                      </a:r>
                      <a:endParaRPr lang="cs-CZ" sz="1200" dirty="0">
                        <a:effectLst/>
                        <a:latin typeface="DejaVu Serif Condensed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368" marR="66368" marT="0" marB="0" anchor="ctr"/>
                </a:tc>
                <a:extLst>
                  <a:ext uri="{0D108BD9-81ED-4DB2-BD59-A6C34878D82A}">
                    <a16:rowId xmlns:a16="http://schemas.microsoft.com/office/drawing/2014/main" val="800639823"/>
                  </a:ext>
                </a:extLst>
              </a:tr>
              <a:tr h="884913">
                <a:tc rowSpan="2">
                  <a:txBody>
                    <a:bodyPr/>
                    <a:lstStyle/>
                    <a:p>
                      <a:pPr algn="just">
                        <a:spcAft>
                          <a:spcPts val="300"/>
                        </a:spcAft>
                      </a:pPr>
                      <a:r>
                        <a:rPr lang="cs-CZ" sz="2900" dirty="0" smtClean="0">
                          <a:effectLst/>
                        </a:rPr>
                        <a:t>Reality</a:t>
                      </a:r>
                      <a:endParaRPr lang="cs-CZ" sz="1200" dirty="0">
                        <a:effectLst/>
                        <a:latin typeface="DejaVu Serif Condensed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368" marR="66368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300"/>
                        </a:spcAft>
                      </a:pPr>
                      <a:r>
                        <a:rPr lang="cs-CZ" sz="2900" dirty="0" err="1" smtClean="0">
                          <a:effectLst/>
                        </a:rPr>
                        <a:t>Bankruptcy</a:t>
                      </a:r>
                      <a:endParaRPr lang="cs-CZ" sz="1200" dirty="0">
                        <a:effectLst/>
                        <a:latin typeface="DejaVu Serif Condensed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368" marR="66368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300"/>
                        </a:spcAft>
                      </a:pPr>
                      <a:r>
                        <a:rPr lang="cs-CZ" sz="2900" dirty="0" err="1" smtClean="0">
                          <a:effectLst/>
                        </a:rPr>
                        <a:t>Correct</a:t>
                      </a:r>
                      <a:r>
                        <a:rPr lang="cs-CZ" sz="2900" dirty="0" smtClean="0">
                          <a:effectLst/>
                        </a:rPr>
                        <a:t> </a:t>
                      </a:r>
                      <a:r>
                        <a:rPr lang="cs-CZ" sz="2900" dirty="0" err="1" smtClean="0">
                          <a:effectLst/>
                        </a:rPr>
                        <a:t>classification</a:t>
                      </a:r>
                      <a:endParaRPr lang="cs-CZ" sz="1200" dirty="0">
                        <a:effectLst/>
                        <a:latin typeface="DejaVu Serif Condensed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368" marR="66368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300"/>
                        </a:spcAft>
                      </a:pPr>
                      <a:r>
                        <a:rPr lang="cs-CZ" sz="2900" dirty="0" smtClean="0">
                          <a:effectLst/>
                        </a:rPr>
                        <a:t>1st type </a:t>
                      </a:r>
                      <a:r>
                        <a:rPr lang="cs-CZ" sz="2900" dirty="0" err="1" smtClean="0">
                          <a:effectLst/>
                        </a:rPr>
                        <a:t>error</a:t>
                      </a:r>
                      <a:endParaRPr lang="cs-CZ" sz="1200" dirty="0">
                        <a:effectLst/>
                        <a:latin typeface="DejaVu Serif Condensed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368" marR="66368" marT="0" marB="0" anchor="ctr"/>
                </a:tc>
                <a:extLst>
                  <a:ext uri="{0D108BD9-81ED-4DB2-BD59-A6C34878D82A}">
                    <a16:rowId xmlns:a16="http://schemas.microsoft.com/office/drawing/2014/main" val="3820823548"/>
                  </a:ext>
                </a:extLst>
              </a:tr>
              <a:tr h="884913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300"/>
                        </a:spcAft>
                      </a:pPr>
                      <a:r>
                        <a:rPr lang="cs-CZ" sz="2900" dirty="0" smtClean="0">
                          <a:effectLst/>
                        </a:rPr>
                        <a:t>Non-</a:t>
                      </a:r>
                      <a:r>
                        <a:rPr lang="cs-CZ" sz="2900" dirty="0" err="1" smtClean="0">
                          <a:effectLst/>
                        </a:rPr>
                        <a:t>bankruptcy</a:t>
                      </a:r>
                      <a:endParaRPr lang="cs-CZ" sz="1200" dirty="0">
                        <a:effectLst/>
                        <a:latin typeface="DejaVu Serif Condensed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368" marR="66368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300"/>
                        </a:spcAft>
                      </a:pPr>
                      <a:r>
                        <a:rPr lang="cs-CZ" sz="2900" dirty="0" smtClean="0">
                          <a:effectLst/>
                        </a:rPr>
                        <a:t>2nd type </a:t>
                      </a:r>
                      <a:r>
                        <a:rPr lang="cs-CZ" sz="2900" dirty="0" err="1" smtClean="0">
                          <a:effectLst/>
                        </a:rPr>
                        <a:t>error</a:t>
                      </a:r>
                      <a:endParaRPr lang="cs-CZ" sz="1200" dirty="0">
                        <a:effectLst/>
                        <a:latin typeface="DejaVu Serif Condensed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368" marR="66368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300"/>
                        </a:spcAft>
                      </a:pPr>
                      <a:r>
                        <a:rPr lang="cs-CZ" sz="2900" dirty="0" err="1" smtClean="0">
                          <a:effectLst/>
                        </a:rPr>
                        <a:t>Correct</a:t>
                      </a:r>
                      <a:r>
                        <a:rPr lang="cs-CZ" sz="2900" dirty="0" smtClean="0">
                          <a:effectLst/>
                        </a:rPr>
                        <a:t> </a:t>
                      </a:r>
                      <a:r>
                        <a:rPr lang="cs-CZ" sz="2900" dirty="0" err="1" smtClean="0">
                          <a:effectLst/>
                        </a:rPr>
                        <a:t>classification</a:t>
                      </a:r>
                      <a:endParaRPr lang="cs-CZ" sz="1200" dirty="0">
                        <a:effectLst/>
                        <a:latin typeface="DejaVu Serif Condensed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368" marR="66368" marT="0" marB="0" anchor="ctr"/>
                </a:tc>
                <a:extLst>
                  <a:ext uri="{0D108BD9-81ED-4DB2-BD59-A6C34878D82A}">
                    <a16:rowId xmlns:a16="http://schemas.microsoft.com/office/drawing/2014/main" val="27297787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665729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+mj-lt"/>
              </a:rPr>
              <a:t>Factors of limited transferability of models</a:t>
            </a:r>
            <a:endParaRPr lang="cs-CZ" dirty="0">
              <a:latin typeface="+mj-lt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 smtClean="0">
              <a:latin typeface="+mn-lt"/>
            </a:endParaRPr>
          </a:p>
          <a:p>
            <a:r>
              <a:rPr lang="en-US" dirty="0" smtClean="0">
                <a:latin typeface="+mn-lt"/>
              </a:rPr>
              <a:t>Age </a:t>
            </a:r>
            <a:r>
              <a:rPr lang="en-US" dirty="0">
                <a:latin typeface="+mn-lt"/>
              </a:rPr>
              <a:t>of the model</a:t>
            </a:r>
          </a:p>
          <a:p>
            <a:r>
              <a:rPr lang="en-US" dirty="0" smtClean="0">
                <a:latin typeface="+mn-lt"/>
              </a:rPr>
              <a:t>Country </a:t>
            </a:r>
            <a:r>
              <a:rPr lang="en-US" dirty="0">
                <a:latin typeface="+mn-lt"/>
              </a:rPr>
              <a:t>of origin of the model</a:t>
            </a:r>
          </a:p>
          <a:p>
            <a:r>
              <a:rPr lang="en-US" dirty="0" smtClean="0">
                <a:latin typeface="+mn-lt"/>
              </a:rPr>
              <a:t>Type </a:t>
            </a:r>
            <a:r>
              <a:rPr lang="en-US" dirty="0">
                <a:latin typeface="+mn-lt"/>
              </a:rPr>
              <a:t>of business</a:t>
            </a:r>
          </a:p>
          <a:p>
            <a:r>
              <a:rPr lang="en-US" dirty="0" smtClean="0">
                <a:latin typeface="+mn-lt"/>
              </a:rPr>
              <a:t>Definition </a:t>
            </a:r>
            <a:r>
              <a:rPr lang="en-US" dirty="0">
                <a:latin typeface="+mn-lt"/>
              </a:rPr>
              <a:t>of the dependent variable</a:t>
            </a:r>
          </a:p>
          <a:p>
            <a:r>
              <a:rPr lang="en-US" dirty="0">
                <a:latin typeface="+mn-lt"/>
              </a:rPr>
              <a:t>Number, complexity and type of </a:t>
            </a:r>
            <a:r>
              <a:rPr lang="cs-CZ" dirty="0" smtClean="0">
                <a:latin typeface="+mn-lt"/>
              </a:rPr>
              <a:t>independent </a:t>
            </a:r>
            <a:r>
              <a:rPr lang="en-US" dirty="0" smtClean="0">
                <a:latin typeface="+mn-lt"/>
              </a:rPr>
              <a:t>variables </a:t>
            </a:r>
            <a:r>
              <a:rPr lang="en-US" dirty="0">
                <a:latin typeface="+mn-lt"/>
              </a:rPr>
              <a:t>included in the model</a:t>
            </a:r>
            <a:endParaRPr lang="cs-CZ" dirty="0">
              <a:latin typeface="+mn-lt"/>
            </a:endParaRPr>
          </a:p>
          <a:p>
            <a:r>
              <a:rPr lang="en-US" dirty="0" smtClean="0">
                <a:latin typeface="+mn-lt"/>
              </a:rPr>
              <a:t>Classification </a:t>
            </a:r>
            <a:r>
              <a:rPr lang="en-US" dirty="0">
                <a:latin typeface="+mn-lt"/>
              </a:rPr>
              <a:t>method </a:t>
            </a:r>
            <a:r>
              <a:rPr lang="en-US" dirty="0" smtClean="0">
                <a:latin typeface="+mn-lt"/>
              </a:rPr>
              <a:t>used</a:t>
            </a:r>
            <a:endParaRPr lang="en-US" dirty="0">
              <a:latin typeface="+mn-lt"/>
            </a:endParaRP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240840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>
                <a:latin typeface="+mj-lt"/>
              </a:rPr>
              <a:t>Beaver</a:t>
            </a:r>
            <a:r>
              <a:rPr lang="cs-CZ" dirty="0" smtClean="0">
                <a:latin typeface="+mj-lt"/>
              </a:rPr>
              <a:t> model (profile </a:t>
            </a:r>
            <a:r>
              <a:rPr lang="cs-CZ" dirty="0" err="1" smtClean="0">
                <a:latin typeface="+mj-lt"/>
              </a:rPr>
              <a:t>analysis</a:t>
            </a:r>
            <a:r>
              <a:rPr lang="cs-CZ" dirty="0" smtClean="0">
                <a:latin typeface="+mj-lt"/>
              </a:rPr>
              <a:t>)</a:t>
            </a:r>
            <a:endParaRPr lang="cs-CZ" dirty="0">
              <a:latin typeface="+mj-lt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400800" y="1187532"/>
            <a:ext cx="3757613" cy="5567281"/>
          </a:xfrm>
        </p:spPr>
        <p:txBody>
          <a:bodyPr/>
          <a:lstStyle/>
          <a:p>
            <a:r>
              <a:rPr lang="en-US" dirty="0">
                <a:latin typeface="+mn-lt"/>
              </a:rPr>
              <a:t>Cash flow / Liabilities - error 13% one year before bankruptcy (</a:t>
            </a:r>
            <a:r>
              <a:rPr lang="en-US" dirty="0" smtClean="0">
                <a:latin typeface="+mn-lt"/>
              </a:rPr>
              <a:t>li</a:t>
            </a:r>
            <a:r>
              <a:rPr lang="cs-CZ" dirty="0" err="1" smtClean="0">
                <a:latin typeface="+mn-lt"/>
              </a:rPr>
              <a:t>threshold</a:t>
            </a:r>
            <a:r>
              <a:rPr lang="en-US" dirty="0" smtClean="0">
                <a:latin typeface="+mn-lt"/>
              </a:rPr>
              <a:t> </a:t>
            </a:r>
            <a:r>
              <a:rPr lang="en-US" dirty="0">
                <a:latin typeface="+mn-lt"/>
              </a:rPr>
              <a:t>0.03)</a:t>
            </a:r>
            <a:endParaRPr lang="cs-CZ" dirty="0">
              <a:latin typeface="+mn-lt"/>
            </a:endParaRP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5</a:t>
            </a:fld>
            <a:endParaRPr lang="cs-CZ"/>
          </a:p>
        </p:txBody>
      </p:sp>
      <p:pic>
        <p:nvPicPr>
          <p:cNvPr id="6" name="obrázek 1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0258" y="1187532"/>
            <a:ext cx="5960542" cy="622291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818095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latin typeface="+mj-lt"/>
              </a:rPr>
              <a:t>Altman index Z68</a:t>
            </a:r>
            <a:endParaRPr lang="cs-CZ" dirty="0">
              <a:latin typeface="+mj-lt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i="1" dirty="0">
                <a:latin typeface="+mj-lt"/>
              </a:rPr>
              <a:t>Z</a:t>
            </a:r>
            <a:r>
              <a:rPr lang="cs-CZ" dirty="0">
                <a:latin typeface="+mj-lt"/>
              </a:rPr>
              <a:t>68 = 1,2 </a:t>
            </a:r>
            <a:r>
              <a:rPr lang="cs-CZ" i="1" dirty="0">
                <a:latin typeface="+mj-lt"/>
              </a:rPr>
              <a:t>x</a:t>
            </a:r>
            <a:r>
              <a:rPr lang="cs-CZ" baseline="-25000" dirty="0">
                <a:latin typeface="+mj-lt"/>
              </a:rPr>
              <a:t>1</a:t>
            </a:r>
            <a:r>
              <a:rPr lang="cs-CZ" dirty="0">
                <a:latin typeface="+mj-lt"/>
              </a:rPr>
              <a:t> + 1,4 </a:t>
            </a:r>
            <a:r>
              <a:rPr lang="cs-CZ" i="1" dirty="0">
                <a:latin typeface="+mj-lt"/>
              </a:rPr>
              <a:t>x</a:t>
            </a:r>
            <a:r>
              <a:rPr lang="cs-CZ" baseline="-25000" dirty="0">
                <a:latin typeface="+mj-lt"/>
              </a:rPr>
              <a:t>2</a:t>
            </a:r>
            <a:r>
              <a:rPr lang="cs-CZ" dirty="0">
                <a:latin typeface="+mj-lt"/>
              </a:rPr>
              <a:t> + 3,3 </a:t>
            </a:r>
            <a:r>
              <a:rPr lang="cs-CZ" i="1" dirty="0">
                <a:latin typeface="+mj-lt"/>
              </a:rPr>
              <a:t>x</a:t>
            </a:r>
            <a:r>
              <a:rPr lang="cs-CZ" baseline="-25000" dirty="0">
                <a:latin typeface="+mj-lt"/>
              </a:rPr>
              <a:t>3</a:t>
            </a:r>
            <a:r>
              <a:rPr lang="cs-CZ" dirty="0">
                <a:latin typeface="+mj-lt"/>
              </a:rPr>
              <a:t> + 0,6 </a:t>
            </a:r>
            <a:r>
              <a:rPr lang="cs-CZ" i="1" dirty="0">
                <a:latin typeface="+mj-lt"/>
              </a:rPr>
              <a:t>x</a:t>
            </a:r>
            <a:r>
              <a:rPr lang="cs-CZ" baseline="-25000" dirty="0">
                <a:latin typeface="+mj-lt"/>
              </a:rPr>
              <a:t>4</a:t>
            </a:r>
            <a:r>
              <a:rPr lang="cs-CZ" dirty="0">
                <a:latin typeface="+mj-lt"/>
              </a:rPr>
              <a:t> + 0,999 </a:t>
            </a:r>
            <a:r>
              <a:rPr lang="cs-CZ" i="1" dirty="0" smtClean="0">
                <a:latin typeface="+mj-lt"/>
              </a:rPr>
              <a:t>x</a:t>
            </a:r>
            <a:r>
              <a:rPr lang="cs-CZ" baseline="-25000" dirty="0" smtClean="0">
                <a:latin typeface="+mj-lt"/>
              </a:rPr>
              <a:t>5</a:t>
            </a:r>
          </a:p>
          <a:p>
            <a:endParaRPr lang="cs-CZ" dirty="0" smtClean="0">
              <a:latin typeface="+mj-lt"/>
            </a:endParaRPr>
          </a:p>
          <a:p>
            <a:r>
              <a:rPr lang="en-US" dirty="0" smtClean="0">
                <a:latin typeface="+mj-lt"/>
              </a:rPr>
              <a:t>x1 </a:t>
            </a:r>
            <a:r>
              <a:rPr lang="en-US" dirty="0">
                <a:latin typeface="+mj-lt"/>
              </a:rPr>
              <a:t>- net working capital / total assets</a:t>
            </a:r>
          </a:p>
          <a:p>
            <a:r>
              <a:rPr lang="en-US" dirty="0">
                <a:latin typeface="+mj-lt"/>
              </a:rPr>
              <a:t>x2 - retained earnings / total assets</a:t>
            </a:r>
          </a:p>
          <a:p>
            <a:r>
              <a:rPr lang="en-US" dirty="0">
                <a:latin typeface="+mj-lt"/>
              </a:rPr>
              <a:t>x3 - EBIT / total assets</a:t>
            </a:r>
          </a:p>
          <a:p>
            <a:r>
              <a:rPr lang="en-US" dirty="0">
                <a:latin typeface="+mj-lt"/>
              </a:rPr>
              <a:t>x4 - market value of equity / liabilities</a:t>
            </a:r>
          </a:p>
          <a:p>
            <a:r>
              <a:rPr lang="en-US" dirty="0">
                <a:latin typeface="+mj-lt"/>
              </a:rPr>
              <a:t>x5 - total revenues / </a:t>
            </a:r>
            <a:r>
              <a:rPr lang="en-US" dirty="0" smtClean="0">
                <a:latin typeface="+mj-lt"/>
              </a:rPr>
              <a:t>assets</a:t>
            </a:r>
            <a:endParaRPr lang="cs-CZ" dirty="0" smtClean="0">
              <a:latin typeface="+mj-lt"/>
            </a:endParaRPr>
          </a:p>
          <a:p>
            <a:r>
              <a:rPr lang="en-US" dirty="0" smtClean="0">
                <a:latin typeface="+mj-lt"/>
              </a:rPr>
              <a:t>Classification </a:t>
            </a:r>
            <a:r>
              <a:rPr lang="en-US" dirty="0">
                <a:latin typeface="+mj-lt"/>
              </a:rPr>
              <a:t>rule</a:t>
            </a:r>
          </a:p>
          <a:p>
            <a:pPr lvl="1"/>
            <a:r>
              <a:rPr lang="en-US" dirty="0">
                <a:latin typeface="+mj-lt"/>
              </a:rPr>
              <a:t>Successful companies </a:t>
            </a:r>
            <a:r>
              <a:rPr lang="en-US" dirty="0" smtClean="0">
                <a:latin typeface="+mj-lt"/>
              </a:rPr>
              <a:t>Z68</a:t>
            </a:r>
            <a:r>
              <a:rPr lang="cs-CZ" dirty="0" smtClean="0">
                <a:latin typeface="+mj-lt"/>
              </a:rPr>
              <a:t> </a:t>
            </a:r>
            <a:r>
              <a:rPr lang="en-US" dirty="0" smtClean="0">
                <a:latin typeface="+mj-lt"/>
              </a:rPr>
              <a:t>&gt; </a:t>
            </a:r>
            <a:r>
              <a:rPr lang="en-US" dirty="0">
                <a:latin typeface="+mj-lt"/>
              </a:rPr>
              <a:t>2.99</a:t>
            </a:r>
          </a:p>
          <a:p>
            <a:pPr lvl="1"/>
            <a:r>
              <a:rPr lang="en-US" dirty="0">
                <a:latin typeface="+mj-lt"/>
              </a:rPr>
              <a:t>Enterprises going bankrupt Z68 </a:t>
            </a:r>
            <a:r>
              <a:rPr lang="en-US" dirty="0" smtClean="0">
                <a:latin typeface="+mj-lt"/>
              </a:rPr>
              <a:t>&lt;</a:t>
            </a:r>
            <a:r>
              <a:rPr lang="cs-CZ" dirty="0" smtClean="0">
                <a:latin typeface="+mj-lt"/>
              </a:rPr>
              <a:t> </a:t>
            </a:r>
            <a:r>
              <a:rPr lang="en-US" dirty="0" smtClean="0">
                <a:latin typeface="+mj-lt"/>
              </a:rPr>
              <a:t>1.81</a:t>
            </a:r>
            <a:endParaRPr lang="cs-CZ" dirty="0">
              <a:latin typeface="+mj-lt"/>
            </a:endParaRP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230613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latin typeface="+mj-lt"/>
              </a:rPr>
              <a:t>Altman index Z68</a:t>
            </a:r>
            <a:endParaRPr lang="cs-CZ" dirty="0">
              <a:latin typeface="+mj-lt"/>
            </a:endParaRP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7</a:t>
            </a:fld>
            <a:endParaRPr lang="cs-CZ"/>
          </a:p>
        </p:txBody>
      </p:sp>
      <p:pic>
        <p:nvPicPr>
          <p:cNvPr id="6" name="obrázek 2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4846" y="1527095"/>
            <a:ext cx="9931505" cy="491480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9602814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latin typeface="+mj-lt"/>
              </a:rPr>
              <a:t>Altman index </a:t>
            </a:r>
            <a:r>
              <a:rPr lang="cs-CZ" dirty="0" smtClean="0">
                <a:latin typeface="+mj-lt"/>
              </a:rPr>
              <a:t>Z‘</a:t>
            </a:r>
            <a:endParaRPr lang="cs-CZ" dirty="0">
              <a:latin typeface="+mj-lt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i="1" dirty="0" smtClean="0">
              <a:latin typeface="+mn-lt"/>
            </a:endParaRPr>
          </a:p>
          <a:p>
            <a:r>
              <a:rPr lang="cs-CZ" i="1" dirty="0" smtClean="0">
                <a:latin typeface="+mn-lt"/>
              </a:rPr>
              <a:t>Z</a:t>
            </a:r>
            <a:r>
              <a:rPr lang="cs-CZ" dirty="0">
                <a:latin typeface="+mn-lt"/>
              </a:rPr>
              <a:t>‘ = 0,717 </a:t>
            </a:r>
            <a:r>
              <a:rPr lang="cs-CZ" i="1" dirty="0">
                <a:latin typeface="+mn-lt"/>
              </a:rPr>
              <a:t>x</a:t>
            </a:r>
            <a:r>
              <a:rPr lang="cs-CZ" baseline="-25000" dirty="0">
                <a:latin typeface="+mn-lt"/>
              </a:rPr>
              <a:t>1</a:t>
            </a:r>
            <a:r>
              <a:rPr lang="cs-CZ" dirty="0">
                <a:latin typeface="+mn-lt"/>
              </a:rPr>
              <a:t> + 0,847 </a:t>
            </a:r>
            <a:r>
              <a:rPr lang="cs-CZ" i="1" dirty="0">
                <a:latin typeface="+mn-lt"/>
              </a:rPr>
              <a:t>x</a:t>
            </a:r>
            <a:r>
              <a:rPr lang="cs-CZ" baseline="-25000" dirty="0">
                <a:latin typeface="+mn-lt"/>
              </a:rPr>
              <a:t>2</a:t>
            </a:r>
            <a:r>
              <a:rPr lang="cs-CZ" dirty="0">
                <a:latin typeface="+mn-lt"/>
              </a:rPr>
              <a:t> + 3,107 </a:t>
            </a:r>
            <a:r>
              <a:rPr lang="cs-CZ" i="1" dirty="0">
                <a:latin typeface="+mn-lt"/>
              </a:rPr>
              <a:t>x</a:t>
            </a:r>
            <a:r>
              <a:rPr lang="cs-CZ" baseline="-25000" dirty="0">
                <a:latin typeface="+mn-lt"/>
              </a:rPr>
              <a:t>3</a:t>
            </a:r>
            <a:r>
              <a:rPr lang="cs-CZ" dirty="0">
                <a:latin typeface="+mn-lt"/>
              </a:rPr>
              <a:t> + 0,42 </a:t>
            </a:r>
            <a:r>
              <a:rPr lang="cs-CZ" i="1" dirty="0">
                <a:latin typeface="+mn-lt"/>
              </a:rPr>
              <a:t>x</a:t>
            </a:r>
            <a:r>
              <a:rPr lang="cs-CZ" baseline="-25000" dirty="0">
                <a:latin typeface="+mn-lt"/>
              </a:rPr>
              <a:t>4</a:t>
            </a:r>
            <a:r>
              <a:rPr lang="cs-CZ" dirty="0">
                <a:latin typeface="+mn-lt"/>
              </a:rPr>
              <a:t> + 0,998 </a:t>
            </a:r>
            <a:r>
              <a:rPr lang="cs-CZ" i="1" dirty="0" smtClean="0">
                <a:latin typeface="+mn-lt"/>
              </a:rPr>
              <a:t>x</a:t>
            </a:r>
            <a:r>
              <a:rPr lang="cs-CZ" baseline="-25000" dirty="0" smtClean="0">
                <a:latin typeface="+mn-lt"/>
              </a:rPr>
              <a:t>5</a:t>
            </a:r>
          </a:p>
          <a:p>
            <a:endParaRPr lang="cs-CZ" baseline="-25000" dirty="0">
              <a:latin typeface="+mn-lt"/>
            </a:endParaRPr>
          </a:p>
          <a:p>
            <a:r>
              <a:rPr lang="cs-CZ" dirty="0">
                <a:latin typeface="+mn-lt"/>
              </a:rPr>
              <a:t>x4 - </a:t>
            </a:r>
            <a:r>
              <a:rPr lang="cs-CZ" dirty="0" err="1">
                <a:latin typeface="+mn-lt"/>
              </a:rPr>
              <a:t>equity</a:t>
            </a:r>
            <a:r>
              <a:rPr lang="cs-CZ" dirty="0">
                <a:latin typeface="+mn-lt"/>
              </a:rPr>
              <a:t> / </a:t>
            </a:r>
            <a:r>
              <a:rPr lang="cs-CZ" dirty="0" err="1" smtClean="0">
                <a:latin typeface="+mn-lt"/>
              </a:rPr>
              <a:t>liabilities</a:t>
            </a:r>
            <a:endParaRPr lang="cs-CZ" dirty="0" smtClean="0">
              <a:latin typeface="+mn-lt"/>
            </a:endParaRPr>
          </a:p>
          <a:p>
            <a:endParaRPr lang="cs-CZ" dirty="0">
              <a:latin typeface="+mn-lt"/>
            </a:endParaRPr>
          </a:p>
          <a:p>
            <a:r>
              <a:rPr lang="en-US" dirty="0">
                <a:latin typeface="+mn-lt"/>
              </a:rPr>
              <a:t>Classification rule</a:t>
            </a:r>
          </a:p>
          <a:p>
            <a:pPr lvl="1"/>
            <a:r>
              <a:rPr lang="en-US" dirty="0">
                <a:latin typeface="+mn-lt"/>
              </a:rPr>
              <a:t>Successful companies </a:t>
            </a:r>
            <a:r>
              <a:rPr lang="en-US" dirty="0" smtClean="0">
                <a:latin typeface="+mn-lt"/>
              </a:rPr>
              <a:t>Z‘</a:t>
            </a:r>
            <a:r>
              <a:rPr lang="cs-CZ" dirty="0" smtClean="0">
                <a:latin typeface="+mn-lt"/>
              </a:rPr>
              <a:t> </a:t>
            </a:r>
            <a:r>
              <a:rPr lang="en-US" dirty="0" smtClean="0">
                <a:latin typeface="+mn-lt"/>
              </a:rPr>
              <a:t>&gt; </a:t>
            </a:r>
            <a:r>
              <a:rPr lang="en-US" dirty="0">
                <a:latin typeface="+mn-lt"/>
              </a:rPr>
              <a:t>2.90</a:t>
            </a:r>
          </a:p>
          <a:p>
            <a:pPr lvl="1"/>
            <a:r>
              <a:rPr lang="en-US" dirty="0">
                <a:latin typeface="+mn-lt"/>
              </a:rPr>
              <a:t>Enterprises going bankrupt </a:t>
            </a:r>
            <a:r>
              <a:rPr lang="en-US" dirty="0" smtClean="0">
                <a:latin typeface="+mn-lt"/>
              </a:rPr>
              <a:t>Z‘</a:t>
            </a:r>
            <a:r>
              <a:rPr lang="cs-CZ" dirty="0" smtClean="0">
                <a:latin typeface="+mn-lt"/>
              </a:rPr>
              <a:t> </a:t>
            </a:r>
            <a:r>
              <a:rPr lang="en-US" dirty="0" smtClean="0">
                <a:latin typeface="+mn-lt"/>
              </a:rPr>
              <a:t>&lt;</a:t>
            </a:r>
            <a:r>
              <a:rPr lang="cs-CZ" dirty="0" smtClean="0">
                <a:latin typeface="+mn-lt"/>
              </a:rPr>
              <a:t> </a:t>
            </a:r>
            <a:r>
              <a:rPr lang="en-US" dirty="0" smtClean="0">
                <a:latin typeface="+mn-lt"/>
              </a:rPr>
              <a:t>1.23</a:t>
            </a:r>
            <a:endParaRPr lang="cs-CZ" dirty="0">
              <a:latin typeface="+mn-lt"/>
            </a:endParaRP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812343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latin typeface="+mj-lt"/>
              </a:rPr>
              <a:t>Altman index Z‘‘</a:t>
            </a:r>
            <a:endParaRPr lang="cs-CZ" dirty="0">
              <a:latin typeface="+mj-lt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x1 - net working capital / total assets</a:t>
            </a:r>
          </a:p>
          <a:p>
            <a:r>
              <a:rPr lang="en-US" dirty="0">
                <a:latin typeface="+mn-lt"/>
              </a:rPr>
              <a:t>x2 - retained earnings / total assets</a:t>
            </a:r>
          </a:p>
          <a:p>
            <a:r>
              <a:rPr lang="en-US" dirty="0">
                <a:latin typeface="+mn-lt"/>
              </a:rPr>
              <a:t>x3 - EBIT / total assets</a:t>
            </a:r>
          </a:p>
          <a:p>
            <a:r>
              <a:rPr lang="en-US" dirty="0">
                <a:latin typeface="+mn-lt"/>
              </a:rPr>
              <a:t>x4 - equity / liabilities</a:t>
            </a:r>
          </a:p>
          <a:p>
            <a:endParaRPr lang="en-US" dirty="0">
              <a:latin typeface="+mn-lt"/>
            </a:endParaRPr>
          </a:p>
          <a:p>
            <a:r>
              <a:rPr lang="en-US" dirty="0">
                <a:latin typeface="+mn-lt"/>
              </a:rPr>
              <a:t>Z ‘‘ = 6.56 x1 + 3.26 x2 + 6.72 x3 + 1.05 x4</a:t>
            </a:r>
          </a:p>
          <a:p>
            <a:endParaRPr lang="en-US" dirty="0">
              <a:latin typeface="+mn-lt"/>
            </a:endParaRPr>
          </a:p>
          <a:p>
            <a:r>
              <a:rPr lang="en-US" dirty="0">
                <a:latin typeface="+mn-lt"/>
              </a:rPr>
              <a:t>Classification rule</a:t>
            </a:r>
          </a:p>
          <a:p>
            <a:pPr lvl="1"/>
            <a:r>
              <a:rPr lang="en-US" dirty="0">
                <a:latin typeface="+mn-lt"/>
              </a:rPr>
              <a:t>Successful companies </a:t>
            </a:r>
            <a:r>
              <a:rPr lang="en-US" dirty="0" smtClean="0">
                <a:latin typeface="+mn-lt"/>
              </a:rPr>
              <a:t>Z‘‘</a:t>
            </a:r>
            <a:r>
              <a:rPr lang="cs-CZ" dirty="0" smtClean="0">
                <a:latin typeface="+mn-lt"/>
              </a:rPr>
              <a:t> </a:t>
            </a:r>
            <a:r>
              <a:rPr lang="en-US" dirty="0" smtClean="0">
                <a:latin typeface="+mn-lt"/>
              </a:rPr>
              <a:t>&gt; </a:t>
            </a:r>
            <a:r>
              <a:rPr lang="en-US" dirty="0">
                <a:latin typeface="+mn-lt"/>
              </a:rPr>
              <a:t>2.6</a:t>
            </a:r>
          </a:p>
          <a:p>
            <a:pPr lvl="1"/>
            <a:r>
              <a:rPr lang="en-US" dirty="0">
                <a:latin typeface="+mn-lt"/>
              </a:rPr>
              <a:t>Enterprises going bankrupt </a:t>
            </a:r>
            <a:r>
              <a:rPr lang="en-US" dirty="0" smtClean="0">
                <a:latin typeface="+mn-lt"/>
              </a:rPr>
              <a:t>Z‘‘ &lt;</a:t>
            </a:r>
            <a:r>
              <a:rPr lang="cs-CZ" dirty="0" smtClean="0">
                <a:latin typeface="+mn-lt"/>
              </a:rPr>
              <a:t> </a:t>
            </a:r>
            <a:r>
              <a:rPr lang="en-US" dirty="0" smtClean="0">
                <a:latin typeface="+mn-lt"/>
              </a:rPr>
              <a:t>1.1</a:t>
            </a:r>
            <a:endParaRPr lang="cs-CZ" dirty="0">
              <a:latin typeface="+mn-lt"/>
            </a:endParaRP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270308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JU_OPVVV">
  <a:themeElements>
    <a:clrScheme name="JU">
      <a:dk1>
        <a:srgbClr val="151515"/>
      </a:dk1>
      <a:lt1>
        <a:sysClr val="window" lastClr="FFFFFF"/>
      </a:lt1>
      <a:dk2>
        <a:srgbClr val="E00034"/>
      </a:dk2>
      <a:lt2>
        <a:srgbClr val="D8D8D8"/>
      </a:lt2>
      <a:accent1>
        <a:srgbClr val="E00034"/>
      </a:accent1>
      <a:accent2>
        <a:srgbClr val="E98300"/>
      </a:accent2>
      <a:accent3>
        <a:srgbClr val="007D57"/>
      </a:accent3>
      <a:accent4>
        <a:srgbClr val="9C5FB5"/>
      </a:accent4>
      <a:accent5>
        <a:srgbClr val="5BBBB7"/>
      </a:accent5>
      <a:accent6>
        <a:srgbClr val="D10074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JU_OPVVV" id="{308B95AC-FC2F-4F17-80AD-0B8665254CCB}" vid="{353A2476-A1C0-4E71-97AE-34FA5EB80CF7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55</TotalTime>
  <Words>1428</Words>
  <Application>Microsoft Office PowerPoint</Application>
  <PresentationFormat>Vlastní</PresentationFormat>
  <Paragraphs>324</Paragraphs>
  <Slides>25</Slides>
  <Notes>1</Notes>
  <HiddenSlides>0</HiddenSlides>
  <MMClips>0</MMClips>
  <ScaleCrop>false</ScaleCrop>
  <HeadingPairs>
    <vt:vector size="8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Vložené servery OLE</vt:lpstr>
      </vt:variant>
      <vt:variant>
        <vt:i4>1</vt:i4>
      </vt:variant>
      <vt:variant>
        <vt:lpstr>Nadpisy snímků</vt:lpstr>
      </vt:variant>
      <vt:variant>
        <vt:i4>25</vt:i4>
      </vt:variant>
    </vt:vector>
  </HeadingPairs>
  <TitlesOfParts>
    <vt:vector size="32" baseType="lpstr">
      <vt:lpstr>Arial</vt:lpstr>
      <vt:lpstr>Calibri</vt:lpstr>
      <vt:lpstr>Clara Sans</vt:lpstr>
      <vt:lpstr>DejaVu Serif Condensed</vt:lpstr>
      <vt:lpstr>Times New Roman</vt:lpstr>
      <vt:lpstr>JU_OPVVV</vt:lpstr>
      <vt:lpstr>MathType 5.0 Equation</vt:lpstr>
      <vt:lpstr>Classification models </vt:lpstr>
      <vt:lpstr>Classification models</vt:lpstr>
      <vt:lpstr>Classification matrix</vt:lpstr>
      <vt:lpstr>Factors of limited transferability of models</vt:lpstr>
      <vt:lpstr>Beaver model (profile analysis)</vt:lpstr>
      <vt:lpstr>Altman index Z68</vt:lpstr>
      <vt:lpstr>Altman index Z68</vt:lpstr>
      <vt:lpstr>Altman index Z‘</vt:lpstr>
      <vt:lpstr>Altman index Z‘‘</vt:lpstr>
      <vt:lpstr>Index IN95</vt:lpstr>
      <vt:lpstr>Index IN99</vt:lpstr>
      <vt:lpstr>Index IN01</vt:lpstr>
      <vt:lpstr>Index IN05</vt:lpstr>
      <vt:lpstr>Quicktest (Peter Kralicek)</vt:lpstr>
      <vt:lpstr>Quicktest (Peter Kralicek) - evaluation</vt:lpstr>
      <vt:lpstr>Tamari model</vt:lpstr>
      <vt:lpstr>Tamari model</vt:lpstr>
      <vt:lpstr>Grünwald index of bonity</vt:lpstr>
      <vt:lpstr>Grünwald index of bonity</vt:lpstr>
      <vt:lpstr>Grünwald index of bonity - evaluation</vt:lpstr>
      <vt:lpstr>Financial health in the Rural Development Programme</vt:lpstr>
      <vt:lpstr>Classification analysis of a municipal company</vt:lpstr>
      <vt:lpstr>Balance analysis by Rudolf Doucha</vt:lpstr>
      <vt:lpstr>Ohlson's model</vt:lpstr>
      <vt:lpstr>Zmijewski's model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Ing. Tomáš Lysenko-Chvíla</dc:creator>
  <cp:lastModifiedBy>R Z</cp:lastModifiedBy>
  <cp:revision>28</cp:revision>
  <dcterms:created xsi:type="dcterms:W3CDTF">2017-07-17T18:52:59Z</dcterms:created>
  <dcterms:modified xsi:type="dcterms:W3CDTF">2020-12-02T10:46:10Z</dcterms:modified>
</cp:coreProperties>
</file>