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2" d="100"/>
          <a:sy n="62" d="100"/>
        </p:scale>
        <p:origin x="1120" y="5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02.12.2020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02.12.2020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02.12.2020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02.12.2020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02.12.2020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02.12.2020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02.12.2020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02.12.2020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02.12.2020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02.12.2020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02.12.2020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02.12.2020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9.png"/><Relationship Id="rId4" Type="http://schemas.openxmlformats.org/officeDocument/2006/relationships/image" Target="../media/image8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0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>
                <a:latin typeface="+mn-lt"/>
              </a:rPr>
              <a:t>Classification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models</a:t>
            </a:r>
            <a:r>
              <a:rPr lang="cs-CZ" dirty="0" smtClean="0">
                <a:latin typeface="+mn-lt"/>
              </a:rPr>
              <a:t>	</a:t>
            </a:r>
            <a:endParaRPr lang="cs-CZ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>
                <a:latin typeface="+mn-lt"/>
              </a:rPr>
              <a:t>Financial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analysis</a:t>
            </a:r>
            <a:r>
              <a:rPr lang="cs-CZ" dirty="0" smtClean="0">
                <a:latin typeface="+mn-lt"/>
              </a:rPr>
              <a:t> and </a:t>
            </a:r>
            <a:r>
              <a:rPr lang="cs-CZ" dirty="0" err="1" smtClean="0">
                <a:latin typeface="+mn-lt"/>
              </a:rPr>
              <a:t>planning</a:t>
            </a:r>
            <a:endParaRPr lang="cs-CZ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+mj-lt"/>
              </a:rPr>
              <a:t>Index IN95</a:t>
            </a:r>
            <a:endParaRPr lang="cs-CZ" dirty="0">
              <a:latin typeface="+mj-lt"/>
            </a:endParaRPr>
          </a:p>
        </p:txBody>
      </p:sp>
      <p:graphicFrame>
        <p:nvGraphicFramePr>
          <p:cNvPr id="9" name="Zástupný symbol pro obsah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6495847"/>
              </p:ext>
            </p:extLst>
          </p:nvPr>
        </p:nvGraphicFramePr>
        <p:xfrm>
          <a:off x="858178" y="2784011"/>
          <a:ext cx="8915400" cy="13716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857500">
                  <a:extLst>
                    <a:ext uri="{9D8B030D-6E8A-4147-A177-3AD203B41FA5}">
                      <a16:colId xmlns:a16="http://schemas.microsoft.com/office/drawing/2014/main" val="793719083"/>
                    </a:ext>
                  </a:extLst>
                </a:gridCol>
                <a:gridCol w="1514475">
                  <a:extLst>
                    <a:ext uri="{9D8B030D-6E8A-4147-A177-3AD203B41FA5}">
                      <a16:colId xmlns:a16="http://schemas.microsoft.com/office/drawing/2014/main" val="3015888752"/>
                    </a:ext>
                  </a:extLst>
                </a:gridCol>
                <a:gridCol w="1514475">
                  <a:extLst>
                    <a:ext uri="{9D8B030D-6E8A-4147-A177-3AD203B41FA5}">
                      <a16:colId xmlns:a16="http://schemas.microsoft.com/office/drawing/2014/main" val="1645080322"/>
                    </a:ext>
                  </a:extLst>
                </a:gridCol>
                <a:gridCol w="1514475">
                  <a:extLst>
                    <a:ext uri="{9D8B030D-6E8A-4147-A177-3AD203B41FA5}">
                      <a16:colId xmlns:a16="http://schemas.microsoft.com/office/drawing/2014/main" val="3300925619"/>
                    </a:ext>
                  </a:extLst>
                </a:gridCol>
                <a:gridCol w="1514475">
                  <a:extLst>
                    <a:ext uri="{9D8B030D-6E8A-4147-A177-3AD203B41FA5}">
                      <a16:colId xmlns:a16="http://schemas.microsoft.com/office/drawing/2014/main" val="2024714388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cs-CZ" sz="300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Sector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3000" dirty="0" err="1" smtClean="0">
                          <a:effectLst/>
                        </a:rPr>
                        <a:t>Weight</a:t>
                      </a:r>
                      <a:r>
                        <a:rPr lang="cs-CZ" sz="3000" dirty="0" smtClean="0">
                          <a:effectLst/>
                        </a:rPr>
                        <a:t> </a:t>
                      </a:r>
                      <a:r>
                        <a:rPr lang="cs-CZ" sz="3000" dirty="0" err="1" smtClean="0">
                          <a:effectLst/>
                        </a:rPr>
                        <a:t>of</a:t>
                      </a:r>
                      <a:r>
                        <a:rPr lang="cs-CZ" sz="3000" dirty="0" smtClean="0">
                          <a:effectLst/>
                        </a:rPr>
                        <a:t> </a:t>
                      </a:r>
                      <a:r>
                        <a:rPr lang="cs-CZ" sz="3000" dirty="0" err="1" smtClean="0">
                          <a:effectLst/>
                        </a:rPr>
                        <a:t>variable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87083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3000">
                          <a:effectLst/>
                        </a:rPr>
                        <a:t>V</a:t>
                      </a:r>
                      <a:r>
                        <a:rPr lang="cs-CZ" sz="3000" baseline="-25000">
                          <a:effectLst/>
                        </a:rPr>
                        <a:t>1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3000">
                          <a:effectLst/>
                        </a:rPr>
                        <a:t>V</a:t>
                      </a:r>
                      <a:r>
                        <a:rPr lang="cs-CZ" sz="3000" baseline="-25000">
                          <a:effectLst/>
                        </a:rPr>
                        <a:t>3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3000">
                          <a:effectLst/>
                        </a:rPr>
                        <a:t>V</a:t>
                      </a:r>
                      <a:r>
                        <a:rPr lang="cs-CZ" sz="3000" baseline="-25000">
                          <a:effectLst/>
                        </a:rPr>
                        <a:t>4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3000">
                          <a:effectLst/>
                        </a:rPr>
                        <a:t>V</a:t>
                      </a:r>
                      <a:r>
                        <a:rPr lang="cs-CZ" sz="3000" baseline="-25000">
                          <a:effectLst/>
                        </a:rPr>
                        <a:t>6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617640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cs-CZ" sz="3000" dirty="0" smtClean="0">
                          <a:effectLst/>
                        </a:rPr>
                        <a:t>CZ </a:t>
                      </a:r>
                      <a:r>
                        <a:rPr lang="cs-CZ" sz="3000" dirty="0" err="1" smtClean="0">
                          <a:effectLst/>
                        </a:rPr>
                        <a:t>economy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3000">
                          <a:effectLst/>
                        </a:rPr>
                        <a:t>0,22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3000">
                          <a:effectLst/>
                        </a:rPr>
                        <a:t>8,33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3000">
                          <a:effectLst/>
                        </a:rPr>
                        <a:t>0,52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3000" dirty="0">
                          <a:effectLst/>
                        </a:rPr>
                        <a:t>16,8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6056660"/>
                  </a:ext>
                </a:extLst>
              </a:tr>
            </a:tbl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197102"/>
              </p:ext>
            </p:extLst>
          </p:nvPr>
        </p:nvGraphicFramePr>
        <p:xfrm>
          <a:off x="658813" y="1662379"/>
          <a:ext cx="94996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Equation" r:id="rId3" imgW="9499600" imgH="736600" progId="Equation.DSMT4">
                  <p:embed/>
                </p:oleObj>
              </mc:Choice>
              <mc:Fallback>
                <p:oleObj name="Equation" r:id="rId3" imgW="9499600" imgH="736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13" y="1662379"/>
                        <a:ext cx="9499600" cy="736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Obdélník 9"/>
          <p:cNvSpPr/>
          <p:nvPr/>
        </p:nvSpPr>
        <p:spPr>
          <a:xfrm>
            <a:off x="782904" y="5038893"/>
            <a:ext cx="899067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dirty="0" smtClean="0">
                <a:latin typeface="+mj-lt"/>
              </a:rPr>
              <a:t>IN95 &gt; </a:t>
            </a:r>
            <a:r>
              <a:rPr lang="cs-CZ" sz="3200" dirty="0">
                <a:latin typeface="+mj-lt"/>
              </a:rPr>
              <a:t>2 </a:t>
            </a:r>
            <a:r>
              <a:rPr lang="cs-CZ" sz="3200" dirty="0" err="1">
                <a:latin typeface="+mj-lt"/>
              </a:rPr>
              <a:t>good</a:t>
            </a:r>
            <a:r>
              <a:rPr lang="cs-CZ" sz="3200" dirty="0">
                <a:latin typeface="+mj-lt"/>
              </a:rPr>
              <a:t> </a:t>
            </a:r>
            <a:r>
              <a:rPr lang="cs-CZ" sz="3200" dirty="0" err="1">
                <a:latin typeface="+mj-lt"/>
              </a:rPr>
              <a:t>financial</a:t>
            </a:r>
            <a:r>
              <a:rPr lang="cs-CZ" sz="3200" dirty="0">
                <a:latin typeface="+mj-lt"/>
              </a:rPr>
              <a:t> </a:t>
            </a:r>
            <a:r>
              <a:rPr lang="cs-CZ" sz="3200" dirty="0" err="1">
                <a:latin typeface="+mj-lt"/>
              </a:rPr>
              <a:t>health</a:t>
            </a:r>
            <a:r>
              <a:rPr lang="cs-CZ" sz="3200" dirty="0">
                <a:latin typeface="+mj-lt"/>
              </a:rPr>
              <a:t> </a:t>
            </a:r>
            <a:r>
              <a:rPr lang="cs-CZ" sz="3200" dirty="0" err="1">
                <a:latin typeface="+mj-lt"/>
              </a:rPr>
              <a:t>of</a:t>
            </a:r>
            <a:r>
              <a:rPr lang="cs-CZ" sz="3200" dirty="0">
                <a:latin typeface="+mj-lt"/>
              </a:rPr>
              <a:t> </a:t>
            </a:r>
            <a:r>
              <a:rPr lang="cs-CZ" sz="3200" dirty="0" err="1">
                <a:latin typeface="+mj-lt"/>
              </a:rPr>
              <a:t>the</a:t>
            </a:r>
            <a:r>
              <a:rPr lang="cs-CZ" sz="3200" dirty="0">
                <a:latin typeface="+mj-lt"/>
              </a:rPr>
              <a:t> </a:t>
            </a:r>
            <a:r>
              <a:rPr lang="cs-CZ" sz="3200" dirty="0" err="1">
                <a:latin typeface="+mj-lt"/>
              </a:rPr>
              <a:t>company</a:t>
            </a:r>
            <a:endParaRPr lang="cs-CZ" sz="3200" dirty="0">
              <a:latin typeface="+mj-lt"/>
            </a:endParaRPr>
          </a:p>
          <a:p>
            <a:r>
              <a:rPr lang="cs-CZ" sz="3200" dirty="0">
                <a:latin typeface="+mj-lt"/>
              </a:rPr>
              <a:t>IN95 </a:t>
            </a:r>
            <a:r>
              <a:rPr lang="cs-CZ" sz="3200" dirty="0" smtClean="0">
                <a:latin typeface="+mj-lt"/>
              </a:rPr>
              <a:t>&lt; 1 </a:t>
            </a:r>
            <a:r>
              <a:rPr lang="cs-CZ" sz="3200" dirty="0" err="1">
                <a:latin typeface="+mj-lt"/>
              </a:rPr>
              <a:t>serious</a:t>
            </a:r>
            <a:r>
              <a:rPr lang="cs-CZ" sz="3200" dirty="0">
                <a:latin typeface="+mj-lt"/>
              </a:rPr>
              <a:t> </a:t>
            </a:r>
            <a:r>
              <a:rPr lang="cs-CZ" sz="3200" dirty="0" err="1">
                <a:latin typeface="+mj-lt"/>
              </a:rPr>
              <a:t>financial</a:t>
            </a:r>
            <a:r>
              <a:rPr lang="cs-CZ" sz="3200" dirty="0">
                <a:latin typeface="+mj-lt"/>
              </a:rPr>
              <a:t> </a:t>
            </a:r>
            <a:r>
              <a:rPr lang="cs-CZ" sz="3200" dirty="0" err="1">
                <a:latin typeface="+mj-lt"/>
              </a:rPr>
              <a:t>problems</a:t>
            </a:r>
            <a:endParaRPr lang="cs-CZ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4758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+mj-lt"/>
              </a:rPr>
              <a:t>Index IN99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+mj-lt"/>
              </a:rPr>
              <a:t>x1 - </a:t>
            </a:r>
            <a:r>
              <a:rPr lang="cs-CZ" dirty="0" err="1">
                <a:latin typeface="+mj-lt"/>
              </a:rPr>
              <a:t>total</a:t>
            </a:r>
            <a:r>
              <a:rPr lang="cs-CZ" dirty="0">
                <a:latin typeface="+mj-lt"/>
              </a:rPr>
              <a:t> </a:t>
            </a:r>
            <a:r>
              <a:rPr lang="cs-CZ" dirty="0" err="1">
                <a:latin typeface="+mj-lt"/>
              </a:rPr>
              <a:t>liabilities</a:t>
            </a:r>
            <a:r>
              <a:rPr lang="cs-CZ" dirty="0">
                <a:latin typeface="+mj-lt"/>
              </a:rPr>
              <a:t> / </a:t>
            </a:r>
            <a:r>
              <a:rPr lang="cs-CZ" dirty="0" err="1">
                <a:latin typeface="+mj-lt"/>
              </a:rPr>
              <a:t>total</a:t>
            </a:r>
            <a:r>
              <a:rPr lang="cs-CZ" dirty="0">
                <a:latin typeface="+mj-lt"/>
              </a:rPr>
              <a:t> </a:t>
            </a:r>
            <a:r>
              <a:rPr lang="cs-CZ" dirty="0" err="1">
                <a:latin typeface="+mj-lt"/>
              </a:rPr>
              <a:t>assets</a:t>
            </a:r>
            <a:endParaRPr lang="cs-CZ" dirty="0">
              <a:latin typeface="+mj-lt"/>
            </a:endParaRPr>
          </a:p>
          <a:p>
            <a:r>
              <a:rPr lang="cs-CZ" dirty="0">
                <a:latin typeface="+mj-lt"/>
              </a:rPr>
              <a:t>x2 - EBIT / </a:t>
            </a:r>
            <a:r>
              <a:rPr lang="cs-CZ" dirty="0" err="1">
                <a:latin typeface="+mj-lt"/>
              </a:rPr>
              <a:t>total</a:t>
            </a:r>
            <a:r>
              <a:rPr lang="cs-CZ" dirty="0">
                <a:latin typeface="+mj-lt"/>
              </a:rPr>
              <a:t> </a:t>
            </a:r>
            <a:r>
              <a:rPr lang="cs-CZ" dirty="0" err="1">
                <a:latin typeface="+mj-lt"/>
              </a:rPr>
              <a:t>assets</a:t>
            </a:r>
            <a:endParaRPr lang="cs-CZ" dirty="0">
              <a:latin typeface="+mj-lt"/>
            </a:endParaRPr>
          </a:p>
          <a:p>
            <a:r>
              <a:rPr lang="cs-CZ" dirty="0">
                <a:latin typeface="+mj-lt"/>
              </a:rPr>
              <a:t>x3 - </a:t>
            </a:r>
            <a:r>
              <a:rPr lang="cs-CZ" dirty="0" err="1">
                <a:latin typeface="+mj-lt"/>
              </a:rPr>
              <a:t>total</a:t>
            </a:r>
            <a:r>
              <a:rPr lang="cs-CZ" dirty="0">
                <a:latin typeface="+mj-lt"/>
              </a:rPr>
              <a:t> </a:t>
            </a:r>
            <a:r>
              <a:rPr lang="cs-CZ" dirty="0" err="1">
                <a:latin typeface="+mj-lt"/>
              </a:rPr>
              <a:t>revenues</a:t>
            </a:r>
            <a:r>
              <a:rPr lang="cs-CZ" dirty="0">
                <a:latin typeface="+mj-lt"/>
              </a:rPr>
              <a:t> / </a:t>
            </a:r>
            <a:r>
              <a:rPr lang="cs-CZ" dirty="0" err="1">
                <a:latin typeface="+mj-lt"/>
              </a:rPr>
              <a:t>assets</a:t>
            </a:r>
            <a:endParaRPr lang="cs-CZ" dirty="0">
              <a:latin typeface="+mj-lt"/>
            </a:endParaRPr>
          </a:p>
          <a:p>
            <a:r>
              <a:rPr lang="cs-CZ" dirty="0">
                <a:latin typeface="+mj-lt"/>
              </a:rPr>
              <a:t>x4 - </a:t>
            </a:r>
            <a:r>
              <a:rPr lang="cs-CZ" dirty="0" err="1">
                <a:latin typeface="+mj-lt"/>
              </a:rPr>
              <a:t>current</a:t>
            </a:r>
            <a:r>
              <a:rPr lang="cs-CZ" dirty="0">
                <a:latin typeface="+mj-lt"/>
              </a:rPr>
              <a:t> </a:t>
            </a:r>
            <a:r>
              <a:rPr lang="cs-CZ" dirty="0" err="1">
                <a:latin typeface="+mj-lt"/>
              </a:rPr>
              <a:t>assets</a:t>
            </a:r>
            <a:r>
              <a:rPr lang="cs-CZ" dirty="0">
                <a:latin typeface="+mj-lt"/>
              </a:rPr>
              <a:t> / </a:t>
            </a:r>
            <a:r>
              <a:rPr lang="cs-CZ" dirty="0" err="1">
                <a:latin typeface="+mj-lt"/>
              </a:rPr>
              <a:t>current</a:t>
            </a:r>
            <a:r>
              <a:rPr lang="cs-CZ" dirty="0">
                <a:latin typeface="+mj-lt"/>
              </a:rPr>
              <a:t> </a:t>
            </a:r>
            <a:r>
              <a:rPr lang="cs-CZ" dirty="0" err="1">
                <a:latin typeface="+mj-lt"/>
              </a:rPr>
              <a:t>liabilities</a:t>
            </a:r>
            <a:endParaRPr lang="cs-CZ" dirty="0">
              <a:latin typeface="+mj-lt"/>
            </a:endParaRPr>
          </a:p>
          <a:p>
            <a:endParaRPr lang="cs-CZ" dirty="0">
              <a:latin typeface="+mj-lt"/>
            </a:endParaRPr>
          </a:p>
          <a:p>
            <a:r>
              <a:rPr lang="cs-CZ" dirty="0">
                <a:latin typeface="+mn-lt"/>
              </a:rPr>
              <a:t>IN99 = −0,017 </a:t>
            </a:r>
            <a:r>
              <a:rPr lang="cs-CZ" i="1" dirty="0">
                <a:latin typeface="+mn-lt"/>
              </a:rPr>
              <a:t>x</a:t>
            </a:r>
            <a:r>
              <a:rPr lang="cs-CZ" baseline="-25000" dirty="0">
                <a:latin typeface="+mn-lt"/>
              </a:rPr>
              <a:t>1</a:t>
            </a:r>
            <a:r>
              <a:rPr lang="cs-CZ" dirty="0">
                <a:latin typeface="+mn-lt"/>
              </a:rPr>
              <a:t> + 4,573 </a:t>
            </a:r>
            <a:r>
              <a:rPr lang="cs-CZ" i="1" dirty="0">
                <a:latin typeface="+mn-lt"/>
              </a:rPr>
              <a:t>x</a:t>
            </a:r>
            <a:r>
              <a:rPr lang="cs-CZ" baseline="-25000" dirty="0">
                <a:latin typeface="+mn-lt"/>
              </a:rPr>
              <a:t>2</a:t>
            </a:r>
            <a:r>
              <a:rPr lang="cs-CZ" dirty="0">
                <a:latin typeface="+mn-lt"/>
              </a:rPr>
              <a:t> + 0,481 </a:t>
            </a:r>
            <a:r>
              <a:rPr lang="cs-CZ" i="1" dirty="0">
                <a:latin typeface="+mn-lt"/>
              </a:rPr>
              <a:t>x</a:t>
            </a:r>
            <a:r>
              <a:rPr lang="cs-CZ" baseline="-25000" dirty="0">
                <a:latin typeface="+mn-lt"/>
              </a:rPr>
              <a:t>3</a:t>
            </a:r>
            <a:r>
              <a:rPr lang="cs-CZ" dirty="0">
                <a:latin typeface="+mn-lt"/>
              </a:rPr>
              <a:t> + 0,015 </a:t>
            </a:r>
            <a:r>
              <a:rPr lang="cs-CZ" i="1" dirty="0">
                <a:latin typeface="+mn-lt"/>
              </a:rPr>
              <a:t>x</a:t>
            </a:r>
            <a:r>
              <a:rPr lang="cs-CZ" baseline="-25000" dirty="0">
                <a:latin typeface="+mn-lt"/>
              </a:rPr>
              <a:t>4</a:t>
            </a:r>
            <a:endParaRPr lang="cs-CZ" dirty="0" smtClean="0">
              <a:latin typeface="+mn-lt"/>
            </a:endParaRPr>
          </a:p>
          <a:p>
            <a:r>
              <a:rPr lang="cs-CZ" dirty="0" smtClean="0">
                <a:latin typeface="+mj-lt"/>
              </a:rPr>
              <a:t>Positive </a:t>
            </a:r>
            <a:r>
              <a:rPr lang="cs-CZ" dirty="0" err="1">
                <a:latin typeface="+mj-lt"/>
              </a:rPr>
              <a:t>economic</a:t>
            </a:r>
            <a:r>
              <a:rPr lang="cs-CZ" dirty="0">
                <a:latin typeface="+mj-lt"/>
              </a:rPr>
              <a:t> profit IN99&gt; 2.07</a:t>
            </a:r>
          </a:p>
          <a:p>
            <a:r>
              <a:rPr lang="cs-CZ" dirty="0" err="1">
                <a:latin typeface="+mj-lt"/>
              </a:rPr>
              <a:t>Gray</a:t>
            </a:r>
            <a:r>
              <a:rPr lang="cs-CZ" dirty="0">
                <a:latin typeface="+mj-lt"/>
              </a:rPr>
              <a:t> </a:t>
            </a:r>
            <a:r>
              <a:rPr lang="cs-CZ" dirty="0" err="1">
                <a:latin typeface="+mj-lt"/>
              </a:rPr>
              <a:t>zone</a:t>
            </a:r>
            <a:r>
              <a:rPr lang="cs-CZ" dirty="0">
                <a:latin typeface="+mj-lt"/>
              </a:rPr>
              <a:t> 0.684 ≤ IN99 ≤ 2.07</a:t>
            </a:r>
          </a:p>
          <a:p>
            <a:r>
              <a:rPr lang="cs-CZ" dirty="0">
                <a:latin typeface="+mj-lt"/>
              </a:rPr>
              <a:t>Negative </a:t>
            </a:r>
            <a:r>
              <a:rPr lang="cs-CZ" dirty="0" err="1">
                <a:latin typeface="+mj-lt"/>
              </a:rPr>
              <a:t>economic</a:t>
            </a:r>
            <a:r>
              <a:rPr lang="cs-CZ" dirty="0">
                <a:latin typeface="+mj-lt"/>
              </a:rPr>
              <a:t> profit IN99 &lt;0.684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8114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+mj-lt"/>
              </a:rPr>
              <a:t>Index IN01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x1 - total assets / liabilities</a:t>
            </a:r>
          </a:p>
          <a:p>
            <a:r>
              <a:rPr lang="en-US" dirty="0">
                <a:latin typeface="+mn-lt"/>
              </a:rPr>
              <a:t>x2 - EBIT / interest expense</a:t>
            </a:r>
          </a:p>
          <a:p>
            <a:r>
              <a:rPr lang="en-US" dirty="0">
                <a:latin typeface="+mn-lt"/>
              </a:rPr>
              <a:t>x3 - EBIT / total assets</a:t>
            </a:r>
          </a:p>
          <a:p>
            <a:r>
              <a:rPr lang="en-US" dirty="0">
                <a:latin typeface="+mn-lt"/>
              </a:rPr>
              <a:t>x4 - total revenues / assets</a:t>
            </a:r>
          </a:p>
          <a:p>
            <a:r>
              <a:rPr lang="en-US" dirty="0">
                <a:latin typeface="+mn-lt"/>
              </a:rPr>
              <a:t>x5 - current assets / current liabilities</a:t>
            </a:r>
          </a:p>
          <a:p>
            <a:endParaRPr lang="en-US" dirty="0">
              <a:latin typeface="+mn-lt"/>
            </a:endParaRPr>
          </a:p>
          <a:p>
            <a:r>
              <a:rPr lang="cs-CZ" dirty="0">
                <a:latin typeface="+mj-lt"/>
              </a:rPr>
              <a:t>IN01 = 0,13 </a:t>
            </a:r>
            <a:r>
              <a:rPr lang="cs-CZ" i="1" dirty="0">
                <a:latin typeface="+mj-lt"/>
              </a:rPr>
              <a:t>x</a:t>
            </a:r>
            <a:r>
              <a:rPr lang="cs-CZ" baseline="-25000" dirty="0">
                <a:latin typeface="+mj-lt"/>
              </a:rPr>
              <a:t>1</a:t>
            </a:r>
            <a:r>
              <a:rPr lang="cs-CZ" dirty="0">
                <a:latin typeface="+mj-lt"/>
              </a:rPr>
              <a:t> + 0,04 </a:t>
            </a:r>
            <a:r>
              <a:rPr lang="cs-CZ" i="1" dirty="0">
                <a:latin typeface="+mj-lt"/>
              </a:rPr>
              <a:t>x</a:t>
            </a:r>
            <a:r>
              <a:rPr lang="cs-CZ" baseline="-25000" dirty="0">
                <a:latin typeface="+mj-lt"/>
              </a:rPr>
              <a:t>2</a:t>
            </a:r>
            <a:r>
              <a:rPr lang="cs-CZ" dirty="0">
                <a:latin typeface="+mj-lt"/>
              </a:rPr>
              <a:t> + 3,92 </a:t>
            </a:r>
            <a:r>
              <a:rPr lang="cs-CZ" i="1" dirty="0">
                <a:latin typeface="+mj-lt"/>
              </a:rPr>
              <a:t>x</a:t>
            </a:r>
            <a:r>
              <a:rPr lang="cs-CZ" baseline="-25000" dirty="0">
                <a:latin typeface="+mj-lt"/>
              </a:rPr>
              <a:t>3</a:t>
            </a:r>
            <a:r>
              <a:rPr lang="cs-CZ" dirty="0">
                <a:latin typeface="+mj-lt"/>
              </a:rPr>
              <a:t> + 0,21 </a:t>
            </a:r>
            <a:r>
              <a:rPr lang="cs-CZ" i="1" dirty="0">
                <a:latin typeface="+mj-lt"/>
              </a:rPr>
              <a:t>x</a:t>
            </a:r>
            <a:r>
              <a:rPr lang="cs-CZ" baseline="-25000" dirty="0">
                <a:latin typeface="+mj-lt"/>
              </a:rPr>
              <a:t>4</a:t>
            </a:r>
            <a:r>
              <a:rPr lang="cs-CZ" dirty="0">
                <a:latin typeface="+mj-lt"/>
              </a:rPr>
              <a:t> + 0,09 </a:t>
            </a:r>
            <a:r>
              <a:rPr lang="cs-CZ" i="1" dirty="0">
                <a:latin typeface="+mj-lt"/>
              </a:rPr>
              <a:t>x</a:t>
            </a:r>
            <a:r>
              <a:rPr lang="cs-CZ" baseline="-25000" dirty="0">
                <a:latin typeface="+mj-lt"/>
              </a:rPr>
              <a:t>5</a:t>
            </a:r>
            <a:r>
              <a:rPr lang="en-US" dirty="0" smtClean="0">
                <a:latin typeface="+mj-lt"/>
              </a:rPr>
              <a:t>5</a:t>
            </a:r>
            <a:endParaRPr lang="en-US" dirty="0">
              <a:latin typeface="+mj-lt"/>
            </a:endParaRPr>
          </a:p>
          <a:p>
            <a:r>
              <a:rPr lang="en-US" dirty="0" smtClean="0">
                <a:latin typeface="+mn-lt"/>
              </a:rPr>
              <a:t>The </a:t>
            </a:r>
            <a:r>
              <a:rPr lang="en-US" dirty="0">
                <a:latin typeface="+mn-lt"/>
              </a:rPr>
              <a:t>company </a:t>
            </a:r>
            <a:r>
              <a:rPr lang="cs-CZ" dirty="0" err="1" smtClean="0">
                <a:latin typeface="+mn-lt"/>
              </a:rPr>
              <a:t>creates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value</a:t>
            </a:r>
            <a:r>
              <a:rPr lang="cs-CZ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IN01</a:t>
            </a:r>
            <a:r>
              <a:rPr lang="cs-CZ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&gt; </a:t>
            </a:r>
            <a:r>
              <a:rPr lang="en-US" dirty="0">
                <a:latin typeface="+mn-lt"/>
              </a:rPr>
              <a:t>1.77</a:t>
            </a:r>
          </a:p>
          <a:p>
            <a:r>
              <a:rPr lang="en-US" dirty="0">
                <a:latin typeface="+mn-lt"/>
              </a:rPr>
              <a:t>Gray zone 0.75 ≤ IN01 ≤ 1.77</a:t>
            </a:r>
          </a:p>
          <a:p>
            <a:r>
              <a:rPr lang="en-US" dirty="0">
                <a:latin typeface="+mn-lt"/>
              </a:rPr>
              <a:t>The company goes bankrupt IN01 </a:t>
            </a:r>
            <a:r>
              <a:rPr lang="en-US" dirty="0" smtClean="0">
                <a:latin typeface="+mn-lt"/>
              </a:rPr>
              <a:t>&lt;</a:t>
            </a:r>
            <a:r>
              <a:rPr lang="cs-CZ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0.75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192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+mj-lt"/>
              </a:rPr>
              <a:t>Index IN05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>
              <a:latin typeface="+mn-lt"/>
            </a:endParaRPr>
          </a:p>
          <a:p>
            <a:r>
              <a:rPr lang="cs-CZ" dirty="0">
                <a:latin typeface="+mn-lt"/>
              </a:rPr>
              <a:t>IN05 = 0,13 </a:t>
            </a:r>
            <a:r>
              <a:rPr lang="cs-CZ" i="1" dirty="0">
                <a:latin typeface="+mn-lt"/>
              </a:rPr>
              <a:t>x</a:t>
            </a:r>
            <a:r>
              <a:rPr lang="cs-CZ" baseline="-25000" dirty="0">
                <a:latin typeface="+mn-lt"/>
              </a:rPr>
              <a:t>1</a:t>
            </a:r>
            <a:r>
              <a:rPr lang="cs-CZ" dirty="0">
                <a:latin typeface="+mn-lt"/>
              </a:rPr>
              <a:t> + 0,04 </a:t>
            </a:r>
            <a:r>
              <a:rPr lang="cs-CZ" i="1" dirty="0">
                <a:latin typeface="+mn-lt"/>
              </a:rPr>
              <a:t>x</a:t>
            </a:r>
            <a:r>
              <a:rPr lang="cs-CZ" baseline="-25000" dirty="0">
                <a:latin typeface="+mn-lt"/>
              </a:rPr>
              <a:t>2</a:t>
            </a:r>
            <a:r>
              <a:rPr lang="cs-CZ" dirty="0">
                <a:latin typeface="+mn-lt"/>
              </a:rPr>
              <a:t> + 3,97 </a:t>
            </a:r>
            <a:r>
              <a:rPr lang="cs-CZ" i="1" dirty="0">
                <a:latin typeface="+mn-lt"/>
              </a:rPr>
              <a:t>x</a:t>
            </a:r>
            <a:r>
              <a:rPr lang="cs-CZ" baseline="-25000" dirty="0">
                <a:latin typeface="+mn-lt"/>
              </a:rPr>
              <a:t>3</a:t>
            </a:r>
            <a:r>
              <a:rPr lang="cs-CZ" dirty="0">
                <a:latin typeface="+mn-lt"/>
              </a:rPr>
              <a:t> + 0,21 </a:t>
            </a:r>
            <a:r>
              <a:rPr lang="cs-CZ" i="1" dirty="0">
                <a:latin typeface="+mn-lt"/>
              </a:rPr>
              <a:t>x</a:t>
            </a:r>
            <a:r>
              <a:rPr lang="cs-CZ" baseline="-25000" dirty="0">
                <a:latin typeface="+mn-lt"/>
              </a:rPr>
              <a:t>4</a:t>
            </a:r>
            <a:r>
              <a:rPr lang="cs-CZ" dirty="0">
                <a:latin typeface="+mn-lt"/>
              </a:rPr>
              <a:t> + 0,09 </a:t>
            </a:r>
            <a:r>
              <a:rPr lang="cs-CZ" i="1" dirty="0">
                <a:latin typeface="+mn-lt"/>
              </a:rPr>
              <a:t>x</a:t>
            </a:r>
            <a:r>
              <a:rPr lang="cs-CZ" baseline="-25000" dirty="0">
                <a:latin typeface="+mn-lt"/>
              </a:rPr>
              <a:t>5</a:t>
            </a:r>
            <a:endParaRPr lang="cs-CZ" dirty="0">
              <a:latin typeface="+mn-lt"/>
            </a:endParaRPr>
          </a:p>
          <a:p>
            <a:endParaRPr lang="cs-CZ" dirty="0" smtClean="0">
              <a:latin typeface="+mn-lt"/>
            </a:endParaRPr>
          </a:p>
          <a:p>
            <a:r>
              <a:rPr lang="en-US" dirty="0">
                <a:latin typeface="+mn-lt"/>
              </a:rPr>
              <a:t>EBIT / interest expense </a:t>
            </a:r>
            <a:r>
              <a:rPr lang="cs-CZ" dirty="0" smtClean="0">
                <a:latin typeface="+mn-lt"/>
              </a:rPr>
              <a:t>– min -9, </a:t>
            </a:r>
            <a:r>
              <a:rPr lang="en-US" dirty="0" smtClean="0">
                <a:latin typeface="+mn-lt"/>
              </a:rPr>
              <a:t>max </a:t>
            </a:r>
            <a:r>
              <a:rPr lang="en-US" dirty="0">
                <a:latin typeface="+mn-lt"/>
              </a:rPr>
              <a:t>9</a:t>
            </a:r>
          </a:p>
          <a:p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The company </a:t>
            </a:r>
            <a:r>
              <a:rPr lang="cs-CZ" dirty="0" err="1" smtClean="0">
                <a:latin typeface="+mn-lt"/>
              </a:rPr>
              <a:t>creates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value</a:t>
            </a:r>
            <a:r>
              <a:rPr lang="cs-CZ" dirty="0" smtClean="0">
                <a:latin typeface="+mn-lt"/>
              </a:rPr>
              <a:t> I</a:t>
            </a:r>
            <a:r>
              <a:rPr lang="en-US" dirty="0" smtClean="0">
                <a:latin typeface="+mn-lt"/>
              </a:rPr>
              <a:t>N05 &gt; </a:t>
            </a:r>
            <a:r>
              <a:rPr lang="en-US" dirty="0">
                <a:latin typeface="+mn-lt"/>
              </a:rPr>
              <a:t>1.6</a:t>
            </a:r>
          </a:p>
          <a:p>
            <a:r>
              <a:rPr lang="en-US" dirty="0">
                <a:latin typeface="+mn-lt"/>
              </a:rPr>
              <a:t>Gray zone 0.9 ≤ IN05 ≤ 1.6</a:t>
            </a:r>
          </a:p>
          <a:p>
            <a:r>
              <a:rPr lang="en-US" dirty="0">
                <a:latin typeface="+mn-lt"/>
              </a:rPr>
              <a:t>The company goes bankrupt IN05 </a:t>
            </a:r>
            <a:r>
              <a:rPr lang="en-US" dirty="0" smtClean="0">
                <a:latin typeface="+mn-lt"/>
              </a:rPr>
              <a:t>&lt;</a:t>
            </a:r>
            <a:r>
              <a:rPr lang="cs-CZ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0.9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55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+mj-lt"/>
              </a:rPr>
              <a:t>Quicktest</a:t>
            </a:r>
            <a:r>
              <a:rPr lang="cs-CZ" dirty="0" smtClean="0">
                <a:latin typeface="+mj-lt"/>
              </a:rPr>
              <a:t> (Peter </a:t>
            </a:r>
            <a:r>
              <a:rPr lang="cs-CZ" dirty="0" err="1" smtClean="0">
                <a:latin typeface="+mj-lt"/>
              </a:rPr>
              <a:t>Kralicek</a:t>
            </a:r>
            <a:r>
              <a:rPr lang="cs-CZ" dirty="0" smtClean="0">
                <a:latin typeface="+mj-lt"/>
              </a:rPr>
              <a:t>)</a:t>
            </a:r>
            <a:endParaRPr lang="cs-CZ" dirty="0">
              <a:latin typeface="+mj-lt"/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2049975"/>
              </p:ext>
            </p:extLst>
          </p:nvPr>
        </p:nvGraphicFramePr>
        <p:xfrm>
          <a:off x="423195" y="1787701"/>
          <a:ext cx="9735218" cy="413021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790047">
                  <a:extLst>
                    <a:ext uri="{9D8B030D-6E8A-4147-A177-3AD203B41FA5}">
                      <a16:colId xmlns:a16="http://schemas.microsoft.com/office/drawing/2014/main" val="2327549959"/>
                    </a:ext>
                  </a:extLst>
                </a:gridCol>
                <a:gridCol w="5945171">
                  <a:extLst>
                    <a:ext uri="{9D8B030D-6E8A-4147-A177-3AD203B41FA5}">
                      <a16:colId xmlns:a16="http://schemas.microsoft.com/office/drawing/2014/main" val="3772412140"/>
                    </a:ext>
                  </a:extLst>
                </a:gridCol>
              </a:tblGrid>
              <a:tr h="5844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3000" dirty="0" err="1" smtClean="0">
                          <a:effectLst/>
                        </a:rPr>
                        <a:t>Variable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3000" dirty="0" err="1" smtClean="0">
                          <a:effectLst/>
                        </a:rPr>
                        <a:t>Formula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60390365"/>
                  </a:ext>
                </a:extLst>
              </a:tr>
              <a:tr h="50653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600" dirty="0" err="1" smtClean="0">
                          <a:effectLst/>
                        </a:rPr>
                        <a:t>Equity</a:t>
                      </a:r>
                      <a:r>
                        <a:rPr lang="cs-CZ" sz="2600" dirty="0" smtClean="0">
                          <a:effectLst/>
                        </a:rPr>
                        <a:t> </a:t>
                      </a:r>
                      <a:r>
                        <a:rPr lang="cs-CZ" sz="2600" dirty="0" err="1" smtClean="0">
                          <a:effectLst/>
                        </a:rPr>
                        <a:t>quota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600" dirty="0" err="1" smtClean="0">
                          <a:effectLst/>
                        </a:rPr>
                        <a:t>Equity</a:t>
                      </a:r>
                      <a:r>
                        <a:rPr lang="cs-CZ" sz="2600" dirty="0" smtClean="0">
                          <a:effectLst/>
                        </a:rPr>
                        <a:t> / </a:t>
                      </a:r>
                      <a:r>
                        <a:rPr lang="cs-CZ" sz="2600" dirty="0" err="1" smtClean="0">
                          <a:effectLst/>
                        </a:rPr>
                        <a:t>Total</a:t>
                      </a:r>
                      <a:r>
                        <a:rPr lang="cs-CZ" sz="2600" dirty="0" smtClean="0">
                          <a:effectLst/>
                        </a:rPr>
                        <a:t> </a:t>
                      </a:r>
                      <a:r>
                        <a:rPr lang="cs-CZ" sz="2600" dirty="0" err="1" smtClean="0">
                          <a:effectLst/>
                        </a:rPr>
                        <a:t>capital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84177512"/>
                  </a:ext>
                </a:extLst>
              </a:tr>
              <a:tr h="101307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600" dirty="0">
                          <a:effectLst/>
                        </a:rPr>
                        <a:t>Cash </a:t>
                      </a:r>
                      <a:r>
                        <a:rPr lang="cs-CZ" sz="2600" dirty="0" err="1">
                          <a:effectLst/>
                        </a:rPr>
                        <a:t>flow</a:t>
                      </a:r>
                      <a:r>
                        <a:rPr lang="cs-CZ" sz="2600" dirty="0">
                          <a:effectLst/>
                        </a:rPr>
                        <a:t> </a:t>
                      </a:r>
                      <a:r>
                        <a:rPr lang="cs-CZ" sz="2600" dirty="0" smtClean="0">
                          <a:effectLst/>
                        </a:rPr>
                        <a:t>in</a:t>
                      </a:r>
                      <a:r>
                        <a:rPr lang="cs-CZ" sz="2600" dirty="0">
                          <a:effectLst/>
                        </a:rPr>
                        <a:t> </a:t>
                      </a:r>
                      <a:r>
                        <a:rPr lang="cs-CZ" sz="2600" dirty="0" smtClean="0">
                          <a:effectLst/>
                        </a:rPr>
                        <a:t>% </a:t>
                      </a:r>
                      <a:r>
                        <a:rPr lang="cs-CZ" sz="2600" dirty="0" err="1" smtClean="0">
                          <a:effectLst/>
                        </a:rPr>
                        <a:t>of</a:t>
                      </a:r>
                      <a:r>
                        <a:rPr lang="cs-CZ" sz="2600" dirty="0" smtClean="0">
                          <a:effectLst/>
                        </a:rPr>
                        <a:t> </a:t>
                      </a:r>
                      <a:r>
                        <a:rPr lang="cs-CZ" sz="2600" dirty="0" err="1" smtClean="0">
                          <a:effectLst/>
                        </a:rPr>
                        <a:t>company</a:t>
                      </a:r>
                      <a:r>
                        <a:rPr lang="cs-CZ" sz="2600" dirty="0" smtClean="0">
                          <a:effectLst/>
                        </a:rPr>
                        <a:t> output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600" dirty="0">
                          <a:effectLst/>
                        </a:rPr>
                        <a:t>Cash </a:t>
                      </a:r>
                      <a:r>
                        <a:rPr lang="cs-CZ" sz="2600" dirty="0" err="1">
                          <a:effectLst/>
                        </a:rPr>
                        <a:t>flow</a:t>
                      </a:r>
                      <a:r>
                        <a:rPr lang="cs-CZ" sz="2600" dirty="0">
                          <a:effectLst/>
                        </a:rPr>
                        <a:t> / </a:t>
                      </a:r>
                      <a:r>
                        <a:rPr lang="cs-CZ" sz="2600" dirty="0" smtClean="0">
                          <a:effectLst/>
                        </a:rPr>
                        <a:t>Output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97159540"/>
                  </a:ext>
                </a:extLst>
              </a:tr>
              <a:tr h="101307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600" dirty="0" smtClean="0">
                          <a:effectLst/>
                        </a:rPr>
                        <a:t>Return on </a:t>
                      </a:r>
                      <a:r>
                        <a:rPr lang="cs-CZ" sz="2600" dirty="0" err="1" smtClean="0">
                          <a:effectLst/>
                        </a:rPr>
                        <a:t>total</a:t>
                      </a:r>
                      <a:r>
                        <a:rPr lang="cs-CZ" sz="2600" baseline="0" dirty="0" smtClean="0">
                          <a:effectLst/>
                        </a:rPr>
                        <a:t> </a:t>
                      </a:r>
                      <a:r>
                        <a:rPr lang="cs-CZ" sz="2600" baseline="0" dirty="0" err="1" smtClean="0">
                          <a:effectLst/>
                        </a:rPr>
                        <a:t>capital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600" dirty="0">
                          <a:effectLst/>
                        </a:rPr>
                        <a:t>EBIT / </a:t>
                      </a:r>
                      <a:r>
                        <a:rPr lang="cs-CZ" sz="2600" dirty="0" err="1" smtClean="0">
                          <a:effectLst/>
                        </a:rPr>
                        <a:t>Total</a:t>
                      </a:r>
                      <a:r>
                        <a:rPr lang="cs-CZ" sz="2600" baseline="0" dirty="0" smtClean="0">
                          <a:effectLst/>
                        </a:rPr>
                        <a:t> </a:t>
                      </a:r>
                      <a:r>
                        <a:rPr lang="cs-CZ" sz="2600" baseline="0" dirty="0" err="1" smtClean="0">
                          <a:effectLst/>
                        </a:rPr>
                        <a:t>assets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07733125"/>
                  </a:ext>
                </a:extLst>
              </a:tr>
              <a:tr h="101307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600" dirty="0" err="1" smtClean="0">
                          <a:effectLst/>
                        </a:rPr>
                        <a:t>Debt</a:t>
                      </a:r>
                      <a:r>
                        <a:rPr lang="cs-CZ" sz="2600" dirty="0" smtClean="0">
                          <a:effectLst/>
                        </a:rPr>
                        <a:t> </a:t>
                      </a:r>
                      <a:r>
                        <a:rPr lang="cs-CZ" sz="2600" dirty="0" err="1" smtClean="0">
                          <a:effectLst/>
                        </a:rPr>
                        <a:t>repayment</a:t>
                      </a:r>
                      <a:r>
                        <a:rPr lang="cs-CZ" sz="2600" baseline="0" dirty="0" smtClean="0">
                          <a:effectLst/>
                        </a:rPr>
                        <a:t> period in </a:t>
                      </a:r>
                      <a:r>
                        <a:rPr lang="cs-CZ" sz="2600" baseline="0" dirty="0" err="1" smtClean="0">
                          <a:effectLst/>
                        </a:rPr>
                        <a:t>years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600" dirty="0" smtClean="0">
                          <a:effectLst/>
                        </a:rPr>
                        <a:t>(</a:t>
                      </a:r>
                      <a:r>
                        <a:rPr lang="cs-CZ" sz="2600" dirty="0" err="1" smtClean="0">
                          <a:effectLst/>
                        </a:rPr>
                        <a:t>Debt</a:t>
                      </a:r>
                      <a:r>
                        <a:rPr lang="cs-CZ" sz="2600" dirty="0" smtClean="0">
                          <a:effectLst/>
                        </a:rPr>
                        <a:t> − </a:t>
                      </a:r>
                      <a:r>
                        <a:rPr lang="cs-CZ" sz="2600" dirty="0" err="1" smtClean="0">
                          <a:effectLst/>
                        </a:rPr>
                        <a:t>Liquid</a:t>
                      </a:r>
                      <a:r>
                        <a:rPr lang="cs-CZ" sz="2600" dirty="0" smtClean="0">
                          <a:effectLst/>
                        </a:rPr>
                        <a:t> </a:t>
                      </a:r>
                      <a:r>
                        <a:rPr lang="cs-CZ" sz="2600" dirty="0" err="1" smtClean="0">
                          <a:effectLst/>
                        </a:rPr>
                        <a:t>funds</a:t>
                      </a:r>
                      <a:r>
                        <a:rPr lang="cs-CZ" sz="2600" dirty="0" smtClean="0">
                          <a:effectLst/>
                        </a:rPr>
                        <a:t>) </a:t>
                      </a:r>
                      <a:r>
                        <a:rPr lang="cs-CZ" sz="2600" dirty="0">
                          <a:effectLst/>
                        </a:rPr>
                        <a:t>/ </a:t>
                      </a:r>
                      <a:r>
                        <a:rPr lang="cs-CZ" sz="2600" dirty="0" smtClean="0">
                          <a:effectLst/>
                        </a:rPr>
                        <a:t>Cash </a:t>
                      </a:r>
                      <a:r>
                        <a:rPr lang="cs-CZ" sz="2600" dirty="0" err="1">
                          <a:effectLst/>
                        </a:rPr>
                        <a:t>flow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6339480"/>
                  </a:ext>
                </a:extLst>
              </a:tr>
            </a:tbl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902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latin typeface="+mj-lt"/>
              </a:rPr>
              <a:t>Quicktest</a:t>
            </a:r>
            <a:r>
              <a:rPr lang="cs-CZ" dirty="0">
                <a:latin typeface="+mj-lt"/>
              </a:rPr>
              <a:t> (Peter </a:t>
            </a:r>
            <a:r>
              <a:rPr lang="cs-CZ" dirty="0" err="1">
                <a:latin typeface="+mj-lt"/>
              </a:rPr>
              <a:t>Kralicek</a:t>
            </a:r>
            <a:r>
              <a:rPr lang="cs-CZ" dirty="0" smtClean="0">
                <a:latin typeface="+mj-lt"/>
              </a:rPr>
              <a:t>) - </a:t>
            </a:r>
            <a:r>
              <a:rPr lang="cs-CZ" dirty="0" err="1" smtClean="0">
                <a:latin typeface="+mj-lt"/>
              </a:rPr>
              <a:t>evaluation</a:t>
            </a:r>
            <a:endParaRPr lang="cs-CZ" dirty="0">
              <a:latin typeface="+mj-lt"/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3523428"/>
              </p:ext>
            </p:extLst>
          </p:nvPr>
        </p:nvGraphicFramePr>
        <p:xfrm>
          <a:off x="603250" y="1395571"/>
          <a:ext cx="9486900" cy="43586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468880">
                  <a:extLst>
                    <a:ext uri="{9D8B030D-6E8A-4147-A177-3AD203B41FA5}">
                      <a16:colId xmlns:a16="http://schemas.microsoft.com/office/drawing/2014/main" val="3575958138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1597582146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174804194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2866089343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347240537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1144715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600">
                          <a:effectLst/>
                        </a:rPr>
                        <a:t>Ukazatel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 dirty="0" err="1" smtClean="0">
                          <a:effectLst/>
                        </a:rPr>
                        <a:t>Excelent</a:t>
                      </a:r>
                      <a:endParaRPr lang="cs-CZ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 dirty="0">
                          <a:effectLst/>
                        </a:rPr>
                        <a:t> </a:t>
                      </a:r>
                      <a:endParaRPr lang="cs-CZ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 dirty="0">
                          <a:effectLst/>
                        </a:rPr>
                        <a:t>(1)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 dirty="0" smtClean="0">
                          <a:effectLst/>
                        </a:rPr>
                        <a:t>Very </a:t>
                      </a:r>
                      <a:r>
                        <a:rPr lang="cs-CZ" sz="2600" dirty="0" err="1" smtClean="0">
                          <a:effectLst/>
                        </a:rPr>
                        <a:t>good</a:t>
                      </a:r>
                      <a:endParaRPr lang="cs-CZ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 dirty="0">
                          <a:effectLst/>
                        </a:rPr>
                        <a:t>(2)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 dirty="0" err="1" smtClean="0">
                          <a:effectLst/>
                        </a:rPr>
                        <a:t>Good</a:t>
                      </a:r>
                      <a:endParaRPr lang="cs-CZ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 dirty="0">
                          <a:effectLst/>
                        </a:rPr>
                        <a:t> </a:t>
                      </a:r>
                      <a:endParaRPr lang="cs-CZ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 dirty="0">
                          <a:effectLst/>
                        </a:rPr>
                        <a:t>(3)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 dirty="0" err="1" smtClean="0">
                          <a:effectLst/>
                        </a:rPr>
                        <a:t>Bad</a:t>
                      </a:r>
                      <a:endParaRPr lang="cs-CZ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 dirty="0">
                          <a:effectLst/>
                        </a:rPr>
                        <a:t> </a:t>
                      </a:r>
                      <a:endParaRPr lang="cs-CZ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 dirty="0">
                          <a:effectLst/>
                        </a:rPr>
                        <a:t>(4)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 dirty="0" smtClean="0">
                          <a:effectLst/>
                        </a:rPr>
                        <a:t>At risk </a:t>
                      </a:r>
                      <a:r>
                        <a:rPr lang="cs-CZ" sz="2600" dirty="0" err="1" smtClean="0">
                          <a:effectLst/>
                        </a:rPr>
                        <a:t>of</a:t>
                      </a:r>
                      <a:r>
                        <a:rPr lang="cs-CZ" sz="2600" dirty="0" smtClean="0">
                          <a:effectLst/>
                        </a:rPr>
                        <a:t> </a:t>
                      </a:r>
                      <a:r>
                        <a:rPr lang="cs-CZ" sz="2600" dirty="0" err="1" smtClean="0">
                          <a:effectLst/>
                        </a:rPr>
                        <a:t>insolvency</a:t>
                      </a:r>
                      <a:endParaRPr lang="cs-CZ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 dirty="0">
                          <a:effectLst/>
                        </a:rPr>
                        <a:t>(5)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9600548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600" dirty="0" err="1" smtClean="0">
                          <a:effectLst/>
                        </a:rPr>
                        <a:t>Equity</a:t>
                      </a:r>
                      <a:r>
                        <a:rPr lang="cs-CZ" sz="2600" dirty="0" smtClean="0">
                          <a:effectLst/>
                        </a:rPr>
                        <a:t> </a:t>
                      </a:r>
                      <a:r>
                        <a:rPr lang="cs-CZ" sz="2600" dirty="0" err="1" smtClean="0">
                          <a:effectLst/>
                        </a:rPr>
                        <a:t>quota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>
                          <a:effectLst/>
                        </a:rPr>
                        <a:t>&gt; 30 %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>
                          <a:effectLst/>
                        </a:rPr>
                        <a:t>&gt; 20 %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>
                          <a:effectLst/>
                        </a:rPr>
                        <a:t>&gt; 10 %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>
                          <a:effectLst/>
                        </a:rPr>
                        <a:t>&gt; 0 %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 dirty="0" smtClean="0">
                          <a:effectLst/>
                        </a:rPr>
                        <a:t>Negative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472994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600" dirty="0">
                          <a:effectLst/>
                        </a:rPr>
                        <a:t>Cash </a:t>
                      </a:r>
                      <a:r>
                        <a:rPr lang="cs-CZ" sz="2600" dirty="0" err="1">
                          <a:effectLst/>
                        </a:rPr>
                        <a:t>flow</a:t>
                      </a:r>
                      <a:r>
                        <a:rPr lang="cs-CZ" sz="2600" dirty="0">
                          <a:effectLst/>
                        </a:rPr>
                        <a:t> </a:t>
                      </a:r>
                      <a:r>
                        <a:rPr lang="cs-CZ" sz="2600" dirty="0" smtClean="0">
                          <a:effectLst/>
                        </a:rPr>
                        <a:t>in</a:t>
                      </a:r>
                      <a:r>
                        <a:rPr lang="cs-CZ" sz="2600" dirty="0">
                          <a:effectLst/>
                        </a:rPr>
                        <a:t> </a:t>
                      </a:r>
                      <a:r>
                        <a:rPr lang="cs-CZ" sz="2600" dirty="0" smtClean="0">
                          <a:effectLst/>
                        </a:rPr>
                        <a:t>% </a:t>
                      </a:r>
                      <a:r>
                        <a:rPr lang="cs-CZ" sz="2600" dirty="0" err="1" smtClean="0">
                          <a:effectLst/>
                        </a:rPr>
                        <a:t>of</a:t>
                      </a:r>
                      <a:r>
                        <a:rPr lang="cs-CZ" sz="2600" dirty="0" smtClean="0">
                          <a:effectLst/>
                        </a:rPr>
                        <a:t> </a:t>
                      </a:r>
                      <a:r>
                        <a:rPr lang="cs-CZ" sz="2600" dirty="0" err="1" smtClean="0">
                          <a:effectLst/>
                        </a:rPr>
                        <a:t>company</a:t>
                      </a:r>
                      <a:r>
                        <a:rPr lang="cs-CZ" sz="2600" dirty="0" smtClean="0">
                          <a:effectLst/>
                        </a:rPr>
                        <a:t> output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>
                          <a:effectLst/>
                        </a:rPr>
                        <a:t>&gt; 10 %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>
                          <a:effectLst/>
                        </a:rPr>
                        <a:t>&gt; 8 %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>
                          <a:effectLst/>
                        </a:rPr>
                        <a:t>&gt; 5 %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>
                          <a:effectLst/>
                        </a:rPr>
                        <a:t>&gt; 0 %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 dirty="0" smtClean="0">
                          <a:effectLst/>
                        </a:rPr>
                        <a:t>Negative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0862236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600" dirty="0" smtClean="0">
                          <a:effectLst/>
                        </a:rPr>
                        <a:t>Return on </a:t>
                      </a:r>
                      <a:r>
                        <a:rPr lang="cs-CZ" sz="2600" dirty="0" err="1" smtClean="0">
                          <a:effectLst/>
                        </a:rPr>
                        <a:t>total</a:t>
                      </a:r>
                      <a:r>
                        <a:rPr lang="cs-CZ" sz="2600" baseline="0" dirty="0" smtClean="0">
                          <a:effectLst/>
                        </a:rPr>
                        <a:t> </a:t>
                      </a:r>
                      <a:r>
                        <a:rPr lang="cs-CZ" sz="2600" baseline="0" dirty="0" err="1" smtClean="0">
                          <a:effectLst/>
                        </a:rPr>
                        <a:t>capital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>
                          <a:effectLst/>
                        </a:rPr>
                        <a:t>&gt; 15 %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>
                          <a:effectLst/>
                        </a:rPr>
                        <a:t>&gt; 12 %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>
                          <a:effectLst/>
                        </a:rPr>
                        <a:t>&gt; 8 %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>
                          <a:effectLst/>
                        </a:rPr>
                        <a:t>&gt; 0 %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 dirty="0" smtClean="0">
                          <a:effectLst/>
                        </a:rPr>
                        <a:t>Negative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05032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600" dirty="0" err="1" smtClean="0">
                          <a:effectLst/>
                        </a:rPr>
                        <a:t>Debt</a:t>
                      </a:r>
                      <a:r>
                        <a:rPr lang="cs-CZ" sz="2600" dirty="0" smtClean="0">
                          <a:effectLst/>
                        </a:rPr>
                        <a:t> </a:t>
                      </a:r>
                      <a:r>
                        <a:rPr lang="cs-CZ" sz="2600" dirty="0" err="1" smtClean="0">
                          <a:effectLst/>
                        </a:rPr>
                        <a:t>repayment</a:t>
                      </a:r>
                      <a:r>
                        <a:rPr lang="cs-CZ" sz="2600" baseline="0" dirty="0" smtClean="0">
                          <a:effectLst/>
                        </a:rPr>
                        <a:t> period in </a:t>
                      </a:r>
                      <a:r>
                        <a:rPr lang="cs-CZ" sz="2600" baseline="0" dirty="0" err="1" smtClean="0">
                          <a:effectLst/>
                        </a:rPr>
                        <a:t>years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>
                          <a:effectLst/>
                        </a:rPr>
                        <a:t>&lt; 3 roky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>
                          <a:effectLst/>
                        </a:rPr>
                        <a:t>&lt; 5 let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>
                          <a:effectLst/>
                        </a:rPr>
                        <a:t>&lt; 12 let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>
                          <a:effectLst/>
                        </a:rPr>
                        <a:t>&gt; 12 let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600" dirty="0">
                          <a:effectLst/>
                        </a:rPr>
                        <a:t>&gt; 30 let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897241135"/>
                  </a:ext>
                </a:extLst>
              </a:tr>
            </a:tbl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659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+mj-lt"/>
              </a:rPr>
              <a:t>Tamari</a:t>
            </a:r>
            <a:r>
              <a:rPr lang="cs-CZ" dirty="0" smtClean="0">
                <a:latin typeface="+mj-lt"/>
              </a:rPr>
              <a:t> model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+mn-lt"/>
              </a:rPr>
              <a:t>T1 = </a:t>
            </a:r>
            <a:r>
              <a:rPr lang="cs-CZ" dirty="0" err="1">
                <a:latin typeface="+mn-lt"/>
              </a:rPr>
              <a:t>equity</a:t>
            </a:r>
            <a:r>
              <a:rPr lang="cs-CZ" dirty="0">
                <a:latin typeface="+mn-lt"/>
              </a:rPr>
              <a:t> / </a:t>
            </a:r>
            <a:r>
              <a:rPr lang="cs-CZ" dirty="0" err="1">
                <a:latin typeface="+mn-lt"/>
              </a:rPr>
              <a:t>liabilities</a:t>
            </a:r>
            <a:endParaRPr lang="cs-CZ" dirty="0">
              <a:latin typeface="+mn-lt"/>
            </a:endParaRPr>
          </a:p>
          <a:p>
            <a:r>
              <a:rPr lang="cs-CZ" dirty="0">
                <a:latin typeface="+mn-lt"/>
              </a:rPr>
              <a:t>T2 = profit </a:t>
            </a:r>
            <a:r>
              <a:rPr lang="cs-CZ" dirty="0" err="1">
                <a:latin typeface="+mn-lt"/>
              </a:rPr>
              <a:t>development</a:t>
            </a:r>
            <a:endParaRPr lang="cs-CZ" dirty="0">
              <a:latin typeface="+mn-lt"/>
            </a:endParaRPr>
          </a:p>
          <a:p>
            <a:pPr lvl="1"/>
            <a:r>
              <a:rPr lang="cs-CZ" dirty="0">
                <a:latin typeface="+mn-lt"/>
              </a:rPr>
              <a:t>(a) </a:t>
            </a:r>
            <a:r>
              <a:rPr lang="cs-CZ" dirty="0" err="1">
                <a:latin typeface="+mn-lt"/>
              </a:rPr>
              <a:t>absolute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expression</a:t>
            </a:r>
            <a:endParaRPr lang="cs-CZ" dirty="0">
              <a:latin typeface="+mn-lt"/>
            </a:endParaRPr>
          </a:p>
          <a:p>
            <a:pPr lvl="1"/>
            <a:r>
              <a:rPr lang="cs-CZ" dirty="0">
                <a:latin typeface="+mn-lt"/>
              </a:rPr>
              <a:t>b) </a:t>
            </a:r>
            <a:r>
              <a:rPr lang="cs-CZ" dirty="0" smtClean="0">
                <a:latin typeface="+mn-lt"/>
              </a:rPr>
              <a:t>ROA</a:t>
            </a:r>
            <a:endParaRPr lang="cs-CZ" dirty="0">
              <a:latin typeface="+mn-lt"/>
            </a:endParaRPr>
          </a:p>
          <a:p>
            <a:r>
              <a:rPr lang="cs-CZ" dirty="0">
                <a:latin typeface="+mn-lt"/>
              </a:rPr>
              <a:t>T3 = </a:t>
            </a:r>
            <a:r>
              <a:rPr lang="cs-CZ" dirty="0" err="1">
                <a:latin typeface="+mn-lt"/>
              </a:rPr>
              <a:t>current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liquidity</a:t>
            </a:r>
            <a:endParaRPr lang="cs-CZ" dirty="0">
              <a:latin typeface="+mn-lt"/>
            </a:endParaRPr>
          </a:p>
          <a:p>
            <a:r>
              <a:rPr lang="cs-CZ" dirty="0">
                <a:latin typeface="+mn-lt"/>
              </a:rPr>
              <a:t>T4 = </a:t>
            </a:r>
            <a:r>
              <a:rPr lang="cs-CZ" dirty="0" err="1">
                <a:latin typeface="+mn-lt"/>
              </a:rPr>
              <a:t>production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consumption</a:t>
            </a:r>
            <a:r>
              <a:rPr lang="cs-CZ" dirty="0">
                <a:latin typeface="+mn-lt"/>
              </a:rPr>
              <a:t> / </a:t>
            </a:r>
            <a:r>
              <a:rPr lang="cs-CZ" dirty="0" err="1">
                <a:latin typeface="+mn-lt"/>
              </a:rPr>
              <a:t>average</a:t>
            </a:r>
            <a:r>
              <a:rPr lang="cs-CZ" dirty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value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>
                <a:latin typeface="+mn-lt"/>
              </a:rPr>
              <a:t>of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work</a:t>
            </a:r>
            <a:r>
              <a:rPr lang="cs-CZ" dirty="0">
                <a:latin typeface="+mn-lt"/>
              </a:rPr>
              <a:t> in </a:t>
            </a:r>
            <a:r>
              <a:rPr lang="cs-CZ" dirty="0" err="1">
                <a:latin typeface="+mn-lt"/>
              </a:rPr>
              <a:t>progress</a:t>
            </a:r>
            <a:endParaRPr lang="cs-CZ" dirty="0">
              <a:latin typeface="+mn-lt"/>
            </a:endParaRPr>
          </a:p>
          <a:p>
            <a:r>
              <a:rPr lang="cs-CZ" dirty="0">
                <a:latin typeface="+mn-lt"/>
              </a:rPr>
              <a:t>T5 = sales / </a:t>
            </a:r>
            <a:r>
              <a:rPr lang="cs-CZ" dirty="0" err="1">
                <a:latin typeface="+mn-lt"/>
              </a:rPr>
              <a:t>average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receivables</a:t>
            </a:r>
            <a:endParaRPr lang="cs-CZ" dirty="0">
              <a:latin typeface="+mn-lt"/>
            </a:endParaRPr>
          </a:p>
          <a:p>
            <a:r>
              <a:rPr lang="cs-CZ" dirty="0">
                <a:latin typeface="+mn-lt"/>
              </a:rPr>
              <a:t>T6 = </a:t>
            </a:r>
            <a:r>
              <a:rPr lang="cs-CZ" dirty="0" err="1">
                <a:latin typeface="+mn-lt"/>
              </a:rPr>
              <a:t>production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consumption</a:t>
            </a:r>
            <a:r>
              <a:rPr lang="cs-CZ" dirty="0">
                <a:latin typeface="+mn-lt"/>
              </a:rPr>
              <a:t> / </a:t>
            </a:r>
            <a:r>
              <a:rPr lang="cs-CZ" dirty="0" err="1">
                <a:latin typeface="+mn-lt"/>
              </a:rPr>
              <a:t>working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capital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904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latin typeface="+mj-lt"/>
              </a:rPr>
              <a:t>Tamari</a:t>
            </a:r>
            <a:r>
              <a:rPr lang="cs-CZ" dirty="0">
                <a:latin typeface="+mj-lt"/>
              </a:rPr>
              <a:t> model</a:t>
            </a:r>
            <a:endParaRPr lang="cs-CZ" dirty="0">
              <a:latin typeface="+mj-lt"/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2091986"/>
              </p:ext>
            </p:extLst>
          </p:nvPr>
        </p:nvGraphicFramePr>
        <p:xfrm>
          <a:off x="534988" y="2018551"/>
          <a:ext cx="9623426" cy="3905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4086">
                  <a:extLst>
                    <a:ext uri="{9D8B030D-6E8A-4147-A177-3AD203B41FA5}">
                      <a16:colId xmlns:a16="http://schemas.microsoft.com/office/drawing/2014/main" val="1326179585"/>
                    </a:ext>
                  </a:extLst>
                </a:gridCol>
                <a:gridCol w="5681609">
                  <a:extLst>
                    <a:ext uri="{9D8B030D-6E8A-4147-A177-3AD203B41FA5}">
                      <a16:colId xmlns:a16="http://schemas.microsoft.com/office/drawing/2014/main" val="2883473452"/>
                    </a:ext>
                  </a:extLst>
                </a:gridCol>
                <a:gridCol w="2637731">
                  <a:extLst>
                    <a:ext uri="{9D8B030D-6E8A-4147-A177-3AD203B41FA5}">
                      <a16:colId xmlns:a16="http://schemas.microsoft.com/office/drawing/2014/main" val="3186682377"/>
                    </a:ext>
                  </a:extLst>
                </a:gridCol>
              </a:tblGrid>
              <a:tr h="278940"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180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Variable</a:t>
                      </a:r>
                      <a:endParaRPr lang="cs-CZ" sz="11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Interval </a:t>
                      </a:r>
                      <a:r>
                        <a:rPr lang="cs-CZ" sz="1800" dirty="0" err="1" smtClean="0">
                          <a:effectLst/>
                        </a:rPr>
                        <a:t>of</a:t>
                      </a:r>
                      <a:r>
                        <a:rPr lang="cs-CZ" sz="1800" dirty="0" smtClean="0">
                          <a:effectLst/>
                        </a:rPr>
                        <a:t> </a:t>
                      </a:r>
                      <a:r>
                        <a:rPr lang="cs-CZ" sz="1800" dirty="0" err="1" smtClean="0">
                          <a:effectLst/>
                        </a:rPr>
                        <a:t>values</a:t>
                      </a:r>
                      <a:endParaRPr lang="cs-CZ" sz="11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180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Points</a:t>
                      </a:r>
                      <a:endParaRPr lang="cs-CZ" sz="11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extLst>
                  <a:ext uri="{0D108BD9-81ED-4DB2-BD59-A6C34878D82A}">
                    <a16:rowId xmlns:a16="http://schemas.microsoft.com/office/drawing/2014/main" val="3032078664"/>
                  </a:ext>
                </a:extLst>
              </a:tr>
              <a:tr h="278940">
                <a:tc rowSpan="6"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T</a:t>
                      </a:r>
                      <a:r>
                        <a:rPr lang="cs-CZ" sz="1800" baseline="-25000" dirty="0">
                          <a:effectLst/>
                        </a:rPr>
                        <a:t>1</a:t>
                      </a:r>
                      <a:endParaRPr lang="cs-CZ" sz="11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0,51 </a:t>
                      </a:r>
                      <a:r>
                        <a:rPr lang="cs-CZ" sz="1800" dirty="0" smtClean="0">
                          <a:effectLst/>
                        </a:rPr>
                        <a:t>and</a:t>
                      </a:r>
                      <a:r>
                        <a:rPr lang="cs-CZ" sz="1800" baseline="0" dirty="0" smtClean="0">
                          <a:effectLst/>
                        </a:rPr>
                        <a:t> more</a:t>
                      </a:r>
                      <a:endParaRPr lang="cs-CZ" sz="11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25</a:t>
                      </a:r>
                      <a:endParaRPr lang="cs-CZ" sz="11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extLst>
                  <a:ext uri="{0D108BD9-81ED-4DB2-BD59-A6C34878D82A}">
                    <a16:rowId xmlns:a16="http://schemas.microsoft.com/office/drawing/2014/main" val="2494788037"/>
                  </a:ext>
                </a:extLst>
              </a:tr>
              <a:tr h="27894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0,41 – 0,50</a:t>
                      </a:r>
                      <a:endParaRPr lang="cs-CZ" sz="11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20</a:t>
                      </a:r>
                      <a:endParaRPr lang="cs-CZ" sz="11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extLst>
                  <a:ext uri="{0D108BD9-81ED-4DB2-BD59-A6C34878D82A}">
                    <a16:rowId xmlns:a16="http://schemas.microsoft.com/office/drawing/2014/main" val="1836157917"/>
                  </a:ext>
                </a:extLst>
              </a:tr>
              <a:tr h="27894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0,31 – 0,40</a:t>
                      </a:r>
                      <a:endParaRPr lang="cs-CZ" sz="11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15</a:t>
                      </a:r>
                      <a:endParaRPr lang="cs-CZ" sz="11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extLst>
                  <a:ext uri="{0D108BD9-81ED-4DB2-BD59-A6C34878D82A}">
                    <a16:rowId xmlns:a16="http://schemas.microsoft.com/office/drawing/2014/main" val="1193477142"/>
                  </a:ext>
                </a:extLst>
              </a:tr>
              <a:tr h="27894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0,21 – 0,30</a:t>
                      </a:r>
                      <a:endParaRPr lang="cs-CZ" sz="11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10</a:t>
                      </a:r>
                      <a:endParaRPr lang="cs-CZ" sz="11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extLst>
                  <a:ext uri="{0D108BD9-81ED-4DB2-BD59-A6C34878D82A}">
                    <a16:rowId xmlns:a16="http://schemas.microsoft.com/office/drawing/2014/main" val="888360530"/>
                  </a:ext>
                </a:extLst>
              </a:tr>
              <a:tr h="27894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0,11 – 0,20</a:t>
                      </a:r>
                      <a:endParaRPr lang="cs-CZ" sz="11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5</a:t>
                      </a:r>
                      <a:endParaRPr lang="cs-CZ" sz="11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extLst>
                  <a:ext uri="{0D108BD9-81ED-4DB2-BD59-A6C34878D82A}">
                    <a16:rowId xmlns:a16="http://schemas.microsoft.com/office/drawing/2014/main" val="2863285420"/>
                  </a:ext>
                </a:extLst>
              </a:tr>
              <a:tr h="27894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do 0,10</a:t>
                      </a:r>
                      <a:endParaRPr lang="cs-CZ" sz="11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0</a:t>
                      </a:r>
                      <a:endParaRPr lang="cs-CZ" sz="11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extLst>
                  <a:ext uri="{0D108BD9-81ED-4DB2-BD59-A6C34878D82A}">
                    <a16:rowId xmlns:a16="http://schemas.microsoft.com/office/drawing/2014/main" val="1398637461"/>
                  </a:ext>
                </a:extLst>
              </a:tr>
              <a:tr h="278940">
                <a:tc rowSpan="6"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T</a:t>
                      </a:r>
                      <a:r>
                        <a:rPr lang="cs-CZ" sz="1800" baseline="-25000">
                          <a:effectLst/>
                        </a:rPr>
                        <a:t>2</a:t>
                      </a:r>
                      <a:endParaRPr lang="cs-CZ" sz="11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a) P</a:t>
                      </a:r>
                      <a:r>
                        <a:rPr lang="en-US" sz="1800" dirty="0" err="1" smtClean="0">
                          <a:effectLst/>
                        </a:rPr>
                        <a:t>ositiv</a:t>
                      </a:r>
                      <a:r>
                        <a:rPr lang="cs-CZ" sz="1800" dirty="0" smtClean="0">
                          <a:effectLst/>
                        </a:rPr>
                        <a:t>e </a:t>
                      </a:r>
                      <a:r>
                        <a:rPr lang="en-US" sz="1800" dirty="0" smtClean="0">
                          <a:effectLst/>
                        </a:rPr>
                        <a:t>last 5 years </a:t>
                      </a:r>
                      <a:r>
                        <a:rPr lang="cs-CZ" sz="1800" dirty="0" smtClean="0">
                          <a:effectLst/>
                        </a:rPr>
                        <a:t>and </a:t>
                      </a:r>
                      <a:r>
                        <a:rPr lang="cs-CZ" sz="1800" dirty="0">
                          <a:effectLst/>
                        </a:rPr>
                        <a:t>b) &gt; </a:t>
                      </a:r>
                      <a:r>
                        <a:rPr lang="cs-CZ" sz="1800" dirty="0" err="1" smtClean="0">
                          <a:effectLst/>
                        </a:rPr>
                        <a:t>Upper</a:t>
                      </a:r>
                      <a:r>
                        <a:rPr lang="cs-CZ" sz="1800" baseline="0" dirty="0" smtClean="0">
                          <a:effectLst/>
                        </a:rPr>
                        <a:t> </a:t>
                      </a:r>
                      <a:r>
                        <a:rPr lang="cs-CZ" sz="1800" baseline="0" dirty="0" err="1" smtClean="0">
                          <a:effectLst/>
                        </a:rPr>
                        <a:t>quartile</a:t>
                      </a:r>
                      <a:endParaRPr lang="cs-CZ" sz="11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25</a:t>
                      </a:r>
                      <a:endParaRPr lang="cs-CZ" sz="11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extLst>
                  <a:ext uri="{0D108BD9-81ED-4DB2-BD59-A6C34878D82A}">
                    <a16:rowId xmlns:a16="http://schemas.microsoft.com/office/drawing/2014/main" val="1887483141"/>
                  </a:ext>
                </a:extLst>
              </a:tr>
              <a:tr h="27894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a) P</a:t>
                      </a:r>
                      <a:r>
                        <a:rPr lang="en-US" sz="1800" dirty="0" err="1" smtClean="0">
                          <a:effectLst/>
                        </a:rPr>
                        <a:t>ositiv</a:t>
                      </a:r>
                      <a:r>
                        <a:rPr lang="cs-CZ" sz="1800" dirty="0" smtClean="0">
                          <a:effectLst/>
                        </a:rPr>
                        <a:t>e </a:t>
                      </a:r>
                      <a:r>
                        <a:rPr lang="en-US" sz="1800" dirty="0" smtClean="0">
                          <a:effectLst/>
                        </a:rPr>
                        <a:t>last 5 years </a:t>
                      </a:r>
                      <a:r>
                        <a:rPr lang="cs-CZ" sz="1800" dirty="0" smtClean="0">
                          <a:effectLst/>
                        </a:rPr>
                        <a:t>and </a:t>
                      </a:r>
                      <a:r>
                        <a:rPr lang="cs-CZ" sz="1800" dirty="0" smtClean="0">
                          <a:effectLst/>
                        </a:rPr>
                        <a:t>b</a:t>
                      </a:r>
                      <a:r>
                        <a:rPr lang="cs-CZ" sz="1800" dirty="0">
                          <a:effectLst/>
                        </a:rPr>
                        <a:t>) &gt; </a:t>
                      </a:r>
                      <a:r>
                        <a:rPr lang="cs-CZ" sz="1800" dirty="0" err="1" smtClean="0">
                          <a:effectLst/>
                        </a:rPr>
                        <a:t>Median</a:t>
                      </a:r>
                      <a:endParaRPr lang="cs-CZ" sz="11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20</a:t>
                      </a:r>
                      <a:endParaRPr lang="cs-CZ" sz="11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extLst>
                  <a:ext uri="{0D108BD9-81ED-4DB2-BD59-A6C34878D82A}">
                    <a16:rowId xmlns:a16="http://schemas.microsoft.com/office/drawing/2014/main" val="2016060609"/>
                  </a:ext>
                </a:extLst>
              </a:tr>
              <a:tr h="27894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a) </a:t>
                      </a:r>
                      <a:r>
                        <a:rPr lang="cs-CZ" sz="1800" dirty="0" smtClean="0">
                          <a:effectLst/>
                        </a:rPr>
                        <a:t>P</a:t>
                      </a:r>
                      <a:r>
                        <a:rPr lang="en-US" sz="1800" dirty="0" err="1" smtClean="0">
                          <a:effectLst/>
                        </a:rPr>
                        <a:t>ositiv</a:t>
                      </a:r>
                      <a:r>
                        <a:rPr lang="cs-CZ" sz="1800" dirty="0" smtClean="0">
                          <a:effectLst/>
                        </a:rPr>
                        <a:t>e </a:t>
                      </a:r>
                      <a:r>
                        <a:rPr lang="en-US" sz="1800" dirty="0" smtClean="0">
                          <a:effectLst/>
                        </a:rPr>
                        <a:t>last 5 years</a:t>
                      </a:r>
                      <a:endParaRPr lang="cs-CZ" sz="11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15</a:t>
                      </a:r>
                      <a:endParaRPr lang="cs-CZ" sz="11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extLst>
                  <a:ext uri="{0D108BD9-81ED-4DB2-BD59-A6C34878D82A}">
                    <a16:rowId xmlns:a16="http://schemas.microsoft.com/office/drawing/2014/main" val="2319014143"/>
                  </a:ext>
                </a:extLst>
              </a:tr>
              <a:tr h="27894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b) &gt; </a:t>
                      </a:r>
                      <a:r>
                        <a:rPr lang="cs-CZ" sz="1800" dirty="0" err="1" smtClean="0">
                          <a:effectLst/>
                        </a:rPr>
                        <a:t>Upper</a:t>
                      </a:r>
                      <a:r>
                        <a:rPr lang="cs-CZ" sz="1800" baseline="0" dirty="0" smtClean="0">
                          <a:effectLst/>
                        </a:rPr>
                        <a:t> </a:t>
                      </a:r>
                      <a:r>
                        <a:rPr lang="cs-CZ" sz="1800" baseline="0" dirty="0" err="1" smtClean="0">
                          <a:effectLst/>
                        </a:rPr>
                        <a:t>quartile</a:t>
                      </a:r>
                      <a:endParaRPr lang="cs-CZ" sz="11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10</a:t>
                      </a:r>
                      <a:endParaRPr lang="cs-CZ" sz="11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extLst>
                  <a:ext uri="{0D108BD9-81ED-4DB2-BD59-A6C34878D82A}">
                    <a16:rowId xmlns:a16="http://schemas.microsoft.com/office/drawing/2014/main" val="1191811137"/>
                  </a:ext>
                </a:extLst>
              </a:tr>
              <a:tr h="27894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b) &gt; </a:t>
                      </a:r>
                      <a:r>
                        <a:rPr lang="cs-CZ" sz="1800" dirty="0" err="1" smtClean="0">
                          <a:effectLst/>
                        </a:rPr>
                        <a:t>Median</a:t>
                      </a:r>
                      <a:endParaRPr lang="cs-CZ" sz="11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5</a:t>
                      </a:r>
                      <a:endParaRPr lang="cs-CZ" sz="11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extLst>
                  <a:ext uri="{0D108BD9-81ED-4DB2-BD59-A6C34878D82A}">
                    <a16:rowId xmlns:a16="http://schemas.microsoft.com/office/drawing/2014/main" val="765252522"/>
                  </a:ext>
                </a:extLst>
              </a:tr>
              <a:tr h="27894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Jinak</a:t>
                      </a:r>
                      <a:endParaRPr lang="cs-CZ" sz="11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0</a:t>
                      </a:r>
                      <a:endParaRPr lang="cs-CZ" sz="11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extLst>
                  <a:ext uri="{0D108BD9-81ED-4DB2-BD59-A6C34878D82A}">
                    <a16:rowId xmlns:a16="http://schemas.microsoft.com/office/drawing/2014/main" val="3394282252"/>
                  </a:ext>
                </a:extLst>
              </a:tr>
              <a:tr h="278940"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...</a:t>
                      </a:r>
                      <a:endParaRPr lang="cs-CZ" sz="11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79" marR="40679" marT="0" marB="0"/>
                </a:tc>
                <a:extLst>
                  <a:ext uri="{0D108BD9-81ED-4DB2-BD59-A6C34878D82A}">
                    <a16:rowId xmlns:a16="http://schemas.microsoft.com/office/drawing/2014/main" val="2339087562"/>
                  </a:ext>
                </a:extLst>
              </a:tr>
            </a:tbl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896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+mj-lt"/>
              </a:rPr>
              <a:t>Grünwald index </a:t>
            </a:r>
            <a:r>
              <a:rPr lang="cs-CZ" dirty="0" err="1" smtClean="0">
                <a:latin typeface="+mj-lt"/>
              </a:rPr>
              <a:t>of</a:t>
            </a:r>
            <a:r>
              <a:rPr lang="cs-CZ" dirty="0" smtClean="0">
                <a:latin typeface="+mj-lt"/>
              </a:rPr>
              <a:t> bonity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>
                <a:latin typeface="+mn-lt"/>
              </a:rPr>
              <a:t>1. Profitability ratios</a:t>
            </a:r>
          </a:p>
          <a:p>
            <a:pPr lvl="1"/>
            <a:r>
              <a:rPr lang="en-US" sz="2200" dirty="0">
                <a:latin typeface="+mn-lt"/>
              </a:rPr>
              <a:t>A. Return on equity</a:t>
            </a:r>
          </a:p>
          <a:p>
            <a:pPr lvl="2"/>
            <a:r>
              <a:rPr lang="en-US" sz="2200" dirty="0">
                <a:latin typeface="+mn-lt"/>
              </a:rPr>
              <a:t>J = profit after tax / equity (in%)</a:t>
            </a:r>
          </a:p>
          <a:p>
            <a:pPr lvl="2"/>
            <a:r>
              <a:rPr lang="en-US" sz="2200" dirty="0">
                <a:latin typeface="+mn-lt"/>
              </a:rPr>
              <a:t>j = average taxed interest rate on loans received (in%)</a:t>
            </a:r>
          </a:p>
          <a:p>
            <a:pPr lvl="1"/>
            <a:r>
              <a:rPr lang="en-US" sz="2200" dirty="0">
                <a:latin typeface="+mn-lt"/>
              </a:rPr>
              <a:t>B. Return on total capital</a:t>
            </a:r>
          </a:p>
          <a:p>
            <a:pPr lvl="2"/>
            <a:r>
              <a:rPr lang="en-US" sz="2200" dirty="0">
                <a:latin typeface="+mn-lt"/>
              </a:rPr>
              <a:t>K = profit before interest and taxes / assets (in%)</a:t>
            </a:r>
          </a:p>
          <a:p>
            <a:pPr lvl="2"/>
            <a:r>
              <a:rPr lang="en-US" sz="2200" dirty="0">
                <a:latin typeface="+mn-lt"/>
              </a:rPr>
              <a:t>k = average interest rate on loans received (in%)</a:t>
            </a:r>
          </a:p>
          <a:p>
            <a:r>
              <a:rPr lang="en-US" sz="2200" dirty="0">
                <a:latin typeface="+mn-lt"/>
              </a:rPr>
              <a:t>2. Liquidity ratios</a:t>
            </a:r>
          </a:p>
          <a:p>
            <a:pPr lvl="1"/>
            <a:r>
              <a:rPr lang="en-US" sz="2200" dirty="0">
                <a:latin typeface="+mn-lt"/>
              </a:rPr>
              <a:t>A. Operational liquidity</a:t>
            </a:r>
          </a:p>
          <a:p>
            <a:pPr lvl="2"/>
            <a:r>
              <a:rPr lang="en-US" sz="2200" dirty="0">
                <a:latin typeface="+mn-lt"/>
              </a:rPr>
              <a:t>L = (short-term receivables + financial assets) / short-term liabilities</a:t>
            </a:r>
          </a:p>
          <a:p>
            <a:pPr lvl="2"/>
            <a:r>
              <a:rPr lang="en-US" sz="2200" dirty="0">
                <a:latin typeface="+mn-lt"/>
              </a:rPr>
              <a:t>l = more than 1, </a:t>
            </a:r>
            <a:r>
              <a:rPr lang="en-US" sz="2200" dirty="0" err="1">
                <a:latin typeface="+mn-lt"/>
              </a:rPr>
              <a:t>eg</a:t>
            </a:r>
            <a:r>
              <a:rPr lang="en-US" sz="2200" dirty="0">
                <a:latin typeface="+mn-lt"/>
              </a:rPr>
              <a:t> 1.2</a:t>
            </a:r>
          </a:p>
          <a:p>
            <a:pPr lvl="1"/>
            <a:r>
              <a:rPr lang="en-US" sz="2200" dirty="0">
                <a:latin typeface="+mn-lt"/>
              </a:rPr>
              <a:t>B. Coverage of inventories by working capital</a:t>
            </a:r>
          </a:p>
          <a:p>
            <a:pPr lvl="2"/>
            <a:r>
              <a:rPr lang="en-US" sz="2200" dirty="0">
                <a:latin typeface="+mn-lt"/>
              </a:rPr>
              <a:t>P = (current assets - current liabilities - bank loans) / inventories</a:t>
            </a:r>
          </a:p>
          <a:p>
            <a:pPr lvl="2"/>
            <a:r>
              <a:rPr lang="en-US" sz="2200" dirty="0">
                <a:latin typeface="+mn-lt"/>
              </a:rPr>
              <a:t>p = less than 1, </a:t>
            </a:r>
            <a:r>
              <a:rPr lang="en-US" sz="2200" dirty="0" err="1">
                <a:latin typeface="+mn-lt"/>
              </a:rPr>
              <a:t>eg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smtClean="0">
                <a:latin typeface="+mn-lt"/>
              </a:rPr>
              <a:t>0.7</a:t>
            </a:r>
            <a:endParaRPr lang="en-US" sz="2200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567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j-lt"/>
              </a:rPr>
              <a:t>Grünwald index </a:t>
            </a:r>
            <a:r>
              <a:rPr lang="cs-CZ" dirty="0" err="1">
                <a:latin typeface="+mj-lt"/>
              </a:rPr>
              <a:t>of</a:t>
            </a:r>
            <a:r>
              <a:rPr lang="cs-CZ" dirty="0">
                <a:latin typeface="+mj-lt"/>
              </a:rPr>
              <a:t> bonity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3. </a:t>
            </a:r>
            <a:r>
              <a:rPr lang="en-US" dirty="0" smtClean="0">
                <a:latin typeface="+mn-lt"/>
              </a:rPr>
              <a:t>Ratio</a:t>
            </a:r>
            <a:r>
              <a:rPr lang="cs-CZ" dirty="0" smtClean="0">
                <a:latin typeface="+mn-lt"/>
              </a:rPr>
              <a:t>s </a:t>
            </a:r>
            <a:r>
              <a:rPr lang="en-US" dirty="0" smtClean="0">
                <a:latin typeface="+mn-lt"/>
              </a:rPr>
              <a:t>of </a:t>
            </a:r>
            <a:r>
              <a:rPr lang="en-US" dirty="0">
                <a:latin typeface="+mn-lt"/>
              </a:rPr>
              <a:t>financial stability</a:t>
            </a:r>
          </a:p>
          <a:p>
            <a:pPr lvl="1"/>
            <a:r>
              <a:rPr lang="en-US" dirty="0">
                <a:latin typeface="+mn-lt"/>
              </a:rPr>
              <a:t>A. Net debt coverage</a:t>
            </a:r>
          </a:p>
          <a:p>
            <a:pPr lvl="2"/>
            <a:r>
              <a:rPr lang="en-US" dirty="0">
                <a:latin typeface="+mn-lt"/>
              </a:rPr>
              <a:t>S = (profit after tax + depreciation) / (external sources - reserves)</a:t>
            </a:r>
          </a:p>
          <a:p>
            <a:pPr lvl="2"/>
            <a:r>
              <a:rPr lang="en-US" dirty="0">
                <a:latin typeface="+mn-lt"/>
              </a:rPr>
              <a:t>s = much less than 1, </a:t>
            </a:r>
            <a:r>
              <a:rPr lang="en-US" dirty="0" err="1">
                <a:latin typeface="+mn-lt"/>
              </a:rPr>
              <a:t>eg</a:t>
            </a:r>
            <a:r>
              <a:rPr lang="en-US" dirty="0">
                <a:latin typeface="+mn-lt"/>
              </a:rPr>
              <a:t> 0.3</a:t>
            </a:r>
          </a:p>
          <a:p>
            <a:pPr lvl="1"/>
            <a:r>
              <a:rPr lang="en-US" dirty="0">
                <a:latin typeface="+mn-lt"/>
              </a:rPr>
              <a:t>B. Interest coverage</a:t>
            </a:r>
          </a:p>
          <a:p>
            <a:pPr lvl="2"/>
            <a:r>
              <a:rPr lang="en-US" dirty="0">
                <a:latin typeface="+mn-lt"/>
              </a:rPr>
              <a:t>U = profit before interest and taxes / interest</a:t>
            </a:r>
          </a:p>
          <a:p>
            <a:pPr lvl="2"/>
            <a:r>
              <a:rPr lang="en-US" dirty="0">
                <a:latin typeface="+mn-lt"/>
              </a:rPr>
              <a:t>u = </a:t>
            </a:r>
            <a:r>
              <a:rPr lang="en-US" dirty="0" err="1">
                <a:latin typeface="+mn-lt"/>
              </a:rPr>
              <a:t>i</a:t>
            </a:r>
            <a:r>
              <a:rPr lang="en-US" dirty="0">
                <a:latin typeface="+mn-lt"/>
              </a:rPr>
              <a:t> considerably more than once, </a:t>
            </a:r>
            <a:r>
              <a:rPr lang="en-US" dirty="0" err="1">
                <a:latin typeface="+mn-lt"/>
              </a:rPr>
              <a:t>eg</a:t>
            </a:r>
            <a:r>
              <a:rPr lang="en-US" dirty="0">
                <a:latin typeface="+mn-lt"/>
              </a:rPr>
              <a:t> at least 2.5 times</a:t>
            </a:r>
            <a:endParaRPr lang="cs-CZ" dirty="0">
              <a:latin typeface="+mn-lt"/>
            </a:endParaRPr>
          </a:p>
          <a:p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089061" y="4890499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6168826"/>
              </p:ext>
            </p:extLst>
          </p:nvPr>
        </p:nvGraphicFramePr>
        <p:xfrm>
          <a:off x="1089061" y="4890499"/>
          <a:ext cx="461645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Equation" r:id="rId3" imgW="4610100" imgH="901700" progId="Equation.DSMT4">
                  <p:embed/>
                </p:oleObj>
              </mc:Choice>
              <mc:Fallback>
                <p:oleObj name="Equation" r:id="rId3" imgW="46101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9061" y="4890499"/>
                        <a:ext cx="4616450" cy="901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255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+mj-lt"/>
              </a:rPr>
              <a:t>Classification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models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249176"/>
            <a:ext cx="9623425" cy="5567281"/>
          </a:xfrm>
        </p:spPr>
        <p:txBody>
          <a:bodyPr/>
          <a:lstStyle/>
          <a:p>
            <a:endParaRPr lang="cs-CZ" dirty="0" smtClean="0">
              <a:latin typeface="+mn-lt"/>
            </a:endParaRPr>
          </a:p>
          <a:p>
            <a:endParaRPr lang="cs-CZ" dirty="0">
              <a:latin typeface="+mn-lt"/>
            </a:endParaRPr>
          </a:p>
          <a:p>
            <a:r>
              <a:rPr lang="cs-CZ" dirty="0" err="1" smtClean="0">
                <a:latin typeface="+mn-lt"/>
              </a:rPr>
              <a:t>Prediction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models</a:t>
            </a:r>
            <a:r>
              <a:rPr lang="cs-CZ" dirty="0" smtClean="0">
                <a:latin typeface="+mn-lt"/>
              </a:rPr>
              <a:t> (</a:t>
            </a:r>
            <a:r>
              <a:rPr lang="cs-CZ" dirty="0" err="1" smtClean="0">
                <a:latin typeface="+mn-lt"/>
              </a:rPr>
              <a:t>bankruptcy</a:t>
            </a:r>
            <a:r>
              <a:rPr lang="cs-CZ" dirty="0" smtClean="0">
                <a:latin typeface="+mn-lt"/>
              </a:rPr>
              <a:t>, </a:t>
            </a:r>
            <a:r>
              <a:rPr lang="cs-CZ" dirty="0" err="1" smtClean="0">
                <a:latin typeface="+mn-lt"/>
              </a:rPr>
              <a:t>financial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distress</a:t>
            </a:r>
            <a:r>
              <a:rPr lang="cs-CZ" dirty="0" smtClean="0">
                <a:latin typeface="+mn-lt"/>
              </a:rPr>
              <a:t>)</a:t>
            </a:r>
          </a:p>
          <a:p>
            <a:endParaRPr lang="cs-CZ" dirty="0" smtClean="0">
              <a:latin typeface="+mn-lt"/>
            </a:endParaRPr>
          </a:p>
          <a:p>
            <a:endParaRPr lang="cs-CZ" dirty="0">
              <a:latin typeface="+mn-lt"/>
            </a:endParaRPr>
          </a:p>
          <a:p>
            <a:r>
              <a:rPr lang="cs-CZ" dirty="0" err="1" smtClean="0">
                <a:latin typeface="+mn-lt"/>
              </a:rPr>
              <a:t>Diagnostic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models</a:t>
            </a:r>
            <a:r>
              <a:rPr lang="cs-CZ" dirty="0" smtClean="0">
                <a:latin typeface="+mn-lt"/>
              </a:rPr>
              <a:t> (</a:t>
            </a:r>
            <a:r>
              <a:rPr lang="cs-CZ" dirty="0" err="1" smtClean="0">
                <a:latin typeface="+mn-lt"/>
              </a:rPr>
              <a:t>models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of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financial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health</a:t>
            </a:r>
            <a:r>
              <a:rPr lang="cs-CZ" dirty="0" smtClean="0">
                <a:latin typeface="+mn-lt"/>
              </a:rPr>
              <a:t>)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j-lt"/>
              </a:rPr>
              <a:t>Grünwald index </a:t>
            </a:r>
            <a:r>
              <a:rPr lang="cs-CZ" dirty="0" err="1">
                <a:latin typeface="+mj-lt"/>
              </a:rPr>
              <a:t>of</a:t>
            </a:r>
            <a:r>
              <a:rPr lang="cs-CZ" dirty="0">
                <a:latin typeface="+mj-lt"/>
              </a:rPr>
              <a:t> </a:t>
            </a:r>
            <a:r>
              <a:rPr lang="cs-CZ" dirty="0" smtClean="0">
                <a:latin typeface="+mj-lt"/>
              </a:rPr>
              <a:t>bonity - </a:t>
            </a:r>
            <a:r>
              <a:rPr lang="cs-CZ" dirty="0" err="1" smtClean="0">
                <a:latin typeface="+mj-lt"/>
              </a:rPr>
              <a:t>evaluation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latin typeface="+mn-lt"/>
              </a:rPr>
              <a:t>The score of each indicator is limited to a maximum of 3 points. The minimum rating is limited to 0 points, any negative result will be replaced by zero.</a:t>
            </a:r>
          </a:p>
          <a:p>
            <a:r>
              <a:rPr lang="en-US" sz="2800" dirty="0">
                <a:latin typeface="+mn-lt"/>
              </a:rPr>
              <a:t>The evaluation using GIB follows the areas of financial health:</a:t>
            </a:r>
          </a:p>
          <a:p>
            <a:pPr lvl="1"/>
            <a:r>
              <a:rPr lang="en-US" sz="2400" dirty="0" smtClean="0">
                <a:latin typeface="+mn-lt"/>
              </a:rPr>
              <a:t>A </a:t>
            </a:r>
            <a:r>
              <a:rPr lang="en-US" sz="2400" dirty="0">
                <a:latin typeface="+mn-lt"/>
              </a:rPr>
              <a:t>- solid health ... GIB = 2 points and more and all ratios at least 1.0 point</a:t>
            </a:r>
          </a:p>
          <a:p>
            <a:pPr lvl="1"/>
            <a:r>
              <a:rPr lang="en-US" sz="2400" dirty="0" smtClean="0">
                <a:latin typeface="+mn-lt"/>
              </a:rPr>
              <a:t>B </a:t>
            </a:r>
            <a:r>
              <a:rPr lang="en-US" sz="2400" dirty="0">
                <a:latin typeface="+mn-lt"/>
              </a:rPr>
              <a:t>- good health ... GIB = 1 to 2 points and at the same time operational ready liquidity and interest coverage at least 1.0 point</a:t>
            </a:r>
          </a:p>
          <a:p>
            <a:pPr lvl="1"/>
            <a:r>
              <a:rPr lang="en-US" sz="2400" dirty="0" smtClean="0">
                <a:latin typeface="+mn-lt"/>
              </a:rPr>
              <a:t>C </a:t>
            </a:r>
            <a:r>
              <a:rPr lang="en-US" sz="2400" dirty="0">
                <a:latin typeface="+mn-lt"/>
              </a:rPr>
              <a:t>- weaker health ... GIB = 0.5 to 1 point and at the same time operational ready liquidity at least 1 point</a:t>
            </a:r>
          </a:p>
          <a:p>
            <a:pPr lvl="1"/>
            <a:r>
              <a:rPr lang="en-US" sz="2400" dirty="0" smtClean="0">
                <a:latin typeface="+mn-lt"/>
              </a:rPr>
              <a:t>D </a:t>
            </a:r>
            <a:r>
              <a:rPr lang="en-US" sz="2400" dirty="0">
                <a:latin typeface="+mn-lt"/>
              </a:rPr>
              <a:t>- illness ... GIB = less than 0.5 points</a:t>
            </a:r>
            <a:endParaRPr lang="cs-CZ" sz="2400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785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Financial health </a:t>
            </a:r>
            <a:r>
              <a:rPr lang="cs-CZ" dirty="0" smtClean="0">
                <a:latin typeface="+mj-lt"/>
              </a:rPr>
              <a:t>in</a:t>
            </a: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the </a:t>
            </a:r>
            <a:r>
              <a:rPr lang="en-US" dirty="0" smtClean="0">
                <a:latin typeface="+mj-lt"/>
              </a:rPr>
              <a:t>R</a:t>
            </a:r>
            <a:r>
              <a:rPr lang="cs-CZ" dirty="0" err="1" smtClean="0">
                <a:latin typeface="+mj-lt"/>
              </a:rPr>
              <a:t>ural</a:t>
            </a:r>
            <a:r>
              <a:rPr lang="cs-CZ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D</a:t>
            </a:r>
            <a:r>
              <a:rPr lang="cs-CZ" dirty="0" err="1" smtClean="0">
                <a:latin typeface="+mj-lt"/>
              </a:rPr>
              <a:t>evelopment</a:t>
            </a:r>
            <a:r>
              <a:rPr lang="cs-CZ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P</a:t>
            </a:r>
            <a:r>
              <a:rPr lang="cs-CZ" dirty="0" err="1" smtClean="0">
                <a:latin typeface="+mj-lt"/>
              </a:rPr>
              <a:t>rogramme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accounting / tax records</a:t>
            </a:r>
          </a:p>
          <a:p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10 indicators, for each 0 to 3 points</a:t>
            </a:r>
          </a:p>
          <a:p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average for 3 (2) years</a:t>
            </a:r>
          </a:p>
          <a:p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Categories </a:t>
            </a:r>
            <a:r>
              <a:rPr lang="cs-CZ" dirty="0" err="1" smtClean="0">
                <a:latin typeface="+mn-lt"/>
              </a:rPr>
              <a:t>of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financial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health</a:t>
            </a:r>
            <a:r>
              <a:rPr lang="en-US" dirty="0" smtClean="0">
                <a:latin typeface="+mn-lt"/>
              </a:rPr>
              <a:t> </a:t>
            </a:r>
            <a:r>
              <a:rPr lang="en-US" dirty="0">
                <a:latin typeface="+mn-lt"/>
              </a:rPr>
              <a:t>- A to E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315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Classification analysis of a municipal company</a:t>
            </a:r>
            <a:endParaRPr lang="cs-CZ" dirty="0">
              <a:latin typeface="+mj-lt"/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419732"/>
              </p:ext>
            </p:extLst>
          </p:nvPr>
        </p:nvGraphicFramePr>
        <p:xfrm>
          <a:off x="292171" y="2119643"/>
          <a:ext cx="9866241" cy="344894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338978">
                  <a:extLst>
                    <a:ext uri="{9D8B030D-6E8A-4147-A177-3AD203B41FA5}">
                      <a16:colId xmlns:a16="http://schemas.microsoft.com/office/drawing/2014/main" val="1669886254"/>
                    </a:ext>
                  </a:extLst>
                </a:gridCol>
                <a:gridCol w="1305313">
                  <a:extLst>
                    <a:ext uri="{9D8B030D-6E8A-4147-A177-3AD203B41FA5}">
                      <a16:colId xmlns:a16="http://schemas.microsoft.com/office/drawing/2014/main" val="167399810"/>
                    </a:ext>
                  </a:extLst>
                </a:gridCol>
                <a:gridCol w="1305313">
                  <a:extLst>
                    <a:ext uri="{9D8B030D-6E8A-4147-A177-3AD203B41FA5}">
                      <a16:colId xmlns:a16="http://schemas.microsoft.com/office/drawing/2014/main" val="2579460807"/>
                    </a:ext>
                  </a:extLst>
                </a:gridCol>
                <a:gridCol w="1305313">
                  <a:extLst>
                    <a:ext uri="{9D8B030D-6E8A-4147-A177-3AD203B41FA5}">
                      <a16:colId xmlns:a16="http://schemas.microsoft.com/office/drawing/2014/main" val="1016723651"/>
                    </a:ext>
                  </a:extLst>
                </a:gridCol>
                <a:gridCol w="1305313">
                  <a:extLst>
                    <a:ext uri="{9D8B030D-6E8A-4147-A177-3AD203B41FA5}">
                      <a16:colId xmlns:a16="http://schemas.microsoft.com/office/drawing/2014/main" val="1487106331"/>
                    </a:ext>
                  </a:extLst>
                </a:gridCol>
                <a:gridCol w="1306011">
                  <a:extLst>
                    <a:ext uri="{9D8B030D-6E8A-4147-A177-3AD203B41FA5}">
                      <a16:colId xmlns:a16="http://schemas.microsoft.com/office/drawing/2014/main" val="1428991825"/>
                    </a:ext>
                  </a:extLst>
                </a:gridCol>
              </a:tblGrid>
              <a:tr h="1211793"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 dirty="0" err="1" smtClean="0">
                          <a:effectLst/>
                        </a:rPr>
                        <a:t>Variable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 dirty="0" smtClean="0">
                          <a:effectLst/>
                        </a:rPr>
                        <a:t>Very</a:t>
                      </a:r>
                      <a:r>
                        <a:rPr lang="cs-CZ" sz="2000" baseline="0" dirty="0" smtClean="0">
                          <a:effectLst/>
                        </a:rPr>
                        <a:t> </a:t>
                      </a:r>
                      <a:r>
                        <a:rPr lang="cs-CZ" sz="2000" baseline="0" dirty="0" err="1" smtClean="0">
                          <a:effectLst/>
                        </a:rPr>
                        <a:t>good</a:t>
                      </a:r>
                      <a:endParaRPr lang="cs-CZ" sz="1200" dirty="0">
                        <a:effectLst/>
                      </a:endParaRP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</a:rPr>
                        <a:t>(1)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 dirty="0" err="1" smtClean="0">
                          <a:effectLst/>
                        </a:rPr>
                        <a:t>Good</a:t>
                      </a:r>
                      <a:endParaRPr lang="cs-CZ" sz="1200" dirty="0">
                        <a:effectLst/>
                      </a:endParaRP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</a:rPr>
                        <a:t> </a:t>
                      </a:r>
                      <a:endParaRPr lang="cs-CZ" sz="1200" dirty="0">
                        <a:effectLst/>
                      </a:endParaRP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</a:rPr>
                        <a:t>(2)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 dirty="0" err="1" smtClean="0">
                          <a:effectLst/>
                        </a:rPr>
                        <a:t>Average</a:t>
                      </a:r>
                      <a:endParaRPr lang="cs-CZ" sz="1200" dirty="0">
                        <a:effectLst/>
                      </a:endParaRP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</a:rPr>
                        <a:t> </a:t>
                      </a:r>
                      <a:endParaRPr lang="cs-CZ" sz="1200" dirty="0">
                        <a:effectLst/>
                      </a:endParaRP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</a:rPr>
                        <a:t>(3)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 dirty="0" err="1" smtClean="0">
                          <a:effectLst/>
                        </a:rPr>
                        <a:t>Bad</a:t>
                      </a:r>
                      <a:endParaRPr lang="cs-CZ" sz="1200" dirty="0">
                        <a:effectLst/>
                      </a:endParaRP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</a:rPr>
                        <a:t> </a:t>
                      </a:r>
                      <a:endParaRPr lang="cs-CZ" sz="1200" dirty="0">
                        <a:effectLst/>
                      </a:endParaRP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</a:rPr>
                        <a:t>(4)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 dirty="0" err="1" smtClean="0">
                          <a:effectLst/>
                        </a:rPr>
                        <a:t>Alarming</a:t>
                      </a:r>
                      <a:endParaRPr lang="cs-CZ" sz="1200" dirty="0">
                        <a:effectLst/>
                      </a:endParaRP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</a:rPr>
                        <a:t>(5)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546451800"/>
                  </a:ext>
                </a:extLst>
              </a:tr>
              <a:tr h="372859">
                <a:tc>
                  <a:txBody>
                    <a:bodyPr/>
                    <a:lstStyle/>
                    <a:p>
                      <a:pPr algn="l">
                        <a:spcAft>
                          <a:spcPts val="300"/>
                        </a:spcAft>
                      </a:pPr>
                      <a:r>
                        <a:rPr lang="cs-CZ" sz="2000" dirty="0" err="1" smtClean="0">
                          <a:effectLst/>
                        </a:rPr>
                        <a:t>Autarchy</a:t>
                      </a:r>
                      <a:r>
                        <a:rPr lang="cs-CZ" sz="2000" dirty="0" smtClean="0">
                          <a:effectLst/>
                        </a:rPr>
                        <a:t> (R </a:t>
                      </a:r>
                      <a:r>
                        <a:rPr lang="cs-CZ" sz="2000" dirty="0">
                          <a:effectLst/>
                        </a:rPr>
                        <a:t>/ </a:t>
                      </a:r>
                      <a:r>
                        <a:rPr lang="cs-CZ" sz="2000" dirty="0" smtClean="0">
                          <a:effectLst/>
                        </a:rPr>
                        <a:t>C)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>
                          <a:effectLst/>
                        </a:rPr>
                        <a:t>&gt; 1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>
                          <a:effectLst/>
                        </a:rPr>
                        <a:t>= 1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>
                          <a:effectLst/>
                        </a:rPr>
                        <a:t>&gt; 0,9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>
                          <a:effectLst/>
                        </a:rPr>
                        <a:t>&gt; 0,8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>
                          <a:effectLst/>
                        </a:rPr>
                        <a:t>&lt; 0,8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386361768"/>
                  </a:ext>
                </a:extLst>
              </a:tr>
              <a:tr h="745719">
                <a:tc>
                  <a:txBody>
                    <a:bodyPr/>
                    <a:lstStyle/>
                    <a:p>
                      <a:pPr algn="l">
                        <a:spcAft>
                          <a:spcPts val="300"/>
                        </a:spcAft>
                      </a:pPr>
                      <a:r>
                        <a:rPr lang="cs-CZ" sz="2000" dirty="0" smtClean="0">
                          <a:effectLst/>
                        </a:rPr>
                        <a:t>Cash ratio (Cash </a:t>
                      </a:r>
                      <a:r>
                        <a:rPr lang="cs-CZ" sz="2000" dirty="0">
                          <a:effectLst/>
                        </a:rPr>
                        <a:t>/ </a:t>
                      </a:r>
                      <a:r>
                        <a:rPr lang="cs-CZ" sz="2000" dirty="0" smtClean="0">
                          <a:effectLst/>
                        </a:rPr>
                        <a:t>S-TL)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>
                          <a:effectLst/>
                        </a:rPr>
                        <a:t>0,4 – 0,6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>
                          <a:effectLst/>
                        </a:rPr>
                        <a:t>0,2 – 0,4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>
                          <a:effectLst/>
                        </a:rPr>
                        <a:t>&gt; 0,6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>
                          <a:effectLst/>
                        </a:rPr>
                        <a:t>&lt; 0,2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>
                          <a:effectLst/>
                        </a:rPr>
                        <a:t>&lt; 0,15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309034560"/>
                  </a:ext>
                </a:extLst>
              </a:tr>
              <a:tr h="372859">
                <a:tc>
                  <a:txBody>
                    <a:bodyPr/>
                    <a:lstStyle/>
                    <a:p>
                      <a:pPr algn="l">
                        <a:spcAft>
                          <a:spcPts val="300"/>
                        </a:spcAft>
                      </a:pPr>
                      <a:r>
                        <a:rPr lang="cs-CZ" sz="2000" dirty="0" err="1" smtClean="0">
                          <a:effectLst/>
                        </a:rPr>
                        <a:t>Assets</a:t>
                      </a:r>
                      <a:r>
                        <a:rPr lang="cs-CZ" sz="2000" dirty="0" smtClean="0">
                          <a:effectLst/>
                        </a:rPr>
                        <a:t> </a:t>
                      </a:r>
                      <a:r>
                        <a:rPr lang="cs-CZ" sz="2000" dirty="0" err="1" smtClean="0">
                          <a:effectLst/>
                        </a:rPr>
                        <a:t>turnover</a:t>
                      </a:r>
                      <a:r>
                        <a:rPr lang="cs-CZ" sz="2000" dirty="0" smtClean="0">
                          <a:effectLst/>
                        </a:rPr>
                        <a:t> (R </a:t>
                      </a:r>
                      <a:r>
                        <a:rPr lang="cs-CZ" sz="2000" dirty="0">
                          <a:effectLst/>
                        </a:rPr>
                        <a:t>/ A)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>
                          <a:effectLst/>
                        </a:rPr>
                        <a:t>&gt; 3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>
                          <a:effectLst/>
                        </a:rPr>
                        <a:t>&gt; 2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>
                          <a:effectLst/>
                        </a:rPr>
                        <a:t>&gt; 1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>
                          <a:effectLst/>
                        </a:rPr>
                        <a:t>&gt; 0,8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>
                          <a:effectLst/>
                        </a:rPr>
                        <a:t>&lt; 0,8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508414459"/>
                  </a:ext>
                </a:extLst>
              </a:tr>
              <a:tr h="745719">
                <a:tc>
                  <a:txBody>
                    <a:bodyPr/>
                    <a:lstStyle/>
                    <a:p>
                      <a:pPr algn="l">
                        <a:spcAft>
                          <a:spcPts val="300"/>
                        </a:spcAft>
                      </a:pPr>
                      <a:r>
                        <a:rPr lang="cs-CZ" sz="2000" dirty="0" err="1" smtClean="0">
                          <a:effectLst/>
                        </a:rPr>
                        <a:t>Laboru</a:t>
                      </a:r>
                      <a:r>
                        <a:rPr lang="cs-CZ" sz="2000" dirty="0" smtClean="0">
                          <a:effectLst/>
                        </a:rPr>
                        <a:t> </a:t>
                      </a:r>
                      <a:r>
                        <a:rPr lang="cs-CZ" sz="2000" dirty="0" err="1" smtClean="0">
                          <a:effectLst/>
                        </a:rPr>
                        <a:t>productivity</a:t>
                      </a:r>
                      <a:r>
                        <a:rPr lang="cs-CZ" sz="2000" dirty="0" smtClean="0">
                          <a:effectLst/>
                        </a:rPr>
                        <a:t> (VA </a:t>
                      </a:r>
                      <a:r>
                        <a:rPr lang="cs-CZ" sz="2000" dirty="0">
                          <a:effectLst/>
                        </a:rPr>
                        <a:t>/ </a:t>
                      </a:r>
                      <a:r>
                        <a:rPr lang="cs-CZ" sz="2000" dirty="0" smtClean="0">
                          <a:effectLst/>
                        </a:rPr>
                        <a:t>PC)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>
                          <a:effectLst/>
                        </a:rPr>
                        <a:t>&gt; 2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>
                          <a:effectLst/>
                        </a:rPr>
                        <a:t>&gt; 1,5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>
                          <a:effectLst/>
                        </a:rPr>
                        <a:t>&gt; 1,2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>
                          <a:effectLst/>
                        </a:rPr>
                        <a:t>&gt; 1</a:t>
                      </a:r>
                      <a:endParaRPr lang="cs-CZ" sz="120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</a:rPr>
                        <a:t>&lt; 1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514704235"/>
                  </a:ext>
                </a:extLst>
              </a:tr>
            </a:tbl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097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latin typeface="+mj-lt"/>
              </a:rPr>
              <a:t>Balance analysis </a:t>
            </a:r>
            <a:r>
              <a:rPr lang="cs-CZ" sz="4000" dirty="0" smtClean="0">
                <a:latin typeface="+mj-lt"/>
              </a:rPr>
              <a:t>by</a:t>
            </a:r>
            <a:r>
              <a:rPr lang="en-US" sz="4000" dirty="0" smtClean="0">
                <a:latin typeface="+mj-lt"/>
              </a:rPr>
              <a:t> </a:t>
            </a:r>
            <a:r>
              <a:rPr lang="en-US" sz="4000" dirty="0">
                <a:latin typeface="+mj-lt"/>
              </a:rPr>
              <a:t>Rudolf </a:t>
            </a:r>
            <a:r>
              <a:rPr lang="en-US" sz="4000" dirty="0" err="1" smtClean="0">
                <a:latin typeface="+mj-lt"/>
              </a:rPr>
              <a:t>Doucha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smtClean="0">
                <a:latin typeface="+mn-lt"/>
              </a:rPr>
              <a:t>B</a:t>
            </a:r>
            <a:r>
              <a:rPr lang="en-US" sz="2800" dirty="0" err="1" smtClean="0">
                <a:latin typeface="+mn-lt"/>
              </a:rPr>
              <a:t>alance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>
                <a:latin typeface="+mn-lt"/>
              </a:rPr>
              <a:t>analysis I</a:t>
            </a:r>
          </a:p>
          <a:p>
            <a:pPr lvl="1"/>
            <a:r>
              <a:rPr lang="en-US" sz="2400" dirty="0">
                <a:latin typeface="+mn-lt"/>
              </a:rPr>
              <a:t>Stability indicator, S = Equity / Fixed assets</a:t>
            </a:r>
          </a:p>
          <a:p>
            <a:pPr lvl="1"/>
            <a:r>
              <a:rPr lang="en-US" sz="2400" dirty="0">
                <a:latin typeface="+mn-lt"/>
              </a:rPr>
              <a:t>Liquidity ratio, L = (Financial assets + Receivables) / (2.17 ∙ Short-term debt)</a:t>
            </a:r>
          </a:p>
          <a:p>
            <a:pPr lvl="1"/>
            <a:r>
              <a:rPr lang="en-US" sz="2400" dirty="0">
                <a:latin typeface="+mn-lt"/>
              </a:rPr>
              <a:t>Activity indicator, A = Total performance / (2 ∙ Total liabilities)</a:t>
            </a:r>
          </a:p>
          <a:p>
            <a:pPr lvl="1"/>
            <a:r>
              <a:rPr lang="en-US" sz="2400" dirty="0">
                <a:latin typeface="+mn-lt"/>
              </a:rPr>
              <a:t>Profitability ratio, R = 8 ∙ Economic result / Registered capital</a:t>
            </a:r>
          </a:p>
          <a:p>
            <a:pPr lvl="1"/>
            <a:r>
              <a:rPr lang="en-US" sz="2400" dirty="0">
                <a:latin typeface="+mn-lt"/>
              </a:rPr>
              <a:t>Overall rating, C = (2 S + 4 L + A + 5 R) / 12</a:t>
            </a:r>
          </a:p>
          <a:p>
            <a:pPr lvl="1"/>
            <a:r>
              <a:rPr lang="en-US" sz="2400" dirty="0">
                <a:latin typeface="+mn-lt"/>
              </a:rPr>
              <a:t>Values greater than 1 are good, values between 1 and 0.5 are considered tolerable and below 0.5 are considered alarming.</a:t>
            </a:r>
          </a:p>
          <a:p>
            <a:r>
              <a:rPr lang="en-US" sz="2800" dirty="0">
                <a:latin typeface="+mn-lt"/>
              </a:rPr>
              <a:t>Balance analysis II</a:t>
            </a:r>
          </a:p>
          <a:p>
            <a:pPr lvl="1"/>
            <a:r>
              <a:rPr lang="en-US" sz="2400" dirty="0">
                <a:latin typeface="+mn-lt"/>
              </a:rPr>
              <a:t>In each circuit, the system uses three to five indicators, the resulting indicator is their weighted average. The individual indicators are constructed in such a way that, with increasing value, they point to an improving state. At all levels of evaluation, the evaluation is valid as in Balance Sheet Analysis I.</a:t>
            </a:r>
            <a:endParaRPr lang="cs-CZ" sz="2400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766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+mj-lt"/>
              </a:rPr>
              <a:t>Ohlson's</a:t>
            </a:r>
            <a:r>
              <a:rPr lang="en-US" dirty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model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+mn-lt"/>
              </a:rPr>
              <a:t>Ohlson</a:t>
            </a:r>
            <a:r>
              <a:rPr lang="en-US" dirty="0" smtClean="0">
                <a:latin typeface="+mn-lt"/>
              </a:rPr>
              <a:t> </a:t>
            </a:r>
            <a:r>
              <a:rPr lang="en-US" dirty="0">
                <a:latin typeface="+mn-lt"/>
              </a:rPr>
              <a:t>(1980)</a:t>
            </a:r>
          </a:p>
          <a:p>
            <a:r>
              <a:rPr lang="en-US" dirty="0">
                <a:latin typeface="+mn-lt"/>
              </a:rPr>
              <a:t>Logistic regression, 9 indicators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24</a:t>
            </a:fld>
            <a:endParaRPr lang="cs-CZ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4014880"/>
              </p:ext>
            </p:extLst>
          </p:nvPr>
        </p:nvGraphicFramePr>
        <p:xfrm>
          <a:off x="893852" y="2681288"/>
          <a:ext cx="463550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Equation" r:id="rId3" imgW="4635500" imgH="673100" progId="Equation.DSMT4">
                  <p:embed/>
                </p:oleObj>
              </mc:Choice>
              <mc:Fallback>
                <p:oleObj name="Equation" r:id="rId3" imgW="4635500" imgH="6731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3852" y="2681288"/>
                        <a:ext cx="4635500" cy="666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193" name="obrázek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852" y="3805238"/>
            <a:ext cx="304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893852" y="2224088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93852" y="3348038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893852" y="6091238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5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latin typeface="+mj-lt"/>
              </a:rPr>
              <a:t>Zmijewski's</a:t>
            </a:r>
            <a:r>
              <a:rPr lang="cs-CZ" dirty="0">
                <a:latin typeface="+mj-lt"/>
              </a:rPr>
              <a:t> </a:t>
            </a:r>
            <a:r>
              <a:rPr lang="cs-CZ" dirty="0" smtClean="0">
                <a:latin typeface="+mj-lt"/>
              </a:rPr>
              <a:t>model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>
                <a:latin typeface="+mn-lt"/>
              </a:rPr>
              <a:t>Zmijewski</a:t>
            </a:r>
            <a:r>
              <a:rPr lang="cs-CZ" dirty="0" smtClean="0">
                <a:latin typeface="+mn-lt"/>
              </a:rPr>
              <a:t> </a:t>
            </a:r>
            <a:r>
              <a:rPr lang="cs-CZ" dirty="0">
                <a:latin typeface="+mn-lt"/>
              </a:rPr>
              <a:t>(1984)</a:t>
            </a:r>
          </a:p>
          <a:p>
            <a:r>
              <a:rPr lang="cs-CZ" dirty="0">
                <a:latin typeface="+mn-lt"/>
              </a:rPr>
              <a:t>Probit model </a:t>
            </a:r>
            <a:r>
              <a:rPr lang="cs-CZ" dirty="0" err="1">
                <a:latin typeface="+mn-lt"/>
              </a:rPr>
              <a:t>of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failure</a:t>
            </a:r>
            <a:r>
              <a:rPr lang="cs-CZ" dirty="0">
                <a:latin typeface="+mn-lt"/>
              </a:rPr>
              <a:t> probability</a:t>
            </a:r>
          </a:p>
          <a:p>
            <a:endParaRPr lang="cs-CZ" dirty="0">
              <a:latin typeface="+mn-lt"/>
            </a:endParaRPr>
          </a:p>
          <a:p>
            <a:r>
              <a:rPr lang="cs-CZ" dirty="0">
                <a:latin typeface="+mn-lt"/>
              </a:rPr>
              <a:t> </a:t>
            </a:r>
          </a:p>
          <a:p>
            <a:endParaRPr lang="cs-CZ" dirty="0">
              <a:latin typeface="+mn-lt"/>
            </a:endParaRPr>
          </a:p>
          <a:p>
            <a:r>
              <a:rPr lang="cs-CZ" dirty="0">
                <a:latin typeface="+mn-lt"/>
              </a:rPr>
              <a:t>x1 = Net profit / </a:t>
            </a:r>
            <a:r>
              <a:rPr lang="cs-CZ" dirty="0" err="1">
                <a:latin typeface="+mn-lt"/>
              </a:rPr>
              <a:t>Total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assets</a:t>
            </a:r>
            <a:endParaRPr lang="cs-CZ" dirty="0">
              <a:latin typeface="+mn-lt"/>
            </a:endParaRPr>
          </a:p>
          <a:p>
            <a:r>
              <a:rPr lang="cs-CZ" dirty="0">
                <a:latin typeface="+mn-lt"/>
              </a:rPr>
              <a:t>x2 = </a:t>
            </a:r>
            <a:r>
              <a:rPr lang="cs-CZ" dirty="0" err="1">
                <a:latin typeface="+mn-lt"/>
              </a:rPr>
              <a:t>Total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liabilities</a:t>
            </a:r>
            <a:r>
              <a:rPr lang="cs-CZ" dirty="0">
                <a:latin typeface="+mn-lt"/>
              </a:rPr>
              <a:t> / </a:t>
            </a:r>
            <a:r>
              <a:rPr lang="cs-CZ" dirty="0" err="1">
                <a:latin typeface="+mn-lt"/>
              </a:rPr>
              <a:t>Total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assets</a:t>
            </a:r>
            <a:endParaRPr lang="cs-CZ" dirty="0">
              <a:latin typeface="+mn-lt"/>
            </a:endParaRPr>
          </a:p>
          <a:p>
            <a:r>
              <a:rPr lang="cs-CZ" dirty="0">
                <a:latin typeface="+mn-lt"/>
              </a:rPr>
              <a:t>x3 = </a:t>
            </a:r>
            <a:r>
              <a:rPr lang="cs-CZ" dirty="0" err="1">
                <a:latin typeface="+mn-lt"/>
              </a:rPr>
              <a:t>Current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assets</a:t>
            </a:r>
            <a:r>
              <a:rPr lang="cs-CZ" dirty="0">
                <a:latin typeface="+mn-lt"/>
              </a:rPr>
              <a:t> / </a:t>
            </a:r>
            <a:r>
              <a:rPr lang="cs-CZ" dirty="0" err="1">
                <a:latin typeface="+mn-lt"/>
              </a:rPr>
              <a:t>Current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liabilities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25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5827140"/>
              </p:ext>
            </p:extLst>
          </p:nvPr>
        </p:nvGraphicFramePr>
        <p:xfrm>
          <a:off x="1099335" y="3030876"/>
          <a:ext cx="583565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Equation" r:id="rId3" imgW="5842000" imgH="381000" progId="Equation.DSMT4">
                  <p:embed/>
                </p:oleObj>
              </mc:Choice>
              <mc:Fallback>
                <p:oleObj name="Equation" r:id="rId3" imgW="5842000" imgH="3810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9335" y="3030876"/>
                        <a:ext cx="583565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232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+mj-lt"/>
              </a:rPr>
              <a:t>Classification</a:t>
            </a:r>
            <a:r>
              <a:rPr lang="cs-CZ" dirty="0" smtClean="0">
                <a:latin typeface="+mj-lt"/>
              </a:rPr>
              <a:t> matrix</a:t>
            </a:r>
            <a:endParaRPr lang="cs-CZ" dirty="0">
              <a:latin typeface="+mj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450381"/>
              </p:ext>
            </p:extLst>
          </p:nvPr>
        </p:nvGraphicFramePr>
        <p:xfrm>
          <a:off x="534988" y="2680275"/>
          <a:ext cx="9623426" cy="265473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365731">
                  <a:extLst>
                    <a:ext uri="{9D8B030D-6E8A-4147-A177-3AD203B41FA5}">
                      <a16:colId xmlns:a16="http://schemas.microsoft.com/office/drawing/2014/main" val="1286653759"/>
                    </a:ext>
                  </a:extLst>
                </a:gridCol>
                <a:gridCol w="2496620">
                  <a:extLst>
                    <a:ext uri="{9D8B030D-6E8A-4147-A177-3AD203B41FA5}">
                      <a16:colId xmlns:a16="http://schemas.microsoft.com/office/drawing/2014/main" val="1461006983"/>
                    </a:ext>
                  </a:extLst>
                </a:gridCol>
                <a:gridCol w="2784297">
                  <a:extLst>
                    <a:ext uri="{9D8B030D-6E8A-4147-A177-3AD203B41FA5}">
                      <a16:colId xmlns:a16="http://schemas.microsoft.com/office/drawing/2014/main" val="1269262584"/>
                    </a:ext>
                  </a:extLst>
                </a:gridCol>
                <a:gridCol w="2976778">
                  <a:extLst>
                    <a:ext uri="{9D8B030D-6E8A-4147-A177-3AD203B41FA5}">
                      <a16:colId xmlns:a16="http://schemas.microsoft.com/office/drawing/2014/main" val="2897653315"/>
                    </a:ext>
                  </a:extLst>
                </a:gridCol>
              </a:tblGrid>
              <a:tr h="442456">
                <a:tc rowSpan="2" gridSpan="2"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900" dirty="0">
                          <a:effectLst/>
                        </a:rPr>
                        <a:t> 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68" marR="66368" marT="0" marB="0" anchor="ctr"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900" dirty="0" err="1" smtClean="0">
                          <a:effectLst/>
                        </a:rPr>
                        <a:t>Classification</a:t>
                      </a:r>
                      <a:r>
                        <a:rPr lang="cs-CZ" sz="2900" dirty="0" smtClean="0">
                          <a:effectLst/>
                        </a:rPr>
                        <a:t> as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68" marR="66368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001750"/>
                  </a:ext>
                </a:extLst>
              </a:tr>
              <a:tr h="442456"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900" dirty="0" err="1" smtClean="0">
                          <a:effectLst/>
                        </a:rPr>
                        <a:t>bankruptcy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68" marR="66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900" dirty="0" smtClean="0">
                          <a:effectLst/>
                        </a:rPr>
                        <a:t>Non-</a:t>
                      </a:r>
                      <a:r>
                        <a:rPr lang="cs-CZ" sz="2900" dirty="0" err="1" smtClean="0">
                          <a:effectLst/>
                        </a:rPr>
                        <a:t>bankruptcy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68" marR="66368" marT="0" marB="0" anchor="ctr"/>
                </a:tc>
                <a:extLst>
                  <a:ext uri="{0D108BD9-81ED-4DB2-BD59-A6C34878D82A}">
                    <a16:rowId xmlns:a16="http://schemas.microsoft.com/office/drawing/2014/main" val="800639823"/>
                  </a:ext>
                </a:extLst>
              </a:tr>
              <a:tr h="884913">
                <a:tc rowSpan="2"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cs-CZ" sz="2900" dirty="0" smtClean="0">
                          <a:effectLst/>
                        </a:rPr>
                        <a:t>Reality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68" marR="66368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cs-CZ" sz="2900" dirty="0" err="1" smtClean="0">
                          <a:effectLst/>
                        </a:rPr>
                        <a:t>Bankruptcy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68" marR="66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900" dirty="0" err="1" smtClean="0">
                          <a:effectLst/>
                        </a:rPr>
                        <a:t>Correct</a:t>
                      </a:r>
                      <a:r>
                        <a:rPr lang="cs-CZ" sz="2900" dirty="0" smtClean="0">
                          <a:effectLst/>
                        </a:rPr>
                        <a:t> </a:t>
                      </a:r>
                      <a:r>
                        <a:rPr lang="cs-CZ" sz="2900" dirty="0" err="1" smtClean="0">
                          <a:effectLst/>
                        </a:rPr>
                        <a:t>classification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68" marR="66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900" dirty="0" smtClean="0">
                          <a:effectLst/>
                        </a:rPr>
                        <a:t>1st type </a:t>
                      </a:r>
                      <a:r>
                        <a:rPr lang="cs-CZ" sz="2900" dirty="0" err="1" smtClean="0">
                          <a:effectLst/>
                        </a:rPr>
                        <a:t>error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68" marR="66368" marT="0" marB="0" anchor="ctr"/>
                </a:tc>
                <a:extLst>
                  <a:ext uri="{0D108BD9-81ED-4DB2-BD59-A6C34878D82A}">
                    <a16:rowId xmlns:a16="http://schemas.microsoft.com/office/drawing/2014/main" val="3820823548"/>
                  </a:ext>
                </a:extLst>
              </a:tr>
              <a:tr h="88491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cs-CZ" sz="2900" dirty="0" smtClean="0">
                          <a:effectLst/>
                        </a:rPr>
                        <a:t>Non-</a:t>
                      </a:r>
                      <a:r>
                        <a:rPr lang="cs-CZ" sz="2900" dirty="0" err="1" smtClean="0">
                          <a:effectLst/>
                        </a:rPr>
                        <a:t>bankruptcy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68" marR="66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900" dirty="0" smtClean="0">
                          <a:effectLst/>
                        </a:rPr>
                        <a:t>2nd type </a:t>
                      </a:r>
                      <a:r>
                        <a:rPr lang="cs-CZ" sz="2900" dirty="0" err="1" smtClean="0">
                          <a:effectLst/>
                        </a:rPr>
                        <a:t>error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68" marR="66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cs-CZ" sz="2900" dirty="0" err="1" smtClean="0">
                          <a:effectLst/>
                        </a:rPr>
                        <a:t>Correct</a:t>
                      </a:r>
                      <a:r>
                        <a:rPr lang="cs-CZ" sz="2900" dirty="0" smtClean="0">
                          <a:effectLst/>
                        </a:rPr>
                        <a:t> </a:t>
                      </a:r>
                      <a:r>
                        <a:rPr lang="cs-CZ" sz="2900" dirty="0" err="1" smtClean="0">
                          <a:effectLst/>
                        </a:rPr>
                        <a:t>classification</a:t>
                      </a:r>
                      <a:endParaRPr lang="cs-CZ" sz="1200" dirty="0">
                        <a:effectLst/>
                        <a:latin typeface="DejaVu Serif Condense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68" marR="66368" marT="0" marB="0" anchor="ctr"/>
                </a:tc>
                <a:extLst>
                  <a:ext uri="{0D108BD9-81ED-4DB2-BD59-A6C34878D82A}">
                    <a16:rowId xmlns:a16="http://schemas.microsoft.com/office/drawing/2014/main" val="27297787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6572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Factors of limited transferability of models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>
              <a:latin typeface="+mn-lt"/>
            </a:endParaRPr>
          </a:p>
          <a:p>
            <a:r>
              <a:rPr lang="en-US" dirty="0" smtClean="0">
                <a:latin typeface="+mn-lt"/>
              </a:rPr>
              <a:t>Age </a:t>
            </a:r>
            <a:r>
              <a:rPr lang="en-US" dirty="0">
                <a:latin typeface="+mn-lt"/>
              </a:rPr>
              <a:t>of the model</a:t>
            </a:r>
          </a:p>
          <a:p>
            <a:r>
              <a:rPr lang="en-US" dirty="0" smtClean="0">
                <a:latin typeface="+mn-lt"/>
              </a:rPr>
              <a:t>Country </a:t>
            </a:r>
            <a:r>
              <a:rPr lang="en-US" dirty="0">
                <a:latin typeface="+mn-lt"/>
              </a:rPr>
              <a:t>of origin of the model</a:t>
            </a:r>
          </a:p>
          <a:p>
            <a:r>
              <a:rPr lang="en-US" dirty="0" smtClean="0">
                <a:latin typeface="+mn-lt"/>
              </a:rPr>
              <a:t>Type </a:t>
            </a:r>
            <a:r>
              <a:rPr lang="en-US" dirty="0">
                <a:latin typeface="+mn-lt"/>
              </a:rPr>
              <a:t>of business</a:t>
            </a:r>
          </a:p>
          <a:p>
            <a:r>
              <a:rPr lang="en-US" dirty="0" smtClean="0">
                <a:latin typeface="+mn-lt"/>
              </a:rPr>
              <a:t>Definition </a:t>
            </a:r>
            <a:r>
              <a:rPr lang="en-US" dirty="0">
                <a:latin typeface="+mn-lt"/>
              </a:rPr>
              <a:t>of the dependent variable</a:t>
            </a:r>
          </a:p>
          <a:p>
            <a:r>
              <a:rPr lang="en-US" dirty="0">
                <a:latin typeface="+mn-lt"/>
              </a:rPr>
              <a:t>Number, complexity and type of </a:t>
            </a:r>
            <a:r>
              <a:rPr lang="cs-CZ" dirty="0" smtClean="0">
                <a:latin typeface="+mn-lt"/>
              </a:rPr>
              <a:t>independent </a:t>
            </a:r>
            <a:r>
              <a:rPr lang="en-US" dirty="0" smtClean="0">
                <a:latin typeface="+mn-lt"/>
              </a:rPr>
              <a:t>variables </a:t>
            </a:r>
            <a:r>
              <a:rPr lang="en-US" dirty="0">
                <a:latin typeface="+mn-lt"/>
              </a:rPr>
              <a:t>included in the model</a:t>
            </a:r>
            <a:endParaRPr lang="cs-CZ" dirty="0">
              <a:latin typeface="+mn-lt"/>
            </a:endParaRPr>
          </a:p>
          <a:p>
            <a:r>
              <a:rPr lang="en-US" dirty="0" smtClean="0">
                <a:latin typeface="+mn-lt"/>
              </a:rPr>
              <a:t>Classification </a:t>
            </a:r>
            <a:r>
              <a:rPr lang="en-US" dirty="0">
                <a:latin typeface="+mn-lt"/>
              </a:rPr>
              <a:t>method </a:t>
            </a:r>
            <a:r>
              <a:rPr lang="en-US" dirty="0" smtClean="0">
                <a:latin typeface="+mn-lt"/>
              </a:rPr>
              <a:t>used</a:t>
            </a:r>
            <a:endParaRPr lang="en-US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408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+mj-lt"/>
              </a:rPr>
              <a:t>Beaver</a:t>
            </a:r>
            <a:r>
              <a:rPr lang="cs-CZ" dirty="0" smtClean="0">
                <a:latin typeface="+mj-lt"/>
              </a:rPr>
              <a:t> model (profile </a:t>
            </a:r>
            <a:r>
              <a:rPr lang="cs-CZ" dirty="0" err="1" smtClean="0">
                <a:latin typeface="+mj-lt"/>
              </a:rPr>
              <a:t>analysis</a:t>
            </a:r>
            <a:r>
              <a:rPr lang="cs-CZ" dirty="0" smtClean="0">
                <a:latin typeface="+mj-lt"/>
              </a:rPr>
              <a:t>)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00800" y="1187532"/>
            <a:ext cx="3757613" cy="5567281"/>
          </a:xfrm>
        </p:spPr>
        <p:txBody>
          <a:bodyPr/>
          <a:lstStyle/>
          <a:p>
            <a:r>
              <a:rPr lang="en-US" dirty="0">
                <a:latin typeface="+mn-lt"/>
              </a:rPr>
              <a:t>Cash flow / Liabilities - error 13% one year before bankruptcy (</a:t>
            </a:r>
            <a:r>
              <a:rPr lang="en-US" dirty="0" smtClean="0">
                <a:latin typeface="+mn-lt"/>
              </a:rPr>
              <a:t>li</a:t>
            </a:r>
            <a:r>
              <a:rPr lang="cs-CZ" dirty="0" err="1" smtClean="0">
                <a:latin typeface="+mn-lt"/>
              </a:rPr>
              <a:t>threshold</a:t>
            </a:r>
            <a:r>
              <a:rPr lang="en-US" dirty="0" smtClean="0">
                <a:latin typeface="+mn-lt"/>
              </a:rPr>
              <a:t> </a:t>
            </a:r>
            <a:r>
              <a:rPr lang="en-US" dirty="0">
                <a:latin typeface="+mn-lt"/>
              </a:rPr>
              <a:t>0.03)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  <p:pic>
        <p:nvPicPr>
          <p:cNvPr id="6" name="obrázek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58" y="1187532"/>
            <a:ext cx="5960542" cy="62229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180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+mj-lt"/>
              </a:rPr>
              <a:t>Altman index Z68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>
                <a:latin typeface="+mj-lt"/>
              </a:rPr>
              <a:t>Z</a:t>
            </a:r>
            <a:r>
              <a:rPr lang="cs-CZ" dirty="0">
                <a:latin typeface="+mj-lt"/>
              </a:rPr>
              <a:t>68 = 1,2 </a:t>
            </a:r>
            <a:r>
              <a:rPr lang="cs-CZ" i="1" dirty="0">
                <a:latin typeface="+mj-lt"/>
              </a:rPr>
              <a:t>x</a:t>
            </a:r>
            <a:r>
              <a:rPr lang="cs-CZ" baseline="-25000" dirty="0">
                <a:latin typeface="+mj-lt"/>
              </a:rPr>
              <a:t>1</a:t>
            </a:r>
            <a:r>
              <a:rPr lang="cs-CZ" dirty="0">
                <a:latin typeface="+mj-lt"/>
              </a:rPr>
              <a:t> + 1,4 </a:t>
            </a:r>
            <a:r>
              <a:rPr lang="cs-CZ" i="1" dirty="0">
                <a:latin typeface="+mj-lt"/>
              </a:rPr>
              <a:t>x</a:t>
            </a:r>
            <a:r>
              <a:rPr lang="cs-CZ" baseline="-25000" dirty="0">
                <a:latin typeface="+mj-lt"/>
              </a:rPr>
              <a:t>2</a:t>
            </a:r>
            <a:r>
              <a:rPr lang="cs-CZ" dirty="0">
                <a:latin typeface="+mj-lt"/>
              </a:rPr>
              <a:t> + 3,3 </a:t>
            </a:r>
            <a:r>
              <a:rPr lang="cs-CZ" i="1" dirty="0">
                <a:latin typeface="+mj-lt"/>
              </a:rPr>
              <a:t>x</a:t>
            </a:r>
            <a:r>
              <a:rPr lang="cs-CZ" baseline="-25000" dirty="0">
                <a:latin typeface="+mj-lt"/>
              </a:rPr>
              <a:t>3</a:t>
            </a:r>
            <a:r>
              <a:rPr lang="cs-CZ" dirty="0">
                <a:latin typeface="+mj-lt"/>
              </a:rPr>
              <a:t> + 0,6 </a:t>
            </a:r>
            <a:r>
              <a:rPr lang="cs-CZ" i="1" dirty="0">
                <a:latin typeface="+mj-lt"/>
              </a:rPr>
              <a:t>x</a:t>
            </a:r>
            <a:r>
              <a:rPr lang="cs-CZ" baseline="-25000" dirty="0">
                <a:latin typeface="+mj-lt"/>
              </a:rPr>
              <a:t>4</a:t>
            </a:r>
            <a:r>
              <a:rPr lang="cs-CZ" dirty="0">
                <a:latin typeface="+mj-lt"/>
              </a:rPr>
              <a:t> + 0,999 </a:t>
            </a:r>
            <a:r>
              <a:rPr lang="cs-CZ" i="1" dirty="0" smtClean="0">
                <a:latin typeface="+mj-lt"/>
              </a:rPr>
              <a:t>x</a:t>
            </a:r>
            <a:r>
              <a:rPr lang="cs-CZ" baseline="-25000" dirty="0" smtClean="0">
                <a:latin typeface="+mj-lt"/>
              </a:rPr>
              <a:t>5</a:t>
            </a:r>
          </a:p>
          <a:p>
            <a:endParaRPr lang="cs-CZ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x1 </a:t>
            </a:r>
            <a:r>
              <a:rPr lang="en-US" dirty="0">
                <a:latin typeface="+mj-lt"/>
              </a:rPr>
              <a:t>- net working capital / total assets</a:t>
            </a:r>
          </a:p>
          <a:p>
            <a:r>
              <a:rPr lang="en-US" dirty="0">
                <a:latin typeface="+mj-lt"/>
              </a:rPr>
              <a:t>x2 - retained earnings / total assets</a:t>
            </a:r>
          </a:p>
          <a:p>
            <a:r>
              <a:rPr lang="en-US" dirty="0">
                <a:latin typeface="+mj-lt"/>
              </a:rPr>
              <a:t>x3 - EBIT / total assets</a:t>
            </a:r>
          </a:p>
          <a:p>
            <a:r>
              <a:rPr lang="en-US" dirty="0">
                <a:latin typeface="+mj-lt"/>
              </a:rPr>
              <a:t>x4 - market value of equity / liabilities</a:t>
            </a:r>
          </a:p>
          <a:p>
            <a:r>
              <a:rPr lang="en-US" dirty="0">
                <a:latin typeface="+mj-lt"/>
              </a:rPr>
              <a:t>x5 - total revenues / </a:t>
            </a:r>
            <a:r>
              <a:rPr lang="en-US" dirty="0" smtClean="0">
                <a:latin typeface="+mj-lt"/>
              </a:rPr>
              <a:t>assets</a:t>
            </a:r>
            <a:endParaRPr lang="cs-CZ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Classification </a:t>
            </a:r>
            <a:r>
              <a:rPr lang="en-US" dirty="0">
                <a:latin typeface="+mj-lt"/>
              </a:rPr>
              <a:t>rule</a:t>
            </a:r>
          </a:p>
          <a:p>
            <a:pPr lvl="1"/>
            <a:r>
              <a:rPr lang="en-US" dirty="0">
                <a:latin typeface="+mj-lt"/>
              </a:rPr>
              <a:t>Successful companies </a:t>
            </a:r>
            <a:r>
              <a:rPr lang="en-US" dirty="0" smtClean="0">
                <a:latin typeface="+mj-lt"/>
              </a:rPr>
              <a:t>Z68</a:t>
            </a:r>
            <a:r>
              <a:rPr lang="cs-CZ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&gt; </a:t>
            </a:r>
            <a:r>
              <a:rPr lang="en-US" dirty="0">
                <a:latin typeface="+mj-lt"/>
              </a:rPr>
              <a:t>2.99</a:t>
            </a:r>
          </a:p>
          <a:p>
            <a:pPr lvl="1"/>
            <a:r>
              <a:rPr lang="en-US" dirty="0">
                <a:latin typeface="+mj-lt"/>
              </a:rPr>
              <a:t>Enterprises going bankrupt Z68 </a:t>
            </a:r>
            <a:r>
              <a:rPr lang="en-US" dirty="0" smtClean="0">
                <a:latin typeface="+mj-lt"/>
              </a:rPr>
              <a:t>&lt;</a:t>
            </a:r>
            <a:r>
              <a:rPr lang="cs-CZ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1.81</a:t>
            </a:r>
            <a:endParaRPr lang="cs-CZ" dirty="0">
              <a:latin typeface="+mj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306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j-lt"/>
              </a:rPr>
              <a:t>Altman index Z68</a:t>
            </a:r>
            <a:endParaRPr lang="cs-CZ" dirty="0">
              <a:latin typeface="+mj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pic>
        <p:nvPicPr>
          <p:cNvPr id="6" name="obrázek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46" y="1527095"/>
            <a:ext cx="9931505" cy="49148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028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j-lt"/>
              </a:rPr>
              <a:t>Altman index </a:t>
            </a:r>
            <a:r>
              <a:rPr lang="cs-CZ" dirty="0" smtClean="0">
                <a:latin typeface="+mj-lt"/>
              </a:rPr>
              <a:t>Z‘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i="1" dirty="0" smtClean="0">
              <a:latin typeface="+mn-lt"/>
            </a:endParaRPr>
          </a:p>
          <a:p>
            <a:r>
              <a:rPr lang="cs-CZ" i="1" dirty="0" smtClean="0">
                <a:latin typeface="+mn-lt"/>
              </a:rPr>
              <a:t>Z</a:t>
            </a:r>
            <a:r>
              <a:rPr lang="cs-CZ" dirty="0">
                <a:latin typeface="+mn-lt"/>
              </a:rPr>
              <a:t>‘ = 0,717 </a:t>
            </a:r>
            <a:r>
              <a:rPr lang="cs-CZ" i="1" dirty="0">
                <a:latin typeface="+mn-lt"/>
              </a:rPr>
              <a:t>x</a:t>
            </a:r>
            <a:r>
              <a:rPr lang="cs-CZ" baseline="-25000" dirty="0">
                <a:latin typeface="+mn-lt"/>
              </a:rPr>
              <a:t>1</a:t>
            </a:r>
            <a:r>
              <a:rPr lang="cs-CZ" dirty="0">
                <a:latin typeface="+mn-lt"/>
              </a:rPr>
              <a:t> + 0,847 </a:t>
            </a:r>
            <a:r>
              <a:rPr lang="cs-CZ" i="1" dirty="0">
                <a:latin typeface="+mn-lt"/>
              </a:rPr>
              <a:t>x</a:t>
            </a:r>
            <a:r>
              <a:rPr lang="cs-CZ" baseline="-25000" dirty="0">
                <a:latin typeface="+mn-lt"/>
              </a:rPr>
              <a:t>2</a:t>
            </a:r>
            <a:r>
              <a:rPr lang="cs-CZ" dirty="0">
                <a:latin typeface="+mn-lt"/>
              </a:rPr>
              <a:t> + 3,107 </a:t>
            </a:r>
            <a:r>
              <a:rPr lang="cs-CZ" i="1" dirty="0">
                <a:latin typeface="+mn-lt"/>
              </a:rPr>
              <a:t>x</a:t>
            </a:r>
            <a:r>
              <a:rPr lang="cs-CZ" baseline="-25000" dirty="0">
                <a:latin typeface="+mn-lt"/>
              </a:rPr>
              <a:t>3</a:t>
            </a:r>
            <a:r>
              <a:rPr lang="cs-CZ" dirty="0">
                <a:latin typeface="+mn-lt"/>
              </a:rPr>
              <a:t> + 0,42 </a:t>
            </a:r>
            <a:r>
              <a:rPr lang="cs-CZ" i="1" dirty="0">
                <a:latin typeface="+mn-lt"/>
              </a:rPr>
              <a:t>x</a:t>
            </a:r>
            <a:r>
              <a:rPr lang="cs-CZ" baseline="-25000" dirty="0">
                <a:latin typeface="+mn-lt"/>
              </a:rPr>
              <a:t>4</a:t>
            </a:r>
            <a:r>
              <a:rPr lang="cs-CZ" dirty="0">
                <a:latin typeface="+mn-lt"/>
              </a:rPr>
              <a:t> + 0,998 </a:t>
            </a:r>
            <a:r>
              <a:rPr lang="cs-CZ" i="1" dirty="0" smtClean="0">
                <a:latin typeface="+mn-lt"/>
              </a:rPr>
              <a:t>x</a:t>
            </a:r>
            <a:r>
              <a:rPr lang="cs-CZ" baseline="-25000" dirty="0" smtClean="0">
                <a:latin typeface="+mn-lt"/>
              </a:rPr>
              <a:t>5</a:t>
            </a:r>
          </a:p>
          <a:p>
            <a:endParaRPr lang="cs-CZ" baseline="-25000" dirty="0">
              <a:latin typeface="+mn-lt"/>
            </a:endParaRPr>
          </a:p>
          <a:p>
            <a:r>
              <a:rPr lang="cs-CZ" dirty="0">
                <a:latin typeface="+mn-lt"/>
              </a:rPr>
              <a:t>x4 - </a:t>
            </a:r>
            <a:r>
              <a:rPr lang="cs-CZ" dirty="0" err="1">
                <a:latin typeface="+mn-lt"/>
              </a:rPr>
              <a:t>equity</a:t>
            </a:r>
            <a:r>
              <a:rPr lang="cs-CZ" dirty="0">
                <a:latin typeface="+mn-lt"/>
              </a:rPr>
              <a:t> / </a:t>
            </a:r>
            <a:r>
              <a:rPr lang="cs-CZ" dirty="0" err="1" smtClean="0">
                <a:latin typeface="+mn-lt"/>
              </a:rPr>
              <a:t>liabilities</a:t>
            </a:r>
            <a:endParaRPr lang="cs-CZ" dirty="0" smtClean="0">
              <a:latin typeface="+mn-lt"/>
            </a:endParaRPr>
          </a:p>
          <a:p>
            <a:endParaRPr lang="cs-CZ" dirty="0">
              <a:latin typeface="+mn-lt"/>
            </a:endParaRPr>
          </a:p>
          <a:p>
            <a:r>
              <a:rPr lang="en-US" dirty="0">
                <a:latin typeface="+mn-lt"/>
              </a:rPr>
              <a:t>Classification rule</a:t>
            </a:r>
          </a:p>
          <a:p>
            <a:pPr lvl="1"/>
            <a:r>
              <a:rPr lang="en-US" dirty="0">
                <a:latin typeface="+mn-lt"/>
              </a:rPr>
              <a:t>Successful companies </a:t>
            </a:r>
            <a:r>
              <a:rPr lang="en-US" dirty="0" smtClean="0">
                <a:latin typeface="+mn-lt"/>
              </a:rPr>
              <a:t>Z‘</a:t>
            </a:r>
            <a:r>
              <a:rPr lang="cs-CZ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&gt; </a:t>
            </a:r>
            <a:r>
              <a:rPr lang="en-US" dirty="0">
                <a:latin typeface="+mn-lt"/>
              </a:rPr>
              <a:t>2.90</a:t>
            </a:r>
          </a:p>
          <a:p>
            <a:pPr lvl="1"/>
            <a:r>
              <a:rPr lang="en-US" dirty="0">
                <a:latin typeface="+mn-lt"/>
              </a:rPr>
              <a:t>Enterprises going bankrupt </a:t>
            </a:r>
            <a:r>
              <a:rPr lang="en-US" dirty="0" smtClean="0">
                <a:latin typeface="+mn-lt"/>
              </a:rPr>
              <a:t>Z‘</a:t>
            </a:r>
            <a:r>
              <a:rPr lang="cs-CZ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&lt;</a:t>
            </a:r>
            <a:r>
              <a:rPr lang="cs-CZ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1.23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123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+mj-lt"/>
              </a:rPr>
              <a:t>Altman index Z‘‘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x1 - net working capital / total assets</a:t>
            </a:r>
          </a:p>
          <a:p>
            <a:r>
              <a:rPr lang="en-US" dirty="0">
                <a:latin typeface="+mn-lt"/>
              </a:rPr>
              <a:t>x2 - retained earnings / total assets</a:t>
            </a:r>
          </a:p>
          <a:p>
            <a:r>
              <a:rPr lang="en-US" dirty="0">
                <a:latin typeface="+mn-lt"/>
              </a:rPr>
              <a:t>x3 - EBIT / total assets</a:t>
            </a:r>
          </a:p>
          <a:p>
            <a:r>
              <a:rPr lang="en-US" dirty="0">
                <a:latin typeface="+mn-lt"/>
              </a:rPr>
              <a:t>x4 - equity / liabilities</a:t>
            </a:r>
          </a:p>
          <a:p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Z ‘‘ = 6.56 x1 + 3.26 x2 + 6.72 x3 + 1.05 x4</a:t>
            </a:r>
          </a:p>
          <a:p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Classification rule</a:t>
            </a:r>
          </a:p>
          <a:p>
            <a:pPr lvl="1"/>
            <a:r>
              <a:rPr lang="en-US" dirty="0">
                <a:latin typeface="+mn-lt"/>
              </a:rPr>
              <a:t>Successful companies </a:t>
            </a:r>
            <a:r>
              <a:rPr lang="en-US" dirty="0" smtClean="0">
                <a:latin typeface="+mn-lt"/>
              </a:rPr>
              <a:t>Z‘‘</a:t>
            </a:r>
            <a:r>
              <a:rPr lang="cs-CZ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&gt; </a:t>
            </a:r>
            <a:r>
              <a:rPr lang="en-US" dirty="0">
                <a:latin typeface="+mn-lt"/>
              </a:rPr>
              <a:t>2.6</a:t>
            </a:r>
          </a:p>
          <a:p>
            <a:pPr lvl="1"/>
            <a:r>
              <a:rPr lang="en-US" dirty="0">
                <a:latin typeface="+mn-lt"/>
              </a:rPr>
              <a:t>Enterprises going bankrupt </a:t>
            </a:r>
            <a:r>
              <a:rPr lang="en-US" dirty="0" smtClean="0">
                <a:latin typeface="+mn-lt"/>
              </a:rPr>
              <a:t>Z‘‘ &lt;</a:t>
            </a:r>
            <a:r>
              <a:rPr lang="cs-CZ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1.1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703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55</TotalTime>
  <Words>1428</Words>
  <Application>Microsoft Office PowerPoint</Application>
  <PresentationFormat>Vlastní</PresentationFormat>
  <Paragraphs>324</Paragraphs>
  <Slides>25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2" baseType="lpstr">
      <vt:lpstr>Arial</vt:lpstr>
      <vt:lpstr>Calibri</vt:lpstr>
      <vt:lpstr>Clara Sans</vt:lpstr>
      <vt:lpstr>DejaVu Serif Condensed</vt:lpstr>
      <vt:lpstr>Times New Roman</vt:lpstr>
      <vt:lpstr>JU_OPVVV</vt:lpstr>
      <vt:lpstr>MathType 5.0 Equation</vt:lpstr>
      <vt:lpstr>Classification models </vt:lpstr>
      <vt:lpstr>Classification models</vt:lpstr>
      <vt:lpstr>Classification matrix</vt:lpstr>
      <vt:lpstr>Factors of limited transferability of models</vt:lpstr>
      <vt:lpstr>Beaver model (profile analysis)</vt:lpstr>
      <vt:lpstr>Altman index Z68</vt:lpstr>
      <vt:lpstr>Altman index Z68</vt:lpstr>
      <vt:lpstr>Altman index Z‘</vt:lpstr>
      <vt:lpstr>Altman index Z‘‘</vt:lpstr>
      <vt:lpstr>Index IN95</vt:lpstr>
      <vt:lpstr>Index IN99</vt:lpstr>
      <vt:lpstr>Index IN01</vt:lpstr>
      <vt:lpstr>Index IN05</vt:lpstr>
      <vt:lpstr>Quicktest (Peter Kralicek)</vt:lpstr>
      <vt:lpstr>Quicktest (Peter Kralicek) - evaluation</vt:lpstr>
      <vt:lpstr>Tamari model</vt:lpstr>
      <vt:lpstr>Tamari model</vt:lpstr>
      <vt:lpstr>Grünwald index of bonity</vt:lpstr>
      <vt:lpstr>Grünwald index of bonity</vt:lpstr>
      <vt:lpstr>Grünwald index of bonity - evaluation</vt:lpstr>
      <vt:lpstr>Financial health in the Rural Development Programme</vt:lpstr>
      <vt:lpstr>Classification analysis of a municipal company</vt:lpstr>
      <vt:lpstr>Balance analysis by Rudolf Doucha</vt:lpstr>
      <vt:lpstr>Ohlson's model</vt:lpstr>
      <vt:lpstr>Zmijewski's model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R Z</cp:lastModifiedBy>
  <cp:revision>28</cp:revision>
  <dcterms:created xsi:type="dcterms:W3CDTF">2017-07-17T18:52:59Z</dcterms:created>
  <dcterms:modified xsi:type="dcterms:W3CDTF">2020-12-02T10:46:10Z</dcterms:modified>
</cp:coreProperties>
</file>