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2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254" y="-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13. 7. 2020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13. 7. 2020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13. 7. 2020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13. 7. 2020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13. 7. 2020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13. 7. 2020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13. 7. 2020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13. 7. 2020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Indices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differences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Financial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Composite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indices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acc>
                        </m:den>
                      </m:f>
                    </m:oMath>
                  </m:oMathPara>
                </a14:m>
                <a:endParaRPr lang="en-GB" dirty="0">
                  <a:latin typeface="+mn-lt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+mn-lt"/>
                  </a:rPr>
                  <a:t> </a:t>
                </a:r>
                <a:r>
                  <a:rPr lang="en-GB" i="1" dirty="0">
                    <a:latin typeface="+mn-lt"/>
                  </a:rPr>
                  <a:t>I</a:t>
                </a:r>
                <a:r>
                  <a:rPr lang="cs-CZ" i="1" baseline="-25000" dirty="0">
                    <a:latin typeface="+mn-lt"/>
                  </a:rPr>
                  <a:t>q</a:t>
                </a:r>
                <a:r>
                  <a:rPr lang="en-GB" dirty="0">
                    <a:latin typeface="+mn-lt"/>
                  </a:rPr>
                  <a:t>= Index number </a:t>
                </a:r>
                <a:r>
                  <a:rPr lang="cs-CZ" dirty="0" err="1">
                    <a:latin typeface="+mn-lt"/>
                  </a:rPr>
                  <a:t>for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the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composite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price</a:t>
                </a:r>
                <a:endParaRPr lang="en-GB" dirty="0">
                  <a:latin typeface="+mn-lt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+mn-lt"/>
                  </a:rPr>
                  <a:t> = </a:t>
                </a:r>
                <a:r>
                  <a:rPr lang="cs-CZ" dirty="0" err="1">
                    <a:latin typeface="+mn-lt"/>
                  </a:rPr>
                  <a:t>average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weighted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price</a:t>
                </a:r>
                <a:r>
                  <a:rPr lang="cs-CZ" dirty="0">
                    <a:latin typeface="+mn-lt"/>
                  </a:rPr>
                  <a:t> in </a:t>
                </a:r>
                <a:r>
                  <a:rPr lang="en-US" dirty="0">
                    <a:latin typeface="+mn-lt"/>
                  </a:rPr>
                  <a:t>current year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>
                    <a:latin typeface="+mn-lt"/>
                  </a:rPr>
                  <a:t> = </a:t>
                </a:r>
                <a:r>
                  <a:rPr lang="cs-CZ" dirty="0" err="1">
                    <a:latin typeface="+mn-lt"/>
                  </a:rPr>
                  <a:t>average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weighted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price</a:t>
                </a:r>
                <a:r>
                  <a:rPr lang="cs-CZ" dirty="0">
                    <a:latin typeface="+mn-lt"/>
                  </a:rPr>
                  <a:t> in base </a:t>
                </a:r>
                <a:r>
                  <a:rPr lang="en-US" dirty="0">
                    <a:latin typeface="+mn-lt"/>
                  </a:rPr>
                  <a:t>year</a:t>
                </a:r>
                <a:endParaRPr lang="cs-CZ" dirty="0">
                  <a:latin typeface="+mn-lt"/>
                </a:endParaRPr>
              </a:p>
              <a:p>
                <a:pPr marL="0" indent="0">
                  <a:buNone/>
                </a:pPr>
                <a:endParaRPr lang="cs-CZ" i="1" dirty="0">
                  <a:latin typeface="+mn-lt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GB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dirty="0">
                  <a:latin typeface="+mn-lt"/>
                </a:endParaRPr>
              </a:p>
              <a:p>
                <a:endParaRPr lang="cs-CZ" dirty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9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22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graphicFrame>
        <p:nvGraphicFramePr>
          <p:cNvPr id="6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506679"/>
              </p:ext>
            </p:extLst>
          </p:nvPr>
        </p:nvGraphicFramePr>
        <p:xfrm>
          <a:off x="457202" y="1752600"/>
          <a:ext cx="9403978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87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586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58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58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258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258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2586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Group</a:t>
                      </a:r>
                      <a:endParaRPr lang="cs-CZ" sz="1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Number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Average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wage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Wage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cost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Management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24 000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40 000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Administrative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16 000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Hand </a:t>
                      </a:r>
                      <a:r>
                        <a:rPr lang="cs-CZ" sz="1900" dirty="0" err="1" smtClean="0"/>
                        <a:t>workers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120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144 000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Total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973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graphicFrame>
        <p:nvGraphicFramePr>
          <p:cNvPr id="6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07646"/>
              </p:ext>
            </p:extLst>
          </p:nvPr>
        </p:nvGraphicFramePr>
        <p:xfrm>
          <a:off x="457202" y="1752600"/>
          <a:ext cx="954741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6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20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Group</a:t>
                      </a:r>
                      <a:endParaRPr lang="cs-CZ" sz="1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Number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Average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wage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Wage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cost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Management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24 000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40 000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Administrative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16 000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Hand </a:t>
                      </a:r>
                      <a:r>
                        <a:rPr lang="cs-CZ" sz="1900" dirty="0" err="1" smtClean="0"/>
                        <a:t>workers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120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144 000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Total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113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132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66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graphicFrame>
        <p:nvGraphicFramePr>
          <p:cNvPr id="6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772165"/>
              </p:ext>
            </p:extLst>
          </p:nvPr>
        </p:nvGraphicFramePr>
        <p:xfrm>
          <a:off x="457202" y="1752600"/>
          <a:ext cx="9574309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22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103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103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1034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1034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31034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1034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Group</a:t>
                      </a:r>
                      <a:endParaRPr lang="cs-CZ" sz="1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Number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Average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wage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Wage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cost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Management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24 000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40 000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Administrative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16 000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Hand </a:t>
                      </a:r>
                      <a:r>
                        <a:rPr lang="cs-CZ" sz="1900" dirty="0" err="1" smtClean="0"/>
                        <a:t>workers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120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144 000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Total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113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132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144 000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200 000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43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graphicFrame>
        <p:nvGraphicFramePr>
          <p:cNvPr id="6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287919"/>
              </p:ext>
            </p:extLst>
          </p:nvPr>
        </p:nvGraphicFramePr>
        <p:xfrm>
          <a:off x="457202" y="1752600"/>
          <a:ext cx="9502584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32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98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98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98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988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9988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9988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Group</a:t>
                      </a:r>
                      <a:endParaRPr lang="cs-CZ" sz="1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Number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Average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wage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Wage</a:t>
                      </a:r>
                      <a:r>
                        <a:rPr lang="cs-CZ" sz="1900" dirty="0" smtClean="0"/>
                        <a:t> </a:t>
                      </a:r>
                      <a:r>
                        <a:rPr lang="cs-CZ" sz="1900" dirty="0" err="1" smtClean="0"/>
                        <a:t>cost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Management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24 000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40 000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Administrative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16 000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Hand </a:t>
                      </a:r>
                      <a:r>
                        <a:rPr lang="cs-CZ" sz="1900" dirty="0" err="1" smtClean="0"/>
                        <a:t>workers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120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144 000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Total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113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132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1 274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1 515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144 000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200 000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23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Aggregate indices are used to express the dynamics of a price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quantity indicator that is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heterogeneous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and therefore cannot be simply summarized. </a:t>
            </a:r>
            <a:endParaRPr lang="cs-CZ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example, it is not possible to summarize the volume of diversified production, production volume of different types of products, etc.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00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Development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first generation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is based on simple averages of simple indices of a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hetero</a:t>
            </a:r>
            <a:r>
              <a:rPr lang="en-GB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geneous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second generation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 aggregate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indices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based mainly on weighted averages of simple indices, where the structure of weights is based on the structure of the value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third generation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 aggregate indices tries to solve the problem of dependence on the choice of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weights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averaging weights, averaging indices with different weights or by choosing weights from another period, or another way. </a:t>
            </a:r>
            <a:endParaRPr lang="cs-CZ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05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698425"/>
              </p:ext>
            </p:extLst>
          </p:nvPr>
        </p:nvGraphicFramePr>
        <p:xfrm>
          <a:off x="611560" y="2420888"/>
          <a:ext cx="7848872" cy="3369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Commodity</a:t>
                      </a:r>
                      <a:endParaRPr lang="cs-CZ" sz="1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Price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Quantity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Revenues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2016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Milk</a:t>
                      </a:r>
                      <a:r>
                        <a:rPr lang="cs-CZ" sz="1900" dirty="0" smtClean="0"/>
                        <a:t> [l]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1,2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60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72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Butter</a:t>
                      </a:r>
                      <a:r>
                        <a:rPr lang="cs-CZ" sz="1900" dirty="0" smtClean="0"/>
                        <a:t> [kg]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160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Bread</a:t>
                      </a:r>
                      <a:r>
                        <a:rPr lang="cs-CZ" sz="1900" dirty="0" smtClean="0"/>
                        <a:t> [</a:t>
                      </a:r>
                      <a:r>
                        <a:rPr lang="cs-CZ" sz="1900" dirty="0" err="1" smtClean="0"/>
                        <a:t>pc</a:t>
                      </a:r>
                      <a:r>
                        <a:rPr lang="cs-CZ" sz="1900" dirty="0" smtClean="0"/>
                        <a:t>]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1,5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300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Total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66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86735"/>
              </p:ext>
            </p:extLst>
          </p:nvPr>
        </p:nvGraphicFramePr>
        <p:xfrm>
          <a:off x="611560" y="2420888"/>
          <a:ext cx="7848872" cy="3369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4411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Commodity</a:t>
                      </a:r>
                      <a:endParaRPr lang="cs-CZ" sz="1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Price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Quantity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900" dirty="0" err="1" smtClean="0"/>
                        <a:t>Revenues</a:t>
                      </a:r>
                      <a:endParaRPr lang="cs-CZ" sz="1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2015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2016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Milk</a:t>
                      </a:r>
                      <a:r>
                        <a:rPr lang="cs-CZ" sz="1900" dirty="0" smtClean="0"/>
                        <a:t> [l]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1,2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60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72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Butter</a:t>
                      </a:r>
                      <a:r>
                        <a:rPr lang="cs-CZ" sz="1900" dirty="0" smtClean="0"/>
                        <a:t> [kg]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80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160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Bread</a:t>
                      </a:r>
                      <a:r>
                        <a:rPr lang="cs-CZ" sz="1900" dirty="0" smtClean="0"/>
                        <a:t> [</a:t>
                      </a:r>
                      <a:r>
                        <a:rPr lang="cs-CZ" sz="1900" dirty="0" err="1" smtClean="0"/>
                        <a:t>pc</a:t>
                      </a:r>
                      <a:r>
                        <a:rPr lang="cs-CZ" sz="1900" dirty="0" smtClean="0"/>
                        <a:t>]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1,5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250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300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500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61663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Total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550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900" dirty="0" smtClean="0"/>
                        <a:t>732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31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 index 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Value 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cs-CZ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is the product of price and quantity. A simple ratio is equal to the value of the current  year divided  by the value of base year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𝑝</m:t>
                    </m:r>
                    <m:r>
                      <a:rPr lang="cs-CZ" i="1">
                        <a:latin typeface="Cambria Math"/>
                      </a:rPr>
                      <m:t>.</m:t>
                    </m:r>
                    <m:r>
                      <a:rPr lang="cs-CZ" i="1">
                        <a:latin typeface="Cambria Math"/>
                      </a:rPr>
                      <m:t>𝑞</m:t>
                    </m:r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𝑄</m:t>
                    </m:r>
                  </m:oMath>
                </a14:m>
                <a:endParaRPr lang="cs-CZ" dirty="0">
                  <a:latin typeface="+mn-lt"/>
                  <a:cs typeface="Calibri" panose="020F0502020204030204" pitchFamily="34" charset="0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GB" i="1">
                            <a:latin typeface="Cambria Math"/>
                          </a:rPr>
                        </m:ctrlPr>
                      </m:sSubSupPr>
                      <m:e>
                        <m:r>
                          <a:rPr lang="cs-CZ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𝑄</m:t>
                        </m:r>
                      </m:sub>
                      <m:sup/>
                    </m:sSubSup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GB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cs-CZ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GB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GB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i="1"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cs-CZ" i="1">
                                        <a:latin typeface="Cambria Math"/>
                                      </a:rPr>
                                      <m:t>𝑖</m:t>
                                    </m:r>
                                    <m:r>
                                      <a:rPr lang="cs-CZ" i="1">
                                        <a:latin typeface="Cambria Math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GB" i="1">
                                    <a:latin typeface="Cambria Math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cs-CZ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GB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GB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cs-CZ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</a:rPr>
                      <m:t>Δ</m:t>
                    </m:r>
                    <m:r>
                      <a:rPr lang="cs-CZ" i="1">
                        <a:latin typeface="Cambria Math"/>
                      </a:rPr>
                      <m:t>𝑄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GB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/>
                          </a:rPr>
                          <m:t>𝑖</m:t>
                        </m:r>
                        <m:r>
                          <a:rPr lang="cs-CZ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GB" i="1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nary>
                    <m:r>
                      <a:rPr lang="cs-CZ" i="1">
                        <a:latin typeface="Cambria Math"/>
                      </a:rPr>
                      <m:t>−</m:t>
                    </m:r>
                    <m:nary>
                      <m:naryPr>
                        <m:chr m:val="∑"/>
                        <m:ctrlPr>
                          <a:rPr lang="en-GB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/>
                          </a:rPr>
                          <m:t>𝑖</m:t>
                        </m:r>
                        <m:r>
                          <a:rPr lang="cs-CZ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GB" i="1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nary>
                    <m:r>
                      <a:rPr lang="cs-CZ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GB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/>
                          </a:rPr>
                          <m:t>𝑖</m:t>
                        </m:r>
                        <m:r>
                          <a:rPr lang="cs-CZ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nary>
                    <m:r>
                      <a:rPr lang="cs-CZ" i="1">
                        <a:latin typeface="Cambria Math"/>
                      </a:rPr>
                      <m:t>−</m:t>
                    </m:r>
                    <m:nary>
                      <m:naryPr>
                        <m:chr m:val="∑"/>
                        <m:ctrlPr>
                          <a:rPr lang="en-GB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/>
                          </a:rPr>
                          <m:t>𝑖</m:t>
                        </m:r>
                        <m:r>
                          <a:rPr lang="cs-CZ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cs-CZ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nary>
                  </m:oMath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value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l-GR" dirty="0">
                    <a:latin typeface="Calibri" panose="020F0502020204030204" pitchFamily="34" charset="0"/>
                    <a:cs typeface="Calibri" panose="020F0502020204030204" pitchFamily="34" charset="0"/>
                  </a:rPr>
                  <a:t>Δ</a:t>
                </a:r>
                <a:r>
                  <a:rPr lang="cs-CZ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can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be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decomposed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due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price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l-GR" dirty="0">
                    <a:latin typeface="Calibri" panose="020F0502020204030204" pitchFamily="34" charset="0"/>
                    <a:cs typeface="Calibri" panose="020F0502020204030204" pitchFamily="34" charset="0"/>
                  </a:rPr>
                  <a:t>Δ</a:t>
                </a:r>
                <a:r>
                  <a:rPr lang="cs-CZ" i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cs-CZ" i="1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and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due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quantity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l-GR" dirty="0">
                    <a:latin typeface="Calibri" panose="020F0502020204030204" pitchFamily="34" charset="0"/>
                    <a:cs typeface="Calibri" panose="020F0502020204030204" pitchFamily="34" charset="0"/>
                  </a:rPr>
                  <a:t>Δ</a:t>
                </a:r>
                <a:r>
                  <a:rPr lang="cs-CZ" i="1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cs-CZ" i="1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).</a:t>
                </a: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𝑄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𝑄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𝑝</m:t>
                        </m:r>
                      </m:sub>
                    </m:sSub>
                    <m:r>
                      <a:rPr lang="cs-CZ" i="1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𝑄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𝑞</m:t>
                        </m:r>
                      </m:sub>
                    </m:sSub>
                  </m:oMath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 r="-1774" b="-151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73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18586"/>
            <a:ext cx="7427088" cy="662917"/>
          </a:xfrm>
        </p:spPr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 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index number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measures the relative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price,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quantity,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value,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item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period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another.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Index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quantitative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measures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growth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various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variables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calculate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by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finding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ratio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to a base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13. 7. 2020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Aggregate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These index numbers are the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aggregative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type with the fundamental difference that weights are assigned to the various items included in the index. 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aspeyres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aasche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Fisher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ideal method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Marshall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­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Edgeworth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Montgomery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55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Laspeyres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This 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index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was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devised by </a:t>
                </a:r>
                <a:r>
                  <a:rPr lang="en-US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Laspeyres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 1871. In this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method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,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 weights are determined by quantities in the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base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period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𝐿</m:t>
                          </m:r>
                        </m:sup>
                      </m:sSubSup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Steps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calculating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Laspeyres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index:</a:t>
                </a:r>
              </a:p>
              <a:p>
                <a:pPr lvl="1"/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Collect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price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information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each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price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series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be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used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composite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index. </a:t>
                </a:r>
              </a:p>
              <a:p>
                <a:pPr lvl="1"/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Select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base period, call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this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time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period </a:t>
                </a:r>
                <a:r>
                  <a:rPr lang="cs-CZ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t</a:t>
                </a:r>
                <a:r>
                  <a:rPr lang="cs-CZ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</a:p>
              <a:p>
                <a:pPr lvl="1"/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Collect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quantity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information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base period. </a:t>
                </a: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𝐿</m:t>
                          </m:r>
                        </m:sup>
                      </m:sSubSup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i="1">
                              <a:latin typeface="Cambria Math"/>
                            </a:rPr>
                            <m:t>𝑖</m:t>
                          </m:r>
                          <m:r>
                            <a:rPr lang="cs-CZ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nary>
                      <m:r>
                        <a:rPr lang="cs-CZ" i="1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GB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i="1">
                              <a:latin typeface="Cambria Math"/>
                            </a:rPr>
                            <m:t>𝑖</m:t>
                          </m:r>
                          <m:r>
                            <a:rPr lang="cs-CZ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 b="-162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88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Paasche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This 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index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was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devised by a German statistician </a:t>
                </a:r>
                <a:r>
                  <a:rPr lang="en-US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Paasche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 1874. The </a:t>
                </a:r>
                <a:r>
                  <a:rPr lang="cs-CZ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quantity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of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current year </a:t>
                </a:r>
                <a:r>
                  <a:rPr lang="cs-CZ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is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used as </a:t>
                </a:r>
                <a:r>
                  <a:rPr lang="cs-CZ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weight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in the </a:t>
                </a:r>
                <a:r>
                  <a:rPr lang="en-US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Paasche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ndex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cs-CZ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𝑃</m:t>
                          </m:r>
                        </m:sup>
                      </m:sSubSup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𝑃</m:t>
                          </m:r>
                        </m:sup>
                      </m:sSubSup>
                      <m:r>
                        <a:rPr lang="en-GB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i="1">
                              <a:latin typeface="Cambria Math"/>
                            </a:rPr>
                            <m:t>𝑖</m:t>
                          </m:r>
                          <m:r>
                            <a:rPr lang="cs-CZ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  <m:r>
                        <a:rPr lang="cs-CZ" i="1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GB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i="1">
                              <a:latin typeface="Cambria Math"/>
                            </a:rPr>
                            <m:t>𝑖</m:t>
                          </m:r>
                          <m:r>
                            <a:rPr lang="cs-CZ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421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Fisher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ideal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Fisher 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deal index number is the geometric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average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of the </a:t>
                </a:r>
                <a:r>
                  <a:rPr lang="en-US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Laspeyre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s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and </a:t>
                </a:r>
                <a:r>
                  <a:rPr lang="en-US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Paasche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index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numbers</a:t>
                </a:r>
                <a:endParaRPr lang="cs-CZ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𝐹</m:t>
                          </m:r>
                        </m:sup>
                      </m:sSubSup>
                      <m:r>
                        <a:rPr lang="en-GB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i="1">
                              <a:latin typeface="Cambria Math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𝐿</m:t>
                              </m:r>
                            </m:sup>
                          </m:sSubSup>
                          <m:r>
                            <a:rPr lang="cs-CZ" i="1">
                              <a:latin typeface="Cambria Math"/>
                            </a:rPr>
                            <m:t>.</m:t>
                          </m:r>
                          <m:sSubSup>
                            <m:sSub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𝑃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𝐹</m:t>
                          </m:r>
                        </m:sup>
                      </m:sSubSup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𝐿</m:t>
                              </m:r>
                            </m:sup>
                          </m:sSubSup>
                          <m:r>
                            <a:rPr lang="cs-CZ" i="1">
                              <a:latin typeface="Cambria Math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𝑃</m:t>
                              </m:r>
                            </m:sup>
                          </m:sSubSup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477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Marshall-Edgeworth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This index uses the arithmetic </a:t>
                </a:r>
                <a:r>
                  <a:rPr lang="en-GB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average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of the quantities </a:t>
                </a:r>
                <a:r>
                  <a:rPr lang="en-GB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as </a:t>
                </a:r>
                <a:r>
                  <a:rPr lang="en-GB" dirty="0">
                    <a:latin typeface="Calibri" panose="020F0502020204030204" pitchFamily="34" charset="0"/>
                    <a:cs typeface="Calibri" panose="020F0502020204030204" pitchFamily="34" charset="0"/>
                  </a:rPr>
                  <a:t>weights (both the base year as well as the current year</a:t>
                </a:r>
                <a:r>
                  <a:rPr lang="en-GB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  <a:endParaRPr lang="cs-CZ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𝑀𝐸</m:t>
                          </m:r>
                        </m:sup>
                      </m:sSubSup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cs-CZ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cs-CZ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𝑞</m:t>
                                          </m:r>
                                        </m:e>
                                        <m:sub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cs-CZ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𝑞</m:t>
                                          </m:r>
                                        </m:e>
                                        <m:sub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/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GB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cs-CZ" i="1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cs-CZ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𝑞</m:t>
                                          </m:r>
                                        </m:e>
                                        <m:sub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  <m:r>
                                        <a:rPr lang="cs-CZ" i="1">
                                          <a:latin typeface="Cambria Math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cs-CZ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𝑞</m:t>
                                          </m:r>
                                        </m:e>
                                        <m:sub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  <m:r>
                                            <a:rPr lang="cs-CZ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/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 r="-24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860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Montgomery index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Montgomery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price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index</a:t>
                </a:r>
              </a:p>
              <a:p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-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first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compute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change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value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cs-CZ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influenced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by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prices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cs-CZ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𝑝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𝑀</m:t>
                          </m:r>
                        </m:sup>
                      </m:sSubSup>
                      <m:r>
                        <a:rPr lang="cs-CZ" i="1">
                          <a:latin typeface="Cambria Math"/>
                          <a:ea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=1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𝑙𝑛</m:t>
                              </m:r>
                              <m:f>
                                <m:fPr>
                                  <m:ctrlPr>
                                    <a:rPr lang="cs-CZ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num>
                            <m:den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𝑙𝑛</m:t>
                              </m:r>
                              <m:f>
                                <m:fPr>
                                  <m:ctrlPr>
                                    <a:rPr lang="cs-CZ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𝑖</m:t>
                                      </m:r>
                                      <m:r>
                                        <a:rPr lang="cs-CZ" i="1">
                                          <a:latin typeface="Cambria Math"/>
                                          <a:ea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den>
                          </m:f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cs-CZ" i="1">
                              <a:latin typeface="Cambria Math"/>
                              <a:ea typeface="Cambria Math"/>
                            </a:rPr>
                            <m:t>Δ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cs-CZ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- second,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compute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Montgomery </a:t>
                </a:r>
                <a:r>
                  <a:rPr lang="cs-CZ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price</a:t>
                </a:r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index</a:t>
                </a:r>
              </a:p>
              <a:p>
                <a:pPr marL="114300" indent="0" algn="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cs-CZ" i="1">
                            <a:latin typeface="Cambria Math"/>
                          </a:rPr>
                        </m:ctrlPr>
                      </m:sSubSupPr>
                      <m:e>
                        <m:r>
                          <a:rPr lang="cs-CZ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𝑀</m:t>
                        </m:r>
                      </m:sup>
                    </m:sSubSup>
                    <m:r>
                      <a:rPr lang="cs-CZ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cs-CZ" i="1">
                            <a:latin typeface="Cambria Math"/>
                          </a:rPr>
                        </m:ctrlPr>
                      </m:sSubSupPr>
                      <m:e>
                        <m:r>
                          <a:rPr lang="cs-CZ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𝑄</m:t>
                        </m:r>
                      </m:sub>
                      <m:sup>
                        <m:f>
                          <m:fPr>
                            <m:ctrlPr>
                              <a:rPr lang="cs-CZ" i="1">
                                <a:latin typeface="Cambria Math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∆</m:t>
                                </m:r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/>
                                  </a:rPr>
                                  <m:t>𝑝</m:t>
                                </m:r>
                              </m:sub>
                              <m:sup>
                                <m:r>
                                  <a:rPr lang="cs-CZ" i="1">
                                    <a:latin typeface="Cambria Math"/>
                                  </a:rPr>
                                  <m:t>𝑀</m:t>
                                </m:r>
                              </m:sup>
                            </m:sSubSup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  <a:ea typeface="Cambria Math"/>
                              </a:rPr>
                              <m:t>Δ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𝑄</m:t>
                            </m:r>
                          </m:den>
                        </m:f>
                      </m:sup>
                    </m:sSubSup>
                  </m:oMath>
                </a14:m>
                <a:r>
                  <a:rPr lang="cs-CZ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				 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965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Chain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 index 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chain index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an index number in which the value of any given period is related to the value of its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immediately preceding period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(resulting in an index for the given period expressed against the preceding period)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his is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difference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from the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fixed-base index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where the value of every period in a time series is directly related to the same value of one fixed base period.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36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Chain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 index 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534988" y="1187532"/>
                <a:ext cx="6420616" cy="5567281"/>
              </a:xfrm>
            </p:spPr>
            <p:txBody>
              <a:bodyPr/>
              <a:lstStyle/>
              <a:p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Base period – 2016/9</a:t>
                </a:r>
              </a:p>
              <a:p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Base index </a:t>
                </a:r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2017/1</a:t>
                </a:r>
              </a:p>
              <a:p>
                <a:pPr marL="114300" indent="0" algn="ctr">
                  <a:buNone/>
                </a:pP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30,69 / 28,18 = 1,089</a:t>
                </a:r>
              </a:p>
              <a:p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Chain</a:t>
                </a: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index </a:t>
                </a:r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2017/1</a:t>
                </a:r>
              </a:p>
              <a:p>
                <a:pPr marL="114300" indent="0" algn="ctr">
                  <a:buNone/>
                </a:pP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30,69 / 29,57 = 1,038</a:t>
                </a:r>
              </a:p>
              <a:p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Average</a:t>
                </a: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growth</a:t>
                </a: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rate</a:t>
                </a:r>
                <a:endParaRPr lang="cs-CZ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𝐴𝐺𝑅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cs-CZ" sz="2800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i="1">
                            <a:latin typeface="Cambria Math"/>
                          </a:rPr>
                          <m:t>𝑛</m:t>
                        </m:r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deg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8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8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cs-CZ" sz="2800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i="1">
                            <a:latin typeface="Cambria Math"/>
                          </a:rPr>
                          <m:t>11</m:t>
                        </m:r>
                      </m:deg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28,81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28,18</m:t>
                            </m:r>
                          </m:den>
                        </m:f>
                      </m:e>
                    </m:rad>
                    <m:r>
                      <a:rPr lang="cs-CZ" sz="2800" i="1">
                        <a:latin typeface="Cambria Math"/>
                      </a:rPr>
                      <m:t>=1,002</m:t>
                    </m:r>
                  </m:oMath>
                </a14:m>
                <a:endParaRPr lang="cs-CZ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Average</a:t>
                </a:r>
                <a:r>
                  <a:rPr lang="cs-CZ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cs-CZ" sz="2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endParaRPr lang="cs-CZ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sz="2800" i="1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cs-CZ" sz="2800" i="1">
                            <a:latin typeface="Cambria Math"/>
                            <a:ea typeface="Cambria Math"/>
                          </a:rPr>
                          <m:t>∆</m:t>
                        </m:r>
                      </m:e>
                    </m:acc>
                    <m:r>
                      <a:rPr lang="cs-CZ" sz="2800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cs-CZ" sz="28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brk m:alnAt="7"/>
                          </m:rPr>
                          <a:rPr lang="cs-CZ" sz="2800" i="1">
                            <a:latin typeface="Cambria Math"/>
                          </a:rPr>
                          <m:t>𝑛</m:t>
                        </m:r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28,81−28,18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cs-CZ" sz="2800" i="1">
                        <a:latin typeface="Cambria Math"/>
                      </a:rPr>
                      <m:t>=0,057</m:t>
                    </m:r>
                    <m:r>
                      <m:rPr>
                        <m:nor/>
                      </m:rPr>
                      <a:rPr lang="cs-CZ" sz="28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cs-CZ" sz="28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CZK</m:t>
                    </m:r>
                    <m:r>
                      <m:rPr>
                        <m:nor/>
                      </m:rPr>
                      <a:rPr lang="cs-CZ" sz="28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cs-CZ" sz="280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m:t>l</m:t>
                    </m:r>
                  </m:oMath>
                </a14:m>
                <a:endParaRPr lang="cs-CZ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4988" y="1187532"/>
                <a:ext cx="6420616" cy="5567281"/>
              </a:xfrm>
              <a:blipFill>
                <a:blip r:embed="rId2"/>
                <a:stretch>
                  <a:fillRect l="-1709" t="-10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  <p:graphicFrame>
        <p:nvGraphicFramePr>
          <p:cNvPr id="6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2987530"/>
              </p:ext>
            </p:extLst>
          </p:nvPr>
        </p:nvGraphicFramePr>
        <p:xfrm>
          <a:off x="7103653" y="1187532"/>
          <a:ext cx="3426470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2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132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Period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Price</a:t>
                      </a:r>
                      <a:r>
                        <a:rPr lang="cs-CZ" sz="1900" dirty="0" smtClean="0"/>
                        <a:t> [CZK/l]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2016/9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28,18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2016/10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28,62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2016/11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28,89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2016/12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29,57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2017/1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30,69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2017/2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30,83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2017/3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30,66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2017/4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30,46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2017/5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30,05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2017/6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29,5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2017/7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28,89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2017/8</a:t>
                      </a:r>
                      <a:endParaRPr lang="cs-CZ" sz="1900" dirty="0"/>
                    </a:p>
                  </a:txBody>
                  <a:tcPr marL="111516" marR="111516"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28,81</a:t>
                      </a:r>
                      <a:endParaRPr lang="cs-CZ" sz="1900" dirty="0"/>
                    </a:p>
                  </a:txBody>
                  <a:tcPr marL="111516" marR="111516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40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USES OF INDEX NUMBERS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Index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reveal trends and tendencies.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Index numbers are very useful in deflating.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68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RELATED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INDEX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NUMBERS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Choice of the base period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Choice of an average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Choice of index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election of commodities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Data collection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86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CLASSIFICATION OF INDEX NUMBERS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357" y="1643810"/>
            <a:ext cx="8473437" cy="3484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06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SIMPLE INDEX NUMBERS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 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simple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index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measures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relative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over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a single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variable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first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choose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a base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period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/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select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2010.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2010 index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b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= 2011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/ 2010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b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= 13 / 12 = 1,083</a:t>
            </a:r>
          </a:p>
          <a:p>
            <a:pPr lvl="1"/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Similarly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2016 index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b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= 17 / 12 = 1,417</a:t>
            </a:r>
          </a:p>
          <a:p>
            <a:pPr lvl="1"/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Thus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milk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has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risen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by 41,7%.</a:t>
            </a:r>
          </a:p>
          <a:p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891708"/>
              </p:ext>
            </p:extLst>
          </p:nvPr>
        </p:nvGraphicFramePr>
        <p:xfrm>
          <a:off x="6630021" y="3417253"/>
          <a:ext cx="352839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41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Year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err="1" smtClean="0"/>
                        <a:t>Price</a:t>
                      </a:r>
                      <a:r>
                        <a:rPr lang="cs-CZ" sz="1900" baseline="0" dirty="0" smtClean="0"/>
                        <a:t> </a:t>
                      </a:r>
                      <a:r>
                        <a:rPr lang="cs-CZ" sz="1900" baseline="0" dirty="0" err="1" smtClean="0"/>
                        <a:t>of</a:t>
                      </a:r>
                      <a:r>
                        <a:rPr lang="cs-CZ" sz="1900" baseline="0" dirty="0" smtClean="0"/>
                        <a:t> </a:t>
                      </a:r>
                      <a:r>
                        <a:rPr lang="cs-CZ" sz="1900" baseline="0" dirty="0" err="1" smtClean="0"/>
                        <a:t>milk</a:t>
                      </a:r>
                      <a:r>
                        <a:rPr lang="cs-CZ" sz="1900" baseline="0" dirty="0" smtClean="0"/>
                        <a:t> [CZK/litre]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2010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12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2011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13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2012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14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2013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16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2014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16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2015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15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2016</a:t>
                      </a:r>
                      <a:endParaRPr lang="cs-CZ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900" dirty="0" smtClean="0"/>
                        <a:t>17</a:t>
                      </a:r>
                      <a:endParaRPr lang="cs-CZ" sz="19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42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0118" y="180231"/>
            <a:ext cx="7648295" cy="662917"/>
          </a:xfrm>
        </p:spPr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Steps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calculating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simple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number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71500" indent="-457200">
                  <a:buFont typeface="+mj-lt"/>
                  <a:buAutoNum type="arabicPeriod"/>
                </a:pPr>
                <a:r>
                  <a:rPr lang="cs-CZ" sz="2800" dirty="0" smtClean="0">
                    <a:latin typeface="+mn-lt"/>
                  </a:rPr>
                  <a:t>Obtain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prices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or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quantities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for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commodity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over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time</a:t>
                </a:r>
                <a:r>
                  <a:rPr lang="cs-CZ" sz="2800" dirty="0">
                    <a:latin typeface="+mn-lt"/>
                  </a:rPr>
                  <a:t> period </a:t>
                </a:r>
                <a:r>
                  <a:rPr lang="cs-CZ" sz="2800" dirty="0" err="1">
                    <a:latin typeface="+mn-lt"/>
                  </a:rPr>
                  <a:t>of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interest</a:t>
                </a:r>
                <a:r>
                  <a:rPr lang="cs-CZ" sz="2800" dirty="0">
                    <a:latin typeface="+mn-lt"/>
                  </a:rPr>
                  <a:t>.</a:t>
                </a:r>
              </a:p>
              <a:p>
                <a:pPr marL="571500" indent="-457200">
                  <a:buFont typeface="+mj-lt"/>
                  <a:buAutoNum type="arabicPeriod"/>
                </a:pPr>
                <a:r>
                  <a:rPr lang="cs-CZ" sz="2800" dirty="0" err="1">
                    <a:latin typeface="+mn-lt"/>
                  </a:rPr>
                  <a:t>Select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base period.</a:t>
                </a:r>
              </a:p>
              <a:p>
                <a:pPr marL="571500" indent="-457200">
                  <a:buFont typeface="+mj-lt"/>
                  <a:buAutoNum type="arabicPeriod"/>
                </a:pPr>
                <a:r>
                  <a:rPr lang="cs-CZ" sz="2800" dirty="0" err="1">
                    <a:latin typeface="+mn-lt"/>
                  </a:rPr>
                  <a:t>Calculate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index </a:t>
                </a:r>
                <a:r>
                  <a:rPr lang="cs-CZ" sz="2800" dirty="0" err="1">
                    <a:latin typeface="+mn-lt"/>
                  </a:rPr>
                  <a:t>number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for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each</a:t>
                </a:r>
                <a:r>
                  <a:rPr lang="cs-CZ" sz="2800" dirty="0">
                    <a:latin typeface="+mn-lt"/>
                  </a:rPr>
                  <a:t> period </a:t>
                </a:r>
                <a:r>
                  <a:rPr lang="cs-CZ" sz="2800" dirty="0" err="1">
                    <a:latin typeface="+mn-lt"/>
                  </a:rPr>
                  <a:t>according</a:t>
                </a:r>
                <a:r>
                  <a:rPr lang="cs-CZ" sz="2800" dirty="0">
                    <a:latin typeface="+mn-lt"/>
                  </a:rPr>
                  <a:t> to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formula</a:t>
                </a:r>
                <a:r>
                  <a:rPr lang="cs-CZ" sz="2800" dirty="0">
                    <a:latin typeface="+mn-lt"/>
                  </a:rPr>
                  <a:t/>
                </a:r>
                <a:br>
                  <a:rPr lang="cs-CZ" sz="2800" dirty="0">
                    <a:latin typeface="+mn-lt"/>
                  </a:rPr>
                </a:b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Index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number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at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time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 </m:t>
                    </m:r>
                    <m:r>
                      <m:rPr>
                        <m:nor/>
                      </m:rPr>
                      <a:rPr lang="cs-CZ" sz="2800">
                        <a:latin typeface="+mn-lt"/>
                      </a:rPr>
                      <m:t>t</m:t>
                    </m:r>
                    <m:r>
                      <a:rPr lang="cs-CZ" sz="2800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sz="2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cs-CZ" sz="2800" b="0" i="0" smtClean="0">
                                <a:latin typeface="+mn-lt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alue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at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time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 </m:t>
                            </m:r>
                            <m:r>
                              <a:rPr lang="cs-CZ" sz="2800" i="1">
                                <a:latin typeface="Cambria Math"/>
                              </a:rPr>
                              <m:t>𝑡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cs-CZ" sz="2800" b="0" i="0" smtClean="0">
                                <a:latin typeface="+mn-lt"/>
                              </a:rPr>
                              <m:t>V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alue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at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base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cs-CZ" sz="2800">
                                <a:latin typeface="+mn-lt"/>
                              </a:rPr>
                              <m:t>period</m:t>
                            </m:r>
                          </m:den>
                        </m:f>
                      </m:e>
                    </m:d>
                  </m:oMath>
                </a14:m>
                <a:r>
                  <a:rPr lang="cs-CZ" sz="2800" dirty="0">
                    <a:latin typeface="+mn-lt"/>
                  </a:rPr>
                  <a:t/>
                </a:r>
                <a:br>
                  <a:rPr lang="cs-CZ" sz="2800" dirty="0">
                    <a:latin typeface="+mn-lt"/>
                  </a:rPr>
                </a:br>
                <a:r>
                  <a:rPr lang="cs-CZ" sz="2800" dirty="0" err="1">
                    <a:latin typeface="+mn-lt"/>
                  </a:rPr>
                  <a:t>Symbolically</a:t>
                </a:r>
                <a:r>
                  <a:rPr lang="cs-CZ" sz="2800" dirty="0">
                    <a:latin typeface="+mn-lt"/>
                  </a:rPr>
                  <a:t>, </a:t>
                </a:r>
                <a:br>
                  <a:rPr lang="cs-CZ" sz="2800" dirty="0">
                    <a:latin typeface="+mn-lt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𝑌</m:t>
                        </m:r>
                      </m:sub>
                    </m:sSub>
                    <m:r>
                      <a:rPr lang="cs-CZ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i="1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>
                    <a:latin typeface="+mn-lt"/>
                  </a:rPr>
                  <a:t/>
                </a:r>
                <a:br>
                  <a:rPr lang="cs-CZ" sz="2800" dirty="0">
                    <a:latin typeface="+mn-lt"/>
                  </a:rPr>
                </a:br>
                <a:r>
                  <a:rPr lang="cs-CZ" sz="2800" dirty="0" err="1">
                    <a:latin typeface="+mn-lt"/>
                  </a:rPr>
                  <a:t>where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i="1" dirty="0">
                    <a:latin typeface="+mn-lt"/>
                  </a:rPr>
                  <a:t>I</a:t>
                </a:r>
                <a:r>
                  <a:rPr lang="cs-CZ" sz="2800" i="1" baseline="-25000" dirty="0">
                    <a:latin typeface="+mn-lt"/>
                  </a:rPr>
                  <a:t>Y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is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index </a:t>
                </a:r>
                <a:r>
                  <a:rPr lang="cs-CZ" sz="2800" dirty="0" err="1">
                    <a:latin typeface="+mn-lt"/>
                  </a:rPr>
                  <a:t>number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of</a:t>
                </a:r>
                <a:r>
                  <a:rPr lang="cs-CZ" sz="2800" dirty="0">
                    <a:latin typeface="+mn-lt"/>
                  </a:rPr>
                  <a:t> Y </a:t>
                </a:r>
                <a:r>
                  <a:rPr lang="cs-CZ" sz="2800" dirty="0" err="1">
                    <a:latin typeface="+mn-lt"/>
                  </a:rPr>
                  <a:t>at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time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i="1" dirty="0">
                    <a:latin typeface="+mn-lt"/>
                  </a:rPr>
                  <a:t>t</a:t>
                </a:r>
                <a:r>
                  <a:rPr lang="cs-CZ" sz="2800" dirty="0">
                    <a:latin typeface="+mn-lt"/>
                  </a:rPr>
                  <a:t>, </a:t>
                </a:r>
                <a:r>
                  <a:rPr lang="cs-CZ" sz="2800" i="1" dirty="0" err="1">
                    <a:latin typeface="+mn-lt"/>
                  </a:rPr>
                  <a:t>Y</a:t>
                </a:r>
                <a:r>
                  <a:rPr lang="cs-CZ" sz="2800" i="1" baseline="-25000" dirty="0" err="1">
                    <a:latin typeface="+mn-lt"/>
                  </a:rPr>
                  <a:t>t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is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time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series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value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at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time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i="1" dirty="0">
                    <a:latin typeface="+mn-lt"/>
                  </a:rPr>
                  <a:t>t</a:t>
                </a:r>
                <a:r>
                  <a:rPr lang="cs-CZ" sz="2800" dirty="0">
                    <a:latin typeface="+mn-lt"/>
                  </a:rPr>
                  <a:t>, and </a:t>
                </a:r>
                <a:r>
                  <a:rPr lang="cs-CZ" sz="2800" i="1" dirty="0">
                    <a:latin typeface="+mn-lt"/>
                  </a:rPr>
                  <a:t>Y</a:t>
                </a:r>
                <a:r>
                  <a:rPr lang="cs-CZ" sz="2800" baseline="-25000" dirty="0">
                    <a:latin typeface="+mn-lt"/>
                  </a:rPr>
                  <a:t>0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is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time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series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value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at</a:t>
                </a:r>
                <a:r>
                  <a:rPr lang="cs-CZ" sz="2800" dirty="0">
                    <a:latin typeface="+mn-lt"/>
                  </a:rPr>
                  <a:t> </a:t>
                </a:r>
                <a:r>
                  <a:rPr lang="cs-CZ" sz="2800" dirty="0" err="1">
                    <a:latin typeface="+mn-lt"/>
                  </a:rPr>
                  <a:t>the</a:t>
                </a:r>
                <a:r>
                  <a:rPr lang="cs-CZ" sz="2800" dirty="0">
                    <a:latin typeface="+mn-lt"/>
                  </a:rPr>
                  <a:t> base period</a:t>
                </a:r>
                <a:r>
                  <a:rPr lang="cs-CZ" sz="2800" dirty="0" smtClean="0">
                    <a:latin typeface="+mn-lt"/>
                  </a:rPr>
                  <a:t>.</a:t>
                </a:r>
                <a:endParaRPr lang="cs-CZ" sz="2800" dirty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7" t="-1095" b="-97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8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Index and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differences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>
                    <a:latin typeface="+mn-lt"/>
                  </a:rPr>
                  <a:t>Index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dirty="0">
                  <a:latin typeface="+mn-lt"/>
                </a:endParaRPr>
              </a:p>
              <a:p>
                <a:r>
                  <a:rPr lang="cs-CZ" dirty="0" err="1">
                    <a:latin typeface="+mn-lt"/>
                  </a:rPr>
                  <a:t>Difference</a:t>
                </a:r>
                <a:r>
                  <a:rPr lang="cs-CZ" dirty="0">
                    <a:latin typeface="+mn-lt"/>
                  </a:rPr>
                  <a:t> (</a:t>
                </a:r>
                <a:r>
                  <a:rPr lang="cs-CZ" dirty="0" err="1">
                    <a:latin typeface="+mn-lt"/>
                  </a:rPr>
                  <a:t>absolute</a:t>
                </a:r>
                <a:r>
                  <a:rPr lang="cs-CZ" dirty="0">
                    <a:latin typeface="+mn-lt"/>
                  </a:rPr>
                  <a:t>)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>
                          <a:latin typeface="Cambria Math"/>
                        </a:rPr>
                        <m:t>Δ</m:t>
                      </m:r>
                      <m:r>
                        <a:rPr lang="cs-CZ" i="1">
                          <a:latin typeface="Cambria Math"/>
                        </a:rPr>
                        <m:t>𝑌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cs-CZ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dirty="0">
                  <a:latin typeface="+mn-lt"/>
                </a:endParaRPr>
              </a:p>
              <a:p>
                <a:r>
                  <a:rPr lang="cs-CZ" dirty="0" err="1">
                    <a:latin typeface="+mn-lt"/>
                  </a:rPr>
                  <a:t>Difference</a:t>
                </a:r>
                <a:r>
                  <a:rPr lang="cs-CZ" dirty="0">
                    <a:latin typeface="+mn-lt"/>
                  </a:rPr>
                  <a:t> (</a:t>
                </a:r>
                <a:r>
                  <a:rPr lang="cs-CZ" dirty="0" err="1">
                    <a:latin typeface="+mn-lt"/>
                  </a:rPr>
                  <a:t>relative</a:t>
                </a:r>
                <a:r>
                  <a:rPr lang="cs-CZ" dirty="0">
                    <a:latin typeface="+mn-lt"/>
                  </a:rPr>
                  <a:t>)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>
                          <a:latin typeface="Cambria Math"/>
                        </a:rPr>
                        <m:t>δ</m:t>
                      </m:r>
                      <m:r>
                        <a:rPr lang="cs-CZ" i="1">
                          <a:latin typeface="Cambria Math"/>
                        </a:rPr>
                        <m:t>𝑌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cs-CZ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cs-CZ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cs-CZ" dirty="0">
                  <a:latin typeface="+mn-lt"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8" t="-14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36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Composite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indices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>
                    <a:latin typeface="+mn-lt"/>
                  </a:rPr>
                  <a:t>It consists in expressing the </a:t>
                </a:r>
                <a:r>
                  <a:rPr lang="cs-CZ" b="1" dirty="0" err="1" smtClean="0">
                    <a:latin typeface="+mn-lt"/>
                  </a:rPr>
                  <a:t>composite</a:t>
                </a:r>
                <a:r>
                  <a:rPr lang="cs-CZ" b="1" dirty="0" smtClean="0">
                    <a:latin typeface="+mn-lt"/>
                  </a:rPr>
                  <a:t> </a:t>
                </a:r>
                <a:r>
                  <a:rPr lang="en-GB" b="1" dirty="0" smtClean="0">
                    <a:latin typeface="+mn-lt"/>
                  </a:rPr>
                  <a:t>price </a:t>
                </a:r>
                <a:r>
                  <a:rPr lang="en-GB" b="1" dirty="0">
                    <a:latin typeface="+mn-lt"/>
                  </a:rPr>
                  <a:t>or quantity</a:t>
                </a:r>
                <a:r>
                  <a:rPr lang="en-GB" dirty="0">
                    <a:latin typeface="+mn-lt"/>
                  </a:rPr>
                  <a:t> of all commodities in the current year as a percentage of the aggregate price in the base year.</a:t>
                </a: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𝑞</m:t>
                          </m:r>
                        </m:sub>
                      </m:sSub>
                      <m:r>
                        <a:rPr lang="en-GB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en-GB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cs-CZ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GB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i="1">
                                      <a:latin typeface="Cambria Math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cs-CZ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GB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+mn-lt"/>
                  </a:rPr>
                  <a:t> </a:t>
                </a:r>
                <a:r>
                  <a:rPr lang="en-GB" i="1" dirty="0">
                    <a:latin typeface="+mn-lt"/>
                  </a:rPr>
                  <a:t>I</a:t>
                </a:r>
                <a:r>
                  <a:rPr lang="cs-CZ" i="1" baseline="-25000" dirty="0">
                    <a:latin typeface="+mn-lt"/>
                  </a:rPr>
                  <a:t>q</a:t>
                </a:r>
                <a:r>
                  <a:rPr lang="en-GB" dirty="0">
                    <a:latin typeface="+mn-lt"/>
                  </a:rPr>
                  <a:t>= Index number </a:t>
                </a:r>
                <a:r>
                  <a:rPr lang="cs-CZ" dirty="0" err="1">
                    <a:latin typeface="+mn-lt"/>
                  </a:rPr>
                  <a:t>for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the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composite</a:t>
                </a:r>
                <a:r>
                  <a:rPr lang="cs-CZ" dirty="0" smtClean="0">
                    <a:latin typeface="+mn-lt"/>
                  </a:rPr>
                  <a:t> </a:t>
                </a:r>
                <a:r>
                  <a:rPr lang="cs-CZ" dirty="0" err="1" smtClean="0">
                    <a:latin typeface="+mn-lt"/>
                  </a:rPr>
                  <a:t>quantity</a:t>
                </a:r>
                <a:endParaRPr lang="en-GB" dirty="0">
                  <a:latin typeface="+mn-lt"/>
                </a:endParaRPr>
              </a:p>
              <a:p>
                <a:pPr marL="0" indent="0">
                  <a:buNone/>
                </a:pPr>
                <a:r>
                  <a:rPr lang="cs-CZ" i="1" dirty="0" err="1">
                    <a:latin typeface="+mn-lt"/>
                  </a:rPr>
                  <a:t>q</a:t>
                </a:r>
                <a:r>
                  <a:rPr lang="cs-CZ" i="1" baseline="-25000" dirty="0" err="1">
                    <a:latin typeface="+mn-lt"/>
                  </a:rPr>
                  <a:t>i</a:t>
                </a:r>
                <a:r>
                  <a:rPr lang="en-US" baseline="-25000" dirty="0">
                    <a:latin typeface="+mn-lt"/>
                  </a:rPr>
                  <a:t>1</a:t>
                </a:r>
                <a:r>
                  <a:rPr lang="en-US" dirty="0">
                    <a:latin typeface="+mn-lt"/>
                  </a:rPr>
                  <a:t> = </a:t>
                </a:r>
                <a:r>
                  <a:rPr lang="cs-CZ" dirty="0" err="1">
                    <a:latin typeface="+mn-lt"/>
                  </a:rPr>
                  <a:t>quantity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of</a:t>
                </a:r>
                <a:r>
                  <a:rPr lang="cs-CZ" dirty="0">
                    <a:latin typeface="+mn-lt"/>
                  </a:rPr>
                  <a:t> i-</a:t>
                </a:r>
                <a:r>
                  <a:rPr lang="cs-CZ" dirty="0" err="1">
                    <a:latin typeface="+mn-lt"/>
                  </a:rPr>
                  <a:t>th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item</a:t>
                </a:r>
                <a:r>
                  <a:rPr lang="cs-CZ" dirty="0">
                    <a:latin typeface="+mn-lt"/>
                  </a:rPr>
                  <a:t> in </a:t>
                </a:r>
                <a:r>
                  <a:rPr lang="en-US" dirty="0">
                    <a:latin typeface="+mn-lt"/>
                  </a:rPr>
                  <a:t>current year</a:t>
                </a:r>
              </a:p>
              <a:p>
                <a:pPr marL="0" indent="0">
                  <a:buNone/>
                </a:pPr>
                <a:r>
                  <a:rPr lang="cs-CZ" i="1" dirty="0" err="1">
                    <a:latin typeface="+mn-lt"/>
                  </a:rPr>
                  <a:t>q</a:t>
                </a:r>
                <a:r>
                  <a:rPr lang="cs-CZ" i="1" baseline="-25000" dirty="0" err="1">
                    <a:latin typeface="+mn-lt"/>
                  </a:rPr>
                  <a:t>i</a:t>
                </a:r>
                <a:r>
                  <a:rPr lang="en-US" baseline="-25000" dirty="0">
                    <a:latin typeface="+mn-lt"/>
                  </a:rPr>
                  <a:t>0</a:t>
                </a:r>
                <a:r>
                  <a:rPr lang="en-US" dirty="0">
                    <a:latin typeface="+mn-lt"/>
                  </a:rPr>
                  <a:t> = </a:t>
                </a:r>
                <a:r>
                  <a:rPr lang="cs-CZ" dirty="0" err="1">
                    <a:latin typeface="+mn-lt"/>
                  </a:rPr>
                  <a:t>quantity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of</a:t>
                </a:r>
                <a:r>
                  <a:rPr lang="cs-CZ" dirty="0">
                    <a:latin typeface="+mn-lt"/>
                  </a:rPr>
                  <a:t> i-</a:t>
                </a:r>
                <a:r>
                  <a:rPr lang="cs-CZ" dirty="0" err="1">
                    <a:latin typeface="+mn-lt"/>
                  </a:rPr>
                  <a:t>th</a:t>
                </a:r>
                <a:r>
                  <a:rPr lang="cs-CZ" dirty="0">
                    <a:latin typeface="+mn-lt"/>
                  </a:rPr>
                  <a:t> </a:t>
                </a:r>
                <a:r>
                  <a:rPr lang="cs-CZ" dirty="0" err="1">
                    <a:latin typeface="+mn-lt"/>
                  </a:rPr>
                  <a:t>item</a:t>
                </a:r>
                <a:r>
                  <a:rPr lang="cs-CZ" dirty="0">
                    <a:latin typeface="+mn-lt"/>
                  </a:rPr>
                  <a:t> in base </a:t>
                </a:r>
                <a:r>
                  <a:rPr lang="en-US" dirty="0">
                    <a:latin typeface="+mn-lt"/>
                  </a:rPr>
                  <a:t>year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48" t="-14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13. 7. 2020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680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124</TotalTime>
  <Words>1699</Words>
  <Application>Microsoft Office PowerPoint</Application>
  <PresentationFormat>Vlastní</PresentationFormat>
  <Paragraphs>420</Paragraphs>
  <Slides>27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JU_OPVVV</vt:lpstr>
      <vt:lpstr>Indices and differences</vt:lpstr>
      <vt:lpstr>Introduction</vt:lpstr>
      <vt:lpstr>USES OF INDEX NUMBERS</vt:lpstr>
      <vt:lpstr>PROBLEMS RELATED TO INDEX NUMBERS</vt:lpstr>
      <vt:lpstr>CLASSIFICATION OF INDEX NUMBERS</vt:lpstr>
      <vt:lpstr>SIMPLE INDEX NUMBERS</vt:lpstr>
      <vt:lpstr>Steps for calculating a simple index number</vt:lpstr>
      <vt:lpstr>Index and differences</vt:lpstr>
      <vt:lpstr>Composite indices</vt:lpstr>
      <vt:lpstr>Composite indices</vt:lpstr>
      <vt:lpstr>Example</vt:lpstr>
      <vt:lpstr>Example</vt:lpstr>
      <vt:lpstr>Example</vt:lpstr>
      <vt:lpstr>Example</vt:lpstr>
      <vt:lpstr>Aggregate index numbers</vt:lpstr>
      <vt:lpstr>Aggregate index numbers</vt:lpstr>
      <vt:lpstr>Aggregate index numbers motivation</vt:lpstr>
      <vt:lpstr>Aggregate index numbers motivation</vt:lpstr>
      <vt:lpstr>Value index numbers</vt:lpstr>
      <vt:lpstr>Aggregate index numbers</vt:lpstr>
      <vt:lpstr>Laspeyres index</vt:lpstr>
      <vt:lpstr>Paasche index</vt:lpstr>
      <vt:lpstr>Fisher ideal index</vt:lpstr>
      <vt:lpstr>Marshall-Edgeworth index</vt:lpstr>
      <vt:lpstr>Montgomery index</vt:lpstr>
      <vt:lpstr>Chain index numbers</vt:lpstr>
      <vt:lpstr>Chain index numbers - example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r</cp:lastModifiedBy>
  <cp:revision>14</cp:revision>
  <dcterms:created xsi:type="dcterms:W3CDTF">2017-07-17T18:52:59Z</dcterms:created>
  <dcterms:modified xsi:type="dcterms:W3CDTF">2020-07-13T12:14:16Z</dcterms:modified>
</cp:coreProperties>
</file>