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4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57" r:id="rId44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03.03.2019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8E9E760-D8BA-4C77-AB9B-02A879CA721A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6147" name="Rectangle 7"/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1C1A9B7C-5E5B-4B7B-9CB6-B6EE1A3C1A5E}" type="slidenum">
              <a:rPr lang="zh-CN" altLang="en-US"/>
              <a:pPr algn="r">
                <a:spcBef>
                  <a:spcPct val="0"/>
                </a:spcBef>
              </a:pPr>
              <a:t>2</a:t>
            </a:fld>
            <a:endParaRPr lang="en-US" altLang="zh-CN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650253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E4EB6F2-5A5D-4140-A5F8-A5D370A309DF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366719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C2D3FDA-D87D-467B-A3E8-88E0BC156F95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3078981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E18F238-3896-4136-8125-2030DB640589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138025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AF0A3E8-C400-4D24-9284-60069643B1BF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4507474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7AD3C4F-31C1-4C85-BE86-527A4D54BB64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val="23091641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05F77A1-6A8B-44C8-B3AC-C1C33D76938D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0161231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7636B47-589A-425A-9B1E-8FB459E2DBA0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val="7700476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B136E17-3C32-4757-B165-AF0BFF4EDABB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7360583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097D74D-7279-40F6-9150-F156EDEDBED9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val="19115365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249A688-A015-433E-B7B7-A67801ED525A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cs-CZ" smtClean="0"/>
              <a:t>I BELIEVE WE MAY NEED TO DO IT IN MORE IN-DEPTH INTRODUCTION, USING SOME EXAMPLES.  So it will take one slide for one function, i.e., one chapter we want to cover.  Do we need to cover chapter 2: preprocessing and 3. Statistical methods?</a:t>
            </a:r>
          </a:p>
        </p:txBody>
      </p:sp>
    </p:spTree>
    <p:extLst>
      <p:ext uri="{BB962C8B-B14F-4D97-AF65-F5344CB8AC3E}">
        <p14:creationId xmlns:p14="http://schemas.microsoft.com/office/powerpoint/2010/main" val="2689253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36FC7E6-E73A-479B-9FA9-A59D317098F1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val="40665931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3D83C11-1121-43E3-914B-C3DD412E50CB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9499099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14B3943-C70B-458B-B37A-563A483E8F73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22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4464037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FF66F5A-6AB3-4558-B3C7-2AC3C9B78B79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23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5625079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6C0BCA-DE48-495C-A090-34D2ADB4986D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5682363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2927CAD-0DE4-47B2-96B7-288ED6252C0B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25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0502737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FB69D7A-617A-46C8-AF9D-4402914F0E93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26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cs-CZ" smtClean="0"/>
              <a:t>This chapter will not be in the new version, will it?</a:t>
            </a:r>
          </a:p>
          <a:p>
            <a:pPr eaLnBrk="1" hangingPunct="1"/>
            <a:endParaRPr lang="en-US" altLang="cs-CZ" smtClean="0"/>
          </a:p>
          <a:p>
            <a:pPr eaLnBrk="1" hangingPunct="1"/>
            <a:r>
              <a:rPr lang="en-US" altLang="cs-CZ" smtClean="0"/>
              <a:t>BUT SHOULD WESTILL  INTRODCE THEM SO THAT THEY WILL GET AN OVERALL PICTURE?</a:t>
            </a:r>
          </a:p>
        </p:txBody>
      </p:sp>
    </p:spTree>
    <p:extLst>
      <p:ext uri="{BB962C8B-B14F-4D97-AF65-F5344CB8AC3E}">
        <p14:creationId xmlns:p14="http://schemas.microsoft.com/office/powerpoint/2010/main" val="2816097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8E4BF74-993F-4ED3-AC11-3DEA904043D0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27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973277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18991E2-903A-4E96-A5A5-F920A167558B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28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val="13696576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12FE50-BD77-4146-8AE7-EF838D41C7AB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29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7790064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2A5B652-A0A1-4B2A-8FE2-708B8B7A5635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30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cs-CZ" smtClean="0"/>
              <a:t>Add a definition/description of “traditional data analysis”.</a:t>
            </a:r>
          </a:p>
          <a:p>
            <a:pPr eaLnBrk="1" hangingPunct="1"/>
            <a:endParaRPr lang="en-US" altLang="cs-CZ" smtClean="0"/>
          </a:p>
          <a:p>
            <a:pPr eaLnBrk="1" hangingPunct="1"/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val="479157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D2F8B2C-404E-48EB-B1C5-942B94AE586B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2357008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DA4A3B4-0A31-46BF-AB08-3EBF69196280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31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val="254681222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0AD8B6E-852D-422B-AA84-BBB7F0AE6D07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32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16944504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88A08D8-7415-4E80-9D56-77935DA613FF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33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val="148527731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23891F4-EFCA-4957-93BF-2BFC869D52BC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34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97463787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95A94BA-2B94-4217-98BF-C822D56C6318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35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93754962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C9556F4-CCB4-4A14-A093-3A1A0BDA58D8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36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val="70678890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1830A58-3A2C-4994-95DD-99ACAA97CA9F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37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84384670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1A98BEB-BD21-4E0F-8B24-7DBBACB63C64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38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0435324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B7FBA7-46AA-49D1-9313-403EA548963D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39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60495896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D212C1B-5BB5-4E7D-820A-F755B0F3765D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40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val="743880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A660B8A-1529-43B2-BCA1-44DB4CC2D7B6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86329024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1D0127-5AD9-4CE8-A282-C44E2C9FB4A1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41</a:t>
            </a:fld>
            <a:endParaRPr lang="en-US" altLang="cs-CZ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35442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25F78C-EE53-41B0-8152-2BDA47C7B3B6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42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42988" y="696913"/>
            <a:ext cx="4927600" cy="3486150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50664070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5BCF3AB-B5F1-430E-BC91-185FE82F7288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US" altLang="cs-CZ" smtClean="0"/>
              <a:t>Two slides should be added after this one</a:t>
            </a:r>
          </a:p>
          <a:p>
            <a:pPr marL="228600" indent="-228600" eaLnBrk="1" hangingPunct="1"/>
            <a:endParaRPr lang="en-US" altLang="cs-CZ" smtClean="0"/>
          </a:p>
          <a:p>
            <a:pPr marL="228600" indent="-228600" eaLnBrk="1" hangingPunct="1"/>
            <a:r>
              <a:rPr lang="en-US" altLang="cs-CZ" smtClean="0"/>
              <a:t>1.  Evolution of machine learning</a:t>
            </a:r>
          </a:p>
          <a:p>
            <a:pPr marL="228600" indent="-228600" eaLnBrk="1" hangingPunct="1"/>
            <a:r>
              <a:rPr lang="en-US" altLang="cs-CZ" smtClean="0"/>
              <a:t>2.  Evolution of statistics methods</a:t>
            </a:r>
          </a:p>
          <a:p>
            <a:pPr marL="228600" indent="-228600" eaLnBrk="1" hangingPunct="1"/>
            <a:endParaRPr lang="en-US" altLang="cs-CZ" smtClean="0"/>
          </a:p>
          <a:p>
            <a:pPr marL="228600" indent="-228600" eaLnBrk="1" hangingPunct="1"/>
            <a:endParaRPr lang="en-US" altLang="cs-CZ" smtClean="0"/>
          </a:p>
          <a:p>
            <a:pPr marL="228600" indent="-228600" eaLnBrk="1" hangingPunct="1"/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val="12897126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304BF57-79FD-436F-A365-9C055FC91DC9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val="477527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1139CD6-1D70-4AB0-9BC2-8CA8A387127B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740105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683815E-D49B-4BD4-8988-F1E8EB81AFFC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66331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FFC3A6A-BCBA-4F6A-A86C-DB02C14EE09E}" type="slidenum">
              <a:rPr lang="en-US" altLang="cs-CZ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cs-CZ">
              <a:latin typeface="Tahoma" panose="020B060403050404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758499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03.03.2019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03.03.2019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03.03.2019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03.03.2019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87235" y="2327562"/>
            <a:ext cx="6587085" cy="767609"/>
          </a:xfrm>
        </p:spPr>
        <p:txBody>
          <a:bodyPr/>
          <a:lstStyle/>
          <a:p>
            <a:r>
              <a:rPr lang="en-US" altLang="cs-CZ" dirty="0"/>
              <a:t>Data Mining: </a:t>
            </a:r>
            <a:br>
              <a:rPr lang="en-US" altLang="cs-CZ" dirty="0"/>
            </a:br>
            <a:r>
              <a:rPr lang="en-US" altLang="cs-CZ" dirty="0"/>
              <a:t> </a:t>
            </a:r>
            <a:r>
              <a:rPr lang="en-US" altLang="cs-CZ" sz="3200" dirty="0"/>
              <a:t>Concepts and Techniques</a:t>
            </a:r>
            <a:endParaRPr lang="cs-CZ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8BB02DD-D97A-4459-AD9F-CE83E3BF9B30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cs-CZ" sz="1544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z="3528"/>
              <a:t>Example: A Web Mining Framework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cs-CZ" smtClean="0"/>
              <a:t>Web mining usually involves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Data cleaning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Data integration from multiple sources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Warehousing the data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Data cube construction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Data selection for data mining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Data mining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Presentation of the mining results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Patterns and knowledge to be used or stored into knowledge-base</a:t>
            </a:r>
          </a:p>
        </p:txBody>
      </p:sp>
    </p:spTree>
    <p:extLst>
      <p:ext uri="{BB962C8B-B14F-4D97-AF65-F5344CB8AC3E}">
        <p14:creationId xmlns:p14="http://schemas.microsoft.com/office/powerpoint/2010/main" val="402816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276DB35-5D0D-4B93-896A-55689827574E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cs-CZ" sz="1544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557901" y="420070"/>
            <a:ext cx="9577599" cy="588098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Data Mining in Business Intelligence</a:t>
            </a:r>
            <a:r>
              <a:rPr lang="en-US" altLang="cs-CZ" sz="3087"/>
              <a:t> </a:t>
            </a:r>
          </a:p>
        </p:txBody>
      </p:sp>
      <p:sp>
        <p:nvSpPr>
          <p:cNvPr id="23556" name="AutoShape 3"/>
          <p:cNvSpPr>
            <a:spLocks noChangeArrowheads="1"/>
          </p:cNvSpPr>
          <p:nvPr/>
        </p:nvSpPr>
        <p:spPr bwMode="auto">
          <a:xfrm>
            <a:off x="1145998" y="1596266"/>
            <a:ext cx="8233375" cy="5544926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2646">
              <a:latin typeface="Times New Roman" panose="02020603050405020304" pitchFamily="18" charset="0"/>
            </a:endParaRPr>
          </a:p>
        </p:txBody>
      </p:sp>
      <p:sp>
        <p:nvSpPr>
          <p:cNvPr id="23557" name="Line 4"/>
          <p:cNvSpPr>
            <a:spLocks noChangeShapeType="1"/>
          </p:cNvSpPr>
          <p:nvPr/>
        </p:nvSpPr>
        <p:spPr bwMode="auto">
          <a:xfrm>
            <a:off x="1650083" y="6469080"/>
            <a:ext cx="722520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58" name="Line 5"/>
          <p:cNvSpPr>
            <a:spLocks noChangeShapeType="1"/>
          </p:cNvSpPr>
          <p:nvPr/>
        </p:nvSpPr>
        <p:spPr bwMode="auto">
          <a:xfrm>
            <a:off x="2154167" y="5796968"/>
            <a:ext cx="6217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59" name="Line 6"/>
          <p:cNvSpPr>
            <a:spLocks noChangeShapeType="1"/>
          </p:cNvSpPr>
          <p:nvPr/>
        </p:nvSpPr>
        <p:spPr bwMode="auto">
          <a:xfrm>
            <a:off x="2742265" y="4956827"/>
            <a:ext cx="504084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60" name="Line 7"/>
          <p:cNvSpPr>
            <a:spLocks noChangeShapeType="1"/>
          </p:cNvSpPr>
          <p:nvPr/>
        </p:nvSpPr>
        <p:spPr bwMode="auto">
          <a:xfrm>
            <a:off x="3414377" y="4116687"/>
            <a:ext cx="369661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61" name="Line 8"/>
          <p:cNvSpPr>
            <a:spLocks noChangeShapeType="1"/>
          </p:cNvSpPr>
          <p:nvPr/>
        </p:nvSpPr>
        <p:spPr bwMode="auto">
          <a:xfrm>
            <a:off x="4086489" y="3192533"/>
            <a:ext cx="235239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62" name="Line 9"/>
          <p:cNvSpPr>
            <a:spLocks noChangeShapeType="1"/>
          </p:cNvSpPr>
          <p:nvPr/>
        </p:nvSpPr>
        <p:spPr bwMode="auto">
          <a:xfrm flipV="1">
            <a:off x="893957" y="1596266"/>
            <a:ext cx="0" cy="554492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63" name="Line 10"/>
          <p:cNvSpPr>
            <a:spLocks noChangeShapeType="1"/>
          </p:cNvSpPr>
          <p:nvPr/>
        </p:nvSpPr>
        <p:spPr bwMode="auto">
          <a:xfrm flipV="1">
            <a:off x="10051486" y="1596266"/>
            <a:ext cx="0" cy="554492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64" name="Text Box 11"/>
          <p:cNvSpPr txBox="1">
            <a:spLocks noChangeArrowheads="1"/>
          </p:cNvSpPr>
          <p:nvPr/>
        </p:nvSpPr>
        <p:spPr bwMode="auto">
          <a:xfrm>
            <a:off x="960468" y="1664529"/>
            <a:ext cx="2110578" cy="90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764" b="1">
                <a:latin typeface="Times New Roman" panose="02020603050405020304" pitchFamily="18" charset="0"/>
              </a:rPr>
              <a:t>Increasing potential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764" b="1">
                <a:latin typeface="Times New Roman" panose="02020603050405020304" pitchFamily="18" charset="0"/>
              </a:rPr>
              <a:t>to support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764" b="1">
                <a:latin typeface="Times New Roman" panose="02020603050405020304" pitchFamily="18" charset="0"/>
              </a:rPr>
              <a:t>business decisions</a:t>
            </a:r>
          </a:p>
        </p:txBody>
      </p:sp>
      <p:sp>
        <p:nvSpPr>
          <p:cNvPr id="23565" name="Text Box 12"/>
          <p:cNvSpPr txBox="1">
            <a:spLocks noChangeArrowheads="1"/>
          </p:cNvSpPr>
          <p:nvPr/>
        </p:nvSpPr>
        <p:spPr bwMode="auto">
          <a:xfrm>
            <a:off x="8858298" y="2156360"/>
            <a:ext cx="1095172" cy="363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764" b="1">
                <a:latin typeface="Times New Roman" panose="02020603050405020304" pitchFamily="18" charset="0"/>
              </a:rPr>
              <a:t>End User</a:t>
            </a:r>
            <a:endParaRPr lang="en-US" altLang="cs-CZ" sz="1764">
              <a:latin typeface="Times New Roman" panose="02020603050405020304" pitchFamily="18" charset="0"/>
            </a:endParaRPr>
          </a:p>
        </p:txBody>
      </p:sp>
      <p:sp>
        <p:nvSpPr>
          <p:cNvPr id="23566" name="Text Box 13"/>
          <p:cNvSpPr txBox="1">
            <a:spLocks noChangeArrowheads="1"/>
          </p:cNvSpPr>
          <p:nvPr/>
        </p:nvSpPr>
        <p:spPr bwMode="auto">
          <a:xfrm>
            <a:off x="8876149" y="3248542"/>
            <a:ext cx="1026563" cy="635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764" b="1">
                <a:latin typeface="Times New Roman" panose="02020603050405020304" pitchFamily="18" charset="0"/>
              </a:rPr>
              <a:t>Business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764" b="1">
                <a:latin typeface="Times New Roman" panose="02020603050405020304" pitchFamily="18" charset="0"/>
              </a:rPr>
              <a:t>  Analyst</a:t>
            </a:r>
          </a:p>
        </p:txBody>
      </p:sp>
      <p:sp>
        <p:nvSpPr>
          <p:cNvPr id="23567" name="Text Box 14"/>
          <p:cNvSpPr txBox="1">
            <a:spLocks noChangeArrowheads="1"/>
          </p:cNvSpPr>
          <p:nvPr/>
        </p:nvSpPr>
        <p:spPr bwMode="auto">
          <a:xfrm>
            <a:off x="8962294" y="4172696"/>
            <a:ext cx="931665" cy="635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764" b="1">
                <a:latin typeface="Times New Roman" panose="02020603050405020304" pitchFamily="18" charset="0"/>
              </a:rPr>
              <a:t>     Data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764" b="1">
                <a:latin typeface="Times New Roman" panose="02020603050405020304" pitchFamily="18" charset="0"/>
              </a:rPr>
              <a:t>Analyst</a:t>
            </a:r>
          </a:p>
        </p:txBody>
      </p:sp>
      <p:sp>
        <p:nvSpPr>
          <p:cNvPr id="23568" name="Text Box 15"/>
          <p:cNvSpPr txBox="1">
            <a:spLocks noChangeArrowheads="1"/>
          </p:cNvSpPr>
          <p:nvPr/>
        </p:nvSpPr>
        <p:spPr bwMode="auto">
          <a:xfrm>
            <a:off x="9250852" y="6273047"/>
            <a:ext cx="662361" cy="363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764" b="1">
                <a:latin typeface="Times New Roman" panose="02020603050405020304" pitchFamily="18" charset="0"/>
              </a:rPr>
              <a:t>DBA</a:t>
            </a:r>
          </a:p>
        </p:txBody>
      </p:sp>
      <p:sp>
        <p:nvSpPr>
          <p:cNvPr id="23569" name="Text Box 16"/>
          <p:cNvSpPr txBox="1">
            <a:spLocks noChangeArrowheads="1"/>
          </p:cNvSpPr>
          <p:nvPr/>
        </p:nvSpPr>
        <p:spPr bwMode="auto">
          <a:xfrm>
            <a:off x="4590574" y="2401401"/>
            <a:ext cx="1344224" cy="70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 b="1"/>
              <a:t>Decision</a:t>
            </a:r>
            <a:r>
              <a:rPr lang="en-US" altLang="cs-CZ" sz="1985"/>
              <a:t> </a:t>
            </a:r>
            <a:r>
              <a:rPr lang="en-US" altLang="cs-CZ" sz="1985" b="1"/>
              <a:t>Making</a:t>
            </a:r>
          </a:p>
        </p:txBody>
      </p:sp>
      <p:sp>
        <p:nvSpPr>
          <p:cNvPr id="23570" name="Text Box 17"/>
          <p:cNvSpPr txBox="1">
            <a:spLocks noChangeArrowheads="1"/>
          </p:cNvSpPr>
          <p:nvPr/>
        </p:nvSpPr>
        <p:spPr bwMode="auto">
          <a:xfrm>
            <a:off x="4002476" y="3299302"/>
            <a:ext cx="2497800" cy="3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 b="1"/>
              <a:t>Data Presentation</a:t>
            </a:r>
          </a:p>
        </p:txBody>
      </p:sp>
      <p:sp>
        <p:nvSpPr>
          <p:cNvPr id="23571" name="Text Box 18"/>
          <p:cNvSpPr txBox="1">
            <a:spLocks noChangeArrowheads="1"/>
          </p:cNvSpPr>
          <p:nvPr/>
        </p:nvSpPr>
        <p:spPr bwMode="auto">
          <a:xfrm>
            <a:off x="3918462" y="3696618"/>
            <a:ext cx="2806666" cy="3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 b="1" i="1">
                <a:latin typeface="Times New Roman" panose="02020603050405020304" pitchFamily="18" charset="0"/>
              </a:rPr>
              <a:t>Visualization Techniques</a:t>
            </a:r>
          </a:p>
        </p:txBody>
      </p:sp>
      <p:sp>
        <p:nvSpPr>
          <p:cNvPr id="23572" name="Text Box 19"/>
          <p:cNvSpPr txBox="1">
            <a:spLocks noChangeArrowheads="1"/>
          </p:cNvSpPr>
          <p:nvPr/>
        </p:nvSpPr>
        <p:spPr bwMode="auto">
          <a:xfrm>
            <a:off x="4338532" y="4151694"/>
            <a:ext cx="1965579" cy="3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 b="1"/>
              <a:t>Data Mining</a:t>
            </a:r>
            <a:endParaRPr lang="en-US" altLang="cs-CZ" sz="1985" b="1">
              <a:solidFill>
                <a:schemeClr val="bg1"/>
              </a:solidFill>
            </a:endParaRPr>
          </a:p>
        </p:txBody>
      </p:sp>
      <p:sp>
        <p:nvSpPr>
          <p:cNvPr id="23573" name="Text Box 20"/>
          <p:cNvSpPr txBox="1">
            <a:spLocks noChangeArrowheads="1"/>
          </p:cNvSpPr>
          <p:nvPr/>
        </p:nvSpPr>
        <p:spPr bwMode="auto">
          <a:xfrm>
            <a:off x="4254517" y="4452744"/>
            <a:ext cx="2563522" cy="3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 b="1" i="1">
                <a:latin typeface="Times New Roman" panose="02020603050405020304" pitchFamily="18" charset="0"/>
              </a:rPr>
              <a:t>Information Discovery</a:t>
            </a:r>
          </a:p>
        </p:txBody>
      </p:sp>
      <p:sp>
        <p:nvSpPr>
          <p:cNvPr id="23574" name="Text Box 21"/>
          <p:cNvSpPr txBox="1">
            <a:spLocks noChangeArrowheads="1"/>
          </p:cNvSpPr>
          <p:nvPr/>
        </p:nvSpPr>
        <p:spPr bwMode="auto">
          <a:xfrm>
            <a:off x="4019979" y="5040842"/>
            <a:ext cx="2586932" cy="3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 b="1"/>
              <a:t>Data Exploration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2658251" y="5376898"/>
            <a:ext cx="5040842" cy="3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 b="1" i="1">
                <a:latin typeface="Times New Roman" panose="02020603050405020304" pitchFamily="18" charset="0"/>
              </a:rPr>
              <a:t>Statistical Summary, Querying, and Reporting</a:t>
            </a:r>
            <a:endParaRPr lang="en-US" altLang="cs-CZ" sz="1985" b="1" i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2070154" y="5964996"/>
            <a:ext cx="6691255" cy="3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 b="1"/>
              <a:t>Data Preprocessing/Integration, Data Warehouses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4254518" y="6385066"/>
            <a:ext cx="1872629" cy="3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 b="1"/>
              <a:t>Data Sources</a:t>
            </a:r>
            <a:endParaRPr lang="en-US" altLang="cs-CZ" sz="1985" b="1">
              <a:solidFill>
                <a:schemeClr val="bg1"/>
              </a:solidFill>
            </a:endParaRP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1482055" y="6721122"/>
            <a:ext cx="7848310" cy="3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 b="1" i="1">
                <a:latin typeface="Times New Roman" panose="02020603050405020304" pitchFamily="18" charset="0"/>
              </a:rPr>
              <a:t>Paper, Files, Web documents, Scientific experiments, Database Systems</a:t>
            </a:r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809943" y="7141192"/>
            <a:ext cx="92415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428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2ED108C-ACB9-46C2-BF43-AD3B55CEB418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cs-CZ" sz="1544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305859" y="252042"/>
            <a:ext cx="10081683" cy="840140"/>
          </a:xfrm>
        </p:spPr>
        <p:txBody>
          <a:bodyPr/>
          <a:lstStyle/>
          <a:p>
            <a:pPr eaLnBrk="1" hangingPunct="1"/>
            <a:r>
              <a:rPr lang="en-US" altLang="cs-CZ" smtClean="0"/>
              <a:t>Example: Mining vs. Data Exploration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cs-CZ" smtClean="0"/>
              <a:t>Business intelligence view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mtClean="0"/>
              <a:t>Warehouse, data cube, reporting but not much mining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mtClean="0"/>
              <a:t>Business objects vs. data mining tools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mtClean="0"/>
              <a:t>Supply chain example: tools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mtClean="0"/>
              <a:t>Data presentation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mtClean="0"/>
              <a:t>Exploration</a:t>
            </a:r>
          </a:p>
        </p:txBody>
      </p:sp>
    </p:spTree>
    <p:extLst>
      <p:ext uri="{BB962C8B-B14F-4D97-AF65-F5344CB8AC3E}">
        <p14:creationId xmlns:p14="http://schemas.microsoft.com/office/powerpoint/2010/main" val="399056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08A1B0D-F30C-4289-96C9-BB5345F83F02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cs-CZ" sz="1544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305859" y="252042"/>
            <a:ext cx="10081683" cy="1008168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KDD Process: A Typical View from ML and Statistics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V="1">
            <a:off x="1996641" y="2604435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V="1">
            <a:off x="7541567" y="2604435"/>
            <a:ext cx="5040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54" name="Text Box 17"/>
          <p:cNvSpPr txBox="1">
            <a:spLocks noChangeArrowheads="1"/>
          </p:cNvSpPr>
          <p:nvPr/>
        </p:nvSpPr>
        <p:spPr bwMode="auto">
          <a:xfrm>
            <a:off x="400374" y="2371647"/>
            <a:ext cx="1579278" cy="39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 b="1"/>
              <a:t>Input Data</a:t>
            </a:r>
            <a:endParaRPr lang="en-US" altLang="cs-CZ" sz="1764"/>
          </a:p>
        </p:txBody>
      </p:sp>
      <p:sp>
        <p:nvSpPr>
          <p:cNvPr id="27655" name="Rectangle 21"/>
          <p:cNvSpPr>
            <a:spLocks noChangeArrowheads="1"/>
          </p:cNvSpPr>
          <p:nvPr/>
        </p:nvSpPr>
        <p:spPr bwMode="auto">
          <a:xfrm>
            <a:off x="2500725" y="2184365"/>
            <a:ext cx="1008168" cy="1176196"/>
          </a:xfrm>
          <a:prstGeom prst="rect">
            <a:avLst/>
          </a:prstGeom>
          <a:solidFill>
            <a:srgbClr val="00CC66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66"/>
            </a:extrusionClr>
            <a:contourClr>
              <a:srgbClr val="00CC66"/>
            </a:contourClr>
          </a:sp3d>
        </p:spPr>
        <p:txBody>
          <a:bodyPr wrap="none" anchor="ctr">
            <a:flatTx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27656" name="Rectangle 22"/>
          <p:cNvSpPr>
            <a:spLocks noChangeArrowheads="1"/>
          </p:cNvSpPr>
          <p:nvPr/>
        </p:nvSpPr>
        <p:spPr bwMode="auto">
          <a:xfrm>
            <a:off x="4349034" y="2184365"/>
            <a:ext cx="1008168" cy="1176196"/>
          </a:xfrm>
          <a:prstGeom prst="rect">
            <a:avLst/>
          </a:prstGeom>
          <a:solidFill>
            <a:srgbClr val="00CC66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66"/>
            </a:extrusionClr>
            <a:contourClr>
              <a:srgbClr val="00CC66"/>
            </a:contourClr>
          </a:sp3d>
        </p:spPr>
        <p:txBody>
          <a:bodyPr wrap="none" anchor="ctr">
            <a:flatTx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27657" name="WordArt 29"/>
          <p:cNvSpPr>
            <a:spLocks noChangeArrowheads="1" noChangeShapeType="1" noTextEdit="1"/>
          </p:cNvSpPr>
          <p:nvPr/>
        </p:nvSpPr>
        <p:spPr bwMode="auto">
          <a:xfrm rot="823813">
            <a:off x="8129665" y="1848309"/>
            <a:ext cx="1921821" cy="14282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cs-CZ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560000" scaled="1"/>
                </a:gradFill>
                <a:latin typeface="Impact" panose="020B0806030902050204" pitchFamily="34" charset="0"/>
              </a:rPr>
              <a:t>Pattern</a:t>
            </a:r>
          </a:p>
          <a:p>
            <a:pPr algn="ctr"/>
            <a:r>
              <a:rPr lang="cs-CZ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560000" scaled="1"/>
                </a:gradFill>
                <a:latin typeface="Impact" panose="020B0806030902050204" pitchFamily="34" charset="0"/>
              </a:rPr>
              <a:t>Information</a:t>
            </a:r>
          </a:p>
          <a:p>
            <a:pPr algn="ctr"/>
            <a:r>
              <a:rPr lang="cs-CZ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560000" scaled="1"/>
                </a:gradFill>
                <a:latin typeface="Impact" panose="020B0806030902050204" pitchFamily="34" charset="0"/>
              </a:rPr>
              <a:t>Knowledge</a:t>
            </a:r>
          </a:p>
        </p:txBody>
      </p:sp>
      <p:sp>
        <p:nvSpPr>
          <p:cNvPr id="27658" name="Text Box 32"/>
          <p:cNvSpPr txBox="1">
            <a:spLocks noChangeArrowheads="1"/>
          </p:cNvSpPr>
          <p:nvPr/>
        </p:nvSpPr>
        <p:spPr bwMode="auto">
          <a:xfrm>
            <a:off x="4181006" y="2268379"/>
            <a:ext cx="1428238" cy="770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205" b="1">
                <a:solidFill>
                  <a:schemeClr val="hlink"/>
                </a:solidFill>
              </a:rPr>
              <a:t>Data Mining</a:t>
            </a:r>
          </a:p>
        </p:txBody>
      </p:sp>
      <p:sp>
        <p:nvSpPr>
          <p:cNvPr id="27659" name="Text Box 44"/>
          <p:cNvSpPr txBox="1">
            <a:spLocks noChangeArrowheads="1"/>
          </p:cNvSpPr>
          <p:nvPr/>
        </p:nvSpPr>
        <p:spPr bwMode="auto">
          <a:xfrm>
            <a:off x="2248682" y="2369896"/>
            <a:ext cx="1596267" cy="567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cs-CZ" sz="1544" b="1"/>
              <a:t>Data Pre-Processing</a:t>
            </a:r>
          </a:p>
        </p:txBody>
      </p:sp>
      <p:sp>
        <p:nvSpPr>
          <p:cNvPr id="27660" name="Line 45"/>
          <p:cNvSpPr>
            <a:spLocks noChangeShapeType="1"/>
          </p:cNvSpPr>
          <p:nvPr/>
        </p:nvSpPr>
        <p:spPr bwMode="auto">
          <a:xfrm flipV="1">
            <a:off x="3760935" y="2604435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61" name="Line 46"/>
          <p:cNvSpPr>
            <a:spLocks noChangeShapeType="1"/>
          </p:cNvSpPr>
          <p:nvPr/>
        </p:nvSpPr>
        <p:spPr bwMode="auto">
          <a:xfrm flipV="1">
            <a:off x="5693258" y="2604435"/>
            <a:ext cx="42007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62" name="Rectangle 47"/>
          <p:cNvSpPr>
            <a:spLocks noChangeArrowheads="1"/>
          </p:cNvSpPr>
          <p:nvPr/>
        </p:nvSpPr>
        <p:spPr bwMode="auto">
          <a:xfrm>
            <a:off x="6281356" y="2184365"/>
            <a:ext cx="1092182" cy="1176196"/>
          </a:xfrm>
          <a:prstGeom prst="rect">
            <a:avLst/>
          </a:prstGeom>
          <a:solidFill>
            <a:srgbClr val="00CC66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66"/>
            </a:extrusionClr>
            <a:contourClr>
              <a:srgbClr val="00CC66"/>
            </a:contourClr>
          </a:sp3d>
        </p:spPr>
        <p:txBody>
          <a:bodyPr wrap="none" anchor="ctr">
            <a:flatTx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27663" name="Text Box 48"/>
          <p:cNvSpPr txBox="1">
            <a:spLocks noChangeArrowheads="1"/>
          </p:cNvSpPr>
          <p:nvPr/>
        </p:nvSpPr>
        <p:spPr bwMode="auto">
          <a:xfrm>
            <a:off x="6197342" y="2299884"/>
            <a:ext cx="1428238" cy="635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764" b="1"/>
              <a:t>Post-Processing</a:t>
            </a:r>
          </a:p>
        </p:txBody>
      </p:sp>
      <p:sp>
        <p:nvSpPr>
          <p:cNvPr id="27664" name="Rectangle 49"/>
          <p:cNvSpPr>
            <a:spLocks noGrp="1" noChangeArrowheads="1"/>
          </p:cNvSpPr>
          <p:nvPr>
            <p:ph type="body" idx="1"/>
          </p:nvPr>
        </p:nvSpPr>
        <p:spPr>
          <a:xfrm>
            <a:off x="725928" y="6385066"/>
            <a:ext cx="8989501" cy="504084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cs-CZ" sz="1985"/>
              <a:t>This is a view from typical machine learning and statistics communities</a:t>
            </a:r>
          </a:p>
        </p:txBody>
      </p:sp>
      <p:grpSp>
        <p:nvGrpSpPr>
          <p:cNvPr id="27665" name="Group 52"/>
          <p:cNvGrpSpPr>
            <a:grpSpLocks/>
          </p:cNvGrpSpPr>
          <p:nvPr/>
        </p:nvGrpSpPr>
        <p:grpSpPr bwMode="auto">
          <a:xfrm>
            <a:off x="904458" y="4284713"/>
            <a:ext cx="2604435" cy="1261960"/>
            <a:chOff x="288" y="2880"/>
            <a:chExt cx="1488" cy="721"/>
          </a:xfrm>
        </p:grpSpPr>
        <p:sp>
          <p:nvSpPr>
            <p:cNvPr id="27674" name="Rectangle 50"/>
            <p:cNvSpPr>
              <a:spLocks noChangeArrowheads="1"/>
            </p:cNvSpPr>
            <p:nvPr/>
          </p:nvSpPr>
          <p:spPr bwMode="auto">
            <a:xfrm>
              <a:off x="288" y="2880"/>
              <a:ext cx="1344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lnSpc>
                  <a:spcPct val="8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lnSpc>
                  <a:spcPct val="80000"/>
                </a:lnSpc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cs-CZ" sz="3087"/>
            </a:p>
          </p:txBody>
        </p:sp>
        <p:sp>
          <p:nvSpPr>
            <p:cNvPr id="27675" name="Text Box 51"/>
            <p:cNvSpPr txBox="1">
              <a:spLocks noChangeArrowheads="1"/>
            </p:cNvSpPr>
            <p:nvPr/>
          </p:nvSpPr>
          <p:spPr bwMode="auto">
            <a:xfrm>
              <a:off x="288" y="2943"/>
              <a:ext cx="1488" cy="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lnSpc>
                  <a:spcPct val="8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lnSpc>
                  <a:spcPct val="80000"/>
                </a:lnSpc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cs-CZ" sz="1764"/>
                <a:t>Data integration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cs-CZ" sz="1764"/>
                <a:t>Normalization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cs-CZ" sz="1764"/>
                <a:t>Feature selection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cs-CZ" sz="1764"/>
                <a:t>Dimension reduction</a:t>
              </a:r>
            </a:p>
          </p:txBody>
        </p:sp>
      </p:grpSp>
      <p:sp>
        <p:nvSpPr>
          <p:cNvPr id="27666" name="Rectangle 54"/>
          <p:cNvSpPr>
            <a:spLocks noChangeArrowheads="1"/>
          </p:cNvSpPr>
          <p:nvPr/>
        </p:nvSpPr>
        <p:spPr bwMode="auto">
          <a:xfrm>
            <a:off x="3676921" y="4284715"/>
            <a:ext cx="2604435" cy="16802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27667" name="Text Box 55"/>
          <p:cNvSpPr txBox="1">
            <a:spLocks noChangeArrowheads="1"/>
          </p:cNvSpPr>
          <p:nvPr/>
        </p:nvSpPr>
        <p:spPr bwMode="auto">
          <a:xfrm>
            <a:off x="3676921" y="4368729"/>
            <a:ext cx="2688449" cy="1585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cs-CZ" sz="1764"/>
              <a:t>Pattern discovery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cs-CZ" sz="1764"/>
              <a:t>Association &amp; correlation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cs-CZ" sz="1764"/>
              <a:t>Classification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cs-CZ" sz="1764"/>
              <a:t>Clustering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cs-CZ" sz="1764"/>
              <a:t>Outlier analysis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cs-CZ" sz="1764"/>
              <a:t>… … … …</a:t>
            </a:r>
          </a:p>
        </p:txBody>
      </p:sp>
      <p:grpSp>
        <p:nvGrpSpPr>
          <p:cNvPr id="27668" name="Group 56"/>
          <p:cNvGrpSpPr>
            <a:grpSpLocks/>
          </p:cNvGrpSpPr>
          <p:nvPr/>
        </p:nvGrpSpPr>
        <p:grpSpPr bwMode="auto">
          <a:xfrm>
            <a:off x="6785440" y="4284713"/>
            <a:ext cx="2604435" cy="1261960"/>
            <a:chOff x="288" y="2880"/>
            <a:chExt cx="1488" cy="721"/>
          </a:xfrm>
        </p:grpSpPr>
        <p:sp>
          <p:nvSpPr>
            <p:cNvPr id="27672" name="Rectangle 57"/>
            <p:cNvSpPr>
              <a:spLocks noChangeArrowheads="1"/>
            </p:cNvSpPr>
            <p:nvPr/>
          </p:nvSpPr>
          <p:spPr bwMode="auto">
            <a:xfrm>
              <a:off x="288" y="2880"/>
              <a:ext cx="1344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lnSpc>
                  <a:spcPct val="8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lnSpc>
                  <a:spcPct val="80000"/>
                </a:lnSpc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cs-CZ" sz="3087"/>
            </a:p>
          </p:txBody>
        </p:sp>
        <p:sp>
          <p:nvSpPr>
            <p:cNvPr id="27673" name="Text Box 58"/>
            <p:cNvSpPr txBox="1">
              <a:spLocks noChangeArrowheads="1"/>
            </p:cNvSpPr>
            <p:nvPr/>
          </p:nvSpPr>
          <p:spPr bwMode="auto">
            <a:xfrm>
              <a:off x="288" y="2943"/>
              <a:ext cx="1488" cy="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lnSpc>
                  <a:spcPct val="8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lnSpc>
                  <a:spcPct val="80000"/>
                </a:lnSpc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cs-CZ" sz="1764"/>
                <a:t>Pattern evaluation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cs-CZ" sz="1764"/>
                <a:t>Pattern selection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cs-CZ" sz="1764"/>
                <a:t>Pattern interpretation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cs-CZ" sz="1764"/>
                <a:t>Pattern visualization</a:t>
              </a:r>
            </a:p>
          </p:txBody>
        </p:sp>
      </p:grpSp>
      <p:sp>
        <p:nvSpPr>
          <p:cNvPr id="27669" name="AutoShape 62"/>
          <p:cNvSpPr>
            <a:spLocks noChangeArrowheads="1"/>
          </p:cNvSpPr>
          <p:nvPr/>
        </p:nvSpPr>
        <p:spPr bwMode="auto">
          <a:xfrm rot="-10256010">
            <a:off x="2332697" y="3108519"/>
            <a:ext cx="336056" cy="1092182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27670" name="AutoShape 63"/>
          <p:cNvSpPr>
            <a:spLocks noChangeArrowheads="1"/>
          </p:cNvSpPr>
          <p:nvPr/>
        </p:nvSpPr>
        <p:spPr bwMode="auto">
          <a:xfrm rot="-10256010">
            <a:off x="4349033" y="3108519"/>
            <a:ext cx="336056" cy="1092182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27671" name="AutoShape 64"/>
          <p:cNvSpPr>
            <a:spLocks noChangeArrowheads="1"/>
          </p:cNvSpPr>
          <p:nvPr/>
        </p:nvSpPr>
        <p:spPr bwMode="auto">
          <a:xfrm rot="-10256010">
            <a:off x="6701426" y="3108519"/>
            <a:ext cx="336056" cy="1092182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</p:spTree>
    <p:extLst>
      <p:ext uri="{BB962C8B-B14F-4D97-AF65-F5344CB8AC3E}">
        <p14:creationId xmlns:p14="http://schemas.microsoft.com/office/powerpoint/2010/main" val="145663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3122314-5F7C-4AA9-8E1E-AB35F99C6943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cs-CZ" sz="1544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Example: Medical Data Mining 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cs-CZ" smtClean="0"/>
              <a:t>Health care &amp; medical data mining – often adopted such a view in statistics and machine learning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mtClean="0"/>
              <a:t>Preprocessing of the data (including feature extraction and dimension reduction)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mtClean="0"/>
              <a:t>Classification or/and clustering processes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mtClean="0"/>
              <a:t>Post-processing for presentation</a:t>
            </a:r>
          </a:p>
        </p:txBody>
      </p:sp>
    </p:spTree>
    <p:extLst>
      <p:ext uri="{BB962C8B-B14F-4D97-AF65-F5344CB8AC3E}">
        <p14:creationId xmlns:p14="http://schemas.microsoft.com/office/powerpoint/2010/main" val="330476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0BF87907-6B33-44CE-AF88-8694DC3A175D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cs-CZ" sz="1544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725929" y="252042"/>
            <a:ext cx="9241543" cy="924154"/>
          </a:xfrm>
        </p:spPr>
        <p:txBody>
          <a:bodyPr/>
          <a:lstStyle/>
          <a:p>
            <a:pPr eaLnBrk="1" hangingPunct="1"/>
            <a:r>
              <a:rPr lang="en-US" altLang="cs-CZ" smtClean="0"/>
              <a:t>Chapter 1.  Introduction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073515" cy="5796968"/>
          </a:xfrm>
        </p:spPr>
        <p:txBody>
          <a:bodyPr/>
          <a:lstStyle/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Why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Is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Multi-Dimensional View of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Data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Kinds of Patterns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Technology Are Used?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Applications Are Targeted? 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Major Issues in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Brief History of Data Mining and Data Mining Society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Summary</a:t>
            </a:r>
          </a:p>
        </p:txBody>
      </p:sp>
      <p:sp>
        <p:nvSpPr>
          <p:cNvPr id="31749" name="AutoShape 4"/>
          <p:cNvSpPr>
            <a:spLocks noChangeArrowheads="1"/>
          </p:cNvSpPr>
          <p:nvPr/>
        </p:nvSpPr>
        <p:spPr bwMode="auto">
          <a:xfrm rot="9724325">
            <a:off x="6648918" y="2522171"/>
            <a:ext cx="420070" cy="3360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485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09118AE-5919-4FA2-927B-B697A8EAC79E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cs-CZ" sz="1544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41914" y="336056"/>
            <a:ext cx="9325557" cy="756126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Multi-Dimensional View of Data Mining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1915" y="1344224"/>
            <a:ext cx="9577599" cy="6049010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</a:pPr>
            <a:r>
              <a:rPr lang="en-US" altLang="cs-CZ" sz="2205" b="1" u="sng"/>
              <a:t>Data to be mined</a:t>
            </a:r>
            <a:endParaRPr lang="en-US" altLang="cs-CZ" sz="2205"/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Database data (extended-relational, object-oriented, heterogeneous, legacy), data warehouse, transactional data, stream, spatiotemporal, time-series, sequence, text and web, multi-media, graphs &amp; social and information networks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2205" b="1" u="sng"/>
              <a:t>Knowledge to be mined (or: Data mining functions)</a:t>
            </a:r>
            <a:endParaRPr lang="en-US" altLang="cs-CZ" sz="2205"/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Characterization, discrimination, association, classification, clustering, trend/deviation, outlier analysis, etc.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Descriptive vs. predictive data mining 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Multiple/integrated functions and mining at multiple levels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2205" b="1" u="sng"/>
              <a:t>Techniques utilized</a:t>
            </a:r>
            <a:endParaRPr lang="en-US" altLang="cs-CZ" sz="2205" b="1"/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Data-intensive, data warehouse (OLAP), machine learning, statistics, pattern recognition, visualization, high-performance, etc.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2205" b="1" u="sng"/>
              <a:t>Applications adapted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Retail, telecommunication, banking, fraud analysis, bio-data mining, stock market analysis, text mining, Web mining, etc.</a:t>
            </a:r>
          </a:p>
        </p:txBody>
      </p:sp>
    </p:spTree>
    <p:extLst>
      <p:ext uri="{BB962C8B-B14F-4D97-AF65-F5344CB8AC3E}">
        <p14:creationId xmlns:p14="http://schemas.microsoft.com/office/powerpoint/2010/main" val="29358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7632993-9CA5-46AF-97DE-C2C14E982F89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cs-CZ" sz="1544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725929" y="252042"/>
            <a:ext cx="9241543" cy="924154"/>
          </a:xfrm>
        </p:spPr>
        <p:txBody>
          <a:bodyPr/>
          <a:lstStyle/>
          <a:p>
            <a:pPr eaLnBrk="1" hangingPunct="1"/>
            <a:r>
              <a:rPr lang="en-US" altLang="cs-CZ" smtClean="0"/>
              <a:t>Chapter 1.  Introduction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073515" cy="5796968"/>
          </a:xfrm>
        </p:spPr>
        <p:txBody>
          <a:bodyPr/>
          <a:lstStyle/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Why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Is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Multi-Dimensional View of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Data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Kinds of Patterns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Technology Are Used?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Applications Are Targeted? 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Major Issues in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Brief History of Data Mining and Data Mining Society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Summary</a:t>
            </a:r>
          </a:p>
        </p:txBody>
      </p:sp>
      <p:sp>
        <p:nvSpPr>
          <p:cNvPr id="35845" name="AutoShape 4"/>
          <p:cNvSpPr>
            <a:spLocks noChangeArrowheads="1"/>
          </p:cNvSpPr>
          <p:nvPr/>
        </p:nvSpPr>
        <p:spPr bwMode="auto">
          <a:xfrm rot="9724325">
            <a:off x="5724763" y="3164528"/>
            <a:ext cx="420070" cy="3360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429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1723A92-C778-4E12-B506-65E79E0C98DD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cs-CZ" sz="1544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809943" y="336056"/>
            <a:ext cx="9073515" cy="756126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Data Mining: On What Kinds of Data?</a:t>
            </a:r>
            <a:endParaRPr lang="en-US" altLang="cs-CZ" sz="3528" u="sng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9" y="1428238"/>
            <a:ext cx="9493585" cy="5712954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cs-CZ" sz="1985"/>
              <a:t>Database-oriented data sets and applications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1985"/>
              <a:t>Relational database, data warehouse, transactional database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985"/>
              <a:t>Advanced data sets and advanced applications 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1985"/>
              <a:t>Data streams and sensor data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1985"/>
              <a:t>Time-series data, temporal data, sequence data (incl. bio-sequences) 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1985"/>
              <a:t>Structure data, graphs, social networks and multi-linked data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1985"/>
              <a:t>Object-relational databases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1985"/>
              <a:t>Heterogeneous databases and legacy databases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1985"/>
              <a:t>Spatial data and spatiotemporal data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1985"/>
              <a:t>Multimedia database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1985"/>
              <a:t>Text databases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1985"/>
              <a:t>The World-Wide Web</a:t>
            </a:r>
          </a:p>
        </p:txBody>
      </p:sp>
    </p:spTree>
    <p:extLst>
      <p:ext uri="{BB962C8B-B14F-4D97-AF65-F5344CB8AC3E}">
        <p14:creationId xmlns:p14="http://schemas.microsoft.com/office/powerpoint/2010/main" val="25746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EFC80DC-5E0C-4A78-BB47-92A1673B9F27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cs-CZ" sz="1544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725929" y="252042"/>
            <a:ext cx="9241543" cy="924154"/>
          </a:xfrm>
        </p:spPr>
        <p:txBody>
          <a:bodyPr/>
          <a:lstStyle/>
          <a:p>
            <a:pPr eaLnBrk="1" hangingPunct="1"/>
            <a:r>
              <a:rPr lang="en-US" altLang="cs-CZ" smtClean="0"/>
              <a:t>Chapter 1.  Introduction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073515" cy="5796968"/>
          </a:xfrm>
        </p:spPr>
        <p:txBody>
          <a:bodyPr/>
          <a:lstStyle/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Why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Is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Multi-Dimensional View of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Data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Kinds of Patterns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Technology Are Used?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Applications Are Targeted? 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Major Issues in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Brief History of Data Mining and Data Mining Society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Summary</a:t>
            </a:r>
          </a:p>
        </p:txBody>
      </p:sp>
      <p:sp>
        <p:nvSpPr>
          <p:cNvPr id="39941" name="AutoShape 4"/>
          <p:cNvSpPr>
            <a:spLocks noChangeArrowheads="1"/>
          </p:cNvSpPr>
          <p:nvPr/>
        </p:nvSpPr>
        <p:spPr bwMode="auto">
          <a:xfrm rot="9724325">
            <a:off x="6228847" y="3668612"/>
            <a:ext cx="420070" cy="3360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04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01AB094C-0D30-4A46-8E08-81B7C41638BC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cs-CZ" sz="1544"/>
          </a:p>
        </p:txBody>
      </p:sp>
      <p:sp>
        <p:nvSpPr>
          <p:cNvPr id="5123" name="Slide Number Placeholder 5"/>
          <p:cNvSpPr txBox="1">
            <a:spLocks noGrp="1"/>
          </p:cNvSpPr>
          <p:nvPr/>
        </p:nvSpPr>
        <p:spPr bwMode="auto">
          <a:xfrm>
            <a:off x="8287191" y="7057178"/>
            <a:ext cx="2100351" cy="504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3483DA4-2657-49A8-B6E1-CC41DE11F93A}" type="slidenum">
              <a:rPr lang="zh-CN" altLang="en-US" sz="1323">
                <a:ea typeface="SimSun" panose="02010600030101010101" pitchFamily="2" charset="-122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zh-CN" sz="1323">
              <a:ea typeface="SimSun" panose="02010600030101010101" pitchFamily="2" charset="-122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3886" y="168028"/>
            <a:ext cx="9661613" cy="4284715"/>
          </a:xfrm>
        </p:spPr>
        <p:txBody>
          <a:bodyPr/>
          <a:lstStyle/>
          <a:p>
            <a:pPr eaLnBrk="1" hangingPunct="1"/>
            <a:r>
              <a:rPr lang="en-US" altLang="cs-CZ" sz="6615" dirty="0"/>
              <a:t>Data Mining: </a:t>
            </a:r>
            <a:br>
              <a:rPr lang="en-US" altLang="cs-CZ" sz="6615" dirty="0"/>
            </a:br>
            <a:r>
              <a:rPr lang="en-US" altLang="cs-CZ" sz="6615" dirty="0"/>
              <a:t> </a:t>
            </a:r>
            <a:r>
              <a:rPr lang="en-US" altLang="cs-CZ" sz="5292" dirty="0"/>
              <a:t>Concepts and Techniques</a:t>
            </a:r>
            <a:br>
              <a:rPr lang="en-US" altLang="cs-CZ" sz="5292" dirty="0"/>
            </a:br>
            <a:r>
              <a:rPr lang="en-US" altLang="cs-CZ" sz="5292" dirty="0"/>
              <a:t> </a:t>
            </a:r>
            <a:endParaRPr lang="en-US" altLang="cs-CZ" sz="3087" dirty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41915" y="4872813"/>
            <a:ext cx="9493585" cy="2100351"/>
          </a:xfrm>
        </p:spPr>
        <p:txBody>
          <a:bodyPr/>
          <a:lstStyle/>
          <a:p>
            <a:pPr algn="ctr"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endParaRPr lang="en-US" altLang="cs-CZ" sz="2646"/>
          </a:p>
        </p:txBody>
      </p:sp>
    </p:spTree>
    <p:extLst>
      <p:ext uri="{BB962C8B-B14F-4D97-AF65-F5344CB8AC3E}">
        <p14:creationId xmlns:p14="http://schemas.microsoft.com/office/powerpoint/2010/main" val="71275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9825B614-16A0-4E5E-ABB8-DA9036B7E8C5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cs-CZ" sz="1544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305859" y="420071"/>
            <a:ext cx="10081683" cy="619603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Data Mining Function: (1) Generalization</a:t>
            </a:r>
            <a:endParaRPr lang="en-US" altLang="cs-CZ" sz="3087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157529" cy="5628940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cs-CZ" sz="2646"/>
              <a:t>Information integration and data warehouse construction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Data cleaning, transformation, integration, and multidimensional data model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646"/>
              <a:t>Data cube technology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Scalable methods for computing (i.e., materializing) multidimensional aggregates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OLAP (online analytical processing)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646"/>
              <a:t>Multidimensional concept description: Characterization and discrimination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Generalize, summarize, and contrast data characteristics, e.g., dry vs. wet region</a:t>
            </a:r>
          </a:p>
        </p:txBody>
      </p:sp>
    </p:spTree>
    <p:extLst>
      <p:ext uri="{BB962C8B-B14F-4D97-AF65-F5344CB8AC3E}">
        <p14:creationId xmlns:p14="http://schemas.microsoft.com/office/powerpoint/2010/main" val="412959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11A3CE79-7627-427E-9B69-6F6E5E032D7B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cs-CZ" sz="1544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557901" y="168028"/>
            <a:ext cx="9661613" cy="1092182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Data Mining Function: (2) Association and Correlation Analysis</a:t>
            </a:r>
            <a:endParaRPr lang="en-US" altLang="cs-CZ" sz="3087"/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157529" cy="5628940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cs-CZ" sz="2646"/>
              <a:t>Frequent patterns (or frequent itemsets)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What items are frequently purchased together in your Walmart?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646"/>
              <a:t>Association, correlation vs. causality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A typical association rule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cs-CZ" smtClean="0"/>
              <a:t>Diaper </a:t>
            </a:r>
            <a:r>
              <a:rPr lang="en-US" altLang="cs-CZ" smtClean="0">
                <a:sym typeface="Wingdings" panose="05000000000000000000" pitchFamily="2" charset="2"/>
              </a:rPr>
              <a:t></a:t>
            </a:r>
            <a:r>
              <a:rPr lang="en-US" altLang="cs-CZ" smtClean="0"/>
              <a:t> Beer [0.5%, 75%]  (support, confidence)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mtClean="0"/>
              <a:t>Are strongly associated items also strongly correlated?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646"/>
              <a:t>How to mine such patterns and rules efficiently in large datasets?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646"/>
              <a:t>How to use such patterns for classification, clustering, and other applications?</a:t>
            </a:r>
          </a:p>
        </p:txBody>
      </p:sp>
    </p:spTree>
    <p:extLst>
      <p:ext uri="{BB962C8B-B14F-4D97-AF65-F5344CB8AC3E}">
        <p14:creationId xmlns:p14="http://schemas.microsoft.com/office/powerpoint/2010/main" val="381957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093EC4CC-5D32-421F-8047-C819E9EFE2BF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cs-CZ" sz="1544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557901" y="168028"/>
            <a:ext cx="9661613" cy="1008168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Data Mining Function: (3) Classification</a:t>
            </a:r>
            <a:endParaRPr lang="en-US" altLang="cs-CZ" sz="3087"/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9" y="1512252"/>
            <a:ext cx="9325557" cy="5712954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cs-CZ" sz="2205"/>
              <a:t>Classification and label prediction 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Construct models (functions) based on some training examples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Describe and distinguish classes or concepts for future prediction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cs-CZ" sz="2205"/>
              <a:t>E.g., classify countries based on (climate), or classify cars based on (gas mileage)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Predict some unknown class labels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205"/>
              <a:t>Typical methods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Decision trees, naïve Bayesian classification, support vector machines, neural networks, rule-based classification, pattern-based classification, logistic regression, …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205"/>
              <a:t>Typical applications: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Credit card fraud detection, direct marketing, classifying stars, diseases,  web-pages, …</a:t>
            </a:r>
          </a:p>
        </p:txBody>
      </p:sp>
    </p:spTree>
    <p:extLst>
      <p:ext uri="{BB962C8B-B14F-4D97-AF65-F5344CB8AC3E}">
        <p14:creationId xmlns:p14="http://schemas.microsoft.com/office/powerpoint/2010/main" val="117557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A715A4A1-2911-446F-AF35-F237A78D1F9D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cs-CZ" sz="1544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305858" y="336056"/>
            <a:ext cx="9913655" cy="700117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Data Mining Function: (4) Cluster Analysis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1915" y="1428238"/>
            <a:ext cx="9409571" cy="5796968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cs-CZ" sz="2646"/>
              <a:t>Unsupervised learning (i.e., Class label is unknown)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646"/>
              <a:t>Group data to form new categories (i.e., clusters), e.g., cluster houses to find distribution patterns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646"/>
              <a:t>Principle: Maximizing intra-class similarity &amp; minimizing interclass similarity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646"/>
              <a:t>Many methods and applications</a:t>
            </a:r>
          </a:p>
        </p:txBody>
      </p:sp>
    </p:spTree>
    <p:extLst>
      <p:ext uri="{BB962C8B-B14F-4D97-AF65-F5344CB8AC3E}">
        <p14:creationId xmlns:p14="http://schemas.microsoft.com/office/powerpoint/2010/main" val="261236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A5CA8B25-7E71-4F00-848B-E7E16E3FC6FB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cs-CZ" sz="1544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305858" y="336056"/>
            <a:ext cx="9913655" cy="700117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Data Mining Function: (5) Outlier Analysis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1915" y="1428238"/>
            <a:ext cx="9409571" cy="5796968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cs-CZ" sz="2205"/>
              <a:t>Outlier analysis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Outlier: A data object that does not comply with the general behavior of the data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Noise or exception? </a:t>
            </a:r>
            <a:r>
              <a:rPr lang="en-US" altLang="cs-CZ" sz="2205">
                <a:cs typeface="Tahoma" panose="020B0604030504040204" pitchFamily="34" charset="0"/>
              </a:rPr>
              <a:t>― One person’s garbage could be another person’s treasure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Methods: by product of clustering or regression analysis, …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Useful in fraud detection, rare events analysis</a:t>
            </a:r>
          </a:p>
        </p:txBody>
      </p:sp>
    </p:spTree>
    <p:extLst>
      <p:ext uri="{BB962C8B-B14F-4D97-AF65-F5344CB8AC3E}">
        <p14:creationId xmlns:p14="http://schemas.microsoft.com/office/powerpoint/2010/main" val="20274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709D401-788A-4D86-8893-E5CCA0D5D215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cs-CZ" sz="1544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305858" y="168028"/>
            <a:ext cx="9913655" cy="1008168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Time and Ordering: Sequential Pattern, Trend and Evolution Analysis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1915" y="1512252"/>
            <a:ext cx="9409571" cy="5460912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</a:pPr>
            <a:r>
              <a:rPr lang="en-US" altLang="cs-CZ" sz="2646"/>
              <a:t>Sequence, trend and evolution analysis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mtClean="0"/>
              <a:t>Trend, time-series, and deviation analysis: e.g., regression and value prediction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mtClean="0"/>
              <a:t>Sequential pattern mining</a:t>
            </a:r>
          </a:p>
          <a:p>
            <a:pPr lvl="2" eaLnBrk="1" hangingPunct="1">
              <a:lnSpc>
                <a:spcPct val="100000"/>
              </a:lnSpc>
            </a:pPr>
            <a:r>
              <a:rPr lang="en-US" altLang="cs-CZ" smtClean="0"/>
              <a:t>e.g., first buy digital camera, then buy </a:t>
            </a:r>
            <a:r>
              <a:rPr lang="en-US" altLang="cs-CZ" smtClean="0">
                <a:sym typeface="Wingdings" panose="05000000000000000000" pitchFamily="2" charset="2"/>
              </a:rPr>
              <a:t>large SD memory cards</a:t>
            </a:r>
            <a:endParaRPr lang="en-US" altLang="cs-CZ" smtClean="0"/>
          </a:p>
          <a:p>
            <a:pPr lvl="1" eaLnBrk="1" hangingPunct="1">
              <a:lnSpc>
                <a:spcPct val="100000"/>
              </a:lnSpc>
            </a:pPr>
            <a:r>
              <a:rPr lang="en-US" altLang="cs-CZ" smtClean="0"/>
              <a:t>Periodicity analysis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mtClean="0"/>
              <a:t>Motifs and biological sequence analysis</a:t>
            </a:r>
          </a:p>
          <a:p>
            <a:pPr lvl="2" eaLnBrk="1" hangingPunct="1">
              <a:lnSpc>
                <a:spcPct val="100000"/>
              </a:lnSpc>
            </a:pPr>
            <a:r>
              <a:rPr lang="en-US" altLang="cs-CZ" smtClean="0"/>
              <a:t>Approximate and consecutive motifs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mtClean="0"/>
              <a:t>Similarity-based analysis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2646"/>
              <a:t>Mining data streams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mtClean="0"/>
              <a:t>Ordered, time-varying, potentially infinite, data streams</a:t>
            </a:r>
          </a:p>
        </p:txBody>
      </p:sp>
    </p:spTree>
    <p:extLst>
      <p:ext uri="{BB962C8B-B14F-4D97-AF65-F5344CB8AC3E}">
        <p14:creationId xmlns:p14="http://schemas.microsoft.com/office/powerpoint/2010/main" val="142478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02FCFEF-D2DD-414F-BD75-5FC3B0E47745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cs-CZ" sz="1544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305858" y="168028"/>
            <a:ext cx="9913655" cy="1008168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Structure and Network Analysis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9" y="1428238"/>
            <a:ext cx="9325557" cy="5544926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</a:pPr>
            <a:r>
              <a:rPr lang="en-US" altLang="cs-CZ" sz="2205"/>
              <a:t>Graph mining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Finding frequent subgraphs (e.g., chemical compounds), trees (XML), substructures (web fragments)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2205"/>
              <a:t>Information network analysis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Social networks: actors (objects, nodes) and relationships (edges)</a:t>
            </a:r>
          </a:p>
          <a:p>
            <a:pPr lvl="2" eaLnBrk="1" hangingPunct="1">
              <a:lnSpc>
                <a:spcPct val="100000"/>
              </a:lnSpc>
            </a:pPr>
            <a:r>
              <a:rPr lang="en-US" altLang="cs-CZ" sz="2205"/>
              <a:t>e.g., author networks in CS, terrorist networks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Multiple heterogeneous networks</a:t>
            </a:r>
          </a:p>
          <a:p>
            <a:pPr lvl="2" eaLnBrk="1" hangingPunct="1">
              <a:lnSpc>
                <a:spcPct val="100000"/>
              </a:lnSpc>
            </a:pPr>
            <a:r>
              <a:rPr lang="en-US" altLang="cs-CZ" sz="2205"/>
              <a:t>A person could be multiple information networks: friends, family, classmates, …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Links carry a lot of semantic information: Link mining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2205"/>
              <a:t>Web mining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Web is a big information network: from PageRank to Google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Analysis of Web information networks</a:t>
            </a:r>
          </a:p>
          <a:p>
            <a:pPr lvl="2" eaLnBrk="1" hangingPunct="1">
              <a:lnSpc>
                <a:spcPct val="100000"/>
              </a:lnSpc>
            </a:pPr>
            <a:r>
              <a:rPr lang="en-US" altLang="cs-CZ" sz="2205"/>
              <a:t>Web community discovery, opinion mining, usage mining, …</a:t>
            </a:r>
          </a:p>
        </p:txBody>
      </p:sp>
    </p:spTree>
    <p:extLst>
      <p:ext uri="{BB962C8B-B14F-4D97-AF65-F5344CB8AC3E}">
        <p14:creationId xmlns:p14="http://schemas.microsoft.com/office/powerpoint/2010/main" val="3455249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58CDB30-52EC-4FA6-BDA9-444FF1E66D83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cs-CZ" sz="1544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Evaluation of Knowledge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9" y="1428238"/>
            <a:ext cx="9325557" cy="5796968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cs-CZ" sz="2646"/>
              <a:t>Are all mined knowledge interesting?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One can mine tremendous amount of “patterns” and knowledge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Some may fit only certain dimension space (time, location, …)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Some may not be representative, may be transient, …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646"/>
              <a:t>Evaluation of mined knowledge </a:t>
            </a:r>
            <a:r>
              <a:rPr lang="en-US" altLang="cs-CZ" sz="2646">
                <a:latin typeface="Arial" panose="020B0604020202020204" pitchFamily="34" charset="0"/>
                <a:cs typeface="Arial" panose="020B0604020202020204" pitchFamily="34" charset="0"/>
              </a:rPr>
              <a:t>→ directly mine only interesting knowledge?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Descriptive vs. predictive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Coverage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Typicality vs. novelty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Accuracy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Timeliness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64390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B52A238-B02B-4CCA-957F-A8EB82B72D3C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cs-CZ" sz="1544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725929" y="252042"/>
            <a:ext cx="9241543" cy="924154"/>
          </a:xfrm>
        </p:spPr>
        <p:txBody>
          <a:bodyPr/>
          <a:lstStyle/>
          <a:p>
            <a:pPr eaLnBrk="1" hangingPunct="1"/>
            <a:r>
              <a:rPr lang="en-US" altLang="cs-CZ" smtClean="0"/>
              <a:t>Chapter 1.  Introduction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073515" cy="5796968"/>
          </a:xfrm>
        </p:spPr>
        <p:txBody>
          <a:bodyPr/>
          <a:lstStyle/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Why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Is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Multi-Dimensional View of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Data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Kinds of Patterns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Technology Are Used?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Applications Are Targeted? 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Major Issues in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Brief History of Data Mining and Data Mining Society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Summary</a:t>
            </a:r>
          </a:p>
        </p:txBody>
      </p:sp>
      <p:sp>
        <p:nvSpPr>
          <p:cNvPr id="58373" name="AutoShape 4"/>
          <p:cNvSpPr>
            <a:spLocks noChangeArrowheads="1"/>
          </p:cNvSpPr>
          <p:nvPr/>
        </p:nvSpPr>
        <p:spPr bwMode="auto">
          <a:xfrm rot="9724325">
            <a:off x="5052651" y="4340725"/>
            <a:ext cx="420070" cy="3360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975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AA341B3F-D1F2-4B7E-8DCB-CB8A1E7895BD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cs-CZ" sz="1544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725929" y="336056"/>
            <a:ext cx="9493585" cy="840140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087"/>
              <a:t>Data Mining: Confluence of Multiple Disciplines</a:t>
            </a:r>
            <a:r>
              <a:rPr lang="en-US" altLang="cs-CZ" sz="3528"/>
              <a:t> </a:t>
            </a:r>
          </a:p>
        </p:txBody>
      </p:sp>
      <p:sp>
        <p:nvSpPr>
          <p:cNvPr id="60420" name="Oval 19"/>
          <p:cNvSpPr>
            <a:spLocks noChangeArrowheads="1"/>
          </p:cNvSpPr>
          <p:nvPr/>
        </p:nvSpPr>
        <p:spPr bwMode="auto">
          <a:xfrm>
            <a:off x="4086490" y="3528589"/>
            <a:ext cx="2520421" cy="1176196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3087" b="1"/>
              <a:t>Data Mining</a:t>
            </a:r>
          </a:p>
        </p:txBody>
      </p:sp>
      <p:sp>
        <p:nvSpPr>
          <p:cNvPr id="60421" name="Line 13"/>
          <p:cNvSpPr>
            <a:spLocks noChangeShapeType="1"/>
          </p:cNvSpPr>
          <p:nvPr/>
        </p:nvSpPr>
        <p:spPr bwMode="auto">
          <a:xfrm>
            <a:off x="2910293" y="4032673"/>
            <a:ext cx="1176196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60422" name="Line 14"/>
          <p:cNvSpPr>
            <a:spLocks noChangeShapeType="1"/>
          </p:cNvSpPr>
          <p:nvPr/>
        </p:nvSpPr>
        <p:spPr bwMode="auto">
          <a:xfrm>
            <a:off x="2826279" y="2688449"/>
            <a:ext cx="2100351" cy="84014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60423" name="Line 15"/>
          <p:cNvSpPr>
            <a:spLocks noChangeShapeType="1"/>
          </p:cNvSpPr>
          <p:nvPr/>
        </p:nvSpPr>
        <p:spPr bwMode="auto">
          <a:xfrm flipH="1">
            <a:off x="5682756" y="2604435"/>
            <a:ext cx="2100351" cy="924154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60424" name="Line 16"/>
          <p:cNvSpPr>
            <a:spLocks noChangeShapeType="1"/>
          </p:cNvSpPr>
          <p:nvPr/>
        </p:nvSpPr>
        <p:spPr bwMode="auto">
          <a:xfrm flipH="1">
            <a:off x="6606911" y="4032673"/>
            <a:ext cx="1176196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60425" name="Line 17"/>
          <p:cNvSpPr>
            <a:spLocks noChangeShapeType="1"/>
          </p:cNvSpPr>
          <p:nvPr/>
        </p:nvSpPr>
        <p:spPr bwMode="auto">
          <a:xfrm flipH="1" flipV="1">
            <a:off x="5850784" y="4620771"/>
            <a:ext cx="2184365" cy="84014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60426" name="Line 18"/>
          <p:cNvSpPr>
            <a:spLocks noChangeShapeType="1"/>
          </p:cNvSpPr>
          <p:nvPr/>
        </p:nvSpPr>
        <p:spPr bwMode="auto">
          <a:xfrm flipV="1">
            <a:off x="2994307" y="4620771"/>
            <a:ext cx="1764295" cy="84014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60427" name="Oval 21"/>
          <p:cNvSpPr>
            <a:spLocks noChangeArrowheads="1"/>
          </p:cNvSpPr>
          <p:nvPr/>
        </p:nvSpPr>
        <p:spPr bwMode="auto">
          <a:xfrm>
            <a:off x="1482055" y="1764294"/>
            <a:ext cx="2268379" cy="9241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646"/>
              <a:t>Machine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646"/>
              <a:t>Learning</a:t>
            </a:r>
          </a:p>
        </p:txBody>
      </p:sp>
      <p:sp>
        <p:nvSpPr>
          <p:cNvPr id="60428" name="Oval 22"/>
          <p:cNvSpPr>
            <a:spLocks noChangeArrowheads="1"/>
          </p:cNvSpPr>
          <p:nvPr/>
        </p:nvSpPr>
        <p:spPr bwMode="auto">
          <a:xfrm>
            <a:off x="6774938" y="1764294"/>
            <a:ext cx="2268379" cy="84014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646"/>
              <a:t>Statistics</a:t>
            </a:r>
          </a:p>
        </p:txBody>
      </p:sp>
      <p:sp>
        <p:nvSpPr>
          <p:cNvPr id="60429" name="Oval 23"/>
          <p:cNvSpPr>
            <a:spLocks noChangeArrowheads="1"/>
          </p:cNvSpPr>
          <p:nvPr/>
        </p:nvSpPr>
        <p:spPr bwMode="auto">
          <a:xfrm>
            <a:off x="641914" y="3612603"/>
            <a:ext cx="2268379" cy="9241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646"/>
              <a:t>Applications</a:t>
            </a:r>
          </a:p>
        </p:txBody>
      </p:sp>
      <p:sp>
        <p:nvSpPr>
          <p:cNvPr id="60430" name="Oval 24"/>
          <p:cNvSpPr>
            <a:spLocks noChangeArrowheads="1"/>
          </p:cNvSpPr>
          <p:nvPr/>
        </p:nvSpPr>
        <p:spPr bwMode="auto">
          <a:xfrm>
            <a:off x="893956" y="5208870"/>
            <a:ext cx="2268379" cy="9241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646"/>
              <a:t>Algorithm</a:t>
            </a:r>
          </a:p>
        </p:txBody>
      </p:sp>
      <p:sp>
        <p:nvSpPr>
          <p:cNvPr id="60431" name="Oval 25"/>
          <p:cNvSpPr>
            <a:spLocks noChangeArrowheads="1"/>
          </p:cNvSpPr>
          <p:nvPr/>
        </p:nvSpPr>
        <p:spPr bwMode="auto">
          <a:xfrm>
            <a:off x="4170503" y="1764294"/>
            <a:ext cx="2268379" cy="9241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646"/>
              <a:t>Pattern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646"/>
              <a:t>Recognition</a:t>
            </a:r>
          </a:p>
        </p:txBody>
      </p:sp>
      <p:sp>
        <p:nvSpPr>
          <p:cNvPr id="60432" name="Oval 26"/>
          <p:cNvSpPr>
            <a:spLocks noChangeArrowheads="1"/>
          </p:cNvSpPr>
          <p:nvPr/>
        </p:nvSpPr>
        <p:spPr bwMode="auto">
          <a:xfrm>
            <a:off x="7363037" y="5376898"/>
            <a:ext cx="2268379" cy="9241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/>
              <a:t>High-Performance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1985"/>
              <a:t>Computing</a:t>
            </a:r>
          </a:p>
        </p:txBody>
      </p:sp>
      <p:sp>
        <p:nvSpPr>
          <p:cNvPr id="60433" name="Oval 27"/>
          <p:cNvSpPr>
            <a:spLocks noChangeArrowheads="1"/>
          </p:cNvSpPr>
          <p:nvPr/>
        </p:nvSpPr>
        <p:spPr bwMode="auto">
          <a:xfrm>
            <a:off x="7783107" y="3528589"/>
            <a:ext cx="2268379" cy="9241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cs-CZ" sz="2646"/>
              <a:t>Visualization</a:t>
            </a:r>
            <a:endParaRPr lang="en-US" altLang="cs-CZ" sz="2205"/>
          </a:p>
        </p:txBody>
      </p:sp>
      <p:sp>
        <p:nvSpPr>
          <p:cNvPr id="60434" name="Line 28"/>
          <p:cNvSpPr>
            <a:spLocks noChangeShapeType="1"/>
          </p:cNvSpPr>
          <p:nvPr/>
        </p:nvSpPr>
        <p:spPr bwMode="auto">
          <a:xfrm flipH="1" flipV="1">
            <a:off x="5262686" y="4704785"/>
            <a:ext cx="0" cy="924154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60435" name="Oval 30"/>
          <p:cNvSpPr>
            <a:spLocks noChangeArrowheads="1"/>
          </p:cNvSpPr>
          <p:nvPr/>
        </p:nvSpPr>
        <p:spPr bwMode="auto">
          <a:xfrm>
            <a:off x="4170503" y="5292884"/>
            <a:ext cx="2268379" cy="9241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646"/>
              <a:t>Database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646"/>
              <a:t>Technology</a:t>
            </a:r>
          </a:p>
        </p:txBody>
      </p:sp>
      <p:sp>
        <p:nvSpPr>
          <p:cNvPr id="60436" name="Line 31"/>
          <p:cNvSpPr>
            <a:spLocks noChangeShapeType="1"/>
          </p:cNvSpPr>
          <p:nvPr/>
        </p:nvSpPr>
        <p:spPr bwMode="auto">
          <a:xfrm>
            <a:off x="5262686" y="2688449"/>
            <a:ext cx="0" cy="84014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98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FFE2B9F-659D-4D6C-9F62-95149E3CDFB2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cs-CZ" sz="1544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725929" y="252042"/>
            <a:ext cx="9241543" cy="924154"/>
          </a:xfrm>
        </p:spPr>
        <p:txBody>
          <a:bodyPr/>
          <a:lstStyle/>
          <a:p>
            <a:pPr eaLnBrk="1" hangingPunct="1"/>
            <a:r>
              <a:rPr lang="en-US" altLang="cs-CZ" smtClean="0"/>
              <a:t>Introduction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073515" cy="5796968"/>
          </a:xfrm>
        </p:spPr>
        <p:txBody>
          <a:bodyPr/>
          <a:lstStyle/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Why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Is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Multi-Dimensional View of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Data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Kinds of Patterns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Technology Are Used?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Applications Are Targeted? 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Major Issues in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Brief History of Data Mining and Data Mining Society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Summary</a:t>
            </a:r>
          </a:p>
        </p:txBody>
      </p:sp>
      <p:sp>
        <p:nvSpPr>
          <p:cNvPr id="7173" name="AutoShape 4"/>
          <p:cNvSpPr>
            <a:spLocks noChangeArrowheads="1"/>
          </p:cNvSpPr>
          <p:nvPr/>
        </p:nvSpPr>
        <p:spPr bwMode="auto">
          <a:xfrm rot="9724325">
            <a:off x="3960469" y="1484248"/>
            <a:ext cx="420070" cy="3360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53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E59DA30-F412-4050-BB6E-557190F5730A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cs-CZ" sz="1544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305859" y="336056"/>
            <a:ext cx="10081683" cy="756126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Why Confluence of Multiple Disciplines?</a:t>
            </a:r>
            <a:endParaRPr lang="en-US" altLang="cs-CZ" sz="3528" u="sng"/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9" y="1428238"/>
            <a:ext cx="9493585" cy="5712954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</a:pPr>
            <a:r>
              <a:rPr lang="en-US" altLang="cs-CZ" sz="2646"/>
              <a:t>Tremendous amount of data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Algorithms must be highly scalable to handle such as tera-bytes of data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2646"/>
              <a:t>High-dimensionality of data 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Micro-array may have tens of thousands of dimensions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2646"/>
              <a:t>High complexity of data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Data streams and sensor data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Time-series data, temporal data, sequence data 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Structure data, graphs, social networks and multi-linked data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Heterogeneous databases and legacy databases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Spatial, spatiotemporal, multimedia, text and Web data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2205"/>
              <a:t>Software programs, scientific simulations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2646"/>
              <a:t>New and sophisticated applications</a:t>
            </a:r>
          </a:p>
        </p:txBody>
      </p:sp>
    </p:spTree>
    <p:extLst>
      <p:ext uri="{BB962C8B-B14F-4D97-AF65-F5344CB8AC3E}">
        <p14:creationId xmlns:p14="http://schemas.microsoft.com/office/powerpoint/2010/main" val="336951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7990863-3510-49C4-A32C-373EA2B6E13B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cs-CZ" sz="1544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725929" y="252042"/>
            <a:ext cx="9241543" cy="924154"/>
          </a:xfrm>
        </p:spPr>
        <p:txBody>
          <a:bodyPr/>
          <a:lstStyle/>
          <a:p>
            <a:pPr eaLnBrk="1" hangingPunct="1"/>
            <a:r>
              <a:rPr lang="en-US" altLang="cs-CZ" smtClean="0"/>
              <a:t>Chapter 1.  Introduction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073515" cy="5796968"/>
          </a:xfrm>
        </p:spPr>
        <p:txBody>
          <a:bodyPr/>
          <a:lstStyle/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Why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Is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Multi-Dimensional View of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Data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Kinds of Patterns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Technology Are Used?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Applications Are Targeted? 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Major Issues in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Brief History of Data Mining and Data Mining Society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Summary</a:t>
            </a:r>
          </a:p>
        </p:txBody>
      </p:sp>
      <p:sp>
        <p:nvSpPr>
          <p:cNvPr id="64517" name="AutoShape 4"/>
          <p:cNvSpPr>
            <a:spLocks noChangeArrowheads="1"/>
          </p:cNvSpPr>
          <p:nvPr/>
        </p:nvSpPr>
        <p:spPr bwMode="auto">
          <a:xfrm rot="9724325">
            <a:off x="6480889" y="4844809"/>
            <a:ext cx="420070" cy="3360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78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64B4471-84B7-4617-BE09-FFFD1771C154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cs-CZ" sz="1544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/>
              <a:t>Applications of Data Mining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9" y="1512252"/>
            <a:ext cx="9325557" cy="5712954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cs-CZ" sz="2205"/>
              <a:t>Web page analysis: from web page classification, clustering to PageRank &amp; HITS algorithms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Collaborative analysis &amp; recommender systems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Basket data analysis to targeted marketing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Biological and medical data analysis: classification, cluster analysis (microarray data analysis),  biological sequence analysis, biological network analysis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Data mining and software engineering (e.g., IEEE Computer, Aug. 2009 issue)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From major dedicated data mining systems/tools (e.g., SAS, MS SQL-Server Analysis Manager, Oracle Data Mining Tools) to invisible data mining</a:t>
            </a:r>
          </a:p>
        </p:txBody>
      </p:sp>
    </p:spTree>
    <p:extLst>
      <p:ext uri="{BB962C8B-B14F-4D97-AF65-F5344CB8AC3E}">
        <p14:creationId xmlns:p14="http://schemas.microsoft.com/office/powerpoint/2010/main" val="20460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00DD52F-49AD-47F9-B512-59D1D3A2B778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cs-CZ" sz="1544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725929" y="252042"/>
            <a:ext cx="9241543" cy="924154"/>
          </a:xfrm>
        </p:spPr>
        <p:txBody>
          <a:bodyPr/>
          <a:lstStyle/>
          <a:p>
            <a:pPr eaLnBrk="1" hangingPunct="1"/>
            <a:r>
              <a:rPr lang="en-US" altLang="cs-CZ" smtClean="0"/>
              <a:t>Chapter 1.  Introduction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073515" cy="5796968"/>
          </a:xfrm>
        </p:spPr>
        <p:txBody>
          <a:bodyPr/>
          <a:lstStyle/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Why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Is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Multi-Dimensional View of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Data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Kinds of Patterns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Technology Are Used?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Applications Are Targeted? 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Major Issues in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Brief History of Data Mining and Data Mining Society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Summary</a:t>
            </a:r>
          </a:p>
        </p:txBody>
      </p:sp>
      <p:sp>
        <p:nvSpPr>
          <p:cNvPr id="68613" name="AutoShape 4"/>
          <p:cNvSpPr>
            <a:spLocks noChangeArrowheads="1"/>
          </p:cNvSpPr>
          <p:nvPr/>
        </p:nvSpPr>
        <p:spPr bwMode="auto">
          <a:xfrm rot="9724325">
            <a:off x="5052651" y="5432907"/>
            <a:ext cx="420070" cy="3360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8582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5592D82-F67B-4B0D-B2B8-349BECB903EC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cs-CZ" sz="1544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1482055" y="336056"/>
            <a:ext cx="7981333" cy="645858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Major Issues in Data Mining (1)</a:t>
            </a:r>
            <a:endParaRPr lang="en-US" altLang="cs-CZ" sz="3528" u="sng"/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9" y="1596266"/>
            <a:ext cx="9241543" cy="5544926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cs-CZ" sz="2205"/>
              <a:t>Mining Methodology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Mining various and new kinds of knowledge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Mining knowledge in multi-dimensional space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Data mining: An interdisciplinary effort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Boosting the power of discovery in a networked environment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Handling noise, uncertainty, and incompleteness of data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Pattern evaluation and pattern- or constraint-guided mining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User Interaction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Interactive mining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Incorporation of background knowledge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Presentation and visualization of data mining results</a:t>
            </a:r>
          </a:p>
        </p:txBody>
      </p:sp>
    </p:spTree>
    <p:extLst>
      <p:ext uri="{BB962C8B-B14F-4D97-AF65-F5344CB8AC3E}">
        <p14:creationId xmlns:p14="http://schemas.microsoft.com/office/powerpoint/2010/main" val="241415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D1C78B9-F760-4699-A9F3-E3BF87567DE8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cs-CZ" sz="1544"/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1482055" y="336056"/>
            <a:ext cx="7981333" cy="645858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Major Issues in Data Mining (2)</a:t>
            </a:r>
            <a:endParaRPr lang="en-US" altLang="cs-CZ" sz="3528" u="sng"/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9" y="1680280"/>
            <a:ext cx="9241543" cy="5040842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cs-CZ" sz="2205"/>
              <a:t>Efficiency and Scalability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Efficiency and scalability of data mining algorithms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Parallel, distributed, stream, and incremental mining methods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Diversity of data types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Handling complex types of data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Mining dynamic, networked, and global data repositories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Data mining and society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Social impacts of data mining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Privacy-preserving data mining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2205"/>
              <a:t>Invisible data mining</a:t>
            </a:r>
          </a:p>
        </p:txBody>
      </p:sp>
    </p:spTree>
    <p:extLst>
      <p:ext uri="{BB962C8B-B14F-4D97-AF65-F5344CB8AC3E}">
        <p14:creationId xmlns:p14="http://schemas.microsoft.com/office/powerpoint/2010/main" val="224411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D7C9B5C-C989-4748-B66F-937F764DED6E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cs-CZ" sz="1544"/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>
          <a:xfrm>
            <a:off x="725929" y="252042"/>
            <a:ext cx="9241543" cy="924154"/>
          </a:xfrm>
        </p:spPr>
        <p:txBody>
          <a:bodyPr/>
          <a:lstStyle/>
          <a:p>
            <a:pPr eaLnBrk="1" hangingPunct="1"/>
            <a:r>
              <a:rPr lang="en-US" altLang="cs-CZ" smtClean="0"/>
              <a:t>Chapter 1.  Introduction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073515" cy="5796968"/>
          </a:xfrm>
        </p:spPr>
        <p:txBody>
          <a:bodyPr/>
          <a:lstStyle/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Why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Is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Multi-Dimensional View of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Data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Kinds of Patterns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Technology Are Used?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Applications Are Targeted? 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Major Issues in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Brief History of Data Mining and Data Mining Society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Summary</a:t>
            </a:r>
          </a:p>
        </p:txBody>
      </p:sp>
      <p:sp>
        <p:nvSpPr>
          <p:cNvPr id="74757" name="AutoShape 4"/>
          <p:cNvSpPr>
            <a:spLocks noChangeArrowheads="1"/>
          </p:cNvSpPr>
          <p:nvPr/>
        </p:nvSpPr>
        <p:spPr bwMode="auto">
          <a:xfrm rot="9724325">
            <a:off x="8329198" y="6021005"/>
            <a:ext cx="420070" cy="3360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63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6CD2F0C-6C34-4BAD-8442-F241C6698650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cs-CZ" sz="1544"/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1398041" y="336056"/>
            <a:ext cx="8065347" cy="840140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087"/>
              <a:t>A Brief History of Data Mining Society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9" y="1428238"/>
            <a:ext cx="9325557" cy="5796968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cs-CZ" sz="1985"/>
              <a:t>1989 IJCAI Workshop on Knowledge Discovery in Databases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1985"/>
              <a:t>Knowledge Discovery in Databases (G. Piatetsky-Shapiro and W. Frawley, 1991)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1985"/>
              <a:t>1991-1994 Workshops on Knowledge Discovery in Databases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1985"/>
              <a:t>Advances in Knowledge Discovery and Data Mining (U. Fayyad, G. Piatetsky-Shapiro, P. Smyth, and R. Uthurusamy, 1996)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1985"/>
              <a:t>1995-1998 International Conferences on Knowledge Discovery in Databases and Data Mining (KDD’95-98)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1985"/>
              <a:t>Journal of Data Mining and Knowledge Discovery (1997)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1985"/>
              <a:t>ACM SIGKDD conferences since 1998 and SIGKDD Explorations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1985"/>
              <a:t>More conferences on data mining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cs-CZ" sz="1985"/>
              <a:t>PAKDD (1997), PKDD (1997), SIAM-Data Mining (2001), (IEEE) ICDM (2001), etc.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1985"/>
              <a:t>ACM Transactions on KDD starting in 2007</a:t>
            </a:r>
          </a:p>
        </p:txBody>
      </p:sp>
    </p:spTree>
    <p:extLst>
      <p:ext uri="{BB962C8B-B14F-4D97-AF65-F5344CB8AC3E}">
        <p14:creationId xmlns:p14="http://schemas.microsoft.com/office/powerpoint/2010/main" val="160506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20442D9-D289-42E0-915A-BA6604B50451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cs-CZ" sz="1544"/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>
          <a:xfrm>
            <a:off x="641915" y="252042"/>
            <a:ext cx="9409571" cy="840140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087"/>
              <a:t>Conferences and Journals on Data Mining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3886" y="1428238"/>
            <a:ext cx="4872814" cy="5796968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</a:pPr>
            <a:r>
              <a:rPr lang="en-US" altLang="cs-CZ" sz="1985"/>
              <a:t>KDD Conferences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985"/>
              <a:t>ACM SIGKDD Int. Conf. on Knowledge Discovery in Databases and Data Mining (</a:t>
            </a:r>
            <a:r>
              <a:rPr lang="en-US" altLang="cs-CZ" sz="1985">
                <a:solidFill>
                  <a:schemeClr val="hlink"/>
                </a:solidFill>
              </a:rPr>
              <a:t>KDD</a:t>
            </a:r>
            <a:r>
              <a:rPr lang="en-US" altLang="cs-CZ" sz="1985"/>
              <a:t>)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985"/>
              <a:t>SIAM Data Mining Conf. (</a:t>
            </a:r>
            <a:r>
              <a:rPr lang="en-US" altLang="cs-CZ" sz="1985">
                <a:solidFill>
                  <a:schemeClr val="hlink"/>
                </a:solidFill>
              </a:rPr>
              <a:t>SDM</a:t>
            </a:r>
            <a:r>
              <a:rPr lang="en-US" altLang="cs-CZ" sz="1985"/>
              <a:t>)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985"/>
              <a:t>(IEEE) Int. Conf. on Data Mining (</a:t>
            </a:r>
            <a:r>
              <a:rPr lang="en-US" altLang="cs-CZ" sz="1985">
                <a:solidFill>
                  <a:schemeClr val="hlink"/>
                </a:solidFill>
              </a:rPr>
              <a:t>ICDM</a:t>
            </a:r>
            <a:r>
              <a:rPr lang="en-US" altLang="cs-CZ" sz="1985"/>
              <a:t>)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985"/>
              <a:t>European Conf. on Machine Learning and Principles and practices of Knowledge Discovery and Data Mining (</a:t>
            </a:r>
            <a:r>
              <a:rPr lang="en-US" altLang="cs-CZ" sz="1985">
                <a:solidFill>
                  <a:srgbClr val="FF0000"/>
                </a:solidFill>
              </a:rPr>
              <a:t>ECML</a:t>
            </a:r>
            <a:r>
              <a:rPr lang="en-US" altLang="cs-CZ" sz="1985"/>
              <a:t>-</a:t>
            </a:r>
            <a:r>
              <a:rPr lang="en-US" altLang="cs-CZ" sz="1985">
                <a:solidFill>
                  <a:schemeClr val="hlink"/>
                </a:solidFill>
              </a:rPr>
              <a:t>PKDD</a:t>
            </a:r>
            <a:r>
              <a:rPr lang="en-US" altLang="cs-CZ" sz="1985"/>
              <a:t>)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985"/>
              <a:t>Pacific-Asia Conf. on Knowledge Discovery and Data Mining (</a:t>
            </a:r>
            <a:r>
              <a:rPr lang="en-US" altLang="cs-CZ" sz="1985">
                <a:solidFill>
                  <a:schemeClr val="hlink"/>
                </a:solidFill>
              </a:rPr>
              <a:t>PAKDD</a:t>
            </a:r>
            <a:r>
              <a:rPr lang="en-US" altLang="cs-CZ" sz="1985"/>
              <a:t>)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985"/>
              <a:t>Int. Conf. on Web Search and Data Mining (</a:t>
            </a:r>
            <a:r>
              <a:rPr lang="en-US" altLang="cs-CZ" sz="1985">
                <a:solidFill>
                  <a:srgbClr val="FF0000"/>
                </a:solidFill>
              </a:rPr>
              <a:t>WSDM</a:t>
            </a:r>
            <a:r>
              <a:rPr lang="en-US" altLang="cs-CZ" sz="1985"/>
              <a:t>)</a:t>
            </a:r>
          </a:p>
        </p:txBody>
      </p:sp>
      <p:sp>
        <p:nvSpPr>
          <p:cNvPr id="78853" name="Rectangle 4"/>
          <p:cNvSpPr>
            <a:spLocks noChangeArrowheads="1"/>
          </p:cNvSpPr>
          <p:nvPr/>
        </p:nvSpPr>
        <p:spPr bwMode="auto">
          <a:xfrm>
            <a:off x="5262686" y="1512252"/>
            <a:ext cx="4788800" cy="554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17" tIns="50759" rIns="101517" bIns="50759"/>
          <a:lstStyle>
            <a:lvl1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cs-CZ" sz="1985"/>
              <a:t>Other related conferences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DB conferences: ACM SIGMOD, VLDB, ICDE, EDBT, ICDT, …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Web and IR conferences: WWW, SIGIR, WSDM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ML conferences: ICML, NIPS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PR conferences: CVPR,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1985"/>
              <a:t>Journals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Data Mining and Knowledge Discovery (DAMI or DMKD)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IEEE Trans. On Knowledge and Data Eng. (TKDE)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KDD Explorations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ACM Trans. on KDD</a:t>
            </a:r>
          </a:p>
        </p:txBody>
      </p:sp>
    </p:spTree>
    <p:extLst>
      <p:ext uri="{BB962C8B-B14F-4D97-AF65-F5344CB8AC3E}">
        <p14:creationId xmlns:p14="http://schemas.microsoft.com/office/powerpoint/2010/main" val="388898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E49D9CE-6D66-4233-A033-A2BF847ECA53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cs-CZ" sz="1544"/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" y="168028"/>
            <a:ext cx="10501753" cy="924154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087"/>
              <a:t>Where to Find References? DBLP, CiteSeer, Google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344224"/>
            <a:ext cx="9073515" cy="5796968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</a:pPr>
            <a:r>
              <a:rPr lang="en-US" altLang="cs-CZ" sz="1985" u="sng"/>
              <a:t>Data mining and KDD (SIGKDD: CDROM)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Conferences: ACM-SIGKDD, IEEE-ICDM, SIAM-DM, PKDD, PAKDD, etc.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Journal: Data Mining and Knowledge Discovery, KDD Explorations, ACM TKDD</a:t>
            </a:r>
            <a:endParaRPr lang="en-US" altLang="cs-CZ" sz="1544" u="sng"/>
          </a:p>
          <a:p>
            <a:pPr eaLnBrk="1" hangingPunct="1">
              <a:lnSpc>
                <a:spcPct val="100000"/>
              </a:lnSpc>
            </a:pPr>
            <a:r>
              <a:rPr lang="en-US" altLang="cs-CZ" sz="1985" u="sng"/>
              <a:t>Database systems (SIGMOD: ACM SIGMOD Anthology</a:t>
            </a:r>
            <a:r>
              <a:rPr lang="en-US" altLang="cs-CZ" sz="1764" u="sng"/>
              <a:t>—</a:t>
            </a:r>
            <a:r>
              <a:rPr lang="en-US" altLang="cs-CZ" sz="1985" u="sng"/>
              <a:t>CD ROM)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Conferences: ACM-SIGMOD, ACM-PODS, VLDB, IEEE-ICDE, EDBT, ICDT, DASFAA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Journals: IEEE-TKDE, ACM-TODS/TOIS, JIIS, J. ACM, VLDB J., Info. Sys., etc.</a:t>
            </a:r>
            <a:endParaRPr lang="en-US" altLang="cs-CZ" sz="1544" u="sng"/>
          </a:p>
          <a:p>
            <a:pPr eaLnBrk="1" hangingPunct="1">
              <a:lnSpc>
                <a:spcPct val="100000"/>
              </a:lnSpc>
            </a:pPr>
            <a:r>
              <a:rPr lang="en-US" altLang="cs-CZ" sz="1985" u="sng"/>
              <a:t>AI &amp; Machine Learning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Conferences: Machine learning (ML), AAAI, IJCAI, COLT (Learning Theory), CVPR, NIPS, etc.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Journals: Machine Learning, Artificial Intelligence, Knowledge and Information Systems, IEEE-PAMI, etc.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1985" u="sng"/>
              <a:t>Web and IR</a:t>
            </a:r>
            <a:r>
              <a:rPr lang="en-US" altLang="cs-CZ" sz="1764" b="1" u="sng"/>
              <a:t> 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Conferences: SIGIR, WWW, CIKM, etc.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Journals: WWW: Internet and Web Information Systems, 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1985" u="sng"/>
              <a:t>Statistics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Conferences: Joint Stat. Meeting, etc.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Journals: Annals of statistics, etc.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cs-CZ" sz="1985" u="sng"/>
              <a:t>Visualization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Conference proceedings: CHI, ACM-SIGGraph, etc.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cs-CZ" sz="1544"/>
              <a:t>Journals: IEEE Trans. visualization and computer graphics, etc.</a:t>
            </a:r>
          </a:p>
        </p:txBody>
      </p:sp>
    </p:spTree>
    <p:extLst>
      <p:ext uri="{BB962C8B-B14F-4D97-AF65-F5344CB8AC3E}">
        <p14:creationId xmlns:p14="http://schemas.microsoft.com/office/powerpoint/2010/main" val="2743671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9486FA25-E536-40BA-BAB7-6EE2BB0F4344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cs-CZ" sz="1544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893957" y="336056"/>
            <a:ext cx="8989501" cy="756126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Why Data Mining? 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9" y="1428238"/>
            <a:ext cx="9493585" cy="5628940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cs-CZ" sz="2205"/>
              <a:t>The Explosive Growth of Data: from terabytes to petabytes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2205"/>
              <a:t>Data collection and data availability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cs-CZ" sz="2205"/>
              <a:t>Automated data collection tools, database systems, Web, computerized society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cs-CZ" sz="2205"/>
              <a:t>Major sources of abundant data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cs-CZ" sz="2205"/>
              <a:t>Business: Web, e-commerce, transactions, stocks, … 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cs-CZ" sz="2205"/>
              <a:t>Science: Remote sensing, bioinformatics, scientific simulation, … 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cs-CZ" sz="2205"/>
              <a:t>Society and everyone: news, digital cameras, YouTube   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2205" u="sng"/>
              <a:t>We are drowning in data, but starving for knowledge!</a:t>
            </a:r>
            <a:r>
              <a:rPr lang="en-US" altLang="cs-CZ" sz="2205"/>
              <a:t> 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2205"/>
              <a:t>“Necessity is the mother of invention”</a:t>
            </a:r>
            <a:r>
              <a:rPr lang="en-US" altLang="cs-CZ" sz="2205">
                <a:cs typeface="Tahoma" panose="020B0604030504040204" pitchFamily="34" charset="0"/>
              </a:rPr>
              <a:t>—</a:t>
            </a:r>
            <a:r>
              <a:rPr lang="en-US" altLang="cs-CZ" sz="2205"/>
              <a:t>Data mining</a:t>
            </a:r>
            <a:r>
              <a:rPr lang="en-US" altLang="cs-CZ" sz="2205">
                <a:cs typeface="Tahoma" panose="020B0604030504040204" pitchFamily="34" charset="0"/>
              </a:rPr>
              <a:t>—</a:t>
            </a:r>
            <a:r>
              <a:rPr lang="en-US" altLang="cs-CZ" sz="2205"/>
              <a:t>Automated analysis of massive data sets</a:t>
            </a:r>
          </a:p>
        </p:txBody>
      </p:sp>
    </p:spTree>
    <p:extLst>
      <p:ext uri="{BB962C8B-B14F-4D97-AF65-F5344CB8AC3E}">
        <p14:creationId xmlns:p14="http://schemas.microsoft.com/office/powerpoint/2010/main" val="288046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AA63C0D-56ED-43C0-A585-DD6A5422635F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cs-CZ" sz="1544"/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>
          <a:xfrm>
            <a:off x="725929" y="252042"/>
            <a:ext cx="9241543" cy="924154"/>
          </a:xfrm>
        </p:spPr>
        <p:txBody>
          <a:bodyPr/>
          <a:lstStyle/>
          <a:p>
            <a:pPr eaLnBrk="1" hangingPunct="1"/>
            <a:r>
              <a:rPr lang="en-US" altLang="cs-CZ" smtClean="0"/>
              <a:t>Chapter 1.  Introduction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073515" cy="5796968"/>
          </a:xfrm>
        </p:spPr>
        <p:txBody>
          <a:bodyPr/>
          <a:lstStyle/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Why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Is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Multi-Dimensional View of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Data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Kinds of Patterns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Technology Are Used?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Applications Are Targeted? 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Major Issues in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Brief History of Data Mining and Data Mining Society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Summary</a:t>
            </a:r>
          </a:p>
        </p:txBody>
      </p:sp>
      <p:sp>
        <p:nvSpPr>
          <p:cNvPr id="82949" name="AutoShape 4"/>
          <p:cNvSpPr>
            <a:spLocks noChangeArrowheads="1"/>
          </p:cNvSpPr>
          <p:nvPr/>
        </p:nvSpPr>
        <p:spPr bwMode="auto">
          <a:xfrm rot="9724325">
            <a:off x="2700258" y="6609103"/>
            <a:ext cx="420070" cy="3360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00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F0960A5-361F-414F-A1FC-1D82C558CCE4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cs-CZ" sz="1544"/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>
          <a:xfrm>
            <a:off x="1482055" y="446325"/>
            <a:ext cx="7729291" cy="582847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Summary</a:t>
            </a:r>
            <a:endParaRPr lang="en-US" altLang="cs-CZ" sz="3087"/>
          </a:p>
        </p:txBody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9" y="1428238"/>
            <a:ext cx="9281800" cy="5628940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cs-CZ" sz="2205"/>
              <a:t>Data mining: Discovering interesting patterns and knowledge from massive amount of data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A natural evolution of database technology, in great demand, with wide applications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A KDD process includes data cleaning, data integration, data selection, transformation, data mining, pattern evaluation, and knowledge presentation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Mining can be performed in a variety of data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Data mining functionalities: characterization, discrimination, association, classification, clustering, outlier and trend analysis, etc.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Data mining technologies and applications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cs-CZ" sz="2205"/>
              <a:t>Major issues in data mining</a:t>
            </a:r>
          </a:p>
        </p:txBody>
      </p:sp>
    </p:spTree>
    <p:extLst>
      <p:ext uri="{BB962C8B-B14F-4D97-AF65-F5344CB8AC3E}">
        <p14:creationId xmlns:p14="http://schemas.microsoft.com/office/powerpoint/2010/main" val="339357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82E9832-C46F-410C-B621-5D9E35D45BBB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cs-CZ" sz="1544"/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30013" y="420070"/>
            <a:ext cx="7888568" cy="610853"/>
          </a:xfrm>
        </p:spPr>
        <p:txBody>
          <a:bodyPr/>
          <a:lstStyle/>
          <a:p>
            <a:pPr eaLnBrk="1" hangingPunct="1"/>
            <a:r>
              <a:rPr lang="en-US" altLang="cs-CZ" sz="3528"/>
              <a:t>Recommended Reference Books</a:t>
            </a:r>
            <a:endParaRPr lang="en-US" altLang="cs-CZ" smtClean="0"/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1915" y="1428238"/>
            <a:ext cx="9493585" cy="5796968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cs-CZ" sz="1323" b="1"/>
              <a:t>S. Chakrabarti. Mining the Web: Statistical Analysis of Hypertex and Semi-Structured Data. Morgan Kaufmann, 2002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/>
              <a:t>R. O. Duda, P. E. Hart, and D. G. Stork, Pattern Classification, 2ed., Wiley-Interscience, 2000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/>
              <a:t>T. Dasu and T. Johnson.  Exploratory Data Mining and Data Cleaning. John Wiley &amp; Sons, 2003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/>
              <a:t>U. M. Fayyad, G. Piatetsky-Shapiro, P. Smyth, and R. Uthurusamy. Advances in Knowledge Discovery and Data Mining. AAAI/MIT Press, 1996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/>
              <a:t>U. Fayyad, G. Grinstein, and A. Wierse, Information Visualization in Data Mining and Knowledge Discovery, Morgan Kaufmann, 2001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>
                <a:solidFill>
                  <a:schemeClr val="hlink"/>
                </a:solidFill>
              </a:rPr>
              <a:t>J. Han and M. Kamber. Data Mining: Concepts and Techniques. Morgan Kaufmann, 3</a:t>
            </a:r>
            <a:r>
              <a:rPr lang="en-US" altLang="cs-CZ" sz="1323" b="1" baseline="30000">
                <a:solidFill>
                  <a:schemeClr val="hlink"/>
                </a:solidFill>
              </a:rPr>
              <a:t>rd</a:t>
            </a:r>
            <a:r>
              <a:rPr lang="en-US" altLang="cs-CZ" sz="1323" b="1">
                <a:solidFill>
                  <a:schemeClr val="hlink"/>
                </a:solidFill>
              </a:rPr>
              <a:t> ed., 2011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/>
              <a:t>D. J. Hand, H. Mannila, and P. Smyth, Principles of Data Mining, MIT Press, 2001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>
                <a:solidFill>
                  <a:schemeClr val="hlink"/>
                </a:solidFill>
              </a:rPr>
              <a:t>T. Hastie, R. Tibshirani, and J. Friedman, The Elements of Statistical Learning: Data Mining, Inference, and Prediction, 2</a:t>
            </a:r>
            <a:r>
              <a:rPr lang="en-US" altLang="cs-CZ" sz="1323" b="1" baseline="30000">
                <a:solidFill>
                  <a:schemeClr val="hlink"/>
                </a:solidFill>
              </a:rPr>
              <a:t>nd</a:t>
            </a:r>
            <a:r>
              <a:rPr lang="en-US" altLang="cs-CZ" sz="1323" b="1">
                <a:solidFill>
                  <a:schemeClr val="hlink"/>
                </a:solidFill>
              </a:rPr>
              <a:t> ed., Springer-Verlag, 2009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>
                <a:solidFill>
                  <a:schemeClr val="hlink"/>
                </a:solidFill>
              </a:rPr>
              <a:t>B. Liu, Web Data Mining, Springer 2006.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/>
              <a:t>T. M. Mitchell, Machine Learning, McGraw Hill, 1997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/>
              <a:t>G. Piatetsky-Shapiro and W. J. Frawley. Knowledge Discovery in Databases. AAAI/MIT Press, 1991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>
                <a:solidFill>
                  <a:schemeClr val="hlink"/>
                </a:solidFill>
              </a:rPr>
              <a:t>P.-N. Tan, M. Steinbach and V. Kumar, Introduction to Data Mining, Wiley, 2005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/>
              <a:t>S. M. Weiss and N. Indurkhya, Predictive Data Mining, Morgan Kaufmann, 1998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cs-CZ" sz="1323" b="1">
                <a:solidFill>
                  <a:schemeClr val="hlink"/>
                </a:solidFill>
              </a:rPr>
              <a:t>I. H. Witten and E. Frank,  Data Mining: Practical Machine Learning Tools and Techniques with Java Implementations, Morgan Kaufmann, 2</a:t>
            </a:r>
            <a:r>
              <a:rPr lang="en-US" altLang="cs-CZ" sz="1323" b="1" baseline="30000">
                <a:solidFill>
                  <a:schemeClr val="hlink"/>
                </a:solidFill>
              </a:rPr>
              <a:t>nd</a:t>
            </a:r>
            <a:r>
              <a:rPr lang="en-US" altLang="cs-CZ" sz="1323" b="1">
                <a:solidFill>
                  <a:schemeClr val="hlink"/>
                </a:solidFill>
              </a:rPr>
              <a:t> ed. 2005</a:t>
            </a:r>
          </a:p>
        </p:txBody>
      </p:sp>
    </p:spTree>
    <p:extLst>
      <p:ext uri="{BB962C8B-B14F-4D97-AF65-F5344CB8AC3E}">
        <p14:creationId xmlns:p14="http://schemas.microsoft.com/office/powerpoint/2010/main" val="5914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03.03.2019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7F8613F-33EE-4472-8E38-E5E9795ABF34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cs-CZ" sz="1544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398041" y="383315"/>
            <a:ext cx="7981333" cy="624854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Evolution of Sciences</a:t>
            </a:r>
            <a:endParaRPr lang="en-US" altLang="cs-CZ" sz="1985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1915" y="1344224"/>
            <a:ext cx="9409571" cy="5964996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cs-CZ" sz="1764"/>
              <a:t>Before 1600, </a:t>
            </a:r>
            <a:r>
              <a:rPr lang="en-US" altLang="cs-CZ" sz="1764" b="1"/>
              <a:t>empirical science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1764"/>
              <a:t>1600-1950s, </a:t>
            </a:r>
            <a:r>
              <a:rPr lang="en-US" altLang="cs-CZ" sz="1764" b="1"/>
              <a:t>theoretical science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764"/>
              <a:t>Each discipline has grown a </a:t>
            </a:r>
            <a:r>
              <a:rPr lang="en-US" altLang="cs-CZ" sz="1764" i="1"/>
              <a:t>theoretical </a:t>
            </a:r>
            <a:r>
              <a:rPr lang="en-US" altLang="cs-CZ" sz="1764"/>
              <a:t>component. Theoretical models often motivate experiments and generalize our understanding.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1764"/>
              <a:t>1950s-1990s, </a:t>
            </a:r>
            <a:r>
              <a:rPr lang="en-US" altLang="cs-CZ" sz="1764" b="1"/>
              <a:t>computational science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764"/>
              <a:t>Over the last 50 years, most disciplines have grown a third, </a:t>
            </a:r>
            <a:r>
              <a:rPr lang="en-US" altLang="cs-CZ" sz="1764" i="1"/>
              <a:t>computational </a:t>
            </a:r>
            <a:r>
              <a:rPr lang="en-US" altLang="cs-CZ" sz="1764"/>
              <a:t>branch (e.g. empirical, theoretical, and computational ecology, or physics, or linguistics.)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764"/>
              <a:t>Computational Science traditionally meant simulation. It grew out of our inability to find closed-form solutions for complex mathematical models.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1764"/>
              <a:t>1990-now, </a:t>
            </a:r>
            <a:r>
              <a:rPr lang="en-US" altLang="cs-CZ" sz="1764" b="1"/>
              <a:t>data science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764"/>
              <a:t>The flood of data from new scientific instruments and simulations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764"/>
              <a:t>The ability to economically store and manage petabytes of data online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764"/>
              <a:t>The Internet and computing Grid that makes all these archives universally accessible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764"/>
              <a:t>Scientific info. management, acquisition, organization, query, and visualization tasks scale almost linearly with data volumes.  </a:t>
            </a:r>
            <a:r>
              <a:rPr lang="en-US" altLang="cs-CZ" sz="1764">
                <a:solidFill>
                  <a:schemeClr val="hlink"/>
                </a:solidFill>
              </a:rPr>
              <a:t>Data mining</a:t>
            </a:r>
            <a:r>
              <a:rPr lang="en-US" altLang="cs-CZ" sz="1764"/>
              <a:t> is a major new challenge!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1764"/>
              <a:t>Jim Gray and Alex Szalay, </a:t>
            </a:r>
            <a:r>
              <a:rPr lang="en-US" altLang="cs-CZ" sz="1764" i="1"/>
              <a:t>The World Wide Telescope: An Archetype for Online Science</a:t>
            </a:r>
            <a:r>
              <a:rPr lang="en-US" altLang="cs-CZ" sz="1764"/>
              <a:t>, Comm. ACM, 45(11): 50-54, Nov. 2002 </a:t>
            </a:r>
          </a:p>
        </p:txBody>
      </p:sp>
    </p:spTree>
    <p:extLst>
      <p:ext uri="{BB962C8B-B14F-4D97-AF65-F5344CB8AC3E}">
        <p14:creationId xmlns:p14="http://schemas.microsoft.com/office/powerpoint/2010/main" val="2863200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3D0F31E-08C3-4F41-A159-25B057DD03C5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cs-CZ" sz="1544"/>
          </a:p>
        </p:txBody>
      </p:sp>
      <p:sp>
        <p:nvSpPr>
          <p:cNvPr id="1331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398041" y="383315"/>
            <a:ext cx="7981333" cy="624854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Evolution of Database Technology</a:t>
            </a:r>
            <a:endParaRPr lang="en-US" altLang="cs-CZ" sz="1985"/>
          </a:p>
        </p:txBody>
      </p:sp>
      <p:sp>
        <p:nvSpPr>
          <p:cNvPr id="1331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25929" y="1344224"/>
            <a:ext cx="9241543" cy="5628940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cs-CZ" sz="2205"/>
              <a:t>1960s: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Data collection, database creation, IMS and network DBMS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205"/>
              <a:t>1970s: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Relational data model, relational DBMS implementation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205"/>
              <a:t>1980s: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RDBMS, advanced data models (extended-relational, OO, deductive, etc.)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Application-oriented DBMS (spatial, scientific, engineering, etc.)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205"/>
              <a:t>1990s: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Data mining, data warehousing, multimedia databases, and Web databases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205"/>
              <a:t>2000s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Stream data management and mining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Data mining and its applications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1985"/>
              <a:t>Web technology (XML, data integration) and global information systems</a:t>
            </a:r>
            <a:r>
              <a:rPr lang="en-US" altLang="cs-CZ" sz="992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933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99F5CAE-668D-4B81-AF56-E35E80EBC68A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cs-CZ" sz="1544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725929" y="252042"/>
            <a:ext cx="9241543" cy="924154"/>
          </a:xfrm>
        </p:spPr>
        <p:txBody>
          <a:bodyPr/>
          <a:lstStyle/>
          <a:p>
            <a:pPr eaLnBrk="1" hangingPunct="1"/>
            <a:r>
              <a:rPr lang="en-US" altLang="cs-CZ" smtClean="0"/>
              <a:t>Chapter 1.  Introduction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428238"/>
            <a:ext cx="9073515" cy="5796968"/>
          </a:xfrm>
        </p:spPr>
        <p:txBody>
          <a:bodyPr/>
          <a:lstStyle/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Why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Is Data Mining?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Multi-Dimensional View of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Data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Kinds of Patterns Can Be Mined?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Technology Are Used?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What Kind of Applications Are Targeted? 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Major Issues in Data Mining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A Brief History of Data Mining and Data Mining Society</a:t>
            </a:r>
          </a:p>
          <a:p>
            <a:pPr>
              <a:lnSpc>
                <a:spcPct val="150000"/>
              </a:lnSpc>
              <a:tabLst>
                <a:tab pos="6811851" algn="l"/>
              </a:tabLst>
            </a:pPr>
            <a:r>
              <a:rPr lang="en-US" altLang="cs-CZ" sz="2205"/>
              <a:t>Summary</a:t>
            </a:r>
          </a:p>
        </p:txBody>
      </p:sp>
      <p:sp>
        <p:nvSpPr>
          <p:cNvPr id="15365" name="AutoShape 4"/>
          <p:cNvSpPr>
            <a:spLocks noChangeArrowheads="1"/>
          </p:cNvSpPr>
          <p:nvPr/>
        </p:nvSpPr>
        <p:spPr bwMode="auto">
          <a:xfrm rot="9724325">
            <a:off x="4128497" y="2072346"/>
            <a:ext cx="420070" cy="3360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190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993618E-0305-4F5A-AB1D-A1E153FB9EE2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cs-CZ" sz="1544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300024" y="330806"/>
            <a:ext cx="7491251" cy="682614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What Is Data Mining?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928" y="1512252"/>
            <a:ext cx="8989501" cy="5628940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cs-CZ" sz="2646"/>
              <a:t>Data mining (knowledge discovery from data)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Extraction of interesting </a:t>
            </a:r>
            <a:r>
              <a:rPr lang="en-US" altLang="cs-CZ" sz="1764"/>
              <a:t>(</a:t>
            </a:r>
            <a:r>
              <a:rPr lang="en-GB" altLang="cs-CZ" sz="2205" u="sng"/>
              <a:t>non-trivial,</a:t>
            </a:r>
            <a:r>
              <a:rPr lang="en-GB" altLang="cs-CZ" sz="2205"/>
              <a:t> </a:t>
            </a:r>
            <a:r>
              <a:rPr lang="en-GB" altLang="cs-CZ" sz="2205" u="sng"/>
              <a:t>implicit</a:t>
            </a:r>
            <a:r>
              <a:rPr lang="en-GB" altLang="cs-CZ" sz="2205"/>
              <a:t>, </a:t>
            </a:r>
            <a:r>
              <a:rPr lang="en-GB" altLang="cs-CZ" sz="2205" u="sng"/>
              <a:t>previously unknown</a:t>
            </a:r>
            <a:r>
              <a:rPr lang="en-GB" altLang="cs-CZ" sz="2205"/>
              <a:t> and </a:t>
            </a:r>
            <a:r>
              <a:rPr lang="en-GB" altLang="cs-CZ" sz="2205" u="sng"/>
              <a:t>potentially useful)</a:t>
            </a:r>
            <a:r>
              <a:rPr lang="en-GB" altLang="cs-CZ" sz="3087"/>
              <a:t> </a:t>
            </a:r>
            <a:r>
              <a:rPr lang="en-GB" altLang="cs-CZ" sz="2205"/>
              <a:t>patterns or knowledge from huge amount of data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Data mining: a misnomer?</a:t>
            </a:r>
            <a:endParaRPr lang="en-GB" altLang="cs-CZ" sz="1764"/>
          </a:p>
          <a:p>
            <a:pPr eaLnBrk="1" hangingPunct="1">
              <a:lnSpc>
                <a:spcPct val="110000"/>
              </a:lnSpc>
            </a:pPr>
            <a:r>
              <a:rPr lang="en-US" altLang="cs-CZ" sz="2646"/>
              <a:t>Alternative names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Knowledge discovery (mining) in databases (KDD), knowledge extraction, data/pattern analysis, data archeology, data dredging, information harvesting, business intelligence, etc.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cs-CZ" sz="2646"/>
              <a:t>Watch out: Is everything “data mining”?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Simple search and query processing  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cs-CZ" sz="2205"/>
              <a:t>(Deductive) expert systems</a:t>
            </a:r>
          </a:p>
        </p:txBody>
      </p:sp>
      <p:graphicFrame>
        <p:nvGraphicFramePr>
          <p:cNvPr id="17413" name="Object 2048"/>
          <p:cNvGraphicFramePr>
            <a:graphicFrameLocks noChangeAspect="1"/>
          </p:cNvGraphicFramePr>
          <p:nvPr/>
        </p:nvGraphicFramePr>
        <p:xfrm>
          <a:off x="8959303" y="0"/>
          <a:ext cx="1198951" cy="142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4" imgW="1089050" imgH="1175004" progId="MS_ClipArt_Gallery.2">
                  <p:embed/>
                </p:oleObj>
              </mc:Choice>
              <mc:Fallback>
                <p:oleObj name="Clip" r:id="rId4" imgW="1089050" imgH="1175004" progId="MS_ClipArt_Gallery.2">
                  <p:embed/>
                  <p:pic>
                    <p:nvPicPr>
                      <p:cNvPr id="17413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9303" y="0"/>
                        <a:ext cx="1198951" cy="142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2049"/>
          <p:cNvGraphicFramePr>
            <a:graphicFrameLocks noChangeAspect="1"/>
          </p:cNvGraphicFramePr>
          <p:nvPr/>
        </p:nvGraphicFramePr>
        <p:xfrm>
          <a:off x="8287191" y="5628940"/>
          <a:ext cx="2100351" cy="1540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6" imgW="4582562" imgH="3358836" progId="MS_ClipArt_Gallery.2">
                  <p:embed/>
                </p:oleObj>
              </mc:Choice>
              <mc:Fallback>
                <p:oleObj name="Clip" r:id="rId6" imgW="4582562" imgH="3358836" progId="MS_ClipArt_Gallery.2">
                  <p:embed/>
                  <p:pic>
                    <p:nvPicPr>
                      <p:cNvPr id="17414" name="Object 20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7191" y="5628940"/>
                        <a:ext cx="2100351" cy="15402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900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087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19102" indent="-315039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60158" indent="-252032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646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64221" indent="-25203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68284" indent="-252032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72347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410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80473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84536" indent="-252032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205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29E8C3E-B911-4DBC-9C18-134EA62A30C7}" type="slidenum">
              <a:rPr lang="en-US" altLang="cs-CZ" sz="1544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cs-CZ" sz="1544"/>
          </a:p>
        </p:txBody>
      </p:sp>
      <p:sp>
        <p:nvSpPr>
          <p:cNvPr id="19459" name="Rectangle 2050"/>
          <p:cNvSpPr>
            <a:spLocks noGrp="1" noChangeArrowheads="1"/>
          </p:cNvSpPr>
          <p:nvPr>
            <p:ph type="title"/>
          </p:nvPr>
        </p:nvSpPr>
        <p:spPr>
          <a:xfrm>
            <a:off x="305859" y="252042"/>
            <a:ext cx="10081683" cy="1008168"/>
          </a:xfrm>
          <a:noFill/>
        </p:spPr>
        <p:txBody>
          <a:bodyPr vert="horz" wrap="square" lIns="101517" tIns="50759" rIns="101517" bIns="50759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cs-CZ" sz="3528"/>
              <a:t>Knowledge Discovery (KDD) Process</a:t>
            </a:r>
          </a:p>
        </p:txBody>
      </p:sp>
      <p:sp>
        <p:nvSpPr>
          <p:cNvPr id="19460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473886" y="1428238"/>
            <a:ext cx="4872814" cy="1932323"/>
          </a:xfrm>
          <a:noFill/>
        </p:spPr>
        <p:txBody>
          <a:bodyPr vert="horz" wrap="square" lIns="101517" tIns="50759" rIns="101517" bIns="507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cs-CZ" sz="2205"/>
              <a:t>This is a view from typical database systems and data warehousing communities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cs-CZ" sz="2205"/>
              <a:t>Data mining plays an essential role in the knowledge discovery process</a:t>
            </a:r>
            <a:endParaRPr lang="en-US" altLang="cs-CZ" sz="2205" b="1"/>
          </a:p>
        </p:txBody>
      </p:sp>
      <p:sp>
        <p:nvSpPr>
          <p:cNvPr id="19461" name="Line 2052"/>
          <p:cNvSpPr>
            <a:spLocks noChangeShapeType="1"/>
          </p:cNvSpPr>
          <p:nvPr/>
        </p:nvSpPr>
        <p:spPr bwMode="auto">
          <a:xfrm flipV="1">
            <a:off x="1650083" y="5628940"/>
            <a:ext cx="1092182" cy="672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62" name="Line 2053"/>
          <p:cNvSpPr>
            <a:spLocks noChangeShapeType="1"/>
          </p:cNvSpPr>
          <p:nvPr/>
        </p:nvSpPr>
        <p:spPr bwMode="auto">
          <a:xfrm flipV="1">
            <a:off x="7783107" y="1764294"/>
            <a:ext cx="1092182" cy="672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63" name="Line 2054"/>
          <p:cNvSpPr>
            <a:spLocks noChangeShapeType="1"/>
          </p:cNvSpPr>
          <p:nvPr/>
        </p:nvSpPr>
        <p:spPr bwMode="auto">
          <a:xfrm flipV="1">
            <a:off x="5934798" y="2940491"/>
            <a:ext cx="1092182" cy="672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64" name="Line 2055"/>
          <p:cNvSpPr>
            <a:spLocks noChangeShapeType="1"/>
          </p:cNvSpPr>
          <p:nvPr/>
        </p:nvSpPr>
        <p:spPr bwMode="auto">
          <a:xfrm flipV="1">
            <a:off x="3918462" y="4116687"/>
            <a:ext cx="1092182" cy="672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65" name="Oval 2056"/>
          <p:cNvSpPr>
            <a:spLocks noChangeArrowheads="1"/>
          </p:cNvSpPr>
          <p:nvPr/>
        </p:nvSpPr>
        <p:spPr bwMode="auto">
          <a:xfrm>
            <a:off x="557901" y="6133024"/>
            <a:ext cx="756126" cy="168028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66" name="Rectangle 2057"/>
          <p:cNvSpPr>
            <a:spLocks noChangeArrowheads="1"/>
          </p:cNvSpPr>
          <p:nvPr/>
        </p:nvSpPr>
        <p:spPr bwMode="auto">
          <a:xfrm>
            <a:off x="557901" y="6217038"/>
            <a:ext cx="756126" cy="448075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67" name="Oval 2058"/>
          <p:cNvSpPr>
            <a:spLocks noChangeArrowheads="1"/>
          </p:cNvSpPr>
          <p:nvPr/>
        </p:nvSpPr>
        <p:spPr bwMode="auto">
          <a:xfrm>
            <a:off x="557901" y="6553094"/>
            <a:ext cx="756126" cy="168028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68" name="Oval 2059"/>
          <p:cNvSpPr>
            <a:spLocks noChangeArrowheads="1"/>
          </p:cNvSpPr>
          <p:nvPr/>
        </p:nvSpPr>
        <p:spPr bwMode="auto">
          <a:xfrm>
            <a:off x="977971" y="6553094"/>
            <a:ext cx="756126" cy="168028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69" name="Rectangle 2060"/>
          <p:cNvSpPr>
            <a:spLocks noChangeArrowheads="1"/>
          </p:cNvSpPr>
          <p:nvPr/>
        </p:nvSpPr>
        <p:spPr bwMode="auto">
          <a:xfrm>
            <a:off x="977971" y="6637108"/>
            <a:ext cx="756126" cy="448075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70" name="Oval 2061"/>
          <p:cNvSpPr>
            <a:spLocks noChangeArrowheads="1"/>
          </p:cNvSpPr>
          <p:nvPr/>
        </p:nvSpPr>
        <p:spPr bwMode="auto">
          <a:xfrm>
            <a:off x="977971" y="6973164"/>
            <a:ext cx="756126" cy="168028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71" name="Oval 2062"/>
          <p:cNvSpPr>
            <a:spLocks noChangeArrowheads="1"/>
          </p:cNvSpPr>
          <p:nvPr/>
        </p:nvSpPr>
        <p:spPr bwMode="auto">
          <a:xfrm>
            <a:off x="1734097" y="6301052"/>
            <a:ext cx="756126" cy="168028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72" name="Rectangle 2063"/>
          <p:cNvSpPr>
            <a:spLocks noChangeArrowheads="1"/>
          </p:cNvSpPr>
          <p:nvPr/>
        </p:nvSpPr>
        <p:spPr bwMode="auto">
          <a:xfrm>
            <a:off x="1734097" y="6385066"/>
            <a:ext cx="756126" cy="448075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73" name="Oval 2064"/>
          <p:cNvSpPr>
            <a:spLocks noChangeArrowheads="1"/>
          </p:cNvSpPr>
          <p:nvPr/>
        </p:nvSpPr>
        <p:spPr bwMode="auto">
          <a:xfrm>
            <a:off x="1734097" y="6721122"/>
            <a:ext cx="756126" cy="168028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74" name="Text Box 2065"/>
          <p:cNvSpPr txBox="1">
            <a:spLocks noChangeArrowheads="1"/>
          </p:cNvSpPr>
          <p:nvPr/>
        </p:nvSpPr>
        <p:spPr bwMode="auto">
          <a:xfrm>
            <a:off x="641915" y="5376898"/>
            <a:ext cx="1917513" cy="43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205" b="1">
                <a:latin typeface="Times New Roman" panose="02020603050405020304" pitchFamily="18" charset="0"/>
              </a:rPr>
              <a:t>Data Cleaning</a:t>
            </a:r>
            <a:endParaRPr lang="en-US" altLang="cs-CZ" sz="1985">
              <a:latin typeface="Times New Roman" panose="02020603050405020304" pitchFamily="18" charset="0"/>
            </a:endParaRPr>
          </a:p>
        </p:txBody>
      </p:sp>
      <p:sp>
        <p:nvSpPr>
          <p:cNvPr id="19475" name="Text Box 2066"/>
          <p:cNvSpPr txBox="1">
            <a:spLocks noChangeArrowheads="1"/>
          </p:cNvSpPr>
          <p:nvPr/>
        </p:nvSpPr>
        <p:spPr bwMode="auto">
          <a:xfrm>
            <a:off x="2070153" y="5964996"/>
            <a:ext cx="2201244" cy="43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205" b="1">
                <a:latin typeface="Times New Roman" panose="02020603050405020304" pitchFamily="18" charset="0"/>
              </a:rPr>
              <a:t>Data Integration</a:t>
            </a:r>
            <a:endParaRPr lang="en-US" altLang="cs-CZ" sz="1985">
              <a:latin typeface="Times New Roman" panose="02020603050405020304" pitchFamily="18" charset="0"/>
            </a:endParaRPr>
          </a:p>
        </p:txBody>
      </p:sp>
      <p:sp>
        <p:nvSpPr>
          <p:cNvPr id="19476" name="Text Box 2067"/>
          <p:cNvSpPr txBox="1">
            <a:spLocks noChangeArrowheads="1"/>
          </p:cNvSpPr>
          <p:nvPr/>
        </p:nvSpPr>
        <p:spPr bwMode="auto">
          <a:xfrm>
            <a:off x="1818111" y="6889150"/>
            <a:ext cx="1596267" cy="43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205" b="1">
                <a:solidFill>
                  <a:srgbClr val="000099"/>
                </a:solidFill>
                <a:latin typeface="Times New Roman" panose="02020603050405020304" pitchFamily="18" charset="0"/>
              </a:rPr>
              <a:t>Databases</a:t>
            </a:r>
          </a:p>
        </p:txBody>
      </p:sp>
      <p:sp>
        <p:nvSpPr>
          <p:cNvPr id="19477" name="Text Box 2068"/>
          <p:cNvSpPr txBox="1">
            <a:spLocks noChangeArrowheads="1"/>
          </p:cNvSpPr>
          <p:nvPr/>
        </p:nvSpPr>
        <p:spPr bwMode="auto">
          <a:xfrm>
            <a:off x="1482055" y="4536757"/>
            <a:ext cx="2201868" cy="43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205" b="1">
                <a:solidFill>
                  <a:srgbClr val="000099"/>
                </a:solidFill>
                <a:latin typeface="Times New Roman" panose="02020603050405020304" pitchFamily="18" charset="0"/>
              </a:rPr>
              <a:t>Data Warehouse</a:t>
            </a:r>
          </a:p>
        </p:txBody>
      </p:sp>
      <p:sp>
        <p:nvSpPr>
          <p:cNvPr id="19478" name="Rectangle 2069"/>
          <p:cNvSpPr>
            <a:spLocks noChangeArrowheads="1"/>
          </p:cNvSpPr>
          <p:nvPr/>
        </p:nvSpPr>
        <p:spPr bwMode="auto">
          <a:xfrm>
            <a:off x="2910293" y="5040842"/>
            <a:ext cx="756126" cy="756126"/>
          </a:xfrm>
          <a:prstGeom prst="rect">
            <a:avLst/>
          </a:prstGeom>
          <a:solidFill>
            <a:srgbClr val="00CC66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66"/>
            </a:extrusionClr>
            <a:contourClr>
              <a:srgbClr val="00CC66"/>
            </a:contourClr>
          </a:sp3d>
        </p:spPr>
        <p:txBody>
          <a:bodyPr wrap="none" anchor="ctr">
            <a:flatTx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79" name="Rectangle 2070"/>
          <p:cNvSpPr>
            <a:spLocks noChangeArrowheads="1"/>
          </p:cNvSpPr>
          <p:nvPr/>
        </p:nvSpPr>
        <p:spPr bwMode="auto">
          <a:xfrm>
            <a:off x="5178672" y="3780631"/>
            <a:ext cx="504084" cy="504084"/>
          </a:xfrm>
          <a:prstGeom prst="rect">
            <a:avLst/>
          </a:prstGeom>
          <a:solidFill>
            <a:srgbClr val="00CC66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66"/>
            </a:extrusionClr>
            <a:contourClr>
              <a:srgbClr val="00CC66"/>
            </a:contourClr>
          </a:sp3d>
        </p:spPr>
        <p:txBody>
          <a:bodyPr wrap="none" anchor="ctr">
            <a:flatTx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80" name="Rectangle 2071"/>
          <p:cNvSpPr>
            <a:spLocks noChangeArrowheads="1"/>
          </p:cNvSpPr>
          <p:nvPr/>
        </p:nvSpPr>
        <p:spPr bwMode="auto">
          <a:xfrm>
            <a:off x="7447051" y="2184365"/>
            <a:ext cx="84014" cy="672112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81" name="Rectangle 2072"/>
          <p:cNvSpPr>
            <a:spLocks noChangeArrowheads="1"/>
          </p:cNvSpPr>
          <p:nvPr/>
        </p:nvSpPr>
        <p:spPr bwMode="auto">
          <a:xfrm>
            <a:off x="7531065" y="2436407"/>
            <a:ext cx="84014" cy="42007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82" name="Rectangle 2073"/>
          <p:cNvSpPr>
            <a:spLocks noChangeArrowheads="1"/>
          </p:cNvSpPr>
          <p:nvPr/>
        </p:nvSpPr>
        <p:spPr bwMode="auto">
          <a:xfrm>
            <a:off x="7363037" y="2352393"/>
            <a:ext cx="84014" cy="50408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83" name="Rectangle 2074"/>
          <p:cNvSpPr>
            <a:spLocks noChangeArrowheads="1"/>
          </p:cNvSpPr>
          <p:nvPr/>
        </p:nvSpPr>
        <p:spPr bwMode="auto">
          <a:xfrm>
            <a:off x="7615079" y="2604435"/>
            <a:ext cx="84014" cy="25204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84" name="Rectangle 2075"/>
          <p:cNvSpPr>
            <a:spLocks noChangeArrowheads="1"/>
          </p:cNvSpPr>
          <p:nvPr/>
        </p:nvSpPr>
        <p:spPr bwMode="auto">
          <a:xfrm>
            <a:off x="7110995" y="2856477"/>
            <a:ext cx="756126" cy="8401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85" name="Rectangle 2076"/>
          <p:cNvSpPr>
            <a:spLocks noChangeArrowheads="1"/>
          </p:cNvSpPr>
          <p:nvPr/>
        </p:nvSpPr>
        <p:spPr bwMode="auto">
          <a:xfrm>
            <a:off x="7195009" y="2604435"/>
            <a:ext cx="168028" cy="252042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cs-CZ" altLang="cs-CZ" sz="3087"/>
          </a:p>
        </p:txBody>
      </p:sp>
      <p:sp>
        <p:nvSpPr>
          <p:cNvPr id="19486" name="WordArt 2077"/>
          <p:cNvSpPr>
            <a:spLocks noChangeArrowheads="1" noChangeShapeType="1" noTextEdit="1"/>
          </p:cNvSpPr>
          <p:nvPr/>
        </p:nvSpPr>
        <p:spPr bwMode="auto">
          <a:xfrm>
            <a:off x="8119163" y="1092183"/>
            <a:ext cx="1921821" cy="6756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cs-CZ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Knowledge</a:t>
            </a:r>
          </a:p>
        </p:txBody>
      </p:sp>
      <p:sp>
        <p:nvSpPr>
          <p:cNvPr id="19487" name="Text Box 2078"/>
          <p:cNvSpPr txBox="1">
            <a:spLocks noChangeArrowheads="1"/>
          </p:cNvSpPr>
          <p:nvPr/>
        </p:nvSpPr>
        <p:spPr bwMode="auto">
          <a:xfrm>
            <a:off x="3078321" y="3612603"/>
            <a:ext cx="2484334" cy="43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205" b="1">
                <a:solidFill>
                  <a:srgbClr val="000099"/>
                </a:solidFill>
                <a:latin typeface="Times New Roman" panose="02020603050405020304" pitchFamily="18" charset="0"/>
              </a:rPr>
              <a:t>Task-relevant Data</a:t>
            </a:r>
          </a:p>
        </p:txBody>
      </p:sp>
      <p:sp>
        <p:nvSpPr>
          <p:cNvPr id="19488" name="Text Box 2079"/>
          <p:cNvSpPr txBox="1">
            <a:spLocks noChangeArrowheads="1"/>
          </p:cNvSpPr>
          <p:nvPr/>
        </p:nvSpPr>
        <p:spPr bwMode="auto">
          <a:xfrm>
            <a:off x="4321029" y="4468497"/>
            <a:ext cx="1266693" cy="43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205" b="1">
                <a:latin typeface="Times New Roman" panose="02020603050405020304" pitchFamily="18" charset="0"/>
              </a:rPr>
              <a:t>Selection</a:t>
            </a:r>
          </a:p>
        </p:txBody>
      </p:sp>
      <p:sp>
        <p:nvSpPr>
          <p:cNvPr id="19489" name="Text Box 2080"/>
          <p:cNvSpPr txBox="1">
            <a:spLocks noChangeArrowheads="1"/>
          </p:cNvSpPr>
          <p:nvPr/>
        </p:nvSpPr>
        <p:spPr bwMode="auto">
          <a:xfrm>
            <a:off x="5010645" y="2856477"/>
            <a:ext cx="1713931" cy="43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205" b="1">
                <a:solidFill>
                  <a:schemeClr val="hlink"/>
                </a:solidFill>
                <a:latin typeface="Times New Roman" panose="02020603050405020304" pitchFamily="18" charset="0"/>
              </a:rPr>
              <a:t>Data Mining</a:t>
            </a:r>
          </a:p>
        </p:txBody>
      </p:sp>
      <p:sp>
        <p:nvSpPr>
          <p:cNvPr id="19490" name="Text Box 2081"/>
          <p:cNvSpPr txBox="1">
            <a:spLocks noChangeArrowheads="1"/>
          </p:cNvSpPr>
          <p:nvPr/>
        </p:nvSpPr>
        <p:spPr bwMode="auto">
          <a:xfrm>
            <a:off x="6102826" y="1848309"/>
            <a:ext cx="2484976" cy="43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cs-CZ" sz="2205" b="1">
                <a:latin typeface="Times New Roman" panose="02020603050405020304" pitchFamily="18" charset="0"/>
              </a:rPr>
              <a:t>Pattern Evaluation</a:t>
            </a:r>
          </a:p>
        </p:txBody>
      </p:sp>
      <p:sp>
        <p:nvSpPr>
          <p:cNvPr id="19491" name="Line 2082"/>
          <p:cNvSpPr>
            <a:spLocks noChangeShapeType="1"/>
          </p:cNvSpPr>
          <p:nvPr/>
        </p:nvSpPr>
        <p:spPr bwMode="auto">
          <a:xfrm>
            <a:off x="6522896" y="3444575"/>
            <a:ext cx="0" cy="235239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92" name="Line 2083"/>
          <p:cNvSpPr>
            <a:spLocks noChangeShapeType="1"/>
          </p:cNvSpPr>
          <p:nvPr/>
        </p:nvSpPr>
        <p:spPr bwMode="auto">
          <a:xfrm>
            <a:off x="8371205" y="2268379"/>
            <a:ext cx="0" cy="352858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93" name="Line 2084"/>
          <p:cNvSpPr>
            <a:spLocks noChangeShapeType="1"/>
          </p:cNvSpPr>
          <p:nvPr/>
        </p:nvSpPr>
        <p:spPr bwMode="auto">
          <a:xfrm flipH="1">
            <a:off x="4674588" y="5796968"/>
            <a:ext cx="369661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94" name="Line 2085"/>
          <p:cNvSpPr>
            <a:spLocks noChangeShapeType="1"/>
          </p:cNvSpPr>
          <p:nvPr/>
        </p:nvSpPr>
        <p:spPr bwMode="auto">
          <a:xfrm flipV="1">
            <a:off x="4674588" y="4788800"/>
            <a:ext cx="0" cy="1008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95" name="Line 2086"/>
          <p:cNvSpPr>
            <a:spLocks noChangeShapeType="1"/>
          </p:cNvSpPr>
          <p:nvPr/>
        </p:nvSpPr>
        <p:spPr bwMode="auto">
          <a:xfrm>
            <a:off x="8371205" y="5796968"/>
            <a:ext cx="0" cy="924154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96" name="Line 2087"/>
          <p:cNvSpPr>
            <a:spLocks noChangeShapeType="1"/>
          </p:cNvSpPr>
          <p:nvPr/>
        </p:nvSpPr>
        <p:spPr bwMode="auto">
          <a:xfrm flipH="1">
            <a:off x="2826279" y="6721122"/>
            <a:ext cx="5544926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97" name="Line 2088"/>
          <p:cNvSpPr>
            <a:spLocks noChangeShapeType="1"/>
          </p:cNvSpPr>
          <p:nvPr/>
        </p:nvSpPr>
        <p:spPr bwMode="auto">
          <a:xfrm flipH="1" flipV="1">
            <a:off x="2406209" y="5964996"/>
            <a:ext cx="420070" cy="756126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98" name="Line 2089"/>
          <p:cNvSpPr>
            <a:spLocks noChangeShapeType="1"/>
          </p:cNvSpPr>
          <p:nvPr/>
        </p:nvSpPr>
        <p:spPr bwMode="auto">
          <a:xfrm>
            <a:off x="2574237" y="5964996"/>
            <a:ext cx="176429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9499" name="Line 2090"/>
          <p:cNvSpPr>
            <a:spLocks noChangeShapeType="1"/>
          </p:cNvSpPr>
          <p:nvPr/>
        </p:nvSpPr>
        <p:spPr bwMode="auto">
          <a:xfrm flipV="1">
            <a:off x="4338532" y="4620772"/>
            <a:ext cx="0" cy="1344224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73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</TotalTime>
  <Words>3610</Words>
  <Application>Microsoft Office PowerPoint</Application>
  <PresentationFormat>Vlastní</PresentationFormat>
  <Paragraphs>558</Paragraphs>
  <Slides>43</Slides>
  <Notes>42</Notes>
  <HiddenSlides>0</HiddenSlides>
  <MMClips>0</MMClips>
  <ScaleCrop>false</ScaleCrop>
  <HeadingPairs>
    <vt:vector size="8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54" baseType="lpstr">
      <vt:lpstr>SimSun</vt:lpstr>
      <vt:lpstr>SimSun</vt:lpstr>
      <vt:lpstr>Arial</vt:lpstr>
      <vt:lpstr>Calibri</vt:lpstr>
      <vt:lpstr>Clara Sans</vt:lpstr>
      <vt:lpstr>Impact</vt:lpstr>
      <vt:lpstr>Tahoma</vt:lpstr>
      <vt:lpstr>Times New Roman</vt:lpstr>
      <vt:lpstr>Wingdings</vt:lpstr>
      <vt:lpstr>JU_OPVVV</vt:lpstr>
      <vt:lpstr>Clip</vt:lpstr>
      <vt:lpstr>Data Mining:   Concepts and Techniques</vt:lpstr>
      <vt:lpstr>Data Mining:   Concepts and Techniques  </vt:lpstr>
      <vt:lpstr>Introduction</vt:lpstr>
      <vt:lpstr>Why Data Mining? </vt:lpstr>
      <vt:lpstr>Evolution of Sciences</vt:lpstr>
      <vt:lpstr>Evolution of Database Technology</vt:lpstr>
      <vt:lpstr>Chapter 1.  Introduction</vt:lpstr>
      <vt:lpstr>What Is Data Mining?</vt:lpstr>
      <vt:lpstr>Knowledge Discovery (KDD) Process</vt:lpstr>
      <vt:lpstr>Example: A Web Mining Framework</vt:lpstr>
      <vt:lpstr>Data Mining in Business Intelligence </vt:lpstr>
      <vt:lpstr>Example: Mining vs. Data Exploration</vt:lpstr>
      <vt:lpstr>KDD Process: A Typical View from ML and Statistics</vt:lpstr>
      <vt:lpstr>Example: Medical Data Mining </vt:lpstr>
      <vt:lpstr>Chapter 1.  Introduction</vt:lpstr>
      <vt:lpstr>Multi-Dimensional View of Data Mining</vt:lpstr>
      <vt:lpstr>Chapter 1.  Introduction</vt:lpstr>
      <vt:lpstr>Data Mining: On What Kinds of Data?</vt:lpstr>
      <vt:lpstr>Chapter 1.  Introduction</vt:lpstr>
      <vt:lpstr>Data Mining Function: (1) Generalization</vt:lpstr>
      <vt:lpstr>Data Mining Function: (2) Association and Correlation Analysis</vt:lpstr>
      <vt:lpstr>Data Mining Function: (3) Classification</vt:lpstr>
      <vt:lpstr>Data Mining Function: (4) Cluster Analysis</vt:lpstr>
      <vt:lpstr>Data Mining Function: (5) Outlier Analysis</vt:lpstr>
      <vt:lpstr>Time and Ordering: Sequential Pattern, Trend and Evolution Analysis</vt:lpstr>
      <vt:lpstr>Structure and Network Analysis</vt:lpstr>
      <vt:lpstr>Evaluation of Knowledge</vt:lpstr>
      <vt:lpstr>Chapter 1.  Introduction</vt:lpstr>
      <vt:lpstr>Data Mining: Confluence of Multiple Disciplines </vt:lpstr>
      <vt:lpstr>Why Confluence of Multiple Disciplines?</vt:lpstr>
      <vt:lpstr>Chapter 1.  Introduction</vt:lpstr>
      <vt:lpstr>Applications of Data Mining</vt:lpstr>
      <vt:lpstr>Chapter 1.  Introduction</vt:lpstr>
      <vt:lpstr>Major Issues in Data Mining (1)</vt:lpstr>
      <vt:lpstr>Major Issues in Data Mining (2)</vt:lpstr>
      <vt:lpstr>Chapter 1.  Introduction</vt:lpstr>
      <vt:lpstr>A Brief History of Data Mining Society</vt:lpstr>
      <vt:lpstr>Conferences and Journals on Data Mining</vt:lpstr>
      <vt:lpstr>Where to Find References? DBLP, CiteSeer, Google</vt:lpstr>
      <vt:lpstr>Chapter 1.  Introduction</vt:lpstr>
      <vt:lpstr>Summary</vt:lpstr>
      <vt:lpstr>Recommended Reference Books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Beránek Ladislav doc. Ing. CSc.</cp:lastModifiedBy>
  <cp:revision>2</cp:revision>
  <dcterms:created xsi:type="dcterms:W3CDTF">2017-07-17T18:52:59Z</dcterms:created>
  <dcterms:modified xsi:type="dcterms:W3CDTF">2019-03-03T18:54:50Z</dcterms:modified>
</cp:coreProperties>
</file>