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67" r:id="rId4"/>
    <p:sldId id="268" r:id="rId5"/>
    <p:sldId id="269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65" r:id="rId16"/>
    <p:sldId id="266" r:id="rId17"/>
    <p:sldId id="272" r:id="rId18"/>
    <p:sldId id="273" r:id="rId19"/>
    <p:sldId id="274" r:id="rId2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Unfair competition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Causing a risk of confusion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risk of confusion is caused by a person who uses</a:t>
            </a:r>
          </a:p>
          <a:p>
            <a:pPr lvl="1"/>
            <a:r>
              <a:rPr lang="en-US" sz="2400" dirty="0"/>
              <a:t>the name of the person or special identification of the enterprise used by another competitor</a:t>
            </a:r>
          </a:p>
          <a:p>
            <a:r>
              <a:rPr lang="en-US" sz="2800" dirty="0"/>
              <a:t>it may also be a specific designation of the company product, performance or commercial material</a:t>
            </a:r>
          </a:p>
          <a:p>
            <a:r>
              <a:rPr lang="en-US" sz="2800" dirty="0"/>
              <a:t>a risk of confusion will also be caused by those who imitate a product of another, its packaging or performance</a:t>
            </a:r>
          </a:p>
          <a:p>
            <a:r>
              <a:rPr lang="en-US" sz="2800" dirty="0"/>
              <a:t>a risk of confusion does not exist </a:t>
            </a:r>
          </a:p>
          <a:p>
            <a:pPr lvl="1"/>
            <a:r>
              <a:rPr lang="en-US" sz="2400" dirty="0"/>
              <a:t>in the case of imitation of elements which are already from the nature of the product functionally, technically or aesthetically pre-determined</a:t>
            </a:r>
          </a:p>
          <a:p>
            <a:pPr lvl="2"/>
            <a:r>
              <a:rPr lang="en-US" sz="2000" dirty="0"/>
              <a:t>and the imitator has taken all possible measures required to eliminate or at least significantly reduce the risk of confusion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Parasitising</a:t>
            </a:r>
            <a:r>
              <a:rPr lang="en-US" dirty="0"/>
              <a:t> on reputation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understood as misuse of the reputation of</a:t>
            </a:r>
            <a:endParaRPr lang="cs-CZ" dirty="0"/>
          </a:p>
          <a:p>
            <a:pPr lvl="1"/>
            <a:r>
              <a:rPr lang="en-US" dirty="0"/>
              <a:t>a product, plant or service of another competitor </a:t>
            </a:r>
            <a:endParaRPr lang="cs-CZ" dirty="0"/>
          </a:p>
          <a:p>
            <a:pPr lvl="2"/>
            <a:r>
              <a:rPr lang="cs-CZ" dirty="0"/>
              <a:t>in </a:t>
            </a:r>
            <a:r>
              <a:rPr lang="en-US" dirty="0"/>
              <a:t>order to obtain benefits for its own business that a competitor would not have achieved in other circumstances</a:t>
            </a:r>
            <a:endParaRPr lang="cs-CZ" sz="1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Bribery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800" dirty="0"/>
              <a:t>active bribery</a:t>
            </a:r>
          </a:p>
          <a:p>
            <a:pPr lvl="1"/>
            <a:r>
              <a:rPr lang="en-US" dirty="0"/>
              <a:t>is the conduct by which a competitor to a person who is </a:t>
            </a:r>
          </a:p>
          <a:p>
            <a:pPr lvl="2"/>
            <a:r>
              <a:rPr lang="en-US" sz="2800" dirty="0"/>
              <a:t>a member of the statutory or other body of another competitor </a:t>
            </a:r>
          </a:p>
          <a:p>
            <a:pPr lvl="2"/>
            <a:r>
              <a:rPr lang="en-US" sz="2800" dirty="0"/>
              <a:t>or in an employment relationship therewith,</a:t>
            </a:r>
          </a:p>
          <a:p>
            <a:pPr lvl="3"/>
            <a:r>
              <a:rPr lang="en-US" sz="2400" dirty="0"/>
              <a:t> </a:t>
            </a:r>
            <a:r>
              <a:rPr lang="en-US" sz="2800" dirty="0"/>
              <a:t>offers, promises or provides any benefit for that</a:t>
            </a:r>
          </a:p>
          <a:p>
            <a:pPr lvl="4"/>
            <a:r>
              <a:rPr lang="en-US" sz="2800" dirty="0"/>
              <a:t>in order to obtain for themselves or another competitor priority or another unjustified advantage in competition</a:t>
            </a:r>
          </a:p>
          <a:p>
            <a:r>
              <a:rPr lang="en-US" sz="2800" dirty="0"/>
              <a:t>passive bribery</a:t>
            </a:r>
          </a:p>
          <a:p>
            <a:pPr lvl="1"/>
            <a:r>
              <a:rPr lang="en-US" dirty="0"/>
              <a:t>if the person requests, promises or accepts, directly or indirectly, any benefit for the same purpose</a:t>
            </a:r>
          </a:p>
          <a:p>
            <a:endParaRPr lang="en-US" sz="4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Trivialising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</a:t>
            </a:r>
            <a:r>
              <a:rPr lang="en-US" dirty="0" err="1"/>
              <a:t>behaviour</a:t>
            </a:r>
            <a:r>
              <a:rPr lang="en-US" dirty="0"/>
              <a:t> by which the competitor mentions or discloses incorrect information about </a:t>
            </a:r>
          </a:p>
          <a:p>
            <a:pPr lvl="1"/>
            <a:r>
              <a:rPr lang="en-US" dirty="0"/>
              <a:t>the position, performances or product of another competitor</a:t>
            </a:r>
          </a:p>
          <a:p>
            <a:pPr lvl="1"/>
            <a:r>
              <a:rPr lang="en-US" dirty="0"/>
              <a:t>that is capable of causing harm to the competitor</a:t>
            </a:r>
          </a:p>
          <a:p>
            <a:r>
              <a:rPr lang="en-US" dirty="0"/>
              <a:t>is also the provision and disclosure of true information about the situation, performances or product of another competitor</a:t>
            </a:r>
          </a:p>
          <a:p>
            <a:pPr lvl="1"/>
            <a:r>
              <a:rPr lang="en-US" dirty="0"/>
              <a:t>if it is able to cause harm to that competitor</a:t>
            </a:r>
          </a:p>
          <a:p>
            <a:r>
              <a:rPr lang="en-US" dirty="0"/>
              <a:t>unfair competition is not the case if the competitor was forced into such conduct by circumstances</a:t>
            </a:r>
          </a:p>
          <a:p>
            <a:endParaRPr lang="de-DE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9A86E-A5C3-46AD-905B-2977CE585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50813"/>
            <a:ext cx="7427088" cy="662917"/>
          </a:xfrm>
        </p:spPr>
        <p:txBody>
          <a:bodyPr/>
          <a:lstStyle/>
          <a:p>
            <a:r>
              <a:rPr lang="en-US" dirty="0"/>
              <a:t>Trade secret violation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F1CB1-78DD-4714-90A2-49903318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 act by which the acting other person discloses or makes available a trade secret or uses it for himself or for another person</a:t>
            </a:r>
          </a:p>
          <a:p>
            <a:r>
              <a:rPr lang="en-US" dirty="0"/>
              <a:t>the actors could have become aware of this secret by </a:t>
            </a:r>
          </a:p>
          <a:p>
            <a:pPr lvl="1"/>
            <a:r>
              <a:rPr lang="en-US" dirty="0"/>
              <a:t>disclosure or becoming otherwise accessible on the basis of employment</a:t>
            </a:r>
          </a:p>
          <a:p>
            <a:pPr lvl="1"/>
            <a:r>
              <a:rPr lang="en-US" dirty="0"/>
              <a:t>his own or another's conduct in violation of the law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066983-1A4C-4FF4-AC03-C114D8F1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7B45EA-5CCE-47EA-8165-3B8B0BBB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Intrusive harassment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communication </a:t>
            </a:r>
          </a:p>
          <a:p>
            <a:pPr lvl="2"/>
            <a:r>
              <a:rPr lang="en-US" dirty="0"/>
              <a:t>of data of competitors</a:t>
            </a:r>
          </a:p>
          <a:p>
            <a:pPr lvl="2"/>
            <a:r>
              <a:rPr lang="en-US" dirty="0"/>
              <a:t>goods or services</a:t>
            </a:r>
          </a:p>
          <a:p>
            <a:pPr lvl="2"/>
            <a:r>
              <a:rPr lang="en-US" dirty="0"/>
              <a:t>the offer of goods or services by telephone, fax, electronic mail or similar means</a:t>
            </a:r>
          </a:p>
          <a:p>
            <a:pPr lvl="1"/>
            <a:r>
              <a:rPr lang="en-US" sz="3200" dirty="0"/>
              <a:t> </a:t>
            </a:r>
            <a:r>
              <a:rPr lang="en-US" sz="2400" dirty="0"/>
              <a:t>although the recipient is obviously not interested</a:t>
            </a:r>
          </a:p>
          <a:p>
            <a:r>
              <a:rPr lang="en-US" sz="2800" dirty="0"/>
              <a:t>is also the communication of advertisement</a:t>
            </a:r>
          </a:p>
          <a:p>
            <a:pPr lvl="1"/>
            <a:r>
              <a:rPr lang="en-US" sz="2400" dirty="0"/>
              <a:t>in which the originator conceals or hides the information according to which it can be identified</a:t>
            </a:r>
          </a:p>
          <a:p>
            <a:pPr lvl="1"/>
            <a:r>
              <a:rPr lang="en-US" sz="2400" dirty="0"/>
              <a:t>and does not indicate where the recipient can, without special cost, demand that the advertising be terminated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or environmental hazards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 act by which a competitor, to the detriment of health or the environment, has benefited himself or someone else</a:t>
            </a:r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FE348-CF9F-49FF-BE6F-07156476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unfair competition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80064-4315-4019-8982-BC0FE13FC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abstention or elimination faulty condition</a:t>
            </a:r>
          </a:p>
          <a:p>
            <a:pPr lvl="1"/>
            <a:r>
              <a:rPr lang="en-US" dirty="0"/>
              <a:t>a person whose right has been endangered or violated by unfair competition may request the violator to abstain from such unfair competition or to remedy the faulty state</a:t>
            </a:r>
          </a:p>
          <a:p>
            <a:pPr lvl="1"/>
            <a:r>
              <a:rPr lang="en-US" dirty="0"/>
              <a:t>a legal entity entitled to defend the interests of competitors or customers</a:t>
            </a:r>
          </a:p>
          <a:p>
            <a:pPr lvl="2"/>
            <a:r>
              <a:rPr lang="en-US" dirty="0"/>
              <a:t>unless it concerns </a:t>
            </a:r>
            <a:r>
              <a:rPr lang="en-US" dirty="0" err="1"/>
              <a:t>parasitising</a:t>
            </a:r>
            <a:r>
              <a:rPr lang="en-US" dirty="0"/>
              <a:t> on reputation, bribery, </a:t>
            </a:r>
            <a:r>
              <a:rPr lang="en-US" dirty="0" err="1"/>
              <a:t>trivialisation</a:t>
            </a:r>
            <a:r>
              <a:rPr lang="en-US" dirty="0"/>
              <a:t> or violation of trade secrets</a:t>
            </a:r>
          </a:p>
          <a:p>
            <a:pPr lvl="1"/>
            <a:r>
              <a:rPr lang="en-US" dirty="0"/>
              <a:t>the consumer</a:t>
            </a:r>
          </a:p>
          <a:p>
            <a:pPr lvl="2"/>
            <a:r>
              <a:rPr lang="en-US" dirty="0"/>
              <a:t>the burden of proof is reversed</a:t>
            </a:r>
          </a:p>
          <a:p>
            <a:pPr lvl="3"/>
            <a:r>
              <a:rPr lang="en-US" dirty="0"/>
              <a:t>thus, the violator demonstrates that unfair competition has not been committed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5F7D69-66CD-4E65-A2C8-53B0FFBC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710DD4-8F74-479E-BD79-DFDC3CE3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60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CFC32-C663-47BF-8849-C9B6FB52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against unfair competition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BF5BB-3D13-46A5-B3AD-372B3B2D1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reasonable satisfaction, damage compensation, unjustified enrichment</a:t>
            </a:r>
          </a:p>
          <a:p>
            <a:pPr lvl="1"/>
            <a:r>
              <a:rPr lang="en-US" dirty="0"/>
              <a:t>further, a person whose right has been compromised or violated by unfair competition </a:t>
            </a:r>
          </a:p>
          <a:p>
            <a:pPr lvl="2"/>
            <a:r>
              <a:rPr lang="en-US" dirty="0"/>
              <a:t>may claim adequate satisfaction, compensation for damage or surrender of unjust enrichment</a:t>
            </a:r>
          </a:p>
          <a:p>
            <a:pPr lvl="1"/>
            <a:r>
              <a:rPr lang="en-US" dirty="0"/>
              <a:t>if the consumer exercises the right to compensation</a:t>
            </a:r>
          </a:p>
          <a:p>
            <a:pPr lvl="2"/>
            <a:r>
              <a:rPr lang="en-US" dirty="0"/>
              <a:t>the infringer must prove that the damage was not caused by unfair competition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6E508F-D2D7-4F1C-904D-EEB3D172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499BF9-F4F6-40B1-A05F-4D962C81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07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FF967-7B59-4AC3-BEE8-B94E9783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Unfair competition and criminal law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A9026-3C94-48DF-BCB6-9368B02FC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Criminal Code ranks infringements of competition rules among economic criminal offences</a:t>
            </a:r>
          </a:p>
          <a:p>
            <a:pPr lvl="1"/>
            <a:r>
              <a:rPr lang="en-US" sz="2400" dirty="0"/>
              <a:t>namely criminal offences against binding rules of the market economy and the circulation of goods in contact with abroad</a:t>
            </a:r>
          </a:p>
          <a:p>
            <a:r>
              <a:rPr lang="en-US" sz="2800" dirty="0"/>
              <a:t>the Criminal Code does not directly define the concept of unfair competition</a:t>
            </a:r>
          </a:p>
          <a:p>
            <a:pPr lvl="1"/>
            <a:r>
              <a:rPr lang="en-US" sz="2400" dirty="0"/>
              <a:t>it is necessary to base it on a general definition in the Civil Code</a:t>
            </a:r>
          </a:p>
          <a:p>
            <a:r>
              <a:rPr lang="en-US" sz="2800" dirty="0"/>
              <a:t>the offender by their unfair competition activities</a:t>
            </a:r>
          </a:p>
          <a:p>
            <a:pPr lvl="1"/>
            <a:r>
              <a:rPr lang="en-US" sz="2400" dirty="0"/>
              <a:t>have caused harm or have obtained unjustified benefits of to a large extent </a:t>
            </a:r>
          </a:p>
          <a:p>
            <a:pPr lvl="2"/>
            <a:r>
              <a:rPr lang="en-US" sz="2000" dirty="0"/>
              <a:t>it must be actual infliction of harm </a:t>
            </a:r>
          </a:p>
          <a:p>
            <a:pPr lvl="1"/>
            <a:r>
              <a:rPr lang="en-US" sz="2400"/>
              <a:t>may </a:t>
            </a:r>
            <a:r>
              <a:rPr lang="en-US" sz="2400" dirty="0"/>
              <a:t>be punished by a maximum of three years of imprisonment, by prohibition of activity or by forfeiture of things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94A0BA-9226-4BE5-8690-92477205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03CE60-7712-46EF-82ED-888DA9CA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dirty="0"/>
              <a:t>Protection of competition as a whole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91376"/>
            <a:ext cx="9623425" cy="5567281"/>
          </a:xfrm>
        </p:spPr>
        <p:txBody>
          <a:bodyPr/>
          <a:lstStyle/>
          <a:p>
            <a:r>
              <a:rPr lang="en-US" dirty="0"/>
              <a:t>the competition</a:t>
            </a:r>
          </a:p>
          <a:p>
            <a:pPr lvl="1"/>
            <a:r>
              <a:rPr lang="en-US" dirty="0"/>
              <a:t>is not defined by law</a:t>
            </a:r>
          </a:p>
          <a:p>
            <a:pPr lvl="1"/>
            <a:r>
              <a:rPr lang="en-US" dirty="0"/>
              <a:t>however, it can be seen as an attempt by operators in a particular market for goods or services to obtain certain advantages over others</a:t>
            </a:r>
          </a:p>
          <a:p>
            <a:pPr lvl="1"/>
            <a:r>
              <a:rPr lang="en-US" dirty="0"/>
              <a:t>may take place on the supply and demand side</a:t>
            </a:r>
          </a:p>
          <a:p>
            <a:pPr lvl="1"/>
            <a:r>
              <a:rPr lang="en-US" dirty="0"/>
              <a:t>may have both a positive function and a negative function</a:t>
            </a:r>
          </a:p>
          <a:p>
            <a:pPr lvl="2"/>
            <a:r>
              <a:rPr lang="en-US" dirty="0"/>
              <a:t>a positive function is, for example, better quality of goods or a lower price for the customer</a:t>
            </a:r>
          </a:p>
          <a:p>
            <a:pPr lvl="2"/>
            <a:r>
              <a:rPr lang="en-US" dirty="0"/>
              <a:t>a negative function may be an attempt by competitors to limit or exclude competition or to sell low-quality low-cost goods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8EE4F-8FEB-4EEB-A0C2-114D4CB5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of competition as a whole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DAED8-3F4B-4D05-9618-AA278C1C7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400" dirty="0"/>
              <a:t>the public law instruments </a:t>
            </a:r>
          </a:p>
          <a:p>
            <a:pPr lvl="1"/>
            <a:r>
              <a:rPr lang="en-US" sz="2000" dirty="0"/>
              <a:t>are used to protect competition, as they protect the public interest, i.e. competition as such</a:t>
            </a:r>
          </a:p>
          <a:p>
            <a:pPr lvl="1"/>
            <a:r>
              <a:rPr lang="en-US" sz="2000" dirty="0"/>
              <a:t>the Office for the Protection of Competition</a:t>
            </a:r>
          </a:p>
          <a:p>
            <a:pPr lvl="2"/>
            <a:r>
              <a:rPr lang="en-US" sz="1800" dirty="0"/>
              <a:t>regulates open market business</a:t>
            </a:r>
          </a:p>
          <a:p>
            <a:pPr lvl="1"/>
            <a:r>
              <a:rPr lang="en-US" sz="2000" dirty="0"/>
              <a:t>the illegal restriction of competition</a:t>
            </a:r>
          </a:p>
          <a:p>
            <a:pPr lvl="2"/>
            <a:r>
              <a:rPr lang="en-US" sz="1800" dirty="0"/>
              <a:t>contravenes the competition as such </a:t>
            </a:r>
          </a:p>
          <a:p>
            <a:pPr lvl="2"/>
            <a:r>
              <a:rPr lang="en-US" sz="1800" dirty="0"/>
              <a:t>comprises the exclusion of certain competitors from competition as a result of the competitive power of another competitor</a:t>
            </a:r>
          </a:p>
          <a:p>
            <a:pPr lvl="3"/>
            <a:r>
              <a:rPr lang="en-US" sz="1800" dirty="0"/>
              <a:t>cartel and antitrust law</a:t>
            </a:r>
          </a:p>
          <a:p>
            <a:r>
              <a:rPr lang="en-US" sz="2400" dirty="0"/>
              <a:t>the private part of the protection of competition</a:t>
            </a:r>
          </a:p>
          <a:p>
            <a:pPr lvl="1"/>
            <a:r>
              <a:rPr lang="en-US" sz="2000" dirty="0"/>
              <a:t>comprising the law protecting the individual competitors against unfair competition</a:t>
            </a:r>
          </a:p>
          <a:p>
            <a:pPr lvl="1"/>
            <a:r>
              <a:rPr lang="en-US" sz="2000" dirty="0"/>
              <a:t>unfair competition </a:t>
            </a:r>
          </a:p>
          <a:p>
            <a:pPr lvl="2"/>
            <a:r>
              <a:rPr lang="en-US" sz="1800" dirty="0"/>
              <a:t>takes place within economic competition </a:t>
            </a:r>
          </a:p>
          <a:p>
            <a:pPr lvl="2"/>
            <a:r>
              <a:rPr lang="en-US" sz="1800" dirty="0"/>
              <a:t>usually consists in obtaining an unjustified advantage over other competitors by those who have engaged in unfair competition</a:t>
            </a:r>
          </a:p>
          <a:p>
            <a:pPr lvl="2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E2AB8C-1936-4A79-9D04-2F8A70F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30BED2-8CDB-4CBB-A9DB-D7183C58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1DFF5-C85F-4F03-818D-E98EDA8A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50813"/>
            <a:ext cx="7427088" cy="662917"/>
          </a:xfrm>
        </p:spPr>
        <p:txBody>
          <a:bodyPr/>
          <a:lstStyle/>
          <a:p>
            <a:r>
              <a:rPr lang="en-US" dirty="0"/>
              <a:t>Protection of competition as a whole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EA6D5-1CFB-430A-8A7E-98DAA65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competition legislation is particularly extensive </a:t>
            </a:r>
          </a:p>
          <a:p>
            <a:r>
              <a:rPr lang="en-US" sz="2800" dirty="0"/>
              <a:t>EU legislation </a:t>
            </a:r>
          </a:p>
          <a:p>
            <a:pPr lvl="1"/>
            <a:r>
              <a:rPr lang="en-US" sz="2400" dirty="0"/>
              <a:t>EU regulations </a:t>
            </a:r>
          </a:p>
          <a:p>
            <a:pPr lvl="1"/>
            <a:r>
              <a:rPr lang="en-US" sz="2400" dirty="0"/>
              <a:t>EU directives </a:t>
            </a:r>
          </a:p>
          <a:p>
            <a:pPr lvl="1"/>
            <a:r>
              <a:rPr lang="en-US" sz="2400" dirty="0"/>
              <a:t>vast judicature of the Court of Justice of the European Union</a:t>
            </a:r>
          </a:p>
          <a:p>
            <a:r>
              <a:rPr lang="en-US" sz="2800" dirty="0"/>
              <a:t>legislation of the Czech Republic</a:t>
            </a:r>
          </a:p>
          <a:p>
            <a:pPr lvl="1"/>
            <a:r>
              <a:rPr lang="en-US" sz="2400" dirty="0"/>
              <a:t>Act No. 143/2001 Coll. on the protection of competition </a:t>
            </a:r>
          </a:p>
          <a:p>
            <a:pPr lvl="1"/>
            <a:r>
              <a:rPr lang="en-US" sz="2400" dirty="0"/>
              <a:t>Act No. 262/2017 Coll. on the compensation of damage in the area of competition</a:t>
            </a:r>
          </a:p>
          <a:p>
            <a:pPr lvl="1"/>
            <a:r>
              <a:rPr lang="en-US" sz="2400" dirty="0"/>
              <a:t>Act No. 89/2012 Coll., the Civil Code</a:t>
            </a:r>
          </a:p>
          <a:p>
            <a:pPr lvl="2"/>
            <a:r>
              <a:rPr lang="en-US" sz="2000" dirty="0"/>
              <a:t>regulating unfair competition</a:t>
            </a:r>
          </a:p>
          <a:p>
            <a:pPr lvl="1"/>
            <a:endParaRPr lang="cs-CZ" sz="2400" dirty="0"/>
          </a:p>
          <a:p>
            <a:endParaRPr lang="cs-CZ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3B2D2-7182-4780-BA36-BD864993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369522-0B5F-407D-AA2D-A9F5A360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08027-81E3-4959-9FD2-3A35783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Unfair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B49E6-32CE-4AC0-AD14-6C28150F2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unfair competition is a situation that occurs if the competitor</a:t>
            </a:r>
            <a:r>
              <a:rPr lang="en-US" dirty="0"/>
              <a:t> </a:t>
            </a:r>
            <a:r>
              <a:rPr lang="en-US" sz="2800" dirty="0"/>
              <a:t>acts in conflict with good manners of competition and such conduct may cause harm to other competitors or customers</a:t>
            </a:r>
          </a:p>
          <a:p>
            <a:pPr lvl="2"/>
            <a:r>
              <a:rPr lang="en-US" dirty="0"/>
              <a:t>these conditions constitute the general clause </a:t>
            </a:r>
          </a:p>
          <a:p>
            <a:pPr lvl="3"/>
            <a:r>
              <a:rPr lang="en-US" dirty="0"/>
              <a:t>must be fulfilled simultaneously in order to satisfy the constituent element of unfair competition</a:t>
            </a:r>
          </a:p>
          <a:p>
            <a:r>
              <a:rPr lang="en-US" sz="2800" dirty="0"/>
              <a:t>a competitor is a competition participant which may or may not be an entrepreneur</a:t>
            </a:r>
          </a:p>
          <a:p>
            <a:r>
              <a:rPr lang="en-US" sz="2800" dirty="0"/>
              <a:t>good morals are not defined by law and the court decides whether they have been violated</a:t>
            </a:r>
          </a:p>
          <a:p>
            <a:r>
              <a:rPr lang="en-US" sz="2800" dirty="0"/>
              <a:t>the unfair competition does not necessarily cause harm (it is a threat offence)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525CF-5859-44BC-A022-BE73E147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044386-2A3F-41AB-AF98-0F88A09C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Unfair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sz="2800" dirty="0"/>
              <a:t>the Civil Code provides a non-exhaustive list of unfair competition activities</a:t>
            </a:r>
          </a:p>
          <a:p>
            <a:pPr lvl="1"/>
            <a:r>
              <a:rPr lang="en-US" sz="2400" dirty="0"/>
              <a:t>misleading advertising</a:t>
            </a:r>
          </a:p>
          <a:p>
            <a:pPr lvl="1"/>
            <a:r>
              <a:rPr lang="en-US" sz="2400" dirty="0"/>
              <a:t>misleading labelling of goods and services</a:t>
            </a:r>
          </a:p>
          <a:p>
            <a:pPr lvl="1"/>
            <a:r>
              <a:rPr lang="en-US" sz="2400" dirty="0"/>
              <a:t>causing a risk of confusion</a:t>
            </a:r>
          </a:p>
          <a:p>
            <a:pPr lvl="1"/>
            <a:r>
              <a:rPr lang="en-US" sz="2400" dirty="0" err="1"/>
              <a:t>parasitising</a:t>
            </a:r>
            <a:r>
              <a:rPr lang="en-US" sz="2400" dirty="0"/>
              <a:t> the reputation of a plant, product or services of another competitor</a:t>
            </a:r>
          </a:p>
          <a:p>
            <a:pPr lvl="1"/>
            <a:r>
              <a:rPr lang="en-US" sz="2400" dirty="0"/>
              <a:t>bribery</a:t>
            </a:r>
          </a:p>
          <a:p>
            <a:pPr lvl="1"/>
            <a:r>
              <a:rPr lang="en-US" sz="2400" dirty="0"/>
              <a:t>trivialization</a:t>
            </a:r>
          </a:p>
          <a:p>
            <a:pPr lvl="1"/>
            <a:r>
              <a:rPr lang="en-US" sz="2400" dirty="0"/>
              <a:t>comparative advertising, unless allowed as admissible</a:t>
            </a:r>
          </a:p>
          <a:p>
            <a:pPr lvl="1"/>
            <a:r>
              <a:rPr lang="en-US" sz="2400" dirty="0"/>
              <a:t>violation of a trade secret</a:t>
            </a:r>
          </a:p>
          <a:p>
            <a:pPr lvl="1"/>
            <a:r>
              <a:rPr lang="en-US" sz="2400" dirty="0"/>
              <a:t>intrusive harassment </a:t>
            </a:r>
          </a:p>
          <a:p>
            <a:pPr lvl="1"/>
            <a:r>
              <a:rPr lang="en-US" sz="2400" dirty="0"/>
              <a:t>endangering health and the environment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705F-E961-4BEE-8816-273EB70A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Misleading advertising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77A4FA-3D0A-43D9-B96A-FD6D4C8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advertising that is related to business or profession</a:t>
            </a:r>
          </a:p>
          <a:p>
            <a:pPr lvl="1"/>
            <a:r>
              <a:rPr lang="en-US" sz="2400" dirty="0"/>
              <a:t>and which misleads or is capable of misleading persons</a:t>
            </a:r>
          </a:p>
          <a:p>
            <a:pPr lvl="2"/>
            <a:r>
              <a:rPr lang="en-US" sz="2000" dirty="0"/>
              <a:t>and thus is likely to affect their economic </a:t>
            </a:r>
            <a:r>
              <a:rPr lang="en-US" sz="2000" dirty="0" err="1"/>
              <a:t>behaviour</a:t>
            </a:r>
            <a:endParaRPr lang="en-US" sz="2000" dirty="0"/>
          </a:p>
          <a:p>
            <a:r>
              <a:rPr lang="en-US" sz="2800" dirty="0"/>
              <a:t>uses false or misleading information in order to increase the sales of goods or a service</a:t>
            </a:r>
          </a:p>
          <a:p>
            <a:r>
              <a:rPr lang="en-US" sz="2800" dirty="0"/>
              <a:t>when assessing the misleading advertising, account shall be taken of all of its distinctive features </a:t>
            </a:r>
          </a:p>
          <a:p>
            <a:r>
              <a:rPr lang="en-US" sz="2800" dirty="0"/>
              <a:t>even a correct detail may be misleading </a:t>
            </a:r>
          </a:p>
          <a:p>
            <a:pPr lvl="1"/>
            <a:r>
              <a:rPr lang="en-US" sz="2400" dirty="0"/>
              <a:t>if it can mislead in terms of the circumstances and context of the disclosure thereof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B9CD1-D7B5-43E3-A351-3008754C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7EFC36-702B-444A-A5F1-EDC2E5E4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97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Misleading labelling of goods or services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1" cy="5567281"/>
          </a:xfrm>
        </p:spPr>
        <p:txBody>
          <a:bodyPr/>
          <a:lstStyle/>
          <a:p>
            <a:r>
              <a:rPr lang="en-US" sz="2800" dirty="0"/>
              <a:t>is such labelling which is likely to</a:t>
            </a:r>
            <a:r>
              <a:rPr lang="cs-CZ" sz="2800" dirty="0"/>
              <a:t> cause</a:t>
            </a:r>
            <a:r>
              <a:rPr lang="en-US" sz="2800" dirty="0"/>
              <a:t> mistaken belief </a:t>
            </a:r>
            <a:endParaRPr lang="cs-CZ" sz="2800" dirty="0"/>
          </a:p>
          <a:p>
            <a:pPr lvl="1"/>
            <a:r>
              <a:rPr lang="en-US" sz="2400" dirty="0"/>
              <a:t>that it identifies the goods or services that originate from a particular region or place or from a particular manufacturer</a:t>
            </a:r>
            <a:endParaRPr lang="cs-CZ" sz="2400" dirty="0"/>
          </a:p>
          <a:p>
            <a:pPr lvl="1"/>
            <a:r>
              <a:rPr lang="en-US" sz="2400" dirty="0"/>
              <a:t>or that show a particular characteristic or a particular quality</a:t>
            </a:r>
            <a:endParaRPr lang="cs-CZ" sz="2400" dirty="0"/>
          </a:p>
          <a:p>
            <a:r>
              <a:rPr lang="en-US" sz="2800" dirty="0"/>
              <a:t>misleading may also be caused by an indication generally used in economic relations or quality </a:t>
            </a:r>
            <a:endParaRPr lang="cs-CZ" sz="2800" dirty="0"/>
          </a:p>
          <a:p>
            <a:pPr lvl="1"/>
            <a:r>
              <a:rPr lang="en-US" sz="2400" dirty="0"/>
              <a:t>if it is accompanied by an expression fit to mislead, such as ‘genuine’, ‘real’ or ‘original’</a:t>
            </a:r>
            <a:endParaRPr lang="cs-CZ" sz="2400" dirty="0"/>
          </a:p>
          <a:p>
            <a:r>
              <a:rPr lang="en-US" sz="2800" dirty="0"/>
              <a:t>even correct information itself may have the ability to mislead </a:t>
            </a:r>
            <a:endParaRPr lang="cs-CZ" sz="2800" dirty="0"/>
          </a:p>
          <a:p>
            <a:pPr lvl="1"/>
            <a:r>
              <a:rPr lang="en-US" sz="2400" dirty="0"/>
              <a:t>if it is likely to mislead with regard to the circumstances and context</a:t>
            </a:r>
            <a:endParaRPr lang="cs-CZ" sz="24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Comparative advertising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881220" cy="5567281"/>
          </a:xfrm>
        </p:spPr>
        <p:txBody>
          <a:bodyPr/>
          <a:lstStyle/>
          <a:p>
            <a:r>
              <a:rPr lang="en-US" sz="2400" dirty="0"/>
              <a:t>directly or indirectly identifies a competitor or its goods or services</a:t>
            </a:r>
          </a:p>
          <a:p>
            <a:r>
              <a:rPr lang="en-US" sz="2400" dirty="0"/>
              <a:t>not all comparative advertising is prohibited because comparison is the substance of most advertisements</a:t>
            </a:r>
          </a:p>
          <a:p>
            <a:pPr lvl="1"/>
            <a:r>
              <a:rPr lang="en-US" sz="2000" dirty="0"/>
              <a:t>it is important to fulfil the conditions of the general clause</a:t>
            </a:r>
          </a:p>
          <a:p>
            <a:r>
              <a:rPr lang="en-US" sz="2400" dirty="0"/>
              <a:t>comparative advertising is permissible</a:t>
            </a:r>
          </a:p>
          <a:p>
            <a:pPr lvl="1"/>
            <a:r>
              <a:rPr lang="en-US" sz="2000" dirty="0"/>
              <a:t>if it is not misleading</a:t>
            </a:r>
          </a:p>
          <a:p>
            <a:pPr lvl="1"/>
            <a:r>
              <a:rPr lang="en-US" sz="2000" dirty="0"/>
              <a:t>if it compares only goods or services which satisfy the same needs or are intended for the same purpose</a:t>
            </a:r>
          </a:p>
          <a:p>
            <a:pPr lvl="1"/>
            <a:r>
              <a:rPr lang="en-US" sz="2000" dirty="0"/>
              <a:t>when it compares objectively one or more essential, relevant, verifiable and characteristic characteristics of the goods or services, including price</a:t>
            </a:r>
          </a:p>
          <a:p>
            <a:pPr lvl="1"/>
            <a:r>
              <a:rPr lang="en-US" sz="2000" dirty="0"/>
              <a:t>when comparing goods with a designation of origin only with goods of the same designation</a:t>
            </a:r>
          </a:p>
          <a:p>
            <a:pPr lvl="1"/>
            <a:r>
              <a:rPr lang="en-US" sz="2000" dirty="0"/>
              <a:t>to the extent that it does not facilitate competitors, their position, their activity or their results, or the labelling thereof, or in an unfair manner</a:t>
            </a:r>
          </a:p>
          <a:p>
            <a:pPr lvl="1"/>
            <a:r>
              <a:rPr lang="en-US" sz="2000" dirty="0"/>
              <a:t>and where it does not offer the goods or services as imitations or reproductions of the goods or services bearing the trademark or name of the competitor</a:t>
            </a:r>
          </a:p>
          <a:p>
            <a:pPr lvl="1"/>
            <a:endParaRPr lang="en-US" sz="2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12.06.2021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2309</TotalTime>
  <Words>1559</Words>
  <Application>Microsoft Office PowerPoint</Application>
  <PresentationFormat>Vlastní</PresentationFormat>
  <Paragraphs>187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Clara Sans</vt:lpstr>
      <vt:lpstr>JU_OPVVV</vt:lpstr>
      <vt:lpstr>Unfair competition</vt:lpstr>
      <vt:lpstr>Protection of competition as a whole</vt:lpstr>
      <vt:lpstr>Protection of competition as a whole</vt:lpstr>
      <vt:lpstr>Protection of competition as a whole</vt:lpstr>
      <vt:lpstr>Unfair competition</vt:lpstr>
      <vt:lpstr>Unfair competition</vt:lpstr>
      <vt:lpstr>Misleading advertising</vt:lpstr>
      <vt:lpstr>Misleading labelling of goods or services</vt:lpstr>
      <vt:lpstr>Comparative advertising </vt:lpstr>
      <vt:lpstr>Causing a risk of confusion</vt:lpstr>
      <vt:lpstr>Parasitising on reputation </vt:lpstr>
      <vt:lpstr>Bribery </vt:lpstr>
      <vt:lpstr>Trivialising</vt:lpstr>
      <vt:lpstr>Trade secret violation </vt:lpstr>
      <vt:lpstr>Intrusive harassment </vt:lpstr>
      <vt:lpstr>Health or environmental hazards </vt:lpstr>
      <vt:lpstr>Protection against unfair competition </vt:lpstr>
      <vt:lpstr>Protection against unfair competition </vt:lpstr>
      <vt:lpstr>Unfair competition and criminal law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86</cp:revision>
  <dcterms:created xsi:type="dcterms:W3CDTF">2017-07-17T18:52:59Z</dcterms:created>
  <dcterms:modified xsi:type="dcterms:W3CDTF">2021-06-12T08:39:28Z</dcterms:modified>
</cp:coreProperties>
</file>