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756" r:id="rId1"/>
  </p:sldMasterIdLst>
  <p:notesMasterIdLst>
    <p:notesMasterId r:id="rId21"/>
  </p:notesMasterIdLst>
  <p:sldIdLst>
    <p:sldId id="256" r:id="rId2"/>
    <p:sldId id="257" r:id="rId3"/>
    <p:sldId id="267" r:id="rId4"/>
    <p:sldId id="268" r:id="rId5"/>
    <p:sldId id="269" r:id="rId6"/>
    <p:sldId id="258" r:id="rId7"/>
    <p:sldId id="271" r:id="rId8"/>
    <p:sldId id="259" r:id="rId9"/>
    <p:sldId id="260" r:id="rId10"/>
    <p:sldId id="261" r:id="rId11"/>
    <p:sldId id="262" r:id="rId12"/>
    <p:sldId id="263" r:id="rId13"/>
    <p:sldId id="264" r:id="rId14"/>
    <p:sldId id="270" r:id="rId15"/>
    <p:sldId id="265" r:id="rId16"/>
    <p:sldId id="266" r:id="rId17"/>
    <p:sldId id="272" r:id="rId18"/>
    <p:sldId id="273" r:id="rId19"/>
    <p:sldId id="274" r:id="rId20"/>
  </p:sldIdLst>
  <p:sldSz cx="10693400" cy="756126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3368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80" autoAdjust="0"/>
    <p:restoredTop sz="94660"/>
  </p:normalViewPr>
  <p:slideViewPr>
    <p:cSldViewPr snapToGrid="0">
      <p:cViewPr varScale="1">
        <p:scale>
          <a:sx n="70" d="100"/>
          <a:sy n="70" d="100"/>
        </p:scale>
        <p:origin x="1068" y="72"/>
      </p:cViewPr>
      <p:guideLst>
        <p:guide orient="horz" pos="2381"/>
        <p:guide pos="3368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6" d="100"/>
          <a:sy n="66" d="100"/>
        </p:scale>
        <p:origin x="0" y="0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81D14C-5566-445D-BD74-763B41037513}" type="datetimeFigureOut">
              <a:rPr lang="cs-CZ" smtClean="0"/>
              <a:t>12.06.2021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030288" y="1241425"/>
            <a:ext cx="4737100" cy="33496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79450" y="4776788"/>
            <a:ext cx="5438775" cy="39084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8DD68CE-66E3-4B61-B1C6-4A829A625939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74062541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8DD68CE-66E3-4B61-B1C6-4A829A625939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18122465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délník 16"/>
          <p:cNvSpPr/>
          <p:nvPr/>
        </p:nvSpPr>
        <p:spPr>
          <a:xfrm>
            <a:off x="0" y="0"/>
            <a:ext cx="10693400" cy="7561263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Obdélník 13"/>
          <p:cNvSpPr/>
          <p:nvPr/>
        </p:nvSpPr>
        <p:spPr>
          <a:xfrm>
            <a:off x="0" y="1887568"/>
            <a:ext cx="10693400" cy="1890000"/>
          </a:xfrm>
          <a:prstGeom prst="rect">
            <a:avLst/>
          </a:prstGeom>
          <a:solidFill>
            <a:srgbClr val="E0003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pPr marL="1165225" fontAlgn="auto">
              <a:spcBef>
                <a:spcPts val="0"/>
              </a:spcBef>
              <a:spcAft>
                <a:spcPts val="0"/>
              </a:spcAft>
              <a:defRPr/>
            </a:pPr>
            <a:endParaRPr lang="cs-CZ" sz="2800" dirty="0">
              <a:latin typeface="Clara Sans" pitchFamily="50" charset="0"/>
            </a:endParaRPr>
          </a:p>
        </p:txBody>
      </p:sp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602284" y="2024330"/>
            <a:ext cx="8289110" cy="1503745"/>
          </a:xfrm>
        </p:spPr>
        <p:txBody>
          <a:bodyPr/>
          <a:lstStyle>
            <a:lvl1pPr marL="0" indent="0" algn="l">
              <a:defRPr sz="4400">
                <a:solidFill>
                  <a:schemeClr val="bg1"/>
                </a:solidFill>
                <a:latin typeface="Clara Sans" pitchFamily="50" charset="0"/>
              </a:defRPr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602284" y="3957618"/>
            <a:ext cx="8640960" cy="720080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lze upravit styl předlohy.</a:t>
            </a:r>
            <a:endParaRPr lang="cs-CZ" dirty="0"/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861E5E6D-9964-443D-8A1A-2F174139E214}" type="datetime1">
              <a:rPr lang="cs-CZ" smtClean="0"/>
              <a:t>12.06.2021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Clara Sans" pitchFamily="50" charset="0"/>
              </a:defRPr>
            </a:lvl1pPr>
          </a:lstStyle>
          <a:p>
            <a:pPr>
              <a:defRPr/>
            </a:pPr>
            <a:fld id="{9251B02E-AEA4-4A25-B995-7FBC9F8D11D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sp>
        <p:nvSpPr>
          <p:cNvPr id="8" name="Obdélník 7"/>
          <p:cNvSpPr/>
          <p:nvPr/>
        </p:nvSpPr>
        <p:spPr>
          <a:xfrm>
            <a:off x="0" y="0"/>
            <a:ext cx="3030538" cy="126035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pic>
        <p:nvPicPr>
          <p:cNvPr id="9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6140" y="212887"/>
            <a:ext cx="3973746" cy="10177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Obrázek 9"/>
          <p:cNvPicPr/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1430913" y="6228903"/>
            <a:ext cx="4610100" cy="638175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9904276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71A390B-2DF6-4A98-8CD3-57C620926EC6}" type="datetime1">
              <a:rPr lang="cs-CZ" smtClean="0"/>
              <a:t>12.06.2021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E80E49-5BFC-4E79-BF4D-A767D26BC07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133625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7752716" y="1044327"/>
            <a:ext cx="2406015" cy="5710054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534670" y="1044327"/>
            <a:ext cx="7039822" cy="5710054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9BE73E3-272C-49D3-A172-02F9E4E9562B}" type="datetime1">
              <a:rPr lang="cs-CZ" smtClean="0"/>
              <a:t>12.06.2021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254864-5606-4A31-B3E2-746352118BF3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427460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731325" y="180231"/>
            <a:ext cx="7427088" cy="662917"/>
          </a:xfrm>
        </p:spPr>
        <p:txBody>
          <a:bodyPr/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5567281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cs-CZ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63D660-356F-4B7B-9477-B5CEBBE7ED6F}" type="datetime1">
              <a:rPr lang="cs-CZ" smtClean="0"/>
              <a:t>12.06.2021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9112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44705" y="4858813"/>
            <a:ext cx="9089390" cy="1501751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44705" y="3204786"/>
            <a:ext cx="9089390" cy="165402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78E90E3-EF82-41EA-9CBB-69D0C1CE9A68}" type="datetime1">
              <a:rPr lang="cs-CZ" smtClean="0"/>
              <a:t>12.06.2021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6C60EE9-DB36-4AC0-93AC-EAF55A4D2F9E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29833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534670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435812" y="1764296"/>
            <a:ext cx="4722918" cy="499008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BEF439-A903-4BAB-BE0E-D1DEB9C70BCB}" type="datetime1">
              <a:rPr lang="cs-CZ" smtClean="0"/>
              <a:t>12.06.2021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25203F-6002-47B2-BA6E-0944EEA5321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58873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522164" y="1188343"/>
            <a:ext cx="4724775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534671" y="1980431"/>
            <a:ext cx="4724775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5444605" y="1188343"/>
            <a:ext cx="4726631" cy="705367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5432100" y="1980431"/>
            <a:ext cx="4726631" cy="47739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3A1EA3-E2BC-48E8-A352-50577628A881}" type="datetime1">
              <a:rPr lang="cs-CZ" smtClean="0"/>
              <a:t>12.06.2021</a:t>
            </a:fld>
            <a:endParaRPr lang="cs-CZ"/>
          </a:p>
        </p:txBody>
      </p:sp>
      <p:sp>
        <p:nvSpPr>
          <p:cNvPr id="8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9744537-99EA-4D2E-83BE-317CA3E7C59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366853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5DF245D-D6AC-44C9-87B3-4C6EEA36FB51}" type="datetime1">
              <a:rPr lang="cs-CZ" smtClean="0"/>
              <a:t>12.06.2021</a:t>
            </a:fld>
            <a:endParaRPr lang="cs-CZ"/>
          </a:p>
        </p:txBody>
      </p:sp>
      <p:sp>
        <p:nvSpPr>
          <p:cNvPr id="4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8C53024-765D-4A8F-A60F-9D142B3F1564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909414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E81568-6828-4203-9B7C-12AC327FE14E}" type="datetime1">
              <a:rPr lang="cs-CZ" smtClean="0"/>
              <a:t>12.06.2021</a:t>
            </a:fld>
            <a:endParaRPr lang="cs-CZ"/>
          </a:p>
        </p:txBody>
      </p:sp>
      <p:sp>
        <p:nvSpPr>
          <p:cNvPr id="3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74965D-B6FC-48F4-BDEB-A25D835DCF79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9468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534672" y="972318"/>
            <a:ext cx="3518055" cy="60994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180822" y="301052"/>
            <a:ext cx="5977908" cy="6453328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534672" y="1582266"/>
            <a:ext cx="3518055" cy="517211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8B92B-E7FC-4C9D-A25B-8D733F1B7F04}" type="datetime1">
              <a:rPr lang="cs-CZ" smtClean="0"/>
              <a:t>12.06.2021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4235B1B-A23A-4D82-B975-BDB1401989B8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603630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2095981" y="5292884"/>
            <a:ext cx="6416040" cy="62485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2095981" y="972319"/>
            <a:ext cx="6416040" cy="4240052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cs-CZ" noProof="0"/>
              <a:t>Kliknutím na ikonu přidáte obrázek.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2095981" y="5917739"/>
            <a:ext cx="6416040" cy="88739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3806EB7-D81F-404B-ACAE-5954E4C5B005}" type="datetime1">
              <a:rPr lang="cs-CZ" smtClean="0"/>
              <a:t>12.06.2021</a:t>
            </a:fld>
            <a:endParaRPr lang="cs-CZ"/>
          </a:p>
        </p:txBody>
      </p:sp>
      <p:sp>
        <p:nvSpPr>
          <p:cNvPr id="6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E20E438-300D-426D-956D-FF05AA67C7E2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5050373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délník 1"/>
          <p:cNvSpPr/>
          <p:nvPr/>
        </p:nvSpPr>
        <p:spPr>
          <a:xfrm>
            <a:off x="0" y="996333"/>
            <a:ext cx="10693400" cy="656493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26" name="Zástupný symbol pro nadpis 1"/>
          <p:cNvSpPr>
            <a:spLocks noGrp="1"/>
          </p:cNvSpPr>
          <p:nvPr>
            <p:ph type="title"/>
          </p:nvPr>
        </p:nvSpPr>
        <p:spPr bwMode="auto">
          <a:xfrm>
            <a:off x="3030538" y="145125"/>
            <a:ext cx="7488312" cy="719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endParaRPr lang="cs-CZ" dirty="0"/>
          </a:p>
        </p:txBody>
      </p:sp>
      <p:sp>
        <p:nvSpPr>
          <p:cNvPr id="1027" name="Zástupný symbol pro text 2"/>
          <p:cNvSpPr>
            <a:spLocks noGrp="1"/>
          </p:cNvSpPr>
          <p:nvPr>
            <p:ph type="body" idx="1"/>
          </p:nvPr>
        </p:nvSpPr>
        <p:spPr bwMode="auto">
          <a:xfrm>
            <a:off x="534988" y="1260475"/>
            <a:ext cx="9623425" cy="5494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534988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B5044EDA-262F-488C-9A1C-4884F878AF7B}" type="datetime1">
              <a:rPr lang="cs-CZ" smtClean="0"/>
              <a:t>12.06.2021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652838" y="7008813"/>
            <a:ext cx="3387725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7662863" y="7008813"/>
            <a:ext cx="2495550" cy="40163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Clara Sans" pitchFamily="50" charset="0"/>
              </a:defRPr>
            </a:lvl1pPr>
          </a:lstStyle>
          <a:p>
            <a:pPr>
              <a:defRPr/>
            </a:pPr>
            <a:fld id="{C0EA4A2D-1AC4-4A39-9436-83225DB5FE6C}" type="slidenum">
              <a:rPr lang="cs-CZ" smtClean="0"/>
              <a:pPr>
                <a:defRPr/>
              </a:pPr>
              <a:t>‹#›</a:t>
            </a:fld>
            <a:endParaRPr lang="cs-CZ"/>
          </a:p>
        </p:txBody>
      </p:sp>
      <p:pic>
        <p:nvPicPr>
          <p:cNvPr id="1031" name="Picture 2" descr="I:\Mayna\!!_práce\RadkaF\JU České Budějovice\PPT prezentace\Podklady\HlavPapir Ekonomická fakulta.jpg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2124" y="216823"/>
            <a:ext cx="2376264" cy="6086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721233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  <p:hf hdr="0" ftr="0"/>
  <p:txStyles>
    <p:titleStyle>
      <a:lvl1pPr algn="r" rtl="0" eaLnBrk="1" fontAlgn="base" hangingPunct="1">
        <a:spcBef>
          <a:spcPct val="0"/>
        </a:spcBef>
        <a:spcAft>
          <a:spcPct val="0"/>
        </a:spcAft>
        <a:defRPr sz="2800" kern="1200">
          <a:solidFill>
            <a:schemeClr val="tx2"/>
          </a:solidFill>
          <a:latin typeface="Clara Sans" pitchFamily="50" charset="0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>
          <a:solidFill>
            <a:schemeClr val="tx1"/>
          </a:solidFill>
          <a:latin typeface="Clara Sans" pitchFamily="50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32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8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•"/>
        <a:defRPr sz="24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»"/>
        <a:defRPr sz="2000" kern="1200">
          <a:solidFill>
            <a:schemeClr val="tx1"/>
          </a:solidFill>
          <a:latin typeface="Clara Sans" pitchFamily="50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Unfair competition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527215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ECAEE27-3C1A-44C6-9E5A-B300EA1921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Causing a risk of confusion</a:t>
            </a:r>
            <a:endParaRPr lang="de-DE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96AB20F-0C2E-4D37-8FAB-A766AC017F4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a risk of confusion is caused by a person who uses</a:t>
            </a:r>
          </a:p>
          <a:p>
            <a:pPr lvl="1"/>
            <a:r>
              <a:rPr lang="en-US" sz="2400" dirty="0"/>
              <a:t>the name of the person or special identification of the enterprise used by another competitor</a:t>
            </a:r>
          </a:p>
          <a:p>
            <a:r>
              <a:rPr lang="en-US" sz="2800" dirty="0"/>
              <a:t>it may also be a specific designation of the company product, performance or commercial material</a:t>
            </a:r>
          </a:p>
          <a:p>
            <a:r>
              <a:rPr lang="en-US" sz="2800" dirty="0"/>
              <a:t>a risk of confusion will also be caused by those who imitate a product of another, its packaging or performance</a:t>
            </a:r>
          </a:p>
          <a:p>
            <a:r>
              <a:rPr lang="en-US" sz="2800" dirty="0"/>
              <a:t>a risk of confusion does not exist </a:t>
            </a:r>
          </a:p>
          <a:p>
            <a:pPr lvl="1"/>
            <a:r>
              <a:rPr lang="en-US" sz="2400" dirty="0"/>
              <a:t>in the case of imitation of elements which are already from the nature of the product functionally, technically or aesthetically pre-determined</a:t>
            </a:r>
          </a:p>
          <a:p>
            <a:pPr lvl="2"/>
            <a:r>
              <a:rPr lang="en-US" sz="2000" dirty="0"/>
              <a:t>and the imitator has taken all possible measures required to eliminate or at least significantly reduce the risk of confusion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F1835B0-3A4B-4E15-90C7-80F740D08E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12.06.2021</a:t>
            </a:fld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28228CD6-41A3-45D8-9000-8EDAC798E7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10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78330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A50D0CF-CA48-4B10-A52F-9A02675C34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Parasitising</a:t>
            </a:r>
            <a:r>
              <a:rPr lang="en-US" dirty="0"/>
              <a:t> on reputation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1F153EF-E414-4FA1-BB65-59F619E704E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is understood as misuse of the reputation of</a:t>
            </a:r>
            <a:endParaRPr lang="cs-CZ" dirty="0"/>
          </a:p>
          <a:p>
            <a:pPr lvl="1"/>
            <a:r>
              <a:rPr lang="en-US" dirty="0"/>
              <a:t>a product, plant or service of another competitor </a:t>
            </a:r>
            <a:endParaRPr lang="cs-CZ" dirty="0"/>
          </a:p>
          <a:p>
            <a:pPr lvl="2"/>
            <a:r>
              <a:rPr lang="cs-CZ" dirty="0"/>
              <a:t>in </a:t>
            </a:r>
            <a:r>
              <a:rPr lang="en-US" dirty="0"/>
              <a:t>order to obtain benefits for its own business that a competitor would not have achieved in other circumstances</a:t>
            </a:r>
            <a:endParaRPr lang="cs-CZ" sz="1800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D0B443B0-1712-41DD-A022-10844CE681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12.06.2021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9F9B1FCB-CA9B-4574-BEAB-F376648ADC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11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9207918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000AA5F-4049-49CC-81A6-96C8CD7AA4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Bribery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14AAA8C-50E3-4136-8182-AD917026DD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5567281"/>
          </a:xfrm>
        </p:spPr>
        <p:txBody>
          <a:bodyPr/>
          <a:lstStyle/>
          <a:p>
            <a:r>
              <a:rPr lang="en-US" sz="2800" dirty="0"/>
              <a:t>active bribery</a:t>
            </a:r>
          </a:p>
          <a:p>
            <a:pPr lvl="1"/>
            <a:r>
              <a:rPr lang="en-US" dirty="0"/>
              <a:t>is the conduct by which a competitor to a person who is </a:t>
            </a:r>
          </a:p>
          <a:p>
            <a:pPr lvl="2"/>
            <a:r>
              <a:rPr lang="en-US" sz="2800" dirty="0"/>
              <a:t>a member of the statutory or other body of another competitor </a:t>
            </a:r>
          </a:p>
          <a:p>
            <a:pPr lvl="2"/>
            <a:r>
              <a:rPr lang="en-US" sz="2800" dirty="0"/>
              <a:t>or in an employment relationship therewith,</a:t>
            </a:r>
          </a:p>
          <a:p>
            <a:pPr lvl="3"/>
            <a:r>
              <a:rPr lang="en-US" sz="2400" dirty="0"/>
              <a:t> </a:t>
            </a:r>
            <a:r>
              <a:rPr lang="en-US" sz="2800" dirty="0"/>
              <a:t>offers, promises or provides any benefit for that</a:t>
            </a:r>
          </a:p>
          <a:p>
            <a:pPr lvl="4"/>
            <a:r>
              <a:rPr lang="en-US" sz="2800" dirty="0"/>
              <a:t>in order to obtain for themselves or another competitor priority or another unjustified advantage in competition</a:t>
            </a:r>
          </a:p>
          <a:p>
            <a:r>
              <a:rPr lang="en-US" sz="2800" dirty="0"/>
              <a:t>passive bribery</a:t>
            </a:r>
          </a:p>
          <a:p>
            <a:pPr lvl="1"/>
            <a:r>
              <a:rPr lang="en-US" dirty="0"/>
              <a:t>if the person requests, promises or accepts, directly or indirectly, any benefit for the same purpose</a:t>
            </a:r>
          </a:p>
          <a:p>
            <a:endParaRPr lang="en-US" sz="4000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5EA52318-09D5-4D4F-B83C-E31EB5790D4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12.06.2021</a:t>
            </a:fld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9349BB52-73AB-4391-8C53-530FC38FFC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12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0439311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40B27D6-C619-40EA-B210-598671BA1C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Trivialising</a:t>
            </a:r>
            <a:endParaRPr lang="en-US" dirty="0"/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43D5A5E2-6420-42E4-9880-F6E6987D342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is a </a:t>
            </a:r>
            <a:r>
              <a:rPr lang="en-US" dirty="0" err="1"/>
              <a:t>behaviour</a:t>
            </a:r>
            <a:r>
              <a:rPr lang="en-US" dirty="0"/>
              <a:t> by which the competitor mentions or discloses incorrect information about </a:t>
            </a:r>
          </a:p>
          <a:p>
            <a:pPr lvl="1"/>
            <a:r>
              <a:rPr lang="en-US" dirty="0"/>
              <a:t>the position, performances or product of another competitor</a:t>
            </a:r>
          </a:p>
          <a:p>
            <a:pPr lvl="1"/>
            <a:r>
              <a:rPr lang="en-US" dirty="0"/>
              <a:t>that is capable of causing harm to the competitor</a:t>
            </a:r>
          </a:p>
          <a:p>
            <a:r>
              <a:rPr lang="en-US" dirty="0"/>
              <a:t>is also the provision and disclosure of true information about the situation, performances or product of another competitor</a:t>
            </a:r>
          </a:p>
          <a:p>
            <a:pPr lvl="1"/>
            <a:r>
              <a:rPr lang="en-US" dirty="0"/>
              <a:t>if it is able to cause harm to that competitor</a:t>
            </a:r>
          </a:p>
          <a:p>
            <a:r>
              <a:rPr lang="en-US" dirty="0"/>
              <a:t>unfair competition is not the case if the competitor was forced into such conduct by circumstances</a:t>
            </a:r>
          </a:p>
          <a:p>
            <a:endParaRPr lang="de-DE" sz="2400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B0EEA9C4-0563-4587-BD8A-7CC897683C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12.06.2021</a:t>
            </a:fld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AC3E781A-1EAD-4527-A911-30D767DA1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7386387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BE9A86E-A5C3-46AD-905B-2977CE585CE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31325" y="150813"/>
            <a:ext cx="7427088" cy="662917"/>
          </a:xfrm>
        </p:spPr>
        <p:txBody>
          <a:bodyPr/>
          <a:lstStyle/>
          <a:p>
            <a:r>
              <a:rPr lang="en-US" dirty="0"/>
              <a:t>Trade secret violation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88FF1CB1-78DD-4714-90A2-499033184B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is an act by which the acting other person discloses or makes available a trade secret or uses it for himself or for another person</a:t>
            </a:r>
          </a:p>
          <a:p>
            <a:r>
              <a:rPr lang="en-US" dirty="0"/>
              <a:t>the actors could have become aware of this secret by </a:t>
            </a:r>
          </a:p>
          <a:p>
            <a:pPr lvl="1"/>
            <a:r>
              <a:rPr lang="en-US" dirty="0"/>
              <a:t>disclosure or becoming otherwise accessible on the basis of employment</a:t>
            </a:r>
          </a:p>
          <a:p>
            <a:pPr lvl="1"/>
            <a:r>
              <a:rPr lang="en-US" dirty="0"/>
              <a:t>his own or another's conduct in violation of the law</a:t>
            </a:r>
          </a:p>
          <a:p>
            <a:pPr marL="457200" lvl="1" indent="0">
              <a:buNone/>
            </a:pPr>
            <a:endParaRPr lang="en-US" sz="2000" dirty="0"/>
          </a:p>
          <a:p>
            <a:pPr lvl="1"/>
            <a:endParaRPr lang="en-US" sz="2000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FE066983-1A4C-4FF4-AC03-C114D8F1BD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12.06.2021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8F7B45EA-5CCE-47EA-8165-3B8B0BBB7F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952666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359416C7-6819-41B5-85EA-93A23FA7D03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Intrusive harassment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5195382-035B-479B-ACEC-EA3C0E5C761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is the communication </a:t>
            </a:r>
          </a:p>
          <a:p>
            <a:pPr lvl="2"/>
            <a:r>
              <a:rPr lang="en-US" dirty="0"/>
              <a:t>of data of competitors</a:t>
            </a:r>
          </a:p>
          <a:p>
            <a:pPr lvl="2"/>
            <a:r>
              <a:rPr lang="en-US" dirty="0"/>
              <a:t>goods or services</a:t>
            </a:r>
          </a:p>
          <a:p>
            <a:pPr lvl="2"/>
            <a:r>
              <a:rPr lang="en-US" dirty="0"/>
              <a:t>the offer of goods or services by telephone, fax, electronic mail or similar means</a:t>
            </a:r>
          </a:p>
          <a:p>
            <a:pPr lvl="1"/>
            <a:r>
              <a:rPr lang="en-US" sz="3200" dirty="0"/>
              <a:t> </a:t>
            </a:r>
            <a:r>
              <a:rPr lang="en-US" sz="2400" dirty="0"/>
              <a:t>although the recipient is obviously not interested</a:t>
            </a:r>
          </a:p>
          <a:p>
            <a:r>
              <a:rPr lang="en-US" sz="2800" dirty="0"/>
              <a:t>is also the communication of advertisement</a:t>
            </a:r>
          </a:p>
          <a:p>
            <a:pPr lvl="1"/>
            <a:r>
              <a:rPr lang="en-US" sz="2400" dirty="0"/>
              <a:t>in which the originator conceals or hides the information according to which it can be identified</a:t>
            </a:r>
          </a:p>
          <a:p>
            <a:pPr lvl="1"/>
            <a:r>
              <a:rPr lang="en-US" sz="2400" dirty="0"/>
              <a:t>and does not indicate where the recipient can, without special cost, demand that the advertising be terminated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852C6377-4B78-4ECD-8AC4-6F6336803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12.06.2021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116E69F6-4179-4F74-A853-C89A1AA993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85901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B9E0B02-62A7-49A1-AC9D-122B7494EE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Health or environmental hazards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15D1BD4-B14E-44B1-92A1-0CF9AB479BB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is an act by which a competitor, to the detriment of health or the environment, has benefited himself or someone else</a:t>
            </a:r>
          </a:p>
          <a:p>
            <a:endParaRPr lang="en-US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0365D6F5-FE37-4F4B-98C1-788D21C389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12.06.2021</a:t>
            </a:fld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4B854C0A-8583-4BA2-AAC6-F305693A95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73485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1FFE348-CF9F-49FF-BE6F-0715647645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Protection against unfair competition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FBF80064-4315-4019-8982-BC0FE13FCD3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abstention or elimination faulty condition</a:t>
            </a:r>
          </a:p>
          <a:p>
            <a:pPr lvl="1"/>
            <a:r>
              <a:rPr lang="en-US" dirty="0"/>
              <a:t>a person whose right has been endangered or violated by unfair competition may request the violator to abstain from such unfair competition or to remedy the faulty state</a:t>
            </a:r>
          </a:p>
          <a:p>
            <a:pPr lvl="1"/>
            <a:r>
              <a:rPr lang="en-US" dirty="0"/>
              <a:t>a legal entity entitled to defend the interests of competitors or customers</a:t>
            </a:r>
          </a:p>
          <a:p>
            <a:pPr lvl="2"/>
            <a:r>
              <a:rPr lang="en-US" dirty="0"/>
              <a:t>unless it concerns </a:t>
            </a:r>
            <a:r>
              <a:rPr lang="en-US" dirty="0" err="1"/>
              <a:t>parasitising</a:t>
            </a:r>
            <a:r>
              <a:rPr lang="en-US" dirty="0"/>
              <a:t> on reputation, bribery, </a:t>
            </a:r>
            <a:r>
              <a:rPr lang="en-US" dirty="0" err="1"/>
              <a:t>trivialisation</a:t>
            </a:r>
            <a:r>
              <a:rPr lang="en-US" dirty="0"/>
              <a:t> or violation of trade secrets</a:t>
            </a:r>
          </a:p>
          <a:p>
            <a:pPr lvl="1"/>
            <a:r>
              <a:rPr lang="en-US" dirty="0"/>
              <a:t>the consumer</a:t>
            </a:r>
          </a:p>
          <a:p>
            <a:pPr lvl="2"/>
            <a:r>
              <a:rPr lang="en-US" dirty="0"/>
              <a:t>the burden of proof is reversed</a:t>
            </a:r>
          </a:p>
          <a:p>
            <a:pPr lvl="3"/>
            <a:r>
              <a:rPr lang="en-US" dirty="0"/>
              <a:t>thus, the violator demonstrates that unfair competition has not been committed</a:t>
            </a:r>
          </a:p>
          <a:p>
            <a:pPr lvl="2"/>
            <a:endParaRPr lang="en-US" dirty="0"/>
          </a:p>
          <a:p>
            <a:pPr lvl="2"/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695F7D69-66CD-4E65-A2C8-53B0FFBC6D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12.06.2021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34710DD4-8F74-479E-BD79-DFDC3CE3C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549603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12CFC32-C663-47BF-8849-C9B6FB522A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Protection against unfair competition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900BF5BB-3D13-46A5-B3AD-372B3B2D1C1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reasonable satisfaction, damage compensation, unjustified enrichment</a:t>
            </a:r>
          </a:p>
          <a:p>
            <a:pPr lvl="1"/>
            <a:r>
              <a:rPr lang="en-US" dirty="0"/>
              <a:t>further, a person whose right has been compromised or violated by unfair competition </a:t>
            </a:r>
          </a:p>
          <a:p>
            <a:pPr lvl="2"/>
            <a:r>
              <a:rPr lang="en-US" dirty="0"/>
              <a:t>may claim adequate satisfaction, compensation for damage or surrender of unjust enrichment</a:t>
            </a:r>
          </a:p>
          <a:p>
            <a:pPr lvl="1"/>
            <a:r>
              <a:rPr lang="en-US" dirty="0"/>
              <a:t>if the consumer exercises the right to compensation</a:t>
            </a:r>
          </a:p>
          <a:p>
            <a:pPr lvl="2"/>
            <a:r>
              <a:rPr lang="en-US" dirty="0"/>
              <a:t>the infringer must prove that the damage was not caused by unfair competition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46E508F-D2D7-4F1C-904D-EEB3D17299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12.06.2021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5D499BF9-F4F6-40B1-A05F-4D962C8162A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18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340723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05FF967-7B59-4AC3-BEE8-B94E97831E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Unfair competition and criminal law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512A9026-3C94-48DF-BCB6-9368B02FC0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the Criminal Code ranks infringements of competition rules among economic criminal offences</a:t>
            </a:r>
          </a:p>
          <a:p>
            <a:pPr lvl="1"/>
            <a:r>
              <a:rPr lang="en-US" sz="2400" dirty="0"/>
              <a:t>namely criminal offences against binding rules of the market economy and the circulation of goods in contact with abroad</a:t>
            </a:r>
          </a:p>
          <a:p>
            <a:r>
              <a:rPr lang="en-US" sz="2800" dirty="0"/>
              <a:t>the Criminal Code does not directly define the concept of unfair competition</a:t>
            </a:r>
          </a:p>
          <a:p>
            <a:pPr lvl="1"/>
            <a:r>
              <a:rPr lang="en-US" sz="2400" dirty="0"/>
              <a:t>it is necessary to base it on a general definition in the Civil Code</a:t>
            </a:r>
          </a:p>
          <a:p>
            <a:r>
              <a:rPr lang="en-US" sz="2800" dirty="0"/>
              <a:t>the offender by their unfair competition activities</a:t>
            </a:r>
          </a:p>
          <a:p>
            <a:pPr lvl="1"/>
            <a:r>
              <a:rPr lang="en-US" sz="2400" dirty="0"/>
              <a:t>have caused harm or have obtained unjustified benefits of to a large extent </a:t>
            </a:r>
          </a:p>
          <a:p>
            <a:pPr lvl="2"/>
            <a:r>
              <a:rPr lang="en-US" sz="2000" dirty="0"/>
              <a:t>it must be actual infliction of harm </a:t>
            </a:r>
          </a:p>
          <a:p>
            <a:pPr lvl="1"/>
            <a:r>
              <a:rPr lang="en-US" sz="2400"/>
              <a:t>may </a:t>
            </a:r>
            <a:r>
              <a:rPr lang="en-US" sz="2400" dirty="0"/>
              <a:t>be punished by a maximum of three years of imprisonment, by prohibition of activity or by forfeiture of things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4A94A0BA-9226-4BE5-8690-92477205BE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12.06.2021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A603CE60-7712-46EF-82ED-888DA9CAAD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19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70792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Aft>
                <a:spcPts val="800"/>
              </a:spcAft>
            </a:pPr>
            <a:r>
              <a:rPr lang="en-US" dirty="0"/>
              <a:t>Protection of competition as a whole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34988" y="1191376"/>
            <a:ext cx="9623425" cy="5567281"/>
          </a:xfrm>
        </p:spPr>
        <p:txBody>
          <a:bodyPr/>
          <a:lstStyle/>
          <a:p>
            <a:r>
              <a:rPr lang="en-US" dirty="0"/>
              <a:t>the competition</a:t>
            </a:r>
          </a:p>
          <a:p>
            <a:pPr lvl="1"/>
            <a:r>
              <a:rPr lang="en-US" dirty="0"/>
              <a:t>is not defined by law</a:t>
            </a:r>
          </a:p>
          <a:p>
            <a:pPr lvl="1"/>
            <a:r>
              <a:rPr lang="en-US" dirty="0"/>
              <a:t>however, it can be seen as an attempt by operators in a particular market for goods or services to obtain certain advantages over others</a:t>
            </a:r>
          </a:p>
          <a:p>
            <a:pPr lvl="1"/>
            <a:r>
              <a:rPr lang="en-US" dirty="0"/>
              <a:t>may take place on the supply and demand side</a:t>
            </a:r>
          </a:p>
          <a:p>
            <a:pPr lvl="1"/>
            <a:r>
              <a:rPr lang="en-US" dirty="0"/>
              <a:t>may have both a positive function and a negative function</a:t>
            </a:r>
          </a:p>
          <a:p>
            <a:pPr lvl="2"/>
            <a:r>
              <a:rPr lang="en-US" dirty="0"/>
              <a:t>a positive function is, for example, better quality of goods or a lower price for the customer</a:t>
            </a:r>
          </a:p>
          <a:p>
            <a:pPr lvl="2"/>
            <a:r>
              <a:rPr lang="en-US" dirty="0"/>
              <a:t>a negative function may be an attempt by competitors to limit or exclude competition or to sell low-quality low-cost goods</a:t>
            </a:r>
          </a:p>
          <a:p>
            <a:pPr lvl="1"/>
            <a:endParaRPr lang="en-US" dirty="0"/>
          </a:p>
          <a:p>
            <a:endParaRPr lang="en-US" dirty="0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726CC4F1-5057-4CD5-A5C6-D728C577C984}" type="datetime1">
              <a:rPr lang="cs-CZ" smtClean="0"/>
              <a:t>12.06.2021</a:t>
            </a:fld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07518622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038EE4F-8FEB-4EEB-A0C2-114D4CB5955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Protection of competition as a whole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37DDAED8-3F4B-4D05-9618-AA278C1C7D7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5567281"/>
          </a:xfrm>
        </p:spPr>
        <p:txBody>
          <a:bodyPr/>
          <a:lstStyle/>
          <a:p>
            <a:r>
              <a:rPr lang="en-US" sz="2400" dirty="0"/>
              <a:t>the public law instruments </a:t>
            </a:r>
          </a:p>
          <a:p>
            <a:pPr lvl="1"/>
            <a:r>
              <a:rPr lang="en-US" sz="2000" dirty="0"/>
              <a:t>are used to protect competition, as they protect the public interest, i.e. competition as such</a:t>
            </a:r>
          </a:p>
          <a:p>
            <a:pPr lvl="1"/>
            <a:r>
              <a:rPr lang="en-US" sz="2000" dirty="0"/>
              <a:t>the Office for the Protection of Competition</a:t>
            </a:r>
          </a:p>
          <a:p>
            <a:pPr lvl="2"/>
            <a:r>
              <a:rPr lang="en-US" sz="1800" dirty="0"/>
              <a:t>regulates open market business</a:t>
            </a:r>
          </a:p>
          <a:p>
            <a:pPr lvl="1"/>
            <a:r>
              <a:rPr lang="en-US" sz="2000" dirty="0"/>
              <a:t>the illegal restriction of competition</a:t>
            </a:r>
          </a:p>
          <a:p>
            <a:pPr lvl="2"/>
            <a:r>
              <a:rPr lang="en-US" sz="1800" dirty="0"/>
              <a:t>contravenes the competition as such </a:t>
            </a:r>
          </a:p>
          <a:p>
            <a:pPr lvl="2"/>
            <a:r>
              <a:rPr lang="en-US" sz="1800" dirty="0"/>
              <a:t>comprises the exclusion of certain competitors from competition as a result of the competitive power of another competitor</a:t>
            </a:r>
          </a:p>
          <a:p>
            <a:pPr lvl="3"/>
            <a:r>
              <a:rPr lang="en-US" sz="1800" dirty="0"/>
              <a:t>cartel and antitrust law</a:t>
            </a:r>
          </a:p>
          <a:p>
            <a:r>
              <a:rPr lang="en-US" sz="2400" dirty="0"/>
              <a:t>the private part of the protection of competition</a:t>
            </a:r>
          </a:p>
          <a:p>
            <a:pPr lvl="1"/>
            <a:r>
              <a:rPr lang="en-US" sz="2000" dirty="0"/>
              <a:t>comprising the law protecting the individual competitors against unfair competition</a:t>
            </a:r>
          </a:p>
          <a:p>
            <a:pPr lvl="1"/>
            <a:r>
              <a:rPr lang="en-US" sz="2000" dirty="0"/>
              <a:t>unfair competition </a:t>
            </a:r>
          </a:p>
          <a:p>
            <a:pPr lvl="2"/>
            <a:r>
              <a:rPr lang="en-US" sz="1800" dirty="0"/>
              <a:t>takes place within economic competition </a:t>
            </a:r>
          </a:p>
          <a:p>
            <a:pPr lvl="2"/>
            <a:r>
              <a:rPr lang="en-US" sz="1800" dirty="0"/>
              <a:t>usually consists in obtaining an unjustified advantage over other competitors by those who have engaged in unfair competition</a:t>
            </a:r>
          </a:p>
          <a:p>
            <a:pPr lvl="2"/>
            <a:endParaRPr lang="en-US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EE2AB8C-1936-4A79-9D04-2F8A70FD28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12.06.2021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7830BED2-8CDB-4CBB-A9DB-D7183C5869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919764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361DFF5-C85F-4F03-818D-E98EDA8A89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731325" y="150813"/>
            <a:ext cx="7427088" cy="662917"/>
          </a:xfrm>
        </p:spPr>
        <p:txBody>
          <a:bodyPr/>
          <a:lstStyle/>
          <a:p>
            <a:r>
              <a:rPr lang="en-US" dirty="0"/>
              <a:t>Protection of competition as a whole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7D0EA6D5-1CFB-430A-8A7E-98DAA65C69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the competition legislation is particularly extensive </a:t>
            </a:r>
          </a:p>
          <a:p>
            <a:r>
              <a:rPr lang="en-US" sz="2800" dirty="0"/>
              <a:t>EU legislation </a:t>
            </a:r>
          </a:p>
          <a:p>
            <a:pPr lvl="1"/>
            <a:r>
              <a:rPr lang="en-US" sz="2400" dirty="0"/>
              <a:t>EU regulations </a:t>
            </a:r>
          </a:p>
          <a:p>
            <a:pPr lvl="1"/>
            <a:r>
              <a:rPr lang="en-US" sz="2400" dirty="0"/>
              <a:t>EU directives </a:t>
            </a:r>
          </a:p>
          <a:p>
            <a:pPr lvl="1"/>
            <a:r>
              <a:rPr lang="en-US" sz="2400" dirty="0"/>
              <a:t>vast judicature of the Court of Justice of the European Union</a:t>
            </a:r>
          </a:p>
          <a:p>
            <a:r>
              <a:rPr lang="en-US" sz="2800" dirty="0"/>
              <a:t>legislation of the Czech Republic</a:t>
            </a:r>
          </a:p>
          <a:p>
            <a:pPr lvl="1"/>
            <a:r>
              <a:rPr lang="en-US" sz="2400" dirty="0"/>
              <a:t>Act No. 143/2001 Coll. on the protection of competition </a:t>
            </a:r>
          </a:p>
          <a:p>
            <a:pPr lvl="1"/>
            <a:r>
              <a:rPr lang="en-US" sz="2400" dirty="0"/>
              <a:t>Act No. 262/2017 Coll. on the compensation of damage in the area of competition</a:t>
            </a:r>
          </a:p>
          <a:p>
            <a:pPr lvl="1"/>
            <a:r>
              <a:rPr lang="en-US" sz="2400" dirty="0"/>
              <a:t>Act No. 89/2012 Coll., the Civil Code</a:t>
            </a:r>
          </a:p>
          <a:p>
            <a:pPr lvl="2"/>
            <a:r>
              <a:rPr lang="en-US" sz="2000" dirty="0"/>
              <a:t>regulating unfair competition</a:t>
            </a:r>
          </a:p>
          <a:p>
            <a:pPr lvl="1"/>
            <a:endParaRPr lang="cs-CZ" sz="2400" dirty="0"/>
          </a:p>
          <a:p>
            <a:endParaRPr lang="cs-CZ" sz="2800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A0A3B2D2-7182-4780-BA36-BD864993ED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12.06.2021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BB369522-0B5F-407D-AA2D-A9F5A36087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68834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1A08027-81E3-4959-9FD2-3A3578397F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Unfair competition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D74B49E6-32CE-4AC0-AD14-6C28150F291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unfair competition is a situation that occurs if the competitor</a:t>
            </a:r>
            <a:r>
              <a:rPr lang="en-US" dirty="0"/>
              <a:t> </a:t>
            </a:r>
            <a:r>
              <a:rPr lang="en-US" sz="2800" dirty="0"/>
              <a:t>acts in conflict with good manners of competition and such conduct may cause harm to other competitors or customers</a:t>
            </a:r>
          </a:p>
          <a:p>
            <a:pPr lvl="2"/>
            <a:r>
              <a:rPr lang="en-US" dirty="0"/>
              <a:t>these conditions constitute the general clause </a:t>
            </a:r>
          </a:p>
          <a:p>
            <a:pPr lvl="3"/>
            <a:r>
              <a:rPr lang="en-US" dirty="0"/>
              <a:t>must be fulfilled simultaneously in order to satisfy the constituent element of unfair competition</a:t>
            </a:r>
          </a:p>
          <a:p>
            <a:r>
              <a:rPr lang="en-US" sz="2800" dirty="0"/>
              <a:t>a competitor is a competition participant which may or may not be an entrepreneur</a:t>
            </a:r>
          </a:p>
          <a:p>
            <a:r>
              <a:rPr lang="en-US" sz="2800" dirty="0"/>
              <a:t>good morals are not defined by law and the court decides whether they have been violated</a:t>
            </a:r>
          </a:p>
          <a:p>
            <a:r>
              <a:rPr lang="en-US" sz="2800" dirty="0"/>
              <a:t>the unfair competition does not necessarily cause harm (it is a threat offence)</a:t>
            </a:r>
          </a:p>
          <a:p>
            <a:endParaRPr lang="en-US" dirty="0"/>
          </a:p>
          <a:p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197525CF-5859-44BC-A022-BE73E14744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12.06.2021</a:t>
            </a:fld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4A044386-2A3F-41AB-AF98-0F88A09C5A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5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861851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75EB0B2E-AD56-4E3F-8345-55015300C4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Unfair competition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08D0985-3B49-4F27-B052-88133B9F6C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4988" y="1187532"/>
            <a:ext cx="9623425" cy="5567281"/>
          </a:xfrm>
        </p:spPr>
        <p:txBody>
          <a:bodyPr/>
          <a:lstStyle/>
          <a:p>
            <a:r>
              <a:rPr lang="en-US" sz="2800" dirty="0"/>
              <a:t>the Civil Code provides a non-exhaustive list of unfair competition activities</a:t>
            </a:r>
          </a:p>
          <a:p>
            <a:pPr lvl="1"/>
            <a:r>
              <a:rPr lang="en-US" sz="2400" dirty="0"/>
              <a:t>misleading advertising</a:t>
            </a:r>
          </a:p>
          <a:p>
            <a:pPr lvl="1"/>
            <a:r>
              <a:rPr lang="en-US" sz="2400" dirty="0"/>
              <a:t>misleading labelling of goods and services</a:t>
            </a:r>
          </a:p>
          <a:p>
            <a:pPr lvl="1"/>
            <a:r>
              <a:rPr lang="en-US" sz="2400" dirty="0"/>
              <a:t>causing a risk of confusion</a:t>
            </a:r>
          </a:p>
          <a:p>
            <a:pPr lvl="1"/>
            <a:r>
              <a:rPr lang="en-US" sz="2400" dirty="0" err="1"/>
              <a:t>parasitising</a:t>
            </a:r>
            <a:r>
              <a:rPr lang="en-US" sz="2400" dirty="0"/>
              <a:t> the reputation of a plant, product or services of another competitor</a:t>
            </a:r>
          </a:p>
          <a:p>
            <a:pPr lvl="1"/>
            <a:r>
              <a:rPr lang="en-US" sz="2400" dirty="0"/>
              <a:t>bribery</a:t>
            </a:r>
          </a:p>
          <a:p>
            <a:pPr lvl="1"/>
            <a:r>
              <a:rPr lang="en-US" sz="2400" dirty="0"/>
              <a:t>trivialization</a:t>
            </a:r>
          </a:p>
          <a:p>
            <a:pPr lvl="1"/>
            <a:r>
              <a:rPr lang="en-US" sz="2400" dirty="0"/>
              <a:t>comparative advertising, unless allowed as admissible</a:t>
            </a:r>
          </a:p>
          <a:p>
            <a:pPr lvl="1"/>
            <a:r>
              <a:rPr lang="en-US" sz="2400" dirty="0"/>
              <a:t>violation of a trade secret</a:t>
            </a:r>
          </a:p>
          <a:p>
            <a:pPr lvl="1"/>
            <a:r>
              <a:rPr lang="en-US" sz="2400" dirty="0"/>
              <a:t>intrusive harassment </a:t>
            </a:r>
          </a:p>
          <a:p>
            <a:pPr lvl="1"/>
            <a:r>
              <a:rPr lang="en-US" sz="2400" dirty="0"/>
              <a:t>endangering health and the environment</a:t>
            </a:r>
          </a:p>
          <a:p>
            <a:endParaRPr lang="cs-CZ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33801C4-0941-43E9-9DA6-0FBA5292A5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12.06.2021</a:t>
            </a:fld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CC1D12C4-5CAC-4CFD-B211-EC1DA17F23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80263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636A705F-E961-4BEE-8816-273EB70AEB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Misleading advertising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E477A4FA-3D0A-43D9-B96A-FD6D4C8BE82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2800" dirty="0"/>
              <a:t>is advertising that is related to business or profession</a:t>
            </a:r>
          </a:p>
          <a:p>
            <a:pPr lvl="1"/>
            <a:r>
              <a:rPr lang="en-US" sz="2400" dirty="0"/>
              <a:t>and which misleads or is capable of misleading persons</a:t>
            </a:r>
          </a:p>
          <a:p>
            <a:pPr lvl="2"/>
            <a:r>
              <a:rPr lang="en-US" sz="2000" dirty="0"/>
              <a:t>and thus is likely to affect their economic </a:t>
            </a:r>
            <a:r>
              <a:rPr lang="en-US" sz="2000" dirty="0" err="1"/>
              <a:t>behaviour</a:t>
            </a:r>
            <a:endParaRPr lang="en-US" sz="2000" dirty="0"/>
          </a:p>
          <a:p>
            <a:r>
              <a:rPr lang="en-US" sz="2800" dirty="0"/>
              <a:t>uses false or misleading information in order to increase the sales of goods or a service</a:t>
            </a:r>
          </a:p>
          <a:p>
            <a:r>
              <a:rPr lang="en-US" sz="2800" dirty="0"/>
              <a:t>when assessing the misleading advertising, account shall be taken of all of its distinctive features </a:t>
            </a:r>
          </a:p>
          <a:p>
            <a:r>
              <a:rPr lang="en-US" sz="2800" dirty="0"/>
              <a:t>even a correct detail may be misleading </a:t>
            </a:r>
          </a:p>
          <a:p>
            <a:pPr lvl="1"/>
            <a:r>
              <a:rPr lang="en-US" sz="2400" dirty="0"/>
              <a:t>if it can mislead in terms of the circumstances and context of the disclosure thereof</a:t>
            </a:r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3FAB9CD1-D7B5-43E3-A351-3008754CDB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12.06.2021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717EFC36-702B-444A-A5F1-EDC2E5E499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7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899755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0225E70-5B7F-461A-BEE5-0413983EA2A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Misleading labelling of goods or services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C82EDD89-3025-4062-91B3-540910BE19D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4988" y="1187532"/>
            <a:ext cx="9881221" cy="5567281"/>
          </a:xfrm>
        </p:spPr>
        <p:txBody>
          <a:bodyPr/>
          <a:lstStyle/>
          <a:p>
            <a:r>
              <a:rPr lang="en-US" sz="2800" dirty="0"/>
              <a:t>is such labelling which is likely to</a:t>
            </a:r>
            <a:r>
              <a:rPr lang="cs-CZ" sz="2800" dirty="0"/>
              <a:t> cause</a:t>
            </a:r>
            <a:r>
              <a:rPr lang="en-US" sz="2800" dirty="0"/>
              <a:t> mistaken belief </a:t>
            </a:r>
            <a:endParaRPr lang="cs-CZ" sz="2800" dirty="0"/>
          </a:p>
          <a:p>
            <a:pPr lvl="1"/>
            <a:r>
              <a:rPr lang="en-US" sz="2400" dirty="0"/>
              <a:t>that it identifies the goods or services that originate from a particular region or place or from a particular manufacturer</a:t>
            </a:r>
            <a:endParaRPr lang="cs-CZ" sz="2400" dirty="0"/>
          </a:p>
          <a:p>
            <a:pPr lvl="1"/>
            <a:r>
              <a:rPr lang="en-US" sz="2400" dirty="0"/>
              <a:t>or that show a particular characteristic or a particular quality</a:t>
            </a:r>
            <a:endParaRPr lang="cs-CZ" sz="2400" dirty="0"/>
          </a:p>
          <a:p>
            <a:r>
              <a:rPr lang="en-US" sz="2800" dirty="0"/>
              <a:t>misleading may also be caused by an indication generally used in economic relations or quality </a:t>
            </a:r>
            <a:endParaRPr lang="cs-CZ" sz="2800" dirty="0"/>
          </a:p>
          <a:p>
            <a:pPr lvl="1"/>
            <a:r>
              <a:rPr lang="en-US" sz="2400" dirty="0"/>
              <a:t>if it is accompanied by an expression fit to mislead, such as ‘genuine’, ‘real’ or ‘original’</a:t>
            </a:r>
            <a:endParaRPr lang="cs-CZ" sz="2400" dirty="0"/>
          </a:p>
          <a:p>
            <a:r>
              <a:rPr lang="en-US" sz="2800" dirty="0"/>
              <a:t>even correct information itself may have the ability to mislead </a:t>
            </a:r>
            <a:endParaRPr lang="cs-CZ" sz="2800" dirty="0"/>
          </a:p>
          <a:p>
            <a:pPr lvl="1"/>
            <a:r>
              <a:rPr lang="en-US" sz="2400" dirty="0"/>
              <a:t>if it is likely to mislead with regard to the circumstances and context</a:t>
            </a:r>
            <a:endParaRPr lang="cs-CZ" sz="2400" dirty="0"/>
          </a:p>
          <a:p>
            <a:pPr lvl="1"/>
            <a:endParaRPr lang="en-US" sz="2400" dirty="0"/>
          </a:p>
          <a:p>
            <a:endParaRPr lang="en-US" sz="2800" dirty="0"/>
          </a:p>
          <a:p>
            <a:endParaRPr lang="en-US" sz="2800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7A405692-F4B9-4B06-A6A6-944F071F31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12.06.2021</a:t>
            </a:fld>
            <a:endParaRPr lang="cs-CZ" dirty="0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4F951B9D-25A2-48F6-8874-F04E6B5D7C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8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5279644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196CEAA-41A1-44AE-B3D5-B3C3B0A50B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802834" y="180231"/>
            <a:ext cx="7355579" cy="662917"/>
          </a:xfrm>
        </p:spPr>
        <p:txBody>
          <a:bodyPr/>
          <a:lstStyle/>
          <a:p>
            <a:r>
              <a:rPr lang="en-US" dirty="0"/>
              <a:t>Comparative advertising </a:t>
            </a:r>
          </a:p>
        </p:txBody>
      </p:sp>
      <p:sp>
        <p:nvSpPr>
          <p:cNvPr id="3" name="Zástupný obsah 2">
            <a:extLst>
              <a:ext uri="{FF2B5EF4-FFF2-40B4-BE49-F238E27FC236}">
                <a16:creationId xmlns:a16="http://schemas.microsoft.com/office/drawing/2014/main" id="{A6018100-DED8-42F0-8EA1-FA0E2936FA2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4988" y="1187532"/>
            <a:ext cx="9881220" cy="5567281"/>
          </a:xfrm>
        </p:spPr>
        <p:txBody>
          <a:bodyPr/>
          <a:lstStyle/>
          <a:p>
            <a:r>
              <a:rPr lang="en-US" sz="2400" dirty="0"/>
              <a:t>directly or indirectly identifies a competitor or its goods or services</a:t>
            </a:r>
          </a:p>
          <a:p>
            <a:r>
              <a:rPr lang="en-US" sz="2400" dirty="0"/>
              <a:t>not all comparative advertising is prohibited because comparison is the substance of most advertisements</a:t>
            </a:r>
          </a:p>
          <a:p>
            <a:pPr lvl="1"/>
            <a:r>
              <a:rPr lang="en-US" sz="2000" dirty="0"/>
              <a:t>it is important to fulfil the conditions of the general clause</a:t>
            </a:r>
          </a:p>
          <a:p>
            <a:r>
              <a:rPr lang="en-US" sz="2400" dirty="0"/>
              <a:t>comparative advertising is permissible</a:t>
            </a:r>
          </a:p>
          <a:p>
            <a:pPr lvl="1"/>
            <a:r>
              <a:rPr lang="en-US" sz="2000" dirty="0"/>
              <a:t>if it is not misleading</a:t>
            </a:r>
          </a:p>
          <a:p>
            <a:pPr lvl="1"/>
            <a:r>
              <a:rPr lang="en-US" sz="2000" dirty="0"/>
              <a:t>if it compares only goods or services which satisfy the same needs or are intended for the same purpose</a:t>
            </a:r>
          </a:p>
          <a:p>
            <a:pPr lvl="1"/>
            <a:r>
              <a:rPr lang="en-US" sz="2000" dirty="0"/>
              <a:t>when it compares objectively one or more essential, relevant, verifiable and characteristic characteristics of the goods or services, including price</a:t>
            </a:r>
          </a:p>
          <a:p>
            <a:pPr lvl="1"/>
            <a:r>
              <a:rPr lang="en-US" sz="2000" dirty="0"/>
              <a:t>when comparing goods with a designation of origin only with goods of the same designation</a:t>
            </a:r>
          </a:p>
          <a:p>
            <a:pPr lvl="1"/>
            <a:r>
              <a:rPr lang="en-US" sz="2000" dirty="0"/>
              <a:t>to the extent that it does not facilitate competitors, their position, their activity or their results, or the labelling thereof, or in an unfair manner</a:t>
            </a:r>
          </a:p>
          <a:p>
            <a:pPr lvl="1"/>
            <a:r>
              <a:rPr lang="en-US" sz="2000" dirty="0"/>
              <a:t>and where it does not offer the goods or services as imitations or reproductions of the goods or services bearing the trademark or name of the competitor</a:t>
            </a:r>
          </a:p>
          <a:p>
            <a:pPr lvl="1"/>
            <a:endParaRPr lang="en-US" sz="2000" dirty="0"/>
          </a:p>
        </p:txBody>
      </p:sp>
      <p:sp>
        <p:nvSpPr>
          <p:cNvPr id="4" name="Zástupný symbol pro datum 3">
            <a:extLst>
              <a:ext uri="{FF2B5EF4-FFF2-40B4-BE49-F238E27FC236}">
                <a16:creationId xmlns:a16="http://schemas.microsoft.com/office/drawing/2014/main" id="{CA3C62FF-1DC3-46D1-9187-22F92FC69E1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863D660-356F-4B7B-9477-B5CEBBE7ED6F}" type="datetime1">
              <a:rPr lang="cs-CZ" smtClean="0"/>
              <a:t>12.06.2021</a:t>
            </a:fld>
            <a:endParaRPr lang="cs-CZ"/>
          </a:p>
        </p:txBody>
      </p:sp>
      <p:sp>
        <p:nvSpPr>
          <p:cNvPr id="5" name="Zástupný symbol pro číslo snímku 4">
            <a:extLst>
              <a:ext uri="{FF2B5EF4-FFF2-40B4-BE49-F238E27FC236}">
                <a16:creationId xmlns:a16="http://schemas.microsoft.com/office/drawing/2014/main" id="{C0DD0053-79F9-4608-AAFF-AE082BDDF15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005B7347-35A8-416A-A6BF-14F7C64C136A}" type="slidenum">
              <a:rPr lang="cs-CZ" smtClean="0"/>
              <a:pPr>
                <a:defRPr/>
              </a:pPr>
              <a:t>9</a:t>
            </a:fld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38348170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gallery dir="l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JU_OPVVV">
  <a:themeElements>
    <a:clrScheme name="JU">
      <a:dk1>
        <a:srgbClr val="151515"/>
      </a:dk1>
      <a:lt1>
        <a:sysClr val="window" lastClr="FFFFFF"/>
      </a:lt1>
      <a:dk2>
        <a:srgbClr val="E00034"/>
      </a:dk2>
      <a:lt2>
        <a:srgbClr val="D8D8D8"/>
      </a:lt2>
      <a:accent1>
        <a:srgbClr val="E00034"/>
      </a:accent1>
      <a:accent2>
        <a:srgbClr val="E98300"/>
      </a:accent2>
      <a:accent3>
        <a:srgbClr val="007D57"/>
      </a:accent3>
      <a:accent4>
        <a:srgbClr val="9C5FB5"/>
      </a:accent4>
      <a:accent5>
        <a:srgbClr val="5BBBB7"/>
      </a:accent5>
      <a:accent6>
        <a:srgbClr val="D10074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U_OPVVV" id="{308B95AC-FC2F-4F17-80AD-0B8665254CCB}" vid="{353A2476-A1C0-4E71-97AE-34FA5EB80CF7}"/>
    </a:ext>
  </a:extLst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Default Theme</Template>
  <TotalTime>2309</TotalTime>
  <Words>1559</Words>
  <Application>Microsoft Office PowerPoint</Application>
  <PresentationFormat>Vlastní</PresentationFormat>
  <Paragraphs>187</Paragraphs>
  <Slides>19</Slides>
  <Notes>1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3" baseType="lpstr">
      <vt:lpstr>Arial</vt:lpstr>
      <vt:lpstr>Calibri</vt:lpstr>
      <vt:lpstr>Clara Sans</vt:lpstr>
      <vt:lpstr>JU_OPVVV</vt:lpstr>
      <vt:lpstr>Unfair competition</vt:lpstr>
      <vt:lpstr>Protection of competition as a whole</vt:lpstr>
      <vt:lpstr>Protection of competition as a whole</vt:lpstr>
      <vt:lpstr>Protection of competition as a whole</vt:lpstr>
      <vt:lpstr>Unfair competition</vt:lpstr>
      <vt:lpstr>Unfair competition</vt:lpstr>
      <vt:lpstr>Misleading advertising</vt:lpstr>
      <vt:lpstr>Misleading labelling of goods or services</vt:lpstr>
      <vt:lpstr>Comparative advertising </vt:lpstr>
      <vt:lpstr>Causing a risk of confusion</vt:lpstr>
      <vt:lpstr>Parasitising on reputation </vt:lpstr>
      <vt:lpstr>Bribery </vt:lpstr>
      <vt:lpstr>Trivialising</vt:lpstr>
      <vt:lpstr>Trade secret violation </vt:lpstr>
      <vt:lpstr>Intrusive harassment </vt:lpstr>
      <vt:lpstr>Health or environmental hazards </vt:lpstr>
      <vt:lpstr>Protection against unfair competition </vt:lpstr>
      <vt:lpstr>Protection against unfair competition </vt:lpstr>
      <vt:lpstr>Unfair competition and criminal law </vt:lpstr>
    </vt:vector>
  </TitlesOfParts>
  <Company>HP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Prezentace aplikace PowerPoint</dc:title>
  <dc:creator>Ing. Tomáš Lysenko-Chvíla</dc:creator>
  <cp:lastModifiedBy>Cech, Josef</cp:lastModifiedBy>
  <cp:revision>86</cp:revision>
  <dcterms:created xsi:type="dcterms:W3CDTF">2017-07-17T18:52:59Z</dcterms:created>
  <dcterms:modified xsi:type="dcterms:W3CDTF">2021-06-12T08:39:28Z</dcterms:modified>
</cp:coreProperties>
</file>