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8" r:id="rId3"/>
    <p:sldId id="272" r:id="rId4"/>
    <p:sldId id="269" r:id="rId5"/>
    <p:sldId id="270" r:id="rId6"/>
    <p:sldId id="271" r:id="rId7"/>
    <p:sldId id="273" r:id="rId8"/>
    <p:sldId id="274" r:id="rId9"/>
    <p:sldId id="275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18.04.2021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18.04.2021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Leasing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7"/>
            <a:ext cx="8640960" cy="1500207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Example </a:t>
            </a:r>
            <a:r>
              <a:rPr lang="en-US" sz="2400" dirty="0" smtClean="0"/>
              <a:t>No.1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company is considering acquiring the machine with a loan or financial leasing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Determine </a:t>
            </a:r>
            <a:r>
              <a:rPr lang="en-US" sz="2400" dirty="0"/>
              <a:t>which variant is more preferred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A</a:t>
            </a:r>
            <a:r>
              <a:rPr lang="en-US" sz="2400" dirty="0" err="1" smtClean="0"/>
              <a:t>cquisition</a:t>
            </a:r>
            <a:r>
              <a:rPr lang="en-US" sz="2400" dirty="0" smtClean="0"/>
              <a:t> price</a:t>
            </a:r>
            <a:r>
              <a:rPr lang="cs-CZ" sz="2400" dirty="0" smtClean="0"/>
              <a:t>: </a:t>
            </a:r>
            <a:r>
              <a:rPr lang="en-US" sz="2400" dirty="0" smtClean="0"/>
              <a:t>CZK </a:t>
            </a:r>
            <a:r>
              <a:rPr lang="en-US" sz="2400" dirty="0"/>
              <a:t>24 </a:t>
            </a:r>
            <a:r>
              <a:rPr lang="en-US" sz="2400" dirty="0" smtClean="0"/>
              <a:t>million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err="1" smtClean="0"/>
              <a:t>Lifetime</a:t>
            </a:r>
            <a:r>
              <a:rPr lang="cs-CZ" sz="2400" dirty="0" smtClean="0"/>
              <a:t>: </a:t>
            </a:r>
            <a:r>
              <a:rPr lang="en-US" sz="2400" dirty="0" smtClean="0"/>
              <a:t>4 years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loan is repayable in 4 years at an interest rate of 10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leasing company offers a leasing coefficient of 1.2 and regular annual installments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I</a:t>
            </a:r>
            <a:r>
              <a:rPr lang="en-US" sz="2400" dirty="0" err="1" smtClean="0"/>
              <a:t>ncome</a:t>
            </a:r>
            <a:r>
              <a:rPr lang="en-US" sz="2400" dirty="0" smtClean="0"/>
              <a:t> </a:t>
            </a:r>
            <a:r>
              <a:rPr lang="en-US" sz="2400" dirty="0"/>
              <a:t>tax = 20%</a:t>
            </a:r>
            <a:endParaRPr lang="cs-CZ" sz="2400" dirty="0"/>
          </a:p>
          <a:p>
            <a:pPr marL="0" indent="0" algn="ctr">
              <a:buNone/>
            </a:pPr>
            <a:endParaRPr lang="en-US" sz="2400" b="1" dirty="0"/>
          </a:p>
          <a:p>
            <a:endParaRPr lang="en-US" sz="2400" dirty="0"/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" name="Objekt 21"/>
          <p:cNvGraphicFramePr>
            <a:graphicFrameLocks noChangeAspect="1"/>
          </p:cNvGraphicFramePr>
          <p:nvPr/>
        </p:nvGraphicFramePr>
        <p:xfrm>
          <a:off x="0" y="0"/>
          <a:ext cx="119062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r:id="rId3" imgW="1193800" imgH="203200" progId="Equation.3">
                  <p:embed/>
                </p:oleObj>
              </mc:Choice>
              <mc:Fallback>
                <p:oleObj r:id="rId3" imgW="1193800" imgH="203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190625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568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Credit evaluation </a:t>
            </a:r>
            <a:r>
              <a:rPr lang="en-US" sz="2400" dirty="0" smtClean="0"/>
              <a:t>procedure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1</a:t>
            </a:r>
            <a:r>
              <a:rPr lang="en-US" sz="2400" dirty="0"/>
              <a:t>) Installment calculation (result </a:t>
            </a:r>
            <a:r>
              <a:rPr lang="cs-CZ" sz="2400" dirty="0" smtClean="0"/>
              <a:t>CZK </a:t>
            </a:r>
            <a:r>
              <a:rPr lang="en-US" sz="2400" dirty="0" smtClean="0"/>
              <a:t>7471 </a:t>
            </a:r>
            <a:r>
              <a:rPr lang="en-US" sz="2400" dirty="0" err="1" smtClean="0"/>
              <a:t>th</a:t>
            </a:r>
            <a:r>
              <a:rPr lang="cs-CZ" sz="2400" dirty="0" smtClean="0"/>
              <a:t>s.)</a:t>
            </a:r>
          </a:p>
          <a:p>
            <a:pPr marL="0" indent="0">
              <a:buNone/>
            </a:pPr>
            <a:r>
              <a:rPr lang="en-US" sz="2400" dirty="0" smtClean="0"/>
              <a:t>2</a:t>
            </a:r>
            <a:r>
              <a:rPr lang="en-US" sz="2400" dirty="0"/>
              <a:t>) Calculation of the amortization </a:t>
            </a:r>
            <a:r>
              <a:rPr lang="en-US" sz="2400" dirty="0" smtClean="0"/>
              <a:t>schedule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3</a:t>
            </a:r>
            <a:r>
              <a:rPr lang="en-US" sz="2400" dirty="0"/>
              <a:t>) Calculation of tax </a:t>
            </a:r>
            <a:r>
              <a:rPr lang="en-US" sz="2400" dirty="0" smtClean="0"/>
              <a:t>savings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4</a:t>
            </a:r>
            <a:r>
              <a:rPr lang="en-US" sz="2400" dirty="0" smtClean="0"/>
              <a:t>) </a:t>
            </a:r>
            <a:r>
              <a:rPr lang="en-US" sz="2400" dirty="0"/>
              <a:t>The calculation of discounted cash flow reduced </a:t>
            </a:r>
            <a:r>
              <a:rPr lang="cs-CZ" sz="2400" dirty="0" smtClean="0"/>
              <a:t>by</a:t>
            </a:r>
            <a:r>
              <a:rPr lang="en-US" sz="2400" dirty="0" smtClean="0"/>
              <a:t> </a:t>
            </a:r>
            <a:r>
              <a:rPr lang="en-US" sz="2400" dirty="0"/>
              <a:t>tax savings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72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1759778"/>
              </p:ext>
            </p:extLst>
          </p:nvPr>
        </p:nvGraphicFramePr>
        <p:xfrm>
          <a:off x="733427" y="1704975"/>
          <a:ext cx="8772523" cy="4687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1655">
                  <a:extLst>
                    <a:ext uri="{9D8B030D-6E8A-4147-A177-3AD203B41FA5}">
                      <a16:colId xmlns:a16="http://schemas.microsoft.com/office/drawing/2014/main" val="1818955929"/>
                    </a:ext>
                  </a:extLst>
                </a:gridCol>
                <a:gridCol w="1628940">
                  <a:extLst>
                    <a:ext uri="{9D8B030D-6E8A-4147-A177-3AD203B41FA5}">
                      <a16:colId xmlns:a16="http://schemas.microsoft.com/office/drawing/2014/main" val="722138854"/>
                    </a:ext>
                  </a:extLst>
                </a:gridCol>
                <a:gridCol w="2036176">
                  <a:extLst>
                    <a:ext uri="{9D8B030D-6E8A-4147-A177-3AD203B41FA5}">
                      <a16:colId xmlns:a16="http://schemas.microsoft.com/office/drawing/2014/main" val="4278741074"/>
                    </a:ext>
                  </a:extLst>
                </a:gridCol>
                <a:gridCol w="1696812">
                  <a:extLst>
                    <a:ext uri="{9D8B030D-6E8A-4147-A177-3AD203B41FA5}">
                      <a16:colId xmlns:a16="http://schemas.microsoft.com/office/drawing/2014/main" val="782902639"/>
                    </a:ext>
                  </a:extLst>
                </a:gridCol>
                <a:gridCol w="1628940">
                  <a:extLst>
                    <a:ext uri="{9D8B030D-6E8A-4147-A177-3AD203B41FA5}">
                      <a16:colId xmlns:a16="http://schemas.microsoft.com/office/drawing/2014/main" val="2407214055"/>
                    </a:ext>
                  </a:extLst>
                </a:gridCol>
              </a:tblGrid>
              <a:tr h="109537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 err="1">
                          <a:effectLst/>
                        </a:rPr>
                        <a:t>Amortization</a:t>
                      </a:r>
                      <a:r>
                        <a:rPr lang="cs-CZ" sz="2400" u="none" strike="noStrike" dirty="0">
                          <a:effectLst/>
                        </a:rPr>
                        <a:t> </a:t>
                      </a:r>
                      <a:r>
                        <a:rPr lang="cs-CZ" sz="2400" u="none" strike="noStrike" dirty="0" err="1">
                          <a:effectLst/>
                        </a:rPr>
                        <a:t>plan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8960205"/>
                  </a:ext>
                </a:extLst>
              </a:tr>
              <a:tr h="111897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 err="1">
                          <a:effectLst/>
                        </a:rPr>
                        <a:t>Value</a:t>
                      </a:r>
                      <a:r>
                        <a:rPr lang="cs-CZ" sz="2400" u="none" strike="noStrike" dirty="0">
                          <a:effectLst/>
                        </a:rPr>
                        <a:t> </a:t>
                      </a:r>
                      <a:r>
                        <a:rPr lang="cs-CZ" sz="2400" u="none" strike="noStrike" dirty="0" err="1">
                          <a:effectLst/>
                        </a:rPr>
                        <a:t>of</a:t>
                      </a:r>
                      <a:r>
                        <a:rPr lang="cs-CZ" sz="2400" u="none" strike="noStrike" dirty="0">
                          <a:effectLst/>
                        </a:rPr>
                        <a:t> </a:t>
                      </a:r>
                      <a:r>
                        <a:rPr lang="cs-CZ" sz="2400" u="none" strike="noStrike" dirty="0" err="1">
                          <a:effectLst/>
                        </a:rPr>
                        <a:t>debt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 err="1">
                          <a:effectLst/>
                        </a:rPr>
                        <a:t>Payment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 err="1" smtClean="0">
                          <a:effectLst/>
                        </a:rPr>
                        <a:t>Amortization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 err="1" smtClean="0">
                          <a:effectLst/>
                        </a:rPr>
                        <a:t>Interest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3193318"/>
                  </a:ext>
                </a:extLst>
              </a:tr>
              <a:tr h="61821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24 000,000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7 571,299   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5 171,299 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2 400,000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313745"/>
                  </a:ext>
                </a:extLst>
              </a:tr>
              <a:tr h="61821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18 828,701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7 571,299   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5 688,429 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1 882,870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4337379"/>
                  </a:ext>
                </a:extLst>
              </a:tr>
              <a:tr h="61821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13 140,271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7 571,299   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6 257,272 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1 314,027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8143440"/>
                  </a:ext>
                </a:extLst>
              </a:tr>
              <a:tr h="618216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6 882,999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7 571,299   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>
                          <a:effectLst/>
                        </a:rPr>
                        <a:t>6 882,999 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688,300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8267073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53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738921"/>
              </p:ext>
            </p:extLst>
          </p:nvPr>
        </p:nvGraphicFramePr>
        <p:xfrm>
          <a:off x="962025" y="2209799"/>
          <a:ext cx="7981951" cy="43910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9372">
                  <a:extLst>
                    <a:ext uri="{9D8B030D-6E8A-4147-A177-3AD203B41FA5}">
                      <a16:colId xmlns:a16="http://schemas.microsoft.com/office/drawing/2014/main" val="28080066"/>
                    </a:ext>
                  </a:extLst>
                </a:gridCol>
                <a:gridCol w="1161715">
                  <a:extLst>
                    <a:ext uri="{9D8B030D-6E8A-4147-A177-3AD203B41FA5}">
                      <a16:colId xmlns:a16="http://schemas.microsoft.com/office/drawing/2014/main" val="1834094787"/>
                    </a:ext>
                  </a:extLst>
                </a:gridCol>
                <a:gridCol w="929372">
                  <a:extLst>
                    <a:ext uri="{9D8B030D-6E8A-4147-A177-3AD203B41FA5}">
                      <a16:colId xmlns:a16="http://schemas.microsoft.com/office/drawing/2014/main" val="66267539"/>
                    </a:ext>
                  </a:extLst>
                </a:gridCol>
                <a:gridCol w="1205280">
                  <a:extLst>
                    <a:ext uri="{9D8B030D-6E8A-4147-A177-3AD203B41FA5}">
                      <a16:colId xmlns:a16="http://schemas.microsoft.com/office/drawing/2014/main" val="834705744"/>
                    </a:ext>
                  </a:extLst>
                </a:gridCol>
                <a:gridCol w="929372">
                  <a:extLst>
                    <a:ext uri="{9D8B030D-6E8A-4147-A177-3AD203B41FA5}">
                      <a16:colId xmlns:a16="http://schemas.microsoft.com/office/drawing/2014/main" val="446302304"/>
                    </a:ext>
                  </a:extLst>
                </a:gridCol>
                <a:gridCol w="929372">
                  <a:extLst>
                    <a:ext uri="{9D8B030D-6E8A-4147-A177-3AD203B41FA5}">
                      <a16:colId xmlns:a16="http://schemas.microsoft.com/office/drawing/2014/main" val="2103947763"/>
                    </a:ext>
                  </a:extLst>
                </a:gridCol>
                <a:gridCol w="968096">
                  <a:extLst>
                    <a:ext uri="{9D8B030D-6E8A-4147-A177-3AD203B41FA5}">
                      <a16:colId xmlns:a16="http://schemas.microsoft.com/office/drawing/2014/main" val="366035085"/>
                    </a:ext>
                  </a:extLst>
                </a:gridCol>
                <a:gridCol w="929372">
                  <a:extLst>
                    <a:ext uri="{9D8B030D-6E8A-4147-A177-3AD203B41FA5}">
                      <a16:colId xmlns:a16="http://schemas.microsoft.com/office/drawing/2014/main" val="1479516676"/>
                    </a:ext>
                  </a:extLst>
                </a:gridCol>
              </a:tblGrid>
              <a:tr h="101763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Years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Payment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Interrest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Depreciation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 Total cost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Tax savings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CF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Discounted CF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2942434"/>
                  </a:ext>
                </a:extLst>
              </a:tr>
              <a:tr h="56223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7568751"/>
                  </a:ext>
                </a:extLst>
              </a:tr>
              <a:tr h="56223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7 571,299  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2 400,000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6 000,000  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8 400,000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1 680,000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5 891,299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5454,9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2795331"/>
                  </a:ext>
                </a:extLst>
              </a:tr>
              <a:tr h="56223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7 571,299  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1 882,870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6 000,000  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7 882,870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1 576,574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5 994,725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5139,5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7387000"/>
                  </a:ext>
                </a:extLst>
              </a:tr>
              <a:tr h="56223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7 571,299  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1 314,027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6 000,000  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7 314,027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1 462,805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6 108,494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4849,1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3564337"/>
                  </a:ext>
                </a:extLst>
              </a:tr>
              <a:tr h="56223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7 571,299  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688,300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6 000,000  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6 688,300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1 337,660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6 233,639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4581,9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5045575"/>
                  </a:ext>
                </a:extLst>
              </a:tr>
              <a:tr h="562231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Total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20025,4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0278986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66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Lease evaluation </a:t>
            </a:r>
            <a:r>
              <a:rPr lang="en-US" sz="2400" dirty="0" smtClean="0"/>
              <a:t>procedure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1</a:t>
            </a:r>
            <a:r>
              <a:rPr lang="en-US" sz="2400" dirty="0" smtClean="0"/>
              <a:t>) </a:t>
            </a:r>
            <a:r>
              <a:rPr lang="en-US" sz="2400" dirty="0"/>
              <a:t>Calculation of the leasing </a:t>
            </a:r>
            <a:r>
              <a:rPr lang="en-US" sz="2400" dirty="0" smtClean="0"/>
              <a:t>plan</a:t>
            </a:r>
            <a:r>
              <a:rPr lang="cs-CZ" sz="2400" dirty="0" smtClean="0"/>
              <a:t> </a:t>
            </a:r>
            <a:r>
              <a:rPr lang="en-US" sz="2400" dirty="0"/>
              <a:t>(result </a:t>
            </a:r>
            <a:r>
              <a:rPr lang="cs-CZ" sz="2400" dirty="0"/>
              <a:t>CZK </a:t>
            </a:r>
            <a:r>
              <a:rPr lang="en-US" sz="2400" dirty="0" smtClean="0"/>
              <a:t>7</a:t>
            </a:r>
            <a:r>
              <a:rPr lang="cs-CZ" sz="2400" dirty="0" smtClean="0"/>
              <a:t>200</a:t>
            </a:r>
            <a:r>
              <a:rPr lang="en-US" sz="2400" dirty="0" smtClean="0"/>
              <a:t> </a:t>
            </a:r>
            <a:r>
              <a:rPr lang="en-US" sz="2400" dirty="0" err="1"/>
              <a:t>th</a:t>
            </a:r>
            <a:r>
              <a:rPr lang="cs-CZ" sz="2400" dirty="0"/>
              <a:t>s</a:t>
            </a:r>
            <a:r>
              <a:rPr lang="cs-CZ" sz="2400" dirty="0" smtClean="0"/>
              <a:t>.)</a:t>
            </a:r>
          </a:p>
          <a:p>
            <a:pPr marL="0" indent="0">
              <a:buNone/>
            </a:pPr>
            <a:r>
              <a:rPr lang="cs-CZ" sz="2400" dirty="0" smtClean="0"/>
              <a:t>2</a:t>
            </a:r>
            <a:r>
              <a:rPr lang="en-US" sz="2400" dirty="0" smtClean="0"/>
              <a:t>) </a:t>
            </a:r>
            <a:r>
              <a:rPr lang="en-US" sz="2400" dirty="0"/>
              <a:t>Calculation of tax </a:t>
            </a:r>
            <a:r>
              <a:rPr lang="en-US" sz="2400" dirty="0" smtClean="0"/>
              <a:t>savings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3</a:t>
            </a:r>
            <a:r>
              <a:rPr lang="en-US" sz="2400" dirty="0"/>
              <a:t>) The calculation of discounted cash flow reduced </a:t>
            </a:r>
            <a:r>
              <a:rPr lang="cs-CZ" sz="2400" dirty="0"/>
              <a:t>by</a:t>
            </a:r>
            <a:r>
              <a:rPr lang="en-US" sz="2400" dirty="0"/>
              <a:t> tax savings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71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25105"/>
              </p:ext>
            </p:extLst>
          </p:nvPr>
        </p:nvGraphicFramePr>
        <p:xfrm>
          <a:off x="752475" y="1781177"/>
          <a:ext cx="8677276" cy="33944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7025">
                  <a:extLst>
                    <a:ext uri="{9D8B030D-6E8A-4147-A177-3AD203B41FA5}">
                      <a16:colId xmlns:a16="http://schemas.microsoft.com/office/drawing/2014/main" val="1818095646"/>
                    </a:ext>
                  </a:extLst>
                </a:gridCol>
                <a:gridCol w="1646282">
                  <a:extLst>
                    <a:ext uri="{9D8B030D-6E8A-4147-A177-3AD203B41FA5}">
                      <a16:colId xmlns:a16="http://schemas.microsoft.com/office/drawing/2014/main" val="1618872749"/>
                    </a:ext>
                  </a:extLst>
                </a:gridCol>
                <a:gridCol w="1317025">
                  <a:extLst>
                    <a:ext uri="{9D8B030D-6E8A-4147-A177-3AD203B41FA5}">
                      <a16:colId xmlns:a16="http://schemas.microsoft.com/office/drawing/2014/main" val="1977466797"/>
                    </a:ext>
                  </a:extLst>
                </a:gridCol>
                <a:gridCol w="1708017">
                  <a:extLst>
                    <a:ext uri="{9D8B030D-6E8A-4147-A177-3AD203B41FA5}">
                      <a16:colId xmlns:a16="http://schemas.microsoft.com/office/drawing/2014/main" val="520464712"/>
                    </a:ext>
                  </a:extLst>
                </a:gridCol>
                <a:gridCol w="1371902">
                  <a:extLst>
                    <a:ext uri="{9D8B030D-6E8A-4147-A177-3AD203B41FA5}">
                      <a16:colId xmlns:a16="http://schemas.microsoft.com/office/drawing/2014/main" val="1474347505"/>
                    </a:ext>
                  </a:extLst>
                </a:gridCol>
                <a:gridCol w="1317025">
                  <a:extLst>
                    <a:ext uri="{9D8B030D-6E8A-4147-A177-3AD203B41FA5}">
                      <a16:colId xmlns:a16="http://schemas.microsoft.com/office/drawing/2014/main" val="1561440294"/>
                    </a:ext>
                  </a:extLst>
                </a:gridCol>
              </a:tblGrid>
              <a:tr h="78667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 err="1">
                          <a:effectLst/>
                        </a:rPr>
                        <a:t>Years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 err="1">
                          <a:effectLst/>
                        </a:rPr>
                        <a:t>Payment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 Total cost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Tax savings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CF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Discounted CF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4748811"/>
                  </a:ext>
                </a:extLst>
              </a:tr>
              <a:tr h="43462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773944"/>
                  </a:ext>
                </a:extLst>
              </a:tr>
              <a:tr h="43462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7 200,000  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7 200,000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1 440,000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5 760,000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5333,333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5985517"/>
                  </a:ext>
                </a:extLst>
              </a:tr>
              <a:tr h="43462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7 200,000  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7 200,000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1 440,000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5 760,000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4938,272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559280"/>
                  </a:ext>
                </a:extLst>
              </a:tr>
              <a:tr h="43462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7 200,000  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7 200,000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1 440,000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5 760,000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4572,474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4671719"/>
                  </a:ext>
                </a:extLst>
              </a:tr>
              <a:tr h="43462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7 200,000  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7 200,000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1 440,000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5 760,000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4233,772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1167283"/>
                  </a:ext>
                </a:extLst>
              </a:tr>
              <a:tr h="434625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 err="1">
                          <a:effectLst/>
                        </a:rPr>
                        <a:t>Total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19077,85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3922109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97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Cash evaluation </a:t>
            </a:r>
            <a:r>
              <a:rPr lang="en-US" sz="2400" dirty="0" smtClean="0"/>
              <a:t>procedure</a:t>
            </a:r>
            <a:endParaRPr lang="cs-CZ" sz="2400" dirty="0" smtClean="0"/>
          </a:p>
          <a:p>
            <a:pPr marL="514350" indent="-514350">
              <a:buAutoNum type="arabicParenR"/>
            </a:pPr>
            <a:r>
              <a:rPr lang="en-US" sz="2400" dirty="0" smtClean="0"/>
              <a:t>Calculation </a:t>
            </a:r>
            <a:r>
              <a:rPr lang="en-US" sz="2400" dirty="0"/>
              <a:t>of tax savings from </a:t>
            </a:r>
            <a:r>
              <a:rPr lang="en-US" sz="2400" dirty="0" smtClean="0"/>
              <a:t>depreciation</a:t>
            </a:r>
            <a:endParaRPr lang="cs-CZ" sz="2400" dirty="0" smtClean="0"/>
          </a:p>
          <a:p>
            <a:pPr marL="514350" indent="-514350">
              <a:buAutoNum type="arabicParenR"/>
            </a:pPr>
            <a:r>
              <a:rPr lang="en-US" sz="2400" dirty="0" smtClean="0"/>
              <a:t>Calculation </a:t>
            </a:r>
            <a:r>
              <a:rPr lang="en-US" sz="2400" dirty="0"/>
              <a:t>of discounted cash flow less tax savings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50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762417"/>
              </p:ext>
            </p:extLst>
          </p:nvPr>
        </p:nvGraphicFramePr>
        <p:xfrm>
          <a:off x="466725" y="1666875"/>
          <a:ext cx="8686801" cy="38290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2822">
                  <a:extLst>
                    <a:ext uri="{9D8B030D-6E8A-4147-A177-3AD203B41FA5}">
                      <a16:colId xmlns:a16="http://schemas.microsoft.com/office/drawing/2014/main" val="1019206948"/>
                    </a:ext>
                  </a:extLst>
                </a:gridCol>
                <a:gridCol w="1689459">
                  <a:extLst>
                    <a:ext uri="{9D8B030D-6E8A-4147-A177-3AD203B41FA5}">
                      <a16:colId xmlns:a16="http://schemas.microsoft.com/office/drawing/2014/main" val="59753270"/>
                    </a:ext>
                  </a:extLst>
                </a:gridCol>
                <a:gridCol w="1242822">
                  <a:extLst>
                    <a:ext uri="{9D8B030D-6E8A-4147-A177-3AD203B41FA5}">
                      <a16:colId xmlns:a16="http://schemas.microsoft.com/office/drawing/2014/main" val="1992322808"/>
                    </a:ext>
                  </a:extLst>
                </a:gridCol>
                <a:gridCol w="1611784">
                  <a:extLst>
                    <a:ext uri="{9D8B030D-6E8A-4147-A177-3AD203B41FA5}">
                      <a16:colId xmlns:a16="http://schemas.microsoft.com/office/drawing/2014/main" val="4142971221"/>
                    </a:ext>
                  </a:extLst>
                </a:gridCol>
                <a:gridCol w="1475849">
                  <a:extLst>
                    <a:ext uri="{9D8B030D-6E8A-4147-A177-3AD203B41FA5}">
                      <a16:colId xmlns:a16="http://schemas.microsoft.com/office/drawing/2014/main" val="4149839015"/>
                    </a:ext>
                  </a:extLst>
                </a:gridCol>
                <a:gridCol w="1424065">
                  <a:extLst>
                    <a:ext uri="{9D8B030D-6E8A-4147-A177-3AD203B41FA5}">
                      <a16:colId xmlns:a16="http://schemas.microsoft.com/office/drawing/2014/main" val="650275773"/>
                    </a:ext>
                  </a:extLst>
                </a:gridCol>
              </a:tblGrid>
              <a:tr h="8873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 err="1">
                          <a:effectLst/>
                        </a:rPr>
                        <a:t>Years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 err="1">
                          <a:effectLst/>
                        </a:rPr>
                        <a:t>Payment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 Total cost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Tax savings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CF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Discounted CF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8796794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24 000,000  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24 000,000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24 000,000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8364837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0,000  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6 000,000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1 200,000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-1 200,000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-1111,1111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8300233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0,000  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6 000,000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1 200,000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-1 200,000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-1111,1111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1146708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0,000  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6 000,000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1 200,000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-1 200,000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-1111,1111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8901324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0,000  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6 000,000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1 200,000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-1 200,000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-1111,1111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0723546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 err="1">
                          <a:effectLst/>
                        </a:rPr>
                        <a:t>Total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19 555,556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6739070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26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264</TotalTime>
  <Words>407</Words>
  <Application>Microsoft Office PowerPoint</Application>
  <PresentationFormat>Vlastní</PresentationFormat>
  <Paragraphs>173</Paragraphs>
  <Slides>9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Clara Sans</vt:lpstr>
      <vt:lpstr>JU_OPVVV</vt:lpstr>
      <vt:lpstr>Equation.3</vt:lpstr>
      <vt:lpstr>Leasing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24</cp:revision>
  <dcterms:created xsi:type="dcterms:W3CDTF">2017-07-17T18:52:59Z</dcterms:created>
  <dcterms:modified xsi:type="dcterms:W3CDTF">2021-04-18T18:10:54Z</dcterms:modified>
</cp:coreProperties>
</file>