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4"/>
  </p:notesMasterIdLst>
  <p:sldIdLst>
    <p:sldId id="256" r:id="rId2"/>
    <p:sldId id="257" r:id="rId3"/>
    <p:sldId id="267" r:id="rId4"/>
    <p:sldId id="268" r:id="rId5"/>
    <p:sldId id="269" r:id="rId6"/>
    <p:sldId id="258" r:id="rId7"/>
    <p:sldId id="259" r:id="rId8"/>
    <p:sldId id="260" r:id="rId9"/>
    <p:sldId id="261" r:id="rId10"/>
    <p:sldId id="262" r:id="rId11"/>
    <p:sldId id="263" r:id="rId12"/>
    <p:sldId id="264" r:id="rId13"/>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70" d="100"/>
          <a:sy n="70" d="100"/>
        </p:scale>
        <p:origin x="1068" y="9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22.06.2021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22.06.2021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22.06.2021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22.06.2021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22.06.2021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a:t>Contracts of carriage in international and Czech law</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50D0CF-CA48-4B10-A52F-9A02675C3491}"/>
              </a:ext>
            </a:extLst>
          </p:cNvPr>
          <p:cNvSpPr>
            <a:spLocks noGrp="1"/>
          </p:cNvSpPr>
          <p:nvPr>
            <p:ph type="title"/>
          </p:nvPr>
        </p:nvSpPr>
        <p:spPr/>
        <p:txBody>
          <a:bodyPr/>
          <a:lstStyle/>
          <a:p>
            <a:r>
              <a:rPr lang="en-US" dirty="0"/>
              <a:t>Contract for carriage of goods </a:t>
            </a:r>
          </a:p>
        </p:txBody>
      </p:sp>
      <p:sp>
        <p:nvSpPr>
          <p:cNvPr id="3" name="Zástupný obsah 2">
            <a:extLst>
              <a:ext uri="{FF2B5EF4-FFF2-40B4-BE49-F238E27FC236}">
                <a16:creationId xmlns:a16="http://schemas.microsoft.com/office/drawing/2014/main" id="{C1F153EF-E414-4FA1-BB65-59F619E704E7}"/>
              </a:ext>
            </a:extLst>
          </p:cNvPr>
          <p:cNvSpPr>
            <a:spLocks noGrp="1"/>
          </p:cNvSpPr>
          <p:nvPr>
            <p:ph idx="1"/>
          </p:nvPr>
        </p:nvSpPr>
        <p:spPr/>
        <p:txBody>
          <a:bodyPr/>
          <a:lstStyle/>
          <a:p>
            <a:r>
              <a:rPr lang="en-US" sz="2800" dirty="0"/>
              <a:t>the carrier </a:t>
            </a:r>
          </a:p>
          <a:p>
            <a:pPr lvl="1"/>
            <a:r>
              <a:rPr lang="en-US" sz="2400" dirty="0"/>
              <a:t>has the obligation to transport the consignment </a:t>
            </a:r>
          </a:p>
          <a:p>
            <a:pPr lvl="2"/>
            <a:r>
              <a:rPr lang="en-US" sz="2000" dirty="0"/>
              <a:t>from the place of departure to the place of destination</a:t>
            </a:r>
          </a:p>
          <a:p>
            <a:pPr lvl="2"/>
            <a:r>
              <a:rPr lang="en-US" sz="2000" dirty="0"/>
              <a:t>with due care </a:t>
            </a:r>
          </a:p>
          <a:p>
            <a:pPr lvl="2"/>
            <a:r>
              <a:rPr lang="en-US" sz="2000" dirty="0"/>
              <a:t>at an agreed time </a:t>
            </a:r>
          </a:p>
          <a:p>
            <a:r>
              <a:rPr lang="en-US" sz="2800" dirty="0"/>
              <a:t>the consignor</a:t>
            </a:r>
          </a:p>
          <a:p>
            <a:pPr lvl="1"/>
            <a:r>
              <a:rPr lang="en-US" sz="2400" dirty="0"/>
              <a:t>has the obligation </a:t>
            </a:r>
          </a:p>
          <a:p>
            <a:pPr lvl="2"/>
            <a:r>
              <a:rPr lang="en-US" sz="2000" dirty="0"/>
              <a:t>to pay the transport charge </a:t>
            </a:r>
          </a:p>
          <a:p>
            <a:pPr lvl="2"/>
            <a:r>
              <a:rPr lang="en-US" sz="2000" dirty="0"/>
              <a:t>to provide the carrier with information about the content of the consignment</a:t>
            </a:r>
          </a:p>
          <a:p>
            <a:r>
              <a:rPr lang="en-US" sz="2800" dirty="0"/>
              <a:t>the consignee </a:t>
            </a:r>
          </a:p>
          <a:p>
            <a:pPr lvl="1"/>
            <a:r>
              <a:rPr lang="en-US" sz="2400" dirty="0"/>
              <a:t>the third party to the contract of carriage </a:t>
            </a:r>
          </a:p>
          <a:p>
            <a:pPr lvl="1"/>
            <a:r>
              <a:rPr lang="en-US" sz="2400" dirty="0"/>
              <a:t>acquires the rights under the contract against the carrier </a:t>
            </a:r>
          </a:p>
          <a:p>
            <a:pPr lvl="2"/>
            <a:r>
              <a:rPr lang="en-US" sz="2000" dirty="0"/>
              <a:t>the right to issue the consignment or damage compensation</a:t>
            </a:r>
          </a:p>
          <a:p>
            <a:pPr lvl="3"/>
            <a:r>
              <a:rPr lang="en-US" sz="1600" dirty="0"/>
              <a:t>the issue of a consignment may be subject to the collection of a certain amount from the consignee (“cash on delivery”)</a:t>
            </a:r>
          </a:p>
        </p:txBody>
      </p:sp>
      <p:sp>
        <p:nvSpPr>
          <p:cNvPr id="4" name="Zástupný symbol pro datum 3">
            <a:extLst>
              <a:ext uri="{FF2B5EF4-FFF2-40B4-BE49-F238E27FC236}">
                <a16:creationId xmlns:a16="http://schemas.microsoft.com/office/drawing/2014/main" id="{D0B443B0-1712-41DD-A022-10844CE68134}"/>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9F9B1FCB-CA9B-4574-BEAB-F376648ADC58}"/>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dirty="0"/>
          </a:p>
        </p:txBody>
      </p:sp>
    </p:spTree>
    <p:extLst>
      <p:ext uri="{BB962C8B-B14F-4D97-AF65-F5344CB8AC3E}">
        <p14:creationId xmlns:p14="http://schemas.microsoft.com/office/powerpoint/2010/main" val="39207918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00AA5F-4049-49CC-81A6-96C8CD7AA47A}"/>
              </a:ext>
            </a:extLst>
          </p:cNvPr>
          <p:cNvSpPr>
            <a:spLocks noGrp="1"/>
          </p:cNvSpPr>
          <p:nvPr>
            <p:ph type="title"/>
          </p:nvPr>
        </p:nvSpPr>
        <p:spPr/>
        <p:txBody>
          <a:bodyPr/>
          <a:lstStyle/>
          <a:p>
            <a:r>
              <a:rPr lang="en-US" dirty="0"/>
              <a:t>Contract for carriage of goods </a:t>
            </a:r>
          </a:p>
        </p:txBody>
      </p:sp>
      <p:sp>
        <p:nvSpPr>
          <p:cNvPr id="3" name="Zástupný obsah 2">
            <a:extLst>
              <a:ext uri="{FF2B5EF4-FFF2-40B4-BE49-F238E27FC236}">
                <a16:creationId xmlns:a16="http://schemas.microsoft.com/office/drawing/2014/main" id="{F14AAA8C-50E3-4136-8182-AD917026DD7F}"/>
              </a:ext>
            </a:extLst>
          </p:cNvPr>
          <p:cNvSpPr>
            <a:spLocks noGrp="1"/>
          </p:cNvSpPr>
          <p:nvPr>
            <p:ph idx="1"/>
          </p:nvPr>
        </p:nvSpPr>
        <p:spPr/>
        <p:txBody>
          <a:bodyPr/>
          <a:lstStyle/>
          <a:p>
            <a:r>
              <a:rPr lang="en-US" sz="2800" dirty="0"/>
              <a:t>the consignor </a:t>
            </a:r>
          </a:p>
          <a:p>
            <a:pPr lvl="1"/>
            <a:r>
              <a:rPr lang="en-US" sz="2400" dirty="0"/>
              <a:t>is the “consignment master” throughout the transport </a:t>
            </a:r>
          </a:p>
          <a:p>
            <a:pPr lvl="2"/>
            <a:r>
              <a:rPr lang="en-US" sz="2000" dirty="0"/>
              <a:t>may interrupt the transport at any time and may, for example, hire another consignee</a:t>
            </a:r>
          </a:p>
          <a:p>
            <a:r>
              <a:rPr lang="en-US" sz="2800" dirty="0"/>
              <a:t>the carrier </a:t>
            </a:r>
          </a:p>
          <a:p>
            <a:pPr lvl="1"/>
            <a:r>
              <a:rPr lang="en-US" sz="2400" dirty="0"/>
              <a:t>has a priority right of lien on the consignment in order to secure its debts under the contract</a:t>
            </a:r>
          </a:p>
          <a:p>
            <a:pPr lvl="2"/>
            <a:r>
              <a:rPr lang="en-US" sz="2000" dirty="0"/>
              <a:t>if the person entitled to do so fails to collect the consignment within 6 months, the carrier may sell the goods</a:t>
            </a:r>
          </a:p>
          <a:p>
            <a:pPr lvl="1"/>
            <a:r>
              <a:rPr lang="en-US" sz="2400" dirty="0"/>
              <a:t>shall compensate the damage </a:t>
            </a:r>
          </a:p>
          <a:p>
            <a:pPr lvl="2"/>
            <a:r>
              <a:rPr lang="en-US" sz="2000" dirty="0"/>
              <a:t>if the consignment is damaged during transport, although the carrier could have prevented it</a:t>
            </a:r>
          </a:p>
          <a:p>
            <a:r>
              <a:rPr lang="en-US" sz="2800" dirty="0"/>
              <a:t>the contract must not contain any provision in which the carrier waives its liability for damage</a:t>
            </a:r>
          </a:p>
        </p:txBody>
      </p:sp>
      <p:sp>
        <p:nvSpPr>
          <p:cNvPr id="4" name="Zástupný symbol pro datum 3">
            <a:extLst>
              <a:ext uri="{FF2B5EF4-FFF2-40B4-BE49-F238E27FC236}">
                <a16:creationId xmlns:a16="http://schemas.microsoft.com/office/drawing/2014/main" id="{5EA52318-09D5-4D4F-B83C-E31EB5790D43}"/>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9349BB52-73AB-4391-8C53-530FC38FFC0F}"/>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40439311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0B27D6-C619-40EA-B210-598671BA1C07}"/>
              </a:ext>
            </a:extLst>
          </p:cNvPr>
          <p:cNvSpPr>
            <a:spLocks noGrp="1"/>
          </p:cNvSpPr>
          <p:nvPr>
            <p:ph type="title"/>
          </p:nvPr>
        </p:nvSpPr>
        <p:spPr/>
        <p:txBody>
          <a:bodyPr/>
          <a:lstStyle/>
          <a:p>
            <a:r>
              <a:rPr lang="en-US" dirty="0"/>
              <a:t>Forwarding contract in the Czech system of law</a:t>
            </a:r>
          </a:p>
        </p:txBody>
      </p:sp>
      <p:sp>
        <p:nvSpPr>
          <p:cNvPr id="3" name="Zástupný obsah 2">
            <a:extLst>
              <a:ext uri="{FF2B5EF4-FFF2-40B4-BE49-F238E27FC236}">
                <a16:creationId xmlns:a16="http://schemas.microsoft.com/office/drawing/2014/main" id="{43D5A5E2-6420-42E4-9880-F6E6987D3424}"/>
              </a:ext>
            </a:extLst>
          </p:cNvPr>
          <p:cNvSpPr>
            <a:spLocks noGrp="1"/>
          </p:cNvSpPr>
          <p:nvPr>
            <p:ph idx="1"/>
          </p:nvPr>
        </p:nvSpPr>
        <p:spPr/>
        <p:txBody>
          <a:bodyPr/>
          <a:lstStyle/>
          <a:p>
            <a:r>
              <a:rPr lang="en-US" sz="2400" dirty="0"/>
              <a:t>represents an obligation to procure the transport of the goods, not to transport the goods</a:t>
            </a:r>
          </a:p>
          <a:p>
            <a:pPr lvl="1"/>
            <a:r>
              <a:rPr lang="en-US" sz="2000" dirty="0"/>
              <a:t>the consigner is not liable for damage caused to the goods during transport</a:t>
            </a:r>
          </a:p>
          <a:p>
            <a:pPr lvl="2"/>
            <a:r>
              <a:rPr lang="en-US" sz="1800" dirty="0"/>
              <a:t>the fundamental difference </a:t>
            </a:r>
          </a:p>
          <a:p>
            <a:r>
              <a:rPr lang="en-US" sz="2400" dirty="0"/>
              <a:t>the forwarder agrees </a:t>
            </a:r>
          </a:p>
          <a:p>
            <a:pPr lvl="1"/>
            <a:r>
              <a:rPr lang="en-US" sz="2000" dirty="0"/>
              <a:t>to arrange for the principal to transport the consignment</a:t>
            </a:r>
          </a:p>
          <a:p>
            <a:pPr lvl="2"/>
            <a:r>
              <a:rPr lang="en-US" sz="2000" dirty="0"/>
              <a:t>in its own name and in its own account </a:t>
            </a:r>
          </a:p>
          <a:p>
            <a:pPr lvl="2"/>
            <a:r>
              <a:rPr lang="en-US" sz="2000" dirty="0"/>
              <a:t>from a certain location to another location</a:t>
            </a:r>
          </a:p>
          <a:p>
            <a:pPr lvl="1"/>
            <a:r>
              <a:rPr lang="en-US" sz="2000" dirty="0"/>
              <a:t>or to arrange for or perform transport-related operations (e.g., packaging, loading, storage)</a:t>
            </a:r>
          </a:p>
          <a:p>
            <a:r>
              <a:rPr lang="en-US" sz="2400" dirty="0"/>
              <a:t>the principal </a:t>
            </a:r>
          </a:p>
          <a:p>
            <a:pPr lvl="1"/>
            <a:r>
              <a:rPr lang="en-US" sz="2000" dirty="0"/>
              <a:t>undertakes to pay the respective remuneration</a:t>
            </a:r>
          </a:p>
          <a:p>
            <a:pPr lvl="1"/>
            <a:r>
              <a:rPr lang="en-US" sz="2000" dirty="0"/>
              <a:t>shall provide the necessary and correct information about the content of the consignment, to pay remuneration to the forwarder, to compensate the purposefully spent costs and to give instructions to the forwarder</a:t>
            </a:r>
          </a:p>
          <a:p>
            <a:endParaRPr lang="en-US" sz="2400" dirty="0"/>
          </a:p>
          <a:p>
            <a:endParaRPr lang="de-DE" sz="2400" dirty="0"/>
          </a:p>
        </p:txBody>
      </p:sp>
      <p:sp>
        <p:nvSpPr>
          <p:cNvPr id="4" name="Zástupný symbol pro datum 3">
            <a:extLst>
              <a:ext uri="{FF2B5EF4-FFF2-40B4-BE49-F238E27FC236}">
                <a16:creationId xmlns:a16="http://schemas.microsoft.com/office/drawing/2014/main" id="{B0EEA9C4-0563-4587-BD8A-7CC897683C45}"/>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AC3E781A-1EAD-4527-A911-30D767DA1DA6}"/>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7386387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spcAft>
                <a:spcPts val="800"/>
              </a:spcAft>
            </a:pPr>
            <a:r>
              <a:rPr lang="en-US" dirty="0"/>
              <a:t>Types of international contracts of carriage </a:t>
            </a:r>
          </a:p>
        </p:txBody>
      </p:sp>
      <p:sp>
        <p:nvSpPr>
          <p:cNvPr id="3" name="Zástupný symbol pro obsah 2"/>
          <p:cNvSpPr>
            <a:spLocks noGrp="1"/>
          </p:cNvSpPr>
          <p:nvPr>
            <p:ph idx="1"/>
          </p:nvPr>
        </p:nvSpPr>
        <p:spPr>
          <a:xfrm>
            <a:off x="534988" y="1191376"/>
            <a:ext cx="9623425" cy="5567281"/>
          </a:xfrm>
        </p:spPr>
        <p:txBody>
          <a:bodyPr/>
          <a:lstStyle/>
          <a:p>
            <a:r>
              <a:rPr lang="en-US" dirty="0"/>
              <a:t>international carriage by road</a:t>
            </a:r>
            <a:endParaRPr lang="cs-CZ" dirty="0"/>
          </a:p>
          <a:p>
            <a:r>
              <a:rPr lang="en-US" dirty="0"/>
              <a:t>international carriage by rail</a:t>
            </a:r>
            <a:endParaRPr lang="cs-CZ" dirty="0"/>
          </a:p>
          <a:p>
            <a:r>
              <a:rPr lang="en-US" dirty="0"/>
              <a:t>international carriage by air</a:t>
            </a:r>
            <a:endParaRPr lang="cs-CZ" dirty="0"/>
          </a:p>
          <a:p>
            <a:r>
              <a:rPr lang="en-US" dirty="0"/>
              <a:t>carriage by inland waterway</a:t>
            </a:r>
            <a:endParaRPr lang="cs-CZ" dirty="0"/>
          </a:p>
          <a:p>
            <a:r>
              <a:rPr lang="en-US" dirty="0"/>
              <a:t>carriage by sea</a:t>
            </a:r>
          </a:p>
          <a:p>
            <a:endParaRPr lang="en-US"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22.06.2021</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38EE4F-8FEB-4EEB-A0C2-114D4CB5955B}"/>
              </a:ext>
            </a:extLst>
          </p:cNvPr>
          <p:cNvSpPr>
            <a:spLocks noGrp="1"/>
          </p:cNvSpPr>
          <p:nvPr>
            <p:ph type="title"/>
          </p:nvPr>
        </p:nvSpPr>
        <p:spPr/>
        <p:txBody>
          <a:bodyPr/>
          <a:lstStyle/>
          <a:p>
            <a:r>
              <a:rPr lang="en-US" dirty="0"/>
              <a:t>International carriage by road</a:t>
            </a:r>
          </a:p>
        </p:txBody>
      </p:sp>
      <p:sp>
        <p:nvSpPr>
          <p:cNvPr id="3" name="Zástupný obsah 2">
            <a:extLst>
              <a:ext uri="{FF2B5EF4-FFF2-40B4-BE49-F238E27FC236}">
                <a16:creationId xmlns:a16="http://schemas.microsoft.com/office/drawing/2014/main" id="{37DDAED8-3F4B-4D05-9618-AA278C1C7D72}"/>
              </a:ext>
            </a:extLst>
          </p:cNvPr>
          <p:cNvSpPr>
            <a:spLocks noGrp="1"/>
          </p:cNvSpPr>
          <p:nvPr>
            <p:ph idx="1"/>
          </p:nvPr>
        </p:nvSpPr>
        <p:spPr>
          <a:xfrm>
            <a:off x="534988" y="1187532"/>
            <a:ext cx="9861342" cy="5567281"/>
          </a:xfrm>
        </p:spPr>
        <p:txBody>
          <a:bodyPr/>
          <a:lstStyle/>
          <a:p>
            <a:r>
              <a:rPr lang="en-US" sz="2800" dirty="0"/>
              <a:t>the Convention on the Contract for International Carriage of Goods by Road (CMR) </a:t>
            </a:r>
          </a:p>
          <a:p>
            <a:pPr lvl="1"/>
            <a:r>
              <a:rPr lang="en-US" dirty="0"/>
              <a:t>stipulates relations arising from contracts for the carriage of consignments by road for consideration where</a:t>
            </a:r>
          </a:p>
          <a:p>
            <a:pPr lvl="2"/>
            <a:r>
              <a:rPr lang="en-US" dirty="0"/>
              <a:t>the place of receipt of the consignment and the estimated place of delivery are in two different countries</a:t>
            </a:r>
          </a:p>
          <a:p>
            <a:pPr lvl="3"/>
            <a:r>
              <a:rPr lang="en-US" dirty="0"/>
              <a:t> at least one of which is a contracting country of the Convention</a:t>
            </a:r>
          </a:p>
          <a:p>
            <a:pPr lvl="1"/>
            <a:r>
              <a:rPr lang="en-US" dirty="0"/>
              <a:t>the CMR consignment note</a:t>
            </a:r>
          </a:p>
          <a:p>
            <a:pPr lvl="2"/>
            <a:r>
              <a:rPr lang="en-US" dirty="0"/>
              <a:t>a proof of the conclusion of the contract of carriage </a:t>
            </a:r>
          </a:p>
          <a:p>
            <a:pPr lvl="2"/>
            <a:r>
              <a:rPr lang="en-US" dirty="0"/>
              <a:t>a proof of the acceptance of the consignment by the carrier</a:t>
            </a:r>
          </a:p>
          <a:p>
            <a:pPr lvl="1"/>
            <a:r>
              <a:rPr lang="en-US" dirty="0"/>
              <a:t>contains provisions on the liability of the carrier </a:t>
            </a:r>
          </a:p>
          <a:p>
            <a:pPr lvl="2"/>
            <a:r>
              <a:rPr lang="en-US" dirty="0"/>
              <a:t>responsible for loss, damage during transport or exceeding of the delivery period</a:t>
            </a:r>
          </a:p>
          <a:p>
            <a:pPr lvl="2"/>
            <a:r>
              <a:rPr lang="en-US" dirty="0"/>
              <a:t>the carrier may release this liability</a:t>
            </a:r>
          </a:p>
          <a:p>
            <a:pPr lvl="1"/>
            <a:endParaRPr lang="en-US" dirty="0"/>
          </a:p>
        </p:txBody>
      </p:sp>
      <p:sp>
        <p:nvSpPr>
          <p:cNvPr id="4" name="Zástupný symbol pro datum 3">
            <a:extLst>
              <a:ext uri="{FF2B5EF4-FFF2-40B4-BE49-F238E27FC236}">
                <a16:creationId xmlns:a16="http://schemas.microsoft.com/office/drawing/2014/main" id="{1EE2AB8C-1936-4A79-9D04-2F8A70FD2822}"/>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7830BED2-8CDB-4CBB-A9DB-D7183C58693C}"/>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27919764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61DFF5-C85F-4F03-818D-E98EDA8A8982}"/>
              </a:ext>
            </a:extLst>
          </p:cNvPr>
          <p:cNvSpPr>
            <a:spLocks noGrp="1"/>
          </p:cNvSpPr>
          <p:nvPr>
            <p:ph type="title"/>
          </p:nvPr>
        </p:nvSpPr>
        <p:spPr>
          <a:xfrm>
            <a:off x="2731325" y="150813"/>
            <a:ext cx="7427088" cy="662917"/>
          </a:xfrm>
        </p:spPr>
        <p:txBody>
          <a:bodyPr/>
          <a:lstStyle/>
          <a:p>
            <a:r>
              <a:rPr lang="en-US" dirty="0"/>
              <a:t>International carriage by rail</a:t>
            </a:r>
          </a:p>
        </p:txBody>
      </p:sp>
      <p:sp>
        <p:nvSpPr>
          <p:cNvPr id="3" name="Zástupný obsah 2">
            <a:extLst>
              <a:ext uri="{FF2B5EF4-FFF2-40B4-BE49-F238E27FC236}">
                <a16:creationId xmlns:a16="http://schemas.microsoft.com/office/drawing/2014/main" id="{7D0EA6D5-1CFB-430A-8A7E-98DAA65C694D}"/>
              </a:ext>
            </a:extLst>
          </p:cNvPr>
          <p:cNvSpPr>
            <a:spLocks noGrp="1"/>
          </p:cNvSpPr>
          <p:nvPr>
            <p:ph idx="1"/>
          </p:nvPr>
        </p:nvSpPr>
        <p:spPr>
          <a:xfrm>
            <a:off x="534988" y="1187532"/>
            <a:ext cx="9885362" cy="5567281"/>
          </a:xfrm>
        </p:spPr>
        <p:txBody>
          <a:bodyPr/>
          <a:lstStyle/>
          <a:p>
            <a:r>
              <a:rPr lang="en-US" sz="2800" dirty="0"/>
              <a:t>the Convention concerning International Carriage by Rail (COTIF) </a:t>
            </a:r>
          </a:p>
          <a:p>
            <a:pPr lvl="1"/>
            <a:r>
              <a:rPr lang="en-US" sz="2400" dirty="0"/>
              <a:t>contains uniform rules for contracts for the international carriage </a:t>
            </a:r>
          </a:p>
          <a:p>
            <a:pPr lvl="2"/>
            <a:r>
              <a:rPr lang="en-US" dirty="0"/>
              <a:t>of passengers and luggage by rail (CIV) </a:t>
            </a:r>
          </a:p>
          <a:p>
            <a:pPr lvl="3"/>
            <a:r>
              <a:rPr lang="en-US" dirty="0"/>
              <a:t>the ticket and the luggage slip shall constitute transport documents</a:t>
            </a:r>
          </a:p>
          <a:p>
            <a:pPr lvl="3"/>
            <a:r>
              <a:rPr lang="en-US" dirty="0"/>
              <a:t>the railway is responsible for death, injury, total or partial loss or damage to a thing</a:t>
            </a:r>
          </a:p>
          <a:p>
            <a:pPr lvl="2"/>
            <a:r>
              <a:rPr lang="en-US" dirty="0"/>
              <a:t>of goods by rail (CIM)</a:t>
            </a:r>
          </a:p>
          <a:p>
            <a:pPr lvl="3"/>
            <a:r>
              <a:rPr lang="en-US" dirty="0"/>
              <a:t>the transport document shall be the bill of lading containing the required details</a:t>
            </a:r>
          </a:p>
          <a:p>
            <a:pPr lvl="1"/>
            <a:r>
              <a:rPr lang="en-US" sz="2400" dirty="0"/>
              <a:t>regulates </a:t>
            </a:r>
          </a:p>
          <a:p>
            <a:pPr lvl="2"/>
            <a:r>
              <a:rPr lang="en-US" dirty="0"/>
              <a:t>the contract of carriage (tickets, luggage tickets)</a:t>
            </a:r>
          </a:p>
          <a:p>
            <a:pPr lvl="2"/>
            <a:r>
              <a:rPr lang="en-US" dirty="0"/>
              <a:t>changes in the contract of carriage</a:t>
            </a:r>
          </a:p>
          <a:p>
            <a:pPr lvl="2"/>
            <a:r>
              <a:rPr lang="en-US" dirty="0"/>
              <a:t>responsibility of the railway </a:t>
            </a:r>
          </a:p>
          <a:p>
            <a:pPr lvl="2"/>
            <a:r>
              <a:rPr lang="en-US" dirty="0"/>
              <a:t>exercise of liability claims</a:t>
            </a:r>
          </a:p>
          <a:p>
            <a:pPr lvl="2"/>
            <a:r>
              <a:rPr lang="en-US" dirty="0"/>
              <a:t>the interrelationship between railways etc.</a:t>
            </a:r>
          </a:p>
        </p:txBody>
      </p:sp>
      <p:sp>
        <p:nvSpPr>
          <p:cNvPr id="4" name="Zástupný symbol pro datum 3">
            <a:extLst>
              <a:ext uri="{FF2B5EF4-FFF2-40B4-BE49-F238E27FC236}">
                <a16:creationId xmlns:a16="http://schemas.microsoft.com/office/drawing/2014/main" id="{A0A3B2D2-7182-4780-BA36-BD864993ED67}"/>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BB369522-0B5F-407D-AA2D-A9F5A3608706}"/>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8688341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A08027-81E3-4959-9FD2-3A3578397FBF}"/>
              </a:ext>
            </a:extLst>
          </p:cNvPr>
          <p:cNvSpPr>
            <a:spLocks noGrp="1"/>
          </p:cNvSpPr>
          <p:nvPr>
            <p:ph type="title"/>
          </p:nvPr>
        </p:nvSpPr>
        <p:spPr/>
        <p:txBody>
          <a:bodyPr/>
          <a:lstStyle/>
          <a:p>
            <a:r>
              <a:rPr lang="en-US" dirty="0"/>
              <a:t>International carriage by air</a:t>
            </a:r>
          </a:p>
        </p:txBody>
      </p:sp>
      <p:sp>
        <p:nvSpPr>
          <p:cNvPr id="3" name="Zástupný obsah 2">
            <a:extLst>
              <a:ext uri="{FF2B5EF4-FFF2-40B4-BE49-F238E27FC236}">
                <a16:creationId xmlns:a16="http://schemas.microsoft.com/office/drawing/2014/main" id="{D74B49E6-32CE-4AC0-AD14-6C28150F2912}"/>
              </a:ext>
            </a:extLst>
          </p:cNvPr>
          <p:cNvSpPr>
            <a:spLocks noGrp="1"/>
          </p:cNvSpPr>
          <p:nvPr>
            <p:ph idx="1"/>
          </p:nvPr>
        </p:nvSpPr>
        <p:spPr/>
        <p:txBody>
          <a:bodyPr/>
          <a:lstStyle/>
          <a:p>
            <a:r>
              <a:rPr lang="en-US" sz="2800" dirty="0"/>
              <a:t>the Montreal Convention for the Unification of Certain Rules for International Carriage by Air </a:t>
            </a:r>
          </a:p>
          <a:p>
            <a:pPr lvl="1"/>
            <a:r>
              <a:rPr lang="en-US" dirty="0"/>
              <a:t>unites the rules on </a:t>
            </a:r>
          </a:p>
          <a:p>
            <a:pPr lvl="2"/>
            <a:r>
              <a:rPr lang="en-US" sz="2000" dirty="0"/>
              <a:t>transport documents</a:t>
            </a:r>
          </a:p>
          <a:p>
            <a:pPr lvl="2"/>
            <a:r>
              <a:rPr lang="en-US" sz="2000" dirty="0"/>
              <a:t>the obligations of the parties in relation to the carriage</a:t>
            </a:r>
          </a:p>
          <a:p>
            <a:pPr lvl="1"/>
            <a:r>
              <a:rPr lang="en-US" sz="2400" dirty="0"/>
              <a:t>sets out in detail the liability of the carrier and the extent of compensation</a:t>
            </a:r>
          </a:p>
          <a:p>
            <a:pPr lvl="2"/>
            <a:r>
              <a:rPr lang="en-US" dirty="0"/>
              <a:t>the carrier is responsible for the death or injury of the passenger, destruction, damage, loss of luggage or cargo</a:t>
            </a:r>
          </a:p>
          <a:p>
            <a:pPr lvl="2"/>
            <a:r>
              <a:rPr lang="en-US" dirty="0"/>
              <a:t>liability shall be limited by maximum fixed amounts which may however be increased by contract</a:t>
            </a:r>
          </a:p>
          <a:p>
            <a:r>
              <a:rPr lang="en-US" sz="2800" dirty="0"/>
              <a:t>between the Czech Republic and the contracting countries which have not yet ratified the Montreal Convention</a:t>
            </a:r>
          </a:p>
          <a:p>
            <a:pPr lvl="1"/>
            <a:r>
              <a:rPr lang="en-US" dirty="0"/>
              <a:t>the Warsaw Convention remains in force</a:t>
            </a:r>
          </a:p>
        </p:txBody>
      </p:sp>
      <p:sp>
        <p:nvSpPr>
          <p:cNvPr id="4" name="Zástupný symbol pro datum 3">
            <a:extLst>
              <a:ext uri="{FF2B5EF4-FFF2-40B4-BE49-F238E27FC236}">
                <a16:creationId xmlns:a16="http://schemas.microsoft.com/office/drawing/2014/main" id="{197525CF-5859-44BC-A022-BE73E147443D}"/>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4A044386-2A3F-41AB-AF98-0F88A09C5ADA}"/>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dirty="0"/>
          </a:p>
        </p:txBody>
      </p:sp>
    </p:spTree>
    <p:extLst>
      <p:ext uri="{BB962C8B-B14F-4D97-AF65-F5344CB8AC3E}">
        <p14:creationId xmlns:p14="http://schemas.microsoft.com/office/powerpoint/2010/main" val="861851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EB0B2E-AD56-4E3F-8345-55015300C4DF}"/>
              </a:ext>
            </a:extLst>
          </p:cNvPr>
          <p:cNvSpPr>
            <a:spLocks noGrp="1"/>
          </p:cNvSpPr>
          <p:nvPr>
            <p:ph type="title"/>
          </p:nvPr>
        </p:nvSpPr>
        <p:spPr/>
        <p:txBody>
          <a:bodyPr/>
          <a:lstStyle/>
          <a:p>
            <a:r>
              <a:rPr lang="en-US" dirty="0"/>
              <a:t>Carriage by inland waterway</a:t>
            </a:r>
          </a:p>
        </p:txBody>
      </p:sp>
      <p:sp>
        <p:nvSpPr>
          <p:cNvPr id="3" name="Zástupný obsah 2">
            <a:extLst>
              <a:ext uri="{FF2B5EF4-FFF2-40B4-BE49-F238E27FC236}">
                <a16:creationId xmlns:a16="http://schemas.microsoft.com/office/drawing/2014/main" id="{C08D0985-3B49-4F27-B052-88133B9F6CD8}"/>
              </a:ext>
            </a:extLst>
          </p:cNvPr>
          <p:cNvSpPr>
            <a:spLocks noGrp="1"/>
          </p:cNvSpPr>
          <p:nvPr>
            <p:ph idx="1"/>
          </p:nvPr>
        </p:nvSpPr>
        <p:spPr/>
        <p:txBody>
          <a:bodyPr/>
          <a:lstStyle/>
          <a:p>
            <a:r>
              <a:rPr lang="en-US" sz="2800" dirty="0"/>
              <a:t>the Budapest Convention on the Contract for the Carriage of Goods by Inland Waterway (CMNI) </a:t>
            </a:r>
          </a:p>
          <a:p>
            <a:pPr lvl="1"/>
            <a:r>
              <a:rPr lang="en-US" dirty="0"/>
              <a:t>the first European regulation of national waterway transport</a:t>
            </a:r>
          </a:p>
          <a:p>
            <a:pPr lvl="1"/>
            <a:r>
              <a:rPr lang="en-US" dirty="0"/>
              <a:t>it shall apply to transport contracts where </a:t>
            </a:r>
          </a:p>
          <a:p>
            <a:pPr lvl="2"/>
            <a:r>
              <a:rPr lang="en-US" dirty="0"/>
              <a:t>the port of loading or the place of the goods acceptance and the port of unloading or the place of delivery</a:t>
            </a:r>
          </a:p>
          <a:p>
            <a:pPr lvl="3"/>
            <a:r>
              <a:rPr lang="en-US" dirty="0"/>
              <a:t>are situated in two different countries</a:t>
            </a:r>
          </a:p>
          <a:p>
            <a:pPr lvl="4"/>
            <a:r>
              <a:rPr lang="en-US" dirty="0"/>
              <a:t>at least one of which is a contracting country of the Budapest Convention</a:t>
            </a:r>
          </a:p>
          <a:p>
            <a:pPr lvl="1"/>
            <a:endParaRPr lang="en-US" dirty="0"/>
          </a:p>
          <a:p>
            <a:pPr lvl="1"/>
            <a:endParaRPr lang="cs-CZ" dirty="0"/>
          </a:p>
          <a:p>
            <a:endParaRPr lang="cs-CZ" dirty="0"/>
          </a:p>
        </p:txBody>
      </p:sp>
      <p:sp>
        <p:nvSpPr>
          <p:cNvPr id="4" name="Zástupný symbol pro datum 3">
            <a:extLst>
              <a:ext uri="{FF2B5EF4-FFF2-40B4-BE49-F238E27FC236}">
                <a16:creationId xmlns:a16="http://schemas.microsoft.com/office/drawing/2014/main" id="{733801C4-0941-43E9-9DA6-0FBA5292A55F}"/>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CC1D12C4-5CAC-4CFD-B211-EC1DA17F2336}"/>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580263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225E70-5B7F-461A-BEE5-0413983EA2AE}"/>
              </a:ext>
            </a:extLst>
          </p:cNvPr>
          <p:cNvSpPr>
            <a:spLocks noGrp="1"/>
          </p:cNvSpPr>
          <p:nvPr>
            <p:ph type="title"/>
          </p:nvPr>
        </p:nvSpPr>
        <p:spPr/>
        <p:txBody>
          <a:bodyPr/>
          <a:lstStyle/>
          <a:p>
            <a:r>
              <a:rPr lang="en-US" dirty="0"/>
              <a:t>Carriage by sea</a:t>
            </a:r>
          </a:p>
        </p:txBody>
      </p:sp>
      <p:sp>
        <p:nvSpPr>
          <p:cNvPr id="3" name="Zástupný obsah 2">
            <a:extLst>
              <a:ext uri="{FF2B5EF4-FFF2-40B4-BE49-F238E27FC236}">
                <a16:creationId xmlns:a16="http://schemas.microsoft.com/office/drawing/2014/main" id="{C82EDD89-3025-4062-91B3-540910BE19D0}"/>
              </a:ext>
            </a:extLst>
          </p:cNvPr>
          <p:cNvSpPr>
            <a:spLocks noGrp="1"/>
          </p:cNvSpPr>
          <p:nvPr>
            <p:ph idx="1"/>
          </p:nvPr>
        </p:nvSpPr>
        <p:spPr>
          <a:xfrm>
            <a:off x="534988" y="1187532"/>
            <a:ext cx="9881221" cy="5567281"/>
          </a:xfrm>
        </p:spPr>
        <p:txBody>
          <a:bodyPr/>
          <a:lstStyle/>
          <a:p>
            <a:r>
              <a:rPr lang="en-US" sz="2800" dirty="0"/>
              <a:t>the Hamburg Rules on Bills of Lading</a:t>
            </a:r>
          </a:p>
          <a:p>
            <a:pPr lvl="1"/>
            <a:r>
              <a:rPr lang="en-US" dirty="0"/>
              <a:t>also referred to as the United Nations Convention on the Carriage of Goods by Sea</a:t>
            </a:r>
          </a:p>
          <a:p>
            <a:pPr lvl="1"/>
            <a:r>
              <a:rPr lang="en-US" dirty="0"/>
              <a:t>the consignment note</a:t>
            </a:r>
          </a:p>
          <a:p>
            <a:pPr lvl="2"/>
            <a:r>
              <a:rPr lang="en-US" dirty="0"/>
              <a:t>is the transport document – the bill of landing</a:t>
            </a:r>
          </a:p>
          <a:p>
            <a:pPr lvl="2"/>
            <a:r>
              <a:rPr lang="en-US" dirty="0"/>
              <a:t>represents the right of the carrier to issue the consignment taken over for transport to a person </a:t>
            </a:r>
            <a:r>
              <a:rPr lang="en-US" dirty="0" err="1"/>
              <a:t>authorised</a:t>
            </a:r>
            <a:r>
              <a:rPr lang="en-US" dirty="0"/>
              <a:t> under the document which presents the bill of lading</a:t>
            </a:r>
          </a:p>
          <a:p>
            <a:pPr lvl="1"/>
            <a:r>
              <a:rPr lang="en-US" dirty="0"/>
              <a:t>it applies to contracts between two different countries where</a:t>
            </a:r>
          </a:p>
          <a:p>
            <a:pPr lvl="2"/>
            <a:r>
              <a:rPr lang="en-US" dirty="0"/>
              <a:t>the port of loading and unloading is in the territory of the country of Hamburg Convention</a:t>
            </a:r>
          </a:p>
          <a:p>
            <a:pPr lvl="2"/>
            <a:r>
              <a:rPr lang="en-US" dirty="0"/>
              <a:t>or the bill of lading issued in a contracting country provides that the contract is to be governed by the Hamburg Convention </a:t>
            </a:r>
          </a:p>
        </p:txBody>
      </p:sp>
      <p:sp>
        <p:nvSpPr>
          <p:cNvPr id="4" name="Zástupný symbol pro datum 3">
            <a:extLst>
              <a:ext uri="{FF2B5EF4-FFF2-40B4-BE49-F238E27FC236}">
                <a16:creationId xmlns:a16="http://schemas.microsoft.com/office/drawing/2014/main" id="{7A405692-F4B9-4B06-A6A6-944F071F31ED}"/>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4F951B9D-25A2-48F6-8874-F04E6B5D7CBC}"/>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dirty="0"/>
          </a:p>
        </p:txBody>
      </p:sp>
    </p:spTree>
    <p:extLst>
      <p:ext uri="{BB962C8B-B14F-4D97-AF65-F5344CB8AC3E}">
        <p14:creationId xmlns:p14="http://schemas.microsoft.com/office/powerpoint/2010/main" val="25279644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96CEAA-41A1-44AE-B3D5-B3C3B0A50B5F}"/>
              </a:ext>
            </a:extLst>
          </p:cNvPr>
          <p:cNvSpPr>
            <a:spLocks noGrp="1"/>
          </p:cNvSpPr>
          <p:nvPr>
            <p:ph type="title"/>
          </p:nvPr>
        </p:nvSpPr>
        <p:spPr>
          <a:xfrm>
            <a:off x="2802834" y="180231"/>
            <a:ext cx="7355579" cy="662917"/>
          </a:xfrm>
        </p:spPr>
        <p:txBody>
          <a:bodyPr/>
          <a:lstStyle/>
          <a:p>
            <a:r>
              <a:rPr lang="en-US" dirty="0"/>
              <a:t>INCOTERMS</a:t>
            </a:r>
          </a:p>
        </p:txBody>
      </p:sp>
      <p:sp>
        <p:nvSpPr>
          <p:cNvPr id="3" name="Zástupný obsah 2">
            <a:extLst>
              <a:ext uri="{FF2B5EF4-FFF2-40B4-BE49-F238E27FC236}">
                <a16:creationId xmlns:a16="http://schemas.microsoft.com/office/drawing/2014/main" id="{A6018100-DED8-42F0-8EA1-FA0E2936FA23}"/>
              </a:ext>
            </a:extLst>
          </p:cNvPr>
          <p:cNvSpPr>
            <a:spLocks noGrp="1"/>
          </p:cNvSpPr>
          <p:nvPr>
            <p:ph idx="1"/>
          </p:nvPr>
        </p:nvSpPr>
        <p:spPr>
          <a:xfrm>
            <a:off x="534989" y="1187532"/>
            <a:ext cx="9881220" cy="5567281"/>
          </a:xfrm>
        </p:spPr>
        <p:txBody>
          <a:bodyPr/>
          <a:lstStyle/>
          <a:p>
            <a:r>
              <a:rPr lang="en-US" sz="2400" dirty="0"/>
              <a:t>were developed by the International Chamber of Commerce in Paris</a:t>
            </a:r>
          </a:p>
          <a:p>
            <a:pPr lvl="1"/>
            <a:r>
              <a:rPr lang="en-US" sz="2000" dirty="0"/>
              <a:t>to overcome the differences between the different legal systems </a:t>
            </a:r>
          </a:p>
          <a:p>
            <a:pPr lvl="1"/>
            <a:r>
              <a:rPr lang="en-US" sz="2000" dirty="0"/>
              <a:t>and eliminate the resulting uncertainty</a:t>
            </a:r>
          </a:p>
          <a:p>
            <a:r>
              <a:rPr lang="en-US" sz="2400" dirty="0"/>
              <a:t>are binding on the contracting parties only if they are expressly referred to in their contractual relationship</a:t>
            </a:r>
          </a:p>
          <a:p>
            <a:pPr lvl="1"/>
            <a:r>
              <a:rPr lang="en-US" sz="2000" dirty="0"/>
              <a:t>it is necessary to specify the version, all versions are valid and applicable</a:t>
            </a:r>
          </a:p>
          <a:p>
            <a:r>
              <a:rPr lang="en-US" sz="2400" dirty="0"/>
              <a:t>are a comprehensive and interlinked system of rights and obligations</a:t>
            </a:r>
          </a:p>
          <a:p>
            <a:pPr lvl="1"/>
            <a:r>
              <a:rPr lang="en-US" sz="2000" dirty="0"/>
              <a:t>regulate how the seller fulfils its obligation to deliver goods, who pays the costs of transport or customs duties and many other issues</a:t>
            </a:r>
          </a:p>
          <a:p>
            <a:r>
              <a:rPr lang="en-US" sz="2400" dirty="0"/>
              <a:t>the application means an agreement on a number of provisions, but not all of them </a:t>
            </a:r>
          </a:p>
          <a:p>
            <a:pPr lvl="1"/>
            <a:r>
              <a:rPr lang="en-US" sz="2000" dirty="0"/>
              <a:t>for example, they do not provide for the transfer of title</a:t>
            </a:r>
          </a:p>
          <a:p>
            <a:pPr lvl="2"/>
            <a:r>
              <a:rPr lang="en-US" sz="1800" dirty="0"/>
              <a:t>these matters must be regulated separately in the contract</a:t>
            </a:r>
            <a:endParaRPr lang="en-US" sz="2000" dirty="0"/>
          </a:p>
        </p:txBody>
      </p:sp>
      <p:sp>
        <p:nvSpPr>
          <p:cNvPr id="4" name="Zástupný symbol pro datum 3">
            <a:extLst>
              <a:ext uri="{FF2B5EF4-FFF2-40B4-BE49-F238E27FC236}">
                <a16:creationId xmlns:a16="http://schemas.microsoft.com/office/drawing/2014/main" id="{CA3C62FF-1DC3-46D1-9187-22F92FC69E1A}"/>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C0DD0053-79F9-4608-AAFF-AE082BDDF15D}"/>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dirty="0"/>
          </a:p>
        </p:txBody>
      </p:sp>
    </p:spTree>
    <p:extLst>
      <p:ext uri="{BB962C8B-B14F-4D97-AF65-F5344CB8AC3E}">
        <p14:creationId xmlns:p14="http://schemas.microsoft.com/office/powerpoint/2010/main" val="38348170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CAEE27-3C1A-44C6-9E5A-B300EA19219E}"/>
              </a:ext>
            </a:extLst>
          </p:cNvPr>
          <p:cNvSpPr>
            <a:spLocks noGrp="1"/>
          </p:cNvSpPr>
          <p:nvPr>
            <p:ph type="title"/>
          </p:nvPr>
        </p:nvSpPr>
        <p:spPr/>
        <p:txBody>
          <a:bodyPr/>
          <a:lstStyle/>
          <a:p>
            <a:r>
              <a:rPr lang="en-US" dirty="0"/>
              <a:t>Contract</a:t>
            </a:r>
            <a:r>
              <a:rPr lang="cs-CZ" dirty="0"/>
              <a:t>s </a:t>
            </a:r>
            <a:r>
              <a:rPr lang="en-US" dirty="0"/>
              <a:t>in the Czech system of law</a:t>
            </a:r>
            <a:endParaRPr lang="de-DE" dirty="0"/>
          </a:p>
        </p:txBody>
      </p:sp>
      <p:sp>
        <p:nvSpPr>
          <p:cNvPr id="3" name="Zástupný obsah 2">
            <a:extLst>
              <a:ext uri="{FF2B5EF4-FFF2-40B4-BE49-F238E27FC236}">
                <a16:creationId xmlns:a16="http://schemas.microsoft.com/office/drawing/2014/main" id="{C96AB20F-0C2E-4D37-8FAB-A766AC017F46}"/>
              </a:ext>
            </a:extLst>
          </p:cNvPr>
          <p:cNvSpPr>
            <a:spLocks noGrp="1"/>
          </p:cNvSpPr>
          <p:nvPr>
            <p:ph idx="1"/>
          </p:nvPr>
        </p:nvSpPr>
        <p:spPr/>
        <p:txBody>
          <a:bodyPr/>
          <a:lstStyle/>
          <a:p>
            <a:r>
              <a:rPr lang="en-US" sz="3600" dirty="0"/>
              <a:t>contract of carriage in the Czech system of law</a:t>
            </a:r>
          </a:p>
          <a:p>
            <a:pPr lvl="1"/>
            <a:r>
              <a:rPr lang="en-US" sz="3600" dirty="0"/>
              <a:t> </a:t>
            </a:r>
            <a:r>
              <a:rPr lang="en-US" sz="3200" dirty="0"/>
              <a:t>regulated in the Civil Code</a:t>
            </a:r>
          </a:p>
          <a:p>
            <a:pPr lvl="2"/>
            <a:r>
              <a:rPr lang="en-US" sz="2800" dirty="0"/>
              <a:t>but only general, there is always a Code of Carriage established for the individual modes </a:t>
            </a:r>
          </a:p>
          <a:p>
            <a:pPr lvl="1"/>
            <a:r>
              <a:rPr lang="en-US" sz="3200" dirty="0"/>
              <a:t>can be divi</a:t>
            </a:r>
            <a:r>
              <a:rPr lang="cs-CZ" sz="3200" dirty="0"/>
              <a:t>d</a:t>
            </a:r>
            <a:r>
              <a:rPr lang="en-US" sz="3200" dirty="0"/>
              <a:t>ed into</a:t>
            </a:r>
          </a:p>
          <a:p>
            <a:pPr lvl="2"/>
            <a:r>
              <a:rPr lang="en-US" sz="2800" dirty="0"/>
              <a:t>a contract of carriage of persons</a:t>
            </a:r>
          </a:p>
          <a:p>
            <a:pPr lvl="2"/>
            <a:r>
              <a:rPr lang="en-US" sz="2800" dirty="0"/>
              <a:t>a contract for carriage of goods </a:t>
            </a:r>
          </a:p>
          <a:p>
            <a:pPr lvl="2"/>
            <a:r>
              <a:rPr lang="en-US" sz="2800" dirty="0"/>
              <a:t>a contract of operation of a means of transport</a:t>
            </a:r>
            <a:endParaRPr lang="en-US" sz="1400" dirty="0">
              <a:latin typeface="Times New Roman" panose="02020603050405020304" pitchFamily="18" charset="0"/>
              <a:cs typeface="Arial" panose="020B0604020202020204" pitchFamily="34" charset="0"/>
            </a:endParaRPr>
          </a:p>
          <a:p>
            <a:r>
              <a:rPr lang="en-US" sz="3600" dirty="0"/>
              <a:t>forwarding contract in the Czech system of law</a:t>
            </a:r>
          </a:p>
          <a:p>
            <a:pPr lvl="1"/>
            <a:r>
              <a:rPr lang="en-US" sz="3200" dirty="0"/>
              <a:t>also regulated in the Civil Code</a:t>
            </a:r>
          </a:p>
        </p:txBody>
      </p:sp>
      <p:sp>
        <p:nvSpPr>
          <p:cNvPr id="4" name="Zástupný symbol pro datum 3">
            <a:extLst>
              <a:ext uri="{FF2B5EF4-FFF2-40B4-BE49-F238E27FC236}">
                <a16:creationId xmlns:a16="http://schemas.microsoft.com/office/drawing/2014/main" id="{5F1835B0-3A4B-4E15-90C7-80F740D08E19}"/>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28228CD6-41A3-45D8-9000-8EDAC798E77A}"/>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dirty="0"/>
          </a:p>
        </p:txBody>
      </p:sp>
    </p:spTree>
    <p:extLst>
      <p:ext uri="{BB962C8B-B14F-4D97-AF65-F5344CB8AC3E}">
        <p14:creationId xmlns:p14="http://schemas.microsoft.com/office/powerpoint/2010/main" val="2078330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3154</TotalTime>
  <Words>1127</Words>
  <Application>Microsoft Office PowerPoint</Application>
  <PresentationFormat>Vlastní</PresentationFormat>
  <Paragraphs>140</Paragraphs>
  <Slides>12</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12</vt:i4>
      </vt:variant>
    </vt:vector>
  </HeadingPairs>
  <TitlesOfParts>
    <vt:vector size="17" baseType="lpstr">
      <vt:lpstr>Arial</vt:lpstr>
      <vt:lpstr>Calibri</vt:lpstr>
      <vt:lpstr>Clara Sans</vt:lpstr>
      <vt:lpstr>Times New Roman</vt:lpstr>
      <vt:lpstr>JU_OPVVV</vt:lpstr>
      <vt:lpstr>Contracts of carriage in international and Czech law</vt:lpstr>
      <vt:lpstr>Types of international contracts of carriage </vt:lpstr>
      <vt:lpstr>International carriage by road</vt:lpstr>
      <vt:lpstr>International carriage by rail</vt:lpstr>
      <vt:lpstr>International carriage by air</vt:lpstr>
      <vt:lpstr>Carriage by inland waterway</vt:lpstr>
      <vt:lpstr>Carriage by sea</vt:lpstr>
      <vt:lpstr>INCOTERMS</vt:lpstr>
      <vt:lpstr>Contracts in the Czech system of law</vt:lpstr>
      <vt:lpstr>Contract for carriage of goods </vt:lpstr>
      <vt:lpstr>Contract for carriage of goods </vt:lpstr>
      <vt:lpstr>Forwarding contract in the Czech system of law</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Cech, Josef</cp:lastModifiedBy>
  <cp:revision>53</cp:revision>
  <dcterms:created xsi:type="dcterms:W3CDTF">2017-07-17T18:52:59Z</dcterms:created>
  <dcterms:modified xsi:type="dcterms:W3CDTF">2021-06-22T18:30:22Z</dcterms:modified>
</cp:coreProperties>
</file>