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9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Latina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Deponentní slovesa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63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Deponentní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Deponentní slovesa jsou nemalou skupinou latinských sloves a je třeba s tímto rozsáhlým fenoménem počítat. </a:t>
            </a:r>
          </a:p>
          <a:p>
            <a:r>
              <a:rPr lang="cs-CZ" sz="2800" dirty="0" smtClean="0"/>
              <a:t>Tato slovesa „deponují“, tedy odkládají aktivní tvary (</a:t>
            </a:r>
            <a:r>
              <a:rPr lang="cs-CZ" sz="2800" dirty="0"/>
              <a:t>resp. většinu z nich)</a:t>
            </a:r>
            <a:r>
              <a:rPr lang="cs-CZ" sz="2800" dirty="0" smtClean="0"/>
              <a:t>. </a:t>
            </a:r>
          </a:p>
          <a:p>
            <a:r>
              <a:rPr lang="cs-CZ" sz="2800" dirty="0" smtClean="0"/>
              <a:t>Mají jen tvary pasivní, ovšem s aktivním významem.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732755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Deponentní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r>
              <a:rPr lang="cs-CZ" sz="2800" dirty="0" smtClean="0"/>
              <a:t>Ve slovníku je poznáme podle toho, že jsou uvedeny přímo v pasivním tvaru: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hortor</a:t>
            </a:r>
            <a:r>
              <a:rPr lang="cs-CZ" sz="2400" i="1" dirty="0" smtClean="0">
                <a:solidFill>
                  <a:srgbClr val="0070C0"/>
                </a:solidFill>
              </a:rPr>
              <a:t>, -</a:t>
            </a:r>
            <a:r>
              <a:rPr lang="cs-CZ" sz="2400" i="1" dirty="0" err="1" smtClean="0">
                <a:solidFill>
                  <a:srgbClr val="0070C0"/>
                </a:solidFill>
              </a:rPr>
              <a:t>ari</a:t>
            </a:r>
            <a:r>
              <a:rPr lang="cs-CZ" sz="2400" i="1" dirty="0" smtClean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hortatus</a:t>
            </a:r>
            <a:r>
              <a:rPr lang="cs-CZ" sz="2400" i="1" dirty="0" smtClean="0">
                <a:solidFill>
                  <a:srgbClr val="0070C0"/>
                </a:solidFill>
              </a:rPr>
              <a:t> sum </a:t>
            </a:r>
            <a:r>
              <a:rPr lang="cs-CZ" sz="2400" dirty="0" smtClean="0"/>
              <a:t>= povzbuzovat </a:t>
            </a:r>
          </a:p>
          <a:p>
            <a:pPr marL="457200" lvl="1" indent="0">
              <a:buNone/>
            </a:pPr>
            <a:r>
              <a:rPr lang="cs-CZ" sz="2400" dirty="0" smtClean="0"/>
              <a:t>„</a:t>
            </a:r>
            <a:r>
              <a:rPr lang="cs-CZ" sz="2400" i="1" dirty="0" err="1">
                <a:solidFill>
                  <a:srgbClr val="0070C0"/>
                </a:solidFill>
              </a:rPr>
              <a:t>hortor</a:t>
            </a:r>
            <a:r>
              <a:rPr lang="cs-CZ" sz="2400" dirty="0" smtClean="0"/>
              <a:t>“ tedy znamená „</a:t>
            </a:r>
            <a:r>
              <a:rPr lang="cs-CZ" sz="2400" b="1" dirty="0" smtClean="0"/>
              <a:t>povzbuzuji</a:t>
            </a:r>
            <a:r>
              <a:rPr lang="cs-CZ" sz="2400" dirty="0" smtClean="0"/>
              <a:t>“, nikoli „jsem povzbuzován“! </a:t>
            </a:r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loquor</a:t>
            </a:r>
            <a:r>
              <a:rPr lang="cs-CZ" sz="2400" i="1" dirty="0">
                <a:solidFill>
                  <a:srgbClr val="0070C0"/>
                </a:solidFill>
              </a:rPr>
              <a:t>, -i, </a:t>
            </a:r>
            <a:r>
              <a:rPr lang="cs-CZ" sz="2400" i="1" dirty="0" err="1">
                <a:solidFill>
                  <a:srgbClr val="0070C0"/>
                </a:solidFill>
              </a:rPr>
              <a:t>locutus</a:t>
            </a:r>
            <a:r>
              <a:rPr lang="cs-CZ" sz="2400" i="1" dirty="0">
                <a:solidFill>
                  <a:srgbClr val="0070C0"/>
                </a:solidFill>
              </a:rPr>
              <a:t> sum </a:t>
            </a:r>
            <a:r>
              <a:rPr lang="cs-CZ" sz="2400" dirty="0" smtClean="0"/>
              <a:t>= mluvit </a:t>
            </a:r>
          </a:p>
          <a:p>
            <a:pPr marL="457200" lvl="1" indent="0">
              <a:buNone/>
            </a:pPr>
            <a:r>
              <a:rPr lang="cs-CZ" sz="2400" dirty="0" smtClean="0"/>
              <a:t>„</a:t>
            </a:r>
            <a:r>
              <a:rPr lang="cs-CZ" sz="2400" i="1" dirty="0" err="1">
                <a:solidFill>
                  <a:srgbClr val="0070C0"/>
                </a:solidFill>
              </a:rPr>
              <a:t>loquimur</a:t>
            </a:r>
            <a:r>
              <a:rPr lang="cs-CZ" sz="2400" dirty="0" smtClean="0"/>
              <a:t>“ tedy znamená „</a:t>
            </a:r>
            <a:r>
              <a:rPr lang="cs-CZ" sz="2400" b="1" dirty="0" smtClean="0"/>
              <a:t>mluvíme</a:t>
            </a:r>
            <a:r>
              <a:rPr lang="cs-CZ" sz="2400" dirty="0" smtClean="0"/>
              <a:t>“, nikoli „jsme mluveni“ či něco podobného. </a:t>
            </a:r>
            <a:endParaRPr lang="cs-CZ" sz="2400" dirty="0" smtClean="0"/>
          </a:p>
          <a:p>
            <a:pPr lvl="1"/>
            <a:r>
              <a:rPr lang="cs-CZ" sz="2400" i="1" dirty="0" err="1" smtClean="0">
                <a:solidFill>
                  <a:srgbClr val="0070C0"/>
                </a:solidFill>
              </a:rPr>
              <a:t>mentior</a:t>
            </a:r>
            <a:r>
              <a:rPr lang="cs-CZ" sz="2400" i="1" dirty="0" smtClean="0">
                <a:solidFill>
                  <a:srgbClr val="0070C0"/>
                </a:solidFill>
              </a:rPr>
              <a:t>, -</a:t>
            </a:r>
            <a:r>
              <a:rPr lang="cs-CZ" sz="2400" i="1" dirty="0" err="1" smtClean="0">
                <a:solidFill>
                  <a:srgbClr val="0070C0"/>
                </a:solidFill>
              </a:rPr>
              <a:t>iri</a:t>
            </a:r>
            <a:r>
              <a:rPr lang="cs-CZ" sz="2400" i="1" dirty="0">
                <a:solidFill>
                  <a:srgbClr val="0070C0"/>
                </a:solidFill>
              </a:rPr>
              <a:t>, </a:t>
            </a:r>
            <a:r>
              <a:rPr lang="cs-CZ" sz="2400" i="1" dirty="0" err="1" smtClean="0">
                <a:solidFill>
                  <a:srgbClr val="0070C0"/>
                </a:solidFill>
              </a:rPr>
              <a:t>mentitus</a:t>
            </a:r>
            <a:r>
              <a:rPr lang="cs-CZ" sz="2400" i="1" dirty="0" smtClean="0">
                <a:solidFill>
                  <a:srgbClr val="0070C0"/>
                </a:solidFill>
              </a:rPr>
              <a:t> sum </a:t>
            </a:r>
            <a:r>
              <a:rPr lang="cs-CZ" sz="2400" dirty="0"/>
              <a:t>= mluvit </a:t>
            </a:r>
          </a:p>
          <a:p>
            <a:pPr marL="457200" lvl="1" indent="0">
              <a:buNone/>
            </a:pPr>
            <a:r>
              <a:rPr lang="cs-CZ" sz="2400" dirty="0" smtClean="0"/>
              <a:t>„</a:t>
            </a:r>
            <a:r>
              <a:rPr lang="cs-CZ" sz="2400" i="1" dirty="0" err="1" smtClean="0">
                <a:solidFill>
                  <a:srgbClr val="0070C0"/>
                </a:solidFill>
              </a:rPr>
              <a:t>mentita</a:t>
            </a:r>
            <a:r>
              <a:rPr lang="cs-CZ" sz="2400" i="1" dirty="0" smtClean="0">
                <a:solidFill>
                  <a:srgbClr val="0070C0"/>
                </a:solidFill>
              </a:rPr>
              <a:t> </a:t>
            </a:r>
            <a:r>
              <a:rPr lang="cs-CZ" sz="2400" i="1" dirty="0" err="1" smtClean="0">
                <a:solidFill>
                  <a:srgbClr val="0070C0"/>
                </a:solidFill>
              </a:rPr>
              <a:t>est</a:t>
            </a:r>
            <a:r>
              <a:rPr lang="cs-CZ" sz="2400" dirty="0" smtClean="0"/>
              <a:t>“ </a:t>
            </a:r>
            <a:r>
              <a:rPr lang="cs-CZ" sz="2400" dirty="0"/>
              <a:t>tedy znamená </a:t>
            </a:r>
            <a:r>
              <a:rPr lang="cs-CZ" sz="2400" dirty="0" smtClean="0"/>
              <a:t>„</a:t>
            </a:r>
            <a:r>
              <a:rPr lang="cs-CZ" sz="2400" b="1" dirty="0" smtClean="0"/>
              <a:t>zalhala</a:t>
            </a:r>
            <a:r>
              <a:rPr lang="cs-CZ" sz="2400" dirty="0" smtClean="0"/>
              <a:t>“, </a:t>
            </a:r>
            <a:r>
              <a:rPr lang="cs-CZ" sz="2400" dirty="0"/>
              <a:t>nikoli </a:t>
            </a:r>
            <a:r>
              <a:rPr lang="cs-CZ" sz="2400" dirty="0" smtClean="0"/>
              <a:t>„byla lhaná“ </a:t>
            </a:r>
            <a:r>
              <a:rPr lang="cs-CZ" sz="2400" dirty="0"/>
              <a:t>či něco podobného. </a:t>
            </a:r>
          </a:p>
          <a:p>
            <a:pPr marL="457200" lvl="1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58775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Deponentní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V praxi pasivní četby je důležité si pamatovat následující </a:t>
            </a:r>
          </a:p>
          <a:p>
            <a:pPr lvl="1"/>
            <a:r>
              <a:rPr lang="cs-CZ" sz="2400" dirty="0" smtClean="0"/>
              <a:t>Pamatovat si, které sloveso je a které není deponentní (řekne nám to slovník). Žádné obecné pravidlo neexistuje. </a:t>
            </a:r>
          </a:p>
          <a:p>
            <a:pPr lvl="1"/>
            <a:r>
              <a:rPr lang="cs-CZ" sz="2400" dirty="0" smtClean="0"/>
              <a:t>U deponentních sloves jsou všechny tvary, které najdeme, vždy s aktivním významem. </a:t>
            </a:r>
          </a:p>
          <a:p>
            <a:pPr lvl="1"/>
            <a:r>
              <a:rPr lang="cs-CZ" sz="2400" dirty="0" smtClean="0"/>
              <a:t>Pozor na participia: všechna mají </a:t>
            </a:r>
            <a:r>
              <a:rPr lang="cs-CZ" sz="2400" dirty="0" smtClean="0"/>
              <a:t>obvykle aktivní </a:t>
            </a:r>
            <a:r>
              <a:rPr lang="cs-CZ" sz="2400" dirty="0" smtClean="0"/>
              <a:t>význam! </a:t>
            </a:r>
          </a:p>
          <a:p>
            <a:pPr lvl="2"/>
            <a:r>
              <a:rPr lang="cs-CZ" sz="2000" i="1" dirty="0" err="1" smtClean="0">
                <a:solidFill>
                  <a:srgbClr val="0070C0"/>
                </a:solidFill>
              </a:rPr>
              <a:t>hortatus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cs-CZ" sz="2000" dirty="0" smtClean="0"/>
              <a:t>	= 	povzbudivší, ten, který povzbudil </a:t>
            </a:r>
          </a:p>
          <a:p>
            <a:pPr lvl="2"/>
            <a:r>
              <a:rPr lang="cs-CZ" sz="2000" i="1" dirty="0" err="1">
                <a:solidFill>
                  <a:srgbClr val="0070C0"/>
                </a:solidFill>
              </a:rPr>
              <a:t>hortans</a:t>
            </a:r>
            <a:r>
              <a:rPr lang="cs-CZ" sz="2000" dirty="0" smtClean="0"/>
              <a:t> 	=	povzbuzující </a:t>
            </a:r>
          </a:p>
          <a:p>
            <a:pPr lvl="2"/>
            <a:r>
              <a:rPr lang="cs-CZ" sz="2000" i="1" dirty="0" err="1">
                <a:solidFill>
                  <a:srgbClr val="0070C0"/>
                </a:solidFill>
              </a:rPr>
              <a:t>hortaturus</a:t>
            </a:r>
            <a:r>
              <a:rPr lang="cs-CZ" sz="2000" dirty="0" smtClean="0"/>
              <a:t>  	</a:t>
            </a:r>
            <a:r>
              <a:rPr lang="cs-CZ" sz="2000" dirty="0"/>
              <a:t>=</a:t>
            </a:r>
            <a:r>
              <a:rPr lang="cs-CZ" sz="2000" dirty="0" smtClean="0"/>
              <a:t> 	ten, který povzbudí</a:t>
            </a:r>
          </a:p>
          <a:p>
            <a:pPr lvl="1"/>
            <a:r>
              <a:rPr lang="cs-CZ" sz="2400" dirty="0"/>
              <a:t>Od deponentních sloves nelze tvořit tvary s pasivním významem. </a:t>
            </a:r>
          </a:p>
        </p:txBody>
      </p:sp>
    </p:spTree>
    <p:extLst>
      <p:ext uri="{BB962C8B-B14F-4D97-AF65-F5344CB8AC3E}">
        <p14:creationId xmlns:p14="http://schemas.microsoft.com/office/powerpoint/2010/main" val="2818610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smtClean="0"/>
              <a:t>Deponentní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cs-CZ" sz="2800" dirty="0" smtClean="0"/>
              <a:t>Z dalších tvarů: </a:t>
            </a:r>
          </a:p>
          <a:p>
            <a:pPr lvl="1"/>
            <a:r>
              <a:rPr lang="cs-CZ" sz="2400" dirty="0" smtClean="0"/>
              <a:t>Imperativ </a:t>
            </a:r>
            <a:r>
              <a:rPr lang="cs-CZ" sz="2200" dirty="0" smtClean="0"/>
              <a:t>2. os. </a:t>
            </a:r>
            <a:r>
              <a:rPr lang="cs-CZ" sz="2200" dirty="0" err="1" smtClean="0"/>
              <a:t>sg</a:t>
            </a:r>
            <a:r>
              <a:rPr lang="cs-CZ" sz="2200" dirty="0" smtClean="0"/>
              <a:t>. má stejný tvar jako aktivní infinitiv (který u deponentních sloves neexistuje, takže to nelze zaměnit): </a:t>
            </a:r>
          </a:p>
          <a:p>
            <a:pPr lvl="2"/>
            <a:r>
              <a:rPr lang="cs-CZ" sz="2200" i="1" dirty="0" err="1" smtClean="0">
                <a:solidFill>
                  <a:srgbClr val="0070C0"/>
                </a:solidFill>
              </a:rPr>
              <a:t>hortare</a:t>
            </a:r>
            <a:r>
              <a:rPr lang="cs-CZ" sz="2200" i="1" dirty="0" smtClean="0">
                <a:solidFill>
                  <a:srgbClr val="0070C0"/>
                </a:solidFill>
              </a:rPr>
              <a:t>!  </a:t>
            </a:r>
            <a:r>
              <a:rPr lang="cs-CZ" sz="2200" dirty="0" smtClean="0"/>
              <a:t>	= 	</a:t>
            </a:r>
            <a:r>
              <a:rPr lang="cs-CZ" sz="2200" dirty="0" smtClean="0">
                <a:solidFill>
                  <a:srgbClr val="00B050"/>
                </a:solidFill>
              </a:rPr>
              <a:t>povzbuzuj! povzbuď!</a:t>
            </a:r>
            <a:r>
              <a:rPr lang="cs-CZ" sz="2200" dirty="0" smtClean="0"/>
              <a:t> </a:t>
            </a:r>
          </a:p>
          <a:p>
            <a:pPr lvl="2"/>
            <a:r>
              <a:rPr lang="cs-CZ" sz="2200" i="1" dirty="0" err="1">
                <a:solidFill>
                  <a:srgbClr val="0070C0"/>
                </a:solidFill>
              </a:rPr>
              <a:t>loquere</a:t>
            </a:r>
            <a:r>
              <a:rPr lang="cs-CZ" sz="2200" i="1" dirty="0">
                <a:solidFill>
                  <a:srgbClr val="0070C0"/>
                </a:solidFill>
              </a:rPr>
              <a:t>! </a:t>
            </a:r>
            <a:r>
              <a:rPr lang="cs-CZ" sz="2200" dirty="0" smtClean="0"/>
              <a:t>	= 	</a:t>
            </a:r>
            <a:r>
              <a:rPr lang="cs-CZ" sz="2200" dirty="0">
                <a:solidFill>
                  <a:srgbClr val="00B050"/>
                </a:solidFill>
              </a:rPr>
              <a:t>mluv!</a:t>
            </a:r>
            <a:r>
              <a:rPr lang="cs-CZ" sz="2200" dirty="0" smtClean="0"/>
              <a:t> </a:t>
            </a:r>
          </a:p>
          <a:p>
            <a:pPr lvl="1"/>
            <a:r>
              <a:rPr lang="cs-CZ" sz="2400" dirty="0"/>
              <a:t>Imperativ </a:t>
            </a:r>
            <a:r>
              <a:rPr lang="cs-CZ" sz="2200" dirty="0"/>
              <a:t>2. os. </a:t>
            </a:r>
            <a:r>
              <a:rPr lang="cs-CZ" sz="2200" dirty="0" err="1" smtClean="0"/>
              <a:t>pl</a:t>
            </a:r>
            <a:r>
              <a:rPr lang="cs-CZ" sz="2200" dirty="0" smtClean="0"/>
              <a:t>. </a:t>
            </a:r>
            <a:r>
              <a:rPr lang="cs-CZ" sz="2200" dirty="0"/>
              <a:t>má stejný tvar jako </a:t>
            </a:r>
            <a:r>
              <a:rPr lang="cs-CZ" sz="2200" dirty="0" smtClean="0"/>
              <a:t>příslušný indikativ (oznamovací způsob) : </a:t>
            </a:r>
            <a:endParaRPr lang="cs-CZ" sz="2200" dirty="0"/>
          </a:p>
          <a:p>
            <a:pPr lvl="2"/>
            <a:r>
              <a:rPr lang="cs-CZ" sz="2200" i="1" dirty="0" err="1" smtClean="0">
                <a:solidFill>
                  <a:srgbClr val="0070C0"/>
                </a:solidFill>
              </a:rPr>
              <a:t>hortamini</a:t>
            </a:r>
            <a:r>
              <a:rPr lang="cs-CZ" sz="2200" i="1" dirty="0" smtClean="0">
                <a:solidFill>
                  <a:srgbClr val="0070C0"/>
                </a:solidFill>
              </a:rPr>
              <a:t>  </a:t>
            </a:r>
            <a:r>
              <a:rPr lang="cs-CZ" sz="2200" dirty="0"/>
              <a:t>	= 	</a:t>
            </a:r>
            <a:r>
              <a:rPr lang="cs-CZ" sz="2200" dirty="0">
                <a:solidFill>
                  <a:srgbClr val="00B050"/>
                </a:solidFill>
              </a:rPr>
              <a:t>povzbuzujte!</a:t>
            </a:r>
            <a:r>
              <a:rPr lang="cs-CZ" sz="2200" dirty="0" smtClean="0"/>
              <a:t> ale i </a:t>
            </a:r>
            <a:r>
              <a:rPr lang="cs-CZ" sz="2200" dirty="0">
                <a:solidFill>
                  <a:srgbClr val="00B050"/>
                </a:solidFill>
              </a:rPr>
              <a:t>povzbuzujete</a:t>
            </a:r>
          </a:p>
          <a:p>
            <a:pPr lvl="2"/>
            <a:r>
              <a:rPr lang="cs-CZ" sz="2200" i="1" dirty="0" err="1" smtClean="0">
                <a:solidFill>
                  <a:srgbClr val="0070C0"/>
                </a:solidFill>
              </a:rPr>
              <a:t>loquimini</a:t>
            </a:r>
            <a:r>
              <a:rPr lang="cs-CZ" sz="2200" i="1" dirty="0" smtClean="0">
                <a:solidFill>
                  <a:srgbClr val="0070C0"/>
                </a:solidFill>
              </a:rPr>
              <a:t> </a:t>
            </a:r>
            <a:r>
              <a:rPr lang="cs-CZ" sz="2200" dirty="0"/>
              <a:t>	= 	</a:t>
            </a:r>
            <a:r>
              <a:rPr lang="cs-CZ" sz="2200" dirty="0">
                <a:solidFill>
                  <a:srgbClr val="00B050"/>
                </a:solidFill>
              </a:rPr>
              <a:t>mluv!</a:t>
            </a:r>
            <a:r>
              <a:rPr lang="cs-CZ" sz="2200" dirty="0"/>
              <a:t> </a:t>
            </a:r>
            <a:r>
              <a:rPr lang="cs-CZ" sz="2200" dirty="0" smtClean="0"/>
              <a:t>ale i </a:t>
            </a:r>
            <a:r>
              <a:rPr lang="cs-CZ" sz="2200" dirty="0">
                <a:solidFill>
                  <a:srgbClr val="00B050"/>
                </a:solidFill>
              </a:rPr>
              <a:t>mluvíte </a:t>
            </a:r>
          </a:p>
          <a:p>
            <a:pPr lvl="2"/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546980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err="1" smtClean="0"/>
              <a:t>Semideponentní</a:t>
            </a:r>
            <a:r>
              <a:rPr lang="cs-CZ" sz="3800" dirty="0" smtClean="0"/>
              <a:t>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cs-CZ" sz="2600" dirty="0" err="1" smtClean="0"/>
              <a:t>Semideponentní</a:t>
            </a:r>
            <a:r>
              <a:rPr lang="cs-CZ" sz="2600" dirty="0" smtClean="0"/>
              <a:t> (čili „</a:t>
            </a:r>
            <a:r>
              <a:rPr lang="cs-CZ" sz="2600" dirty="0" err="1" smtClean="0"/>
              <a:t>polodeponentní</a:t>
            </a:r>
            <a:r>
              <a:rPr lang="cs-CZ" sz="2600" dirty="0" smtClean="0"/>
              <a:t>“) slovesa jsou </a:t>
            </a:r>
            <a:r>
              <a:rPr lang="cs-CZ" sz="2600" dirty="0"/>
              <a:t>deponentní jen buď v prézentním, nebo v perfektním kmeni. </a:t>
            </a:r>
            <a:endParaRPr lang="cs-CZ" sz="2600" dirty="0" smtClean="0"/>
          </a:p>
          <a:p>
            <a:r>
              <a:rPr lang="cs-CZ" sz="2600" dirty="0" err="1" smtClean="0"/>
              <a:t>Semideponentních</a:t>
            </a:r>
            <a:r>
              <a:rPr lang="cs-CZ" sz="2600" dirty="0" smtClean="0"/>
              <a:t> sloves není na rozdíl od sloves deponentních mnoho. </a:t>
            </a:r>
            <a:endParaRPr lang="cs-CZ" sz="2600" dirty="0"/>
          </a:p>
          <a:p>
            <a:pPr lvl="2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938955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err="1" smtClean="0"/>
              <a:t>Semideponentní</a:t>
            </a:r>
            <a:r>
              <a:rPr lang="cs-CZ" sz="3800" dirty="0" smtClean="0"/>
              <a:t>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cs-CZ" sz="2600" dirty="0" smtClean="0"/>
              <a:t>Jen </a:t>
            </a:r>
            <a:r>
              <a:rPr lang="cs-CZ" sz="2600" dirty="0"/>
              <a:t>v prézentním kmeni je to (jen) sloveso </a:t>
            </a:r>
          </a:p>
          <a:p>
            <a:pPr lvl="1"/>
            <a:r>
              <a:rPr lang="cs-CZ" sz="2200" i="1" dirty="0" err="1">
                <a:solidFill>
                  <a:srgbClr val="0070C0"/>
                </a:solidFill>
              </a:rPr>
              <a:t>Revertor</a:t>
            </a:r>
            <a:r>
              <a:rPr lang="cs-CZ" sz="2200" i="1" dirty="0">
                <a:solidFill>
                  <a:srgbClr val="0070C0"/>
                </a:solidFill>
              </a:rPr>
              <a:t>, -i, -i</a:t>
            </a:r>
            <a:r>
              <a:rPr lang="cs-CZ" sz="2200" dirty="0"/>
              <a:t>. </a:t>
            </a:r>
          </a:p>
          <a:p>
            <a:r>
              <a:rPr lang="cs-CZ" sz="2600" dirty="0"/>
              <a:t>Tvary odvození od prézentního kmene jsou deponentní, tj. jsou pasivní, ale s aktivním významem. </a:t>
            </a:r>
          </a:p>
          <a:p>
            <a:r>
              <a:rPr lang="cs-CZ" sz="2600" dirty="0"/>
              <a:t>Tvary odvozené od perfektního kmene jsou aktivní (a s aktivním významem) </a:t>
            </a:r>
          </a:p>
          <a:p>
            <a:r>
              <a:rPr lang="cs-CZ" sz="2600" dirty="0"/>
              <a:t>Toto sloveso není transitivní, takže nemůže tvořit pasivum (stejně jako v češtině </a:t>
            </a:r>
            <a:r>
              <a:rPr lang="cs-CZ" sz="2600" dirty="0" smtClean="0"/>
              <a:t>– jak </a:t>
            </a:r>
            <a:r>
              <a:rPr lang="cs-CZ" sz="2600" dirty="0"/>
              <a:t>by vlastně </a:t>
            </a:r>
            <a:r>
              <a:rPr lang="cs-CZ" sz="2600" dirty="0" smtClean="0"/>
              <a:t>znělo?) </a:t>
            </a:r>
            <a:endParaRPr lang="cs-CZ" sz="2600" dirty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847439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800" dirty="0" err="1" smtClean="0"/>
              <a:t>Semideponentní</a:t>
            </a:r>
            <a:r>
              <a:rPr lang="cs-CZ" sz="3800" dirty="0" smtClean="0"/>
              <a:t> slovesa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cs-CZ" sz="2600" dirty="0" smtClean="0"/>
              <a:t>Jen </a:t>
            </a:r>
            <a:r>
              <a:rPr lang="cs-CZ" sz="2600" dirty="0"/>
              <a:t>v </a:t>
            </a:r>
            <a:r>
              <a:rPr lang="cs-CZ" sz="2600" dirty="0" smtClean="0"/>
              <a:t>perfektním kmeni jsou </a:t>
            </a:r>
            <a:r>
              <a:rPr lang="cs-CZ" sz="2600" dirty="0" smtClean="0"/>
              <a:t>deponentní slovesa </a:t>
            </a:r>
            <a:endParaRPr lang="cs-CZ" sz="2600" dirty="0"/>
          </a:p>
          <a:p>
            <a:pPr lvl="1"/>
            <a:r>
              <a:rPr lang="cs-CZ" sz="2200" i="1" dirty="0" err="1" smtClean="0">
                <a:solidFill>
                  <a:srgbClr val="0070C0"/>
                </a:solidFill>
              </a:rPr>
              <a:t>Gaudeo</a:t>
            </a:r>
            <a:r>
              <a:rPr lang="cs-CZ" sz="2200" i="1" dirty="0" smtClean="0">
                <a:solidFill>
                  <a:srgbClr val="0070C0"/>
                </a:solidFill>
              </a:rPr>
              <a:t>, -</a:t>
            </a:r>
            <a:r>
              <a:rPr lang="cs-CZ" sz="2200" i="1" dirty="0" err="1" smtClean="0">
                <a:solidFill>
                  <a:srgbClr val="0070C0"/>
                </a:solidFill>
              </a:rPr>
              <a:t>ere</a:t>
            </a:r>
            <a:r>
              <a:rPr lang="cs-CZ" sz="2200" i="1" dirty="0" smtClean="0">
                <a:solidFill>
                  <a:srgbClr val="0070C0"/>
                </a:solidFill>
              </a:rPr>
              <a:t>, </a:t>
            </a:r>
            <a:r>
              <a:rPr lang="cs-CZ" sz="2200" i="1" dirty="0" err="1" smtClean="0">
                <a:solidFill>
                  <a:srgbClr val="0070C0"/>
                </a:solidFill>
              </a:rPr>
              <a:t>gavisus</a:t>
            </a:r>
            <a:r>
              <a:rPr lang="cs-CZ" sz="2200" i="1" dirty="0" smtClean="0">
                <a:solidFill>
                  <a:srgbClr val="0070C0"/>
                </a:solidFill>
              </a:rPr>
              <a:t> sum</a:t>
            </a:r>
            <a:r>
              <a:rPr lang="cs-CZ" sz="2200" dirty="0"/>
              <a:t> </a:t>
            </a:r>
            <a:r>
              <a:rPr lang="cs-CZ" sz="2200" dirty="0" smtClean="0"/>
              <a:t>= radovat se</a:t>
            </a:r>
          </a:p>
          <a:p>
            <a:pPr lvl="1"/>
            <a:r>
              <a:rPr lang="cs-CZ" sz="2200" i="1" dirty="0" err="1" smtClean="0">
                <a:solidFill>
                  <a:srgbClr val="0070C0"/>
                </a:solidFill>
              </a:rPr>
              <a:t>Soleo</a:t>
            </a:r>
            <a:r>
              <a:rPr lang="cs-CZ" sz="2200" i="1" dirty="0" smtClean="0">
                <a:solidFill>
                  <a:srgbClr val="0070C0"/>
                </a:solidFill>
              </a:rPr>
              <a:t>, -</a:t>
            </a:r>
            <a:r>
              <a:rPr lang="cs-CZ" sz="2200" i="1" dirty="0" err="1" smtClean="0">
                <a:solidFill>
                  <a:srgbClr val="0070C0"/>
                </a:solidFill>
              </a:rPr>
              <a:t>ere</a:t>
            </a:r>
            <a:r>
              <a:rPr lang="cs-CZ" sz="2200" i="1" dirty="0" smtClean="0">
                <a:solidFill>
                  <a:srgbClr val="0070C0"/>
                </a:solidFill>
              </a:rPr>
              <a:t>, </a:t>
            </a:r>
            <a:r>
              <a:rPr lang="cs-CZ" sz="2200" i="1" dirty="0" err="1" smtClean="0">
                <a:solidFill>
                  <a:srgbClr val="0070C0"/>
                </a:solidFill>
              </a:rPr>
              <a:t>solitus</a:t>
            </a:r>
            <a:r>
              <a:rPr lang="cs-CZ" sz="2200" i="1" dirty="0" smtClean="0">
                <a:solidFill>
                  <a:srgbClr val="0070C0"/>
                </a:solidFill>
              </a:rPr>
              <a:t> sum </a:t>
            </a:r>
            <a:r>
              <a:rPr lang="cs-CZ" sz="2200" dirty="0" smtClean="0"/>
              <a:t>= mít ve zvyku </a:t>
            </a:r>
            <a:endParaRPr lang="cs-CZ" sz="2200" dirty="0" smtClean="0"/>
          </a:p>
          <a:p>
            <a:pPr lvl="1"/>
            <a:r>
              <a:rPr lang="cs-CZ" sz="2200" i="1" dirty="0" err="1">
                <a:solidFill>
                  <a:srgbClr val="0070C0"/>
                </a:solidFill>
              </a:rPr>
              <a:t>Audeo</a:t>
            </a:r>
            <a:r>
              <a:rPr lang="cs-CZ" sz="2200" i="1" dirty="0">
                <a:solidFill>
                  <a:srgbClr val="0070C0"/>
                </a:solidFill>
              </a:rPr>
              <a:t>, -</a:t>
            </a:r>
            <a:r>
              <a:rPr lang="cs-CZ" sz="2200" i="1" dirty="0" err="1">
                <a:solidFill>
                  <a:srgbClr val="0070C0"/>
                </a:solidFill>
              </a:rPr>
              <a:t>ere</a:t>
            </a:r>
            <a:r>
              <a:rPr lang="cs-CZ" sz="2200" i="1" dirty="0">
                <a:solidFill>
                  <a:srgbClr val="0070C0"/>
                </a:solidFill>
              </a:rPr>
              <a:t>, </a:t>
            </a:r>
            <a:r>
              <a:rPr lang="cs-CZ" sz="2200" i="1" dirty="0" err="1">
                <a:solidFill>
                  <a:srgbClr val="0070C0"/>
                </a:solidFill>
              </a:rPr>
              <a:t>ausus</a:t>
            </a:r>
            <a:r>
              <a:rPr lang="cs-CZ" sz="2200" i="1" dirty="0">
                <a:solidFill>
                  <a:srgbClr val="0070C0"/>
                </a:solidFill>
              </a:rPr>
              <a:t> sum </a:t>
            </a:r>
            <a:r>
              <a:rPr lang="cs-CZ" sz="2200" dirty="0" smtClean="0"/>
              <a:t>= odvážit se </a:t>
            </a:r>
          </a:p>
          <a:p>
            <a:pPr lvl="1"/>
            <a:r>
              <a:rPr lang="cs-CZ" sz="2200" i="1" dirty="0" smtClean="0">
                <a:solidFill>
                  <a:srgbClr val="0070C0"/>
                </a:solidFill>
              </a:rPr>
              <a:t>(Con)</a:t>
            </a:r>
            <a:r>
              <a:rPr lang="cs-CZ" sz="2200" i="1" dirty="0" err="1" smtClean="0">
                <a:solidFill>
                  <a:srgbClr val="0070C0"/>
                </a:solidFill>
              </a:rPr>
              <a:t>fido</a:t>
            </a:r>
            <a:r>
              <a:rPr lang="cs-CZ" sz="2200" i="1" dirty="0">
                <a:solidFill>
                  <a:srgbClr val="0070C0"/>
                </a:solidFill>
              </a:rPr>
              <a:t>, -</a:t>
            </a:r>
            <a:r>
              <a:rPr lang="cs-CZ" sz="2200" i="1" dirty="0" err="1">
                <a:solidFill>
                  <a:srgbClr val="0070C0"/>
                </a:solidFill>
              </a:rPr>
              <a:t>ere</a:t>
            </a:r>
            <a:r>
              <a:rPr lang="cs-CZ" sz="2200" i="1" dirty="0">
                <a:solidFill>
                  <a:srgbClr val="0070C0"/>
                </a:solidFill>
              </a:rPr>
              <a:t>, </a:t>
            </a:r>
            <a:r>
              <a:rPr lang="cs-CZ" sz="2200" i="1" dirty="0" err="1">
                <a:solidFill>
                  <a:srgbClr val="0070C0"/>
                </a:solidFill>
              </a:rPr>
              <a:t>fisus</a:t>
            </a:r>
            <a:r>
              <a:rPr lang="cs-CZ" sz="2200" i="1" dirty="0">
                <a:solidFill>
                  <a:srgbClr val="0070C0"/>
                </a:solidFill>
              </a:rPr>
              <a:t> sum </a:t>
            </a:r>
            <a:r>
              <a:rPr lang="cs-CZ" sz="2200" dirty="0" smtClean="0"/>
              <a:t>= důvěřovat </a:t>
            </a:r>
          </a:p>
          <a:p>
            <a:pPr lvl="1"/>
            <a:r>
              <a:rPr lang="cs-CZ" sz="2200" i="1" dirty="0" err="1" smtClean="0">
                <a:solidFill>
                  <a:srgbClr val="0070C0"/>
                </a:solidFill>
              </a:rPr>
              <a:t>Diffido</a:t>
            </a:r>
            <a:r>
              <a:rPr lang="cs-CZ" sz="2200" i="1" dirty="0">
                <a:solidFill>
                  <a:srgbClr val="0070C0"/>
                </a:solidFill>
              </a:rPr>
              <a:t>, -</a:t>
            </a:r>
            <a:r>
              <a:rPr lang="cs-CZ" sz="2200" i="1" dirty="0" err="1">
                <a:solidFill>
                  <a:srgbClr val="0070C0"/>
                </a:solidFill>
              </a:rPr>
              <a:t>ere</a:t>
            </a:r>
            <a:r>
              <a:rPr lang="cs-CZ" sz="2200" i="1" dirty="0">
                <a:solidFill>
                  <a:srgbClr val="0070C0"/>
                </a:solidFill>
              </a:rPr>
              <a:t>, -</a:t>
            </a:r>
            <a:r>
              <a:rPr lang="cs-CZ" sz="2200" i="1" dirty="0" err="1">
                <a:solidFill>
                  <a:srgbClr val="0070C0"/>
                </a:solidFill>
              </a:rPr>
              <a:t>fisus</a:t>
            </a:r>
            <a:r>
              <a:rPr lang="cs-CZ" sz="2200" i="1" dirty="0">
                <a:solidFill>
                  <a:srgbClr val="0070C0"/>
                </a:solidFill>
              </a:rPr>
              <a:t> sum </a:t>
            </a:r>
            <a:r>
              <a:rPr lang="cs-CZ" sz="2200" dirty="0" smtClean="0"/>
              <a:t>= nedůvěřovat</a:t>
            </a:r>
            <a:endParaRPr lang="cs-CZ" sz="2200" dirty="0"/>
          </a:p>
          <a:p>
            <a:r>
              <a:rPr lang="cs-CZ" sz="2600" dirty="0"/>
              <a:t>Tvary odvození od prézentního kmene jsou deponentní, tj. jsou pasivní, ale s aktivním významem. </a:t>
            </a:r>
          </a:p>
          <a:p>
            <a:r>
              <a:rPr lang="cs-CZ" sz="2600" dirty="0"/>
              <a:t>Tvary odvozené od perfektního kmene jsou aktivní (a s aktivním významem) </a:t>
            </a:r>
          </a:p>
          <a:p>
            <a:r>
              <a:rPr lang="cs-CZ" sz="2600" dirty="0"/>
              <a:t>Toto sloveso není transitivní, takže nemůže tvořit pasivum (stejně jako v češtině - jak by vlastně znělo) </a:t>
            </a:r>
          </a:p>
          <a:p>
            <a:pPr lvl="2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1829196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443</Words>
  <Application>Microsoft Office PowerPoint</Application>
  <PresentationFormat>Předvádění na obrazovce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Latina </vt:lpstr>
      <vt:lpstr>Deponentní slovesa</vt:lpstr>
      <vt:lpstr>Deponentní slovesa</vt:lpstr>
      <vt:lpstr>Deponentní slovesa</vt:lpstr>
      <vt:lpstr>Deponentní slovesa</vt:lpstr>
      <vt:lpstr>Semideponentní slovesa</vt:lpstr>
      <vt:lpstr>Semideponentní slovesa</vt:lpstr>
      <vt:lpstr>Semideponentní slovesa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oem</dc:creator>
  <cp:lastModifiedBy>mackerle</cp:lastModifiedBy>
  <cp:revision>6</cp:revision>
  <dcterms:created xsi:type="dcterms:W3CDTF">2016-03-29T04:59:48Z</dcterms:created>
  <dcterms:modified xsi:type="dcterms:W3CDTF">2016-03-29T07:44:45Z</dcterms:modified>
</cp:coreProperties>
</file>