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70"/>
  </p:notesMasterIdLst>
  <p:sldIdLst>
    <p:sldId id="368" r:id="rId2"/>
    <p:sldId id="369" r:id="rId3"/>
    <p:sldId id="258" r:id="rId4"/>
    <p:sldId id="259" r:id="rId5"/>
    <p:sldId id="341" r:id="rId6"/>
    <p:sldId id="342" r:id="rId7"/>
    <p:sldId id="322" r:id="rId8"/>
    <p:sldId id="323" r:id="rId9"/>
    <p:sldId id="324" r:id="rId10"/>
    <p:sldId id="330" r:id="rId11"/>
    <p:sldId id="331" r:id="rId12"/>
    <p:sldId id="332" r:id="rId13"/>
    <p:sldId id="325" r:id="rId14"/>
    <p:sldId id="326" r:id="rId15"/>
    <p:sldId id="327" r:id="rId16"/>
    <p:sldId id="328" r:id="rId17"/>
    <p:sldId id="336" r:id="rId18"/>
    <p:sldId id="333" r:id="rId19"/>
    <p:sldId id="337" r:id="rId20"/>
    <p:sldId id="338" r:id="rId21"/>
    <p:sldId id="339" r:id="rId22"/>
    <p:sldId id="340" r:id="rId23"/>
    <p:sldId id="334" r:id="rId24"/>
    <p:sldId id="358" r:id="rId25"/>
    <p:sldId id="359" r:id="rId26"/>
    <p:sldId id="360" r:id="rId27"/>
    <p:sldId id="264" r:id="rId28"/>
    <p:sldId id="345" r:id="rId29"/>
    <p:sldId id="346" r:id="rId30"/>
    <p:sldId id="350" r:id="rId31"/>
    <p:sldId id="351" r:id="rId32"/>
    <p:sldId id="348" r:id="rId33"/>
    <p:sldId id="349" r:id="rId34"/>
    <p:sldId id="347" r:id="rId35"/>
    <p:sldId id="314" r:id="rId36"/>
    <p:sldId id="361" r:id="rId37"/>
    <p:sldId id="267" r:id="rId38"/>
    <p:sldId id="354" r:id="rId39"/>
    <p:sldId id="355" r:id="rId40"/>
    <p:sldId id="357" r:id="rId41"/>
    <p:sldId id="362" r:id="rId42"/>
    <p:sldId id="365" r:id="rId43"/>
    <p:sldId id="366" r:id="rId44"/>
    <p:sldId id="363" r:id="rId45"/>
    <p:sldId id="270" r:id="rId46"/>
    <p:sldId id="271" r:id="rId47"/>
    <p:sldId id="356" r:id="rId48"/>
    <p:sldId id="274" r:id="rId49"/>
    <p:sldId id="272" r:id="rId50"/>
    <p:sldId id="367" r:id="rId51"/>
    <p:sldId id="275" r:id="rId52"/>
    <p:sldId id="292" r:id="rId53"/>
    <p:sldId id="293" r:id="rId54"/>
    <p:sldId id="294" r:id="rId55"/>
    <p:sldId id="295" r:id="rId56"/>
    <p:sldId id="296" r:id="rId57"/>
    <p:sldId id="297" r:id="rId58"/>
    <p:sldId id="298" r:id="rId59"/>
    <p:sldId id="299" r:id="rId60"/>
    <p:sldId id="300" r:id="rId61"/>
    <p:sldId id="276" r:id="rId62"/>
    <p:sldId id="352" r:id="rId63"/>
    <p:sldId id="266" r:id="rId64"/>
    <p:sldId id="278" r:id="rId65"/>
    <p:sldId id="279" r:id="rId66"/>
    <p:sldId id="280" r:id="rId67"/>
    <p:sldId id="281" r:id="rId68"/>
    <p:sldId id="344" r:id="rId69"/>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4" d="100"/>
          <a:sy n="104" d="100"/>
        </p:scale>
        <p:origin x="135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pPr/>
              <a:t>28.12.2020</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pPr/>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World_Values_Survey"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Freedom_Rising:_Human_Empowerment_and_the_Quest_for_Emancipation" TargetMode="External"/><Relationship Id="rId5" Type="http://schemas.openxmlformats.org/officeDocument/2006/relationships/hyperlink" Target="http://en.wikipedia.org/wiki/Christian_Welzel" TargetMode="External"/><Relationship Id="rId4" Type="http://schemas.openxmlformats.org/officeDocument/2006/relationships/hyperlink" Target="http://en.wikipedia.org/wiki/Subjective_well-being"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5</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World Values Survey Wave 6: 2010-2014</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latin typeface="+mn-lt"/>
                <a:ea typeface="+mn-ea"/>
                <a:cs typeface="+mn-cs"/>
              </a:rPr>
              <a:t>Source</a:t>
            </a:r>
            <a:r>
              <a:rPr lang="cs-CZ" sz="1200" kern="1200" dirty="0">
                <a:solidFill>
                  <a:schemeClr val="tx1"/>
                </a:solidFill>
                <a:latin typeface="+mn-lt"/>
                <a:ea typeface="+mn-ea"/>
                <a:cs typeface="+mn-cs"/>
              </a:rPr>
              <a:t>: http://www.</a:t>
            </a:r>
            <a:r>
              <a:rPr lang="cs-CZ" sz="1200" kern="1200" dirty="0" err="1">
                <a:solidFill>
                  <a:schemeClr val="tx1"/>
                </a:solidFill>
                <a:latin typeface="+mn-lt"/>
                <a:ea typeface="+mn-ea"/>
                <a:cs typeface="+mn-cs"/>
              </a:rPr>
              <a:t>worldvaluessurvey.us</a:t>
            </a:r>
            <a:r>
              <a:rPr lang="cs-CZ" sz="1200" kern="1200" dirty="0">
                <a:solidFill>
                  <a:schemeClr val="tx1"/>
                </a:solidFill>
                <a:latin typeface="+mn-lt"/>
                <a:ea typeface="+mn-ea"/>
                <a:cs typeface="+mn-cs"/>
              </a:rPr>
              <a:t>/</a:t>
            </a:r>
            <a:r>
              <a:rPr lang="cs-CZ" sz="1200" kern="1200" dirty="0" err="1">
                <a:solidFill>
                  <a:schemeClr val="tx1"/>
                </a:solidFill>
                <a:latin typeface="+mn-lt"/>
                <a:ea typeface="+mn-ea"/>
                <a:cs typeface="+mn-cs"/>
              </a:rPr>
              <a:t>WVSOnline.jsp</a:t>
            </a:r>
            <a:r>
              <a:rPr lang="cs-CZ" sz="1200" kern="1200" dirty="0">
                <a:solidFill>
                  <a:schemeClr val="tx1"/>
                </a:solidFill>
                <a:latin typeface="+mn-lt"/>
                <a:ea typeface="+mn-ea"/>
                <a:cs typeface="+mn-cs"/>
              </a:rPr>
              <a:t> [2015-09-10]</a:t>
            </a:r>
          </a:p>
          <a:p>
            <a:endParaRPr lang="cs-CZ" sz="1200" kern="1200" dirty="0">
              <a:solidFill>
                <a:schemeClr val="tx1"/>
              </a:solidFill>
              <a:latin typeface="+mn-lt"/>
              <a:ea typeface="+mn-ea"/>
              <a:cs typeface="+mn-cs"/>
            </a:endParaRPr>
          </a:p>
          <a:p>
            <a:r>
              <a:rPr lang="cs-CZ" sz="1200" kern="1200" dirty="0" err="1">
                <a:solidFill>
                  <a:schemeClr val="tx1"/>
                </a:solidFill>
                <a:latin typeface="+mn-lt"/>
                <a:ea typeface="+mn-ea"/>
                <a:cs typeface="+mn-cs"/>
              </a:rPr>
              <a:t>Belarus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33%</a:t>
            </a:r>
          </a:p>
          <a:p>
            <a:r>
              <a:rPr lang="cs-CZ" sz="1200" kern="1200" dirty="0" err="1">
                <a:solidFill>
                  <a:schemeClr val="tx1"/>
                </a:solidFill>
                <a:latin typeface="+mn-lt"/>
                <a:ea typeface="+mn-ea"/>
                <a:cs typeface="+mn-cs"/>
              </a:rPr>
              <a:t>Cyprus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err="1">
                <a:solidFill>
                  <a:schemeClr val="tx1"/>
                </a:solidFill>
                <a:latin typeface="+mn-lt"/>
                <a:ea typeface="+mn-ea"/>
                <a:cs typeface="+mn-cs"/>
              </a:rPr>
              <a:t>Estonia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Germany</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err="1">
                <a:solidFill>
                  <a:schemeClr val="tx1"/>
                </a:solidFill>
                <a:latin typeface="+mn-lt"/>
                <a:ea typeface="+mn-ea"/>
                <a:cs typeface="+mn-cs"/>
              </a:rPr>
              <a:t>Netherlands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err="1">
                <a:solidFill>
                  <a:schemeClr val="tx1"/>
                </a:solidFill>
                <a:latin typeface="+mn-lt"/>
                <a:ea typeface="+mn-ea"/>
                <a:cs typeface="+mn-cs"/>
              </a:rPr>
              <a:t>Poland</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Romania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err="1">
                <a:solidFill>
                  <a:schemeClr val="tx1"/>
                </a:solidFill>
                <a:latin typeface="+mn-lt"/>
                <a:ea typeface="+mn-ea"/>
                <a:cs typeface="+mn-cs"/>
              </a:rPr>
              <a:t>Russia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err="1">
                <a:solidFill>
                  <a:schemeClr val="tx1"/>
                </a:solidFill>
                <a:latin typeface="+mn-lt"/>
                <a:ea typeface="+mn-ea"/>
                <a:cs typeface="+mn-cs"/>
              </a:rPr>
              <a:t>Slovenia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41%</a:t>
            </a:r>
          </a:p>
          <a:p>
            <a:r>
              <a:rPr lang="cs-CZ" sz="1200" kern="1200" dirty="0" err="1">
                <a:solidFill>
                  <a:schemeClr val="tx1"/>
                </a:solidFill>
                <a:latin typeface="+mn-lt"/>
                <a:ea typeface="+mn-ea"/>
                <a:cs typeface="+mn-cs"/>
              </a:rPr>
              <a:t>Spain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err="1">
                <a:solidFill>
                  <a:schemeClr val="tx1"/>
                </a:solidFill>
                <a:latin typeface="+mn-lt"/>
                <a:ea typeface="+mn-ea"/>
                <a:cs typeface="+mn-cs"/>
              </a:rPr>
              <a:t>Sweden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39%</a:t>
            </a:r>
          </a:p>
          <a:p>
            <a:r>
              <a:rPr lang="cs-CZ" sz="1200" kern="1200" dirty="0" err="1">
                <a:solidFill>
                  <a:schemeClr val="tx1"/>
                </a:solidFill>
                <a:latin typeface="+mn-lt"/>
                <a:ea typeface="+mn-ea"/>
                <a:cs typeface="+mn-cs"/>
              </a:rPr>
              <a:t>Turkey</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68%</a:t>
            </a:r>
          </a:p>
          <a:p>
            <a:r>
              <a:rPr lang="cs-CZ" sz="1200" kern="1200" dirty="0" err="1">
                <a:solidFill>
                  <a:schemeClr val="tx1"/>
                </a:solidFill>
                <a:latin typeface="+mn-lt"/>
                <a:ea typeface="+mn-ea"/>
                <a:cs typeface="+mn-cs"/>
              </a:rPr>
              <a:t>Ukraine</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35%</a:t>
            </a:r>
          </a:p>
          <a:p>
            <a:r>
              <a:rPr lang="cs-CZ" sz="1200" kern="1200" dirty="0">
                <a:solidFill>
                  <a:schemeClr val="tx1"/>
                </a:solidFill>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14</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r>
              <a:rPr lang="en-US" sz="1200" baseline="0" dirty="0">
                <a:solidFill>
                  <a:srgbClr val="000000"/>
                </a:solidFill>
                <a:latin typeface="Arial"/>
              </a:rPr>
              <a:t>	</a:t>
            </a:r>
            <a:r>
              <a:rPr lang="en-US" sz="2000" b="1" baseline="0" dirty="0">
                <a:solidFill>
                  <a:srgbClr val="000000"/>
                </a:solidFill>
                <a:latin typeface="Arial"/>
              </a:rPr>
              <a:t>World Values Survey Wave 6: 2010-2014	</a:t>
            </a:r>
            <a:r>
              <a:rPr lang="en-US" sz="1200" b="1" baseline="0" dirty="0">
                <a:solidFill>
                  <a:srgbClr val="000000"/>
                </a:solidFill>
                <a:latin typeface="Arial"/>
              </a:rPr>
              <a:t>							</a:t>
            </a:r>
          </a:p>
          <a:p>
            <a:r>
              <a:rPr lang="cs-CZ" sz="1200" baseline="0" dirty="0">
                <a:solidFill>
                  <a:srgbClr val="000000"/>
                </a:solidFill>
                <a:latin typeface="Arial"/>
              </a:rPr>
              <a:t>	</a:t>
            </a:r>
            <a:r>
              <a:rPr lang="cs-CZ" sz="2000" b="1" baseline="0" dirty="0" err="1">
                <a:solidFill>
                  <a:srgbClr val="000000"/>
                </a:solidFill>
                <a:latin typeface="Arial"/>
              </a:rPr>
              <a:t>Important</a:t>
            </a:r>
            <a:r>
              <a:rPr lang="cs-CZ" sz="2000" b="1" baseline="0" dirty="0">
                <a:solidFill>
                  <a:srgbClr val="000000"/>
                </a:solidFill>
                <a:latin typeface="Arial"/>
              </a:rPr>
              <a:t> in </a:t>
            </a:r>
            <a:r>
              <a:rPr lang="cs-CZ" sz="2000" b="1" baseline="0" dirty="0" err="1">
                <a:solidFill>
                  <a:srgbClr val="000000"/>
                </a:solidFill>
                <a:latin typeface="Arial"/>
              </a:rPr>
              <a:t>life</a:t>
            </a:r>
            <a:r>
              <a:rPr lang="cs-CZ" sz="2000" b="1" baseline="0" dirty="0">
                <a:solidFill>
                  <a:srgbClr val="000000"/>
                </a:solidFill>
                <a:latin typeface="Arial"/>
              </a:rPr>
              <a:t>: Religion	</a:t>
            </a:r>
            <a:r>
              <a:rPr lang="cs-CZ" sz="1200" b="1" baseline="0" dirty="0">
                <a:solidFill>
                  <a:srgbClr val="000000"/>
                </a:solidFill>
                <a:latin typeface="Arial"/>
              </a:rPr>
              <a:t>							</a:t>
            </a:r>
          </a:p>
          <a:p>
            <a:r>
              <a:rPr lang="cs-CZ" sz="1200" baseline="0" dirty="0">
                <a:solidFill>
                  <a:srgbClr val="000000"/>
                </a:solidFill>
                <a:latin typeface="Arial"/>
              </a:rPr>
              <a:t>									</a:t>
            </a:r>
          </a:p>
          <a:p>
            <a:r>
              <a:rPr lang="cs-CZ" sz="1200" b="1" baseline="0" dirty="0">
                <a:solidFill>
                  <a:srgbClr val="000000"/>
                </a:solidFill>
                <a:latin typeface="Arial"/>
              </a:rPr>
              <a:t> 	TOTAL								</a:t>
            </a:r>
          </a:p>
          <a:p>
            <a:r>
              <a:rPr lang="en-US" sz="1200" baseline="0" dirty="0">
                <a:solidFill>
                  <a:srgbClr val="000000"/>
                </a:solidFill>
                <a:latin typeface="Arial"/>
              </a:rPr>
              <a:t>	</a:t>
            </a:r>
            <a:r>
              <a:rPr lang="cs-CZ" sz="1200" baseline="0" dirty="0">
                <a:solidFill>
                  <a:srgbClr val="000000"/>
                </a:solidFill>
                <a:latin typeface="Arial"/>
              </a:rPr>
              <a:t>             </a:t>
            </a:r>
            <a:r>
              <a:rPr lang="en-US" sz="1200" b="1" baseline="0" dirty="0">
                <a:solidFill>
                  <a:srgbClr val="000000"/>
                </a:solidFill>
                <a:latin typeface="Arial"/>
              </a:rPr>
              <a:t>Very important</a:t>
            </a:r>
            <a:r>
              <a:rPr lang="cs-CZ" sz="1200" b="1" baseline="0" dirty="0">
                <a:solidFill>
                  <a:srgbClr val="000000"/>
                </a:solidFill>
                <a:latin typeface="Arial"/>
              </a:rPr>
              <a:t>         </a:t>
            </a:r>
            <a:r>
              <a:rPr lang="en-US" sz="1200" b="1" baseline="0" dirty="0">
                <a:solidFill>
                  <a:srgbClr val="000000"/>
                </a:solidFill>
                <a:latin typeface="Arial"/>
              </a:rPr>
              <a:t>Rather important	Not very important	Not at all important		Don't know	</a:t>
            </a:r>
          </a:p>
          <a:p>
            <a:r>
              <a:rPr lang="cs-CZ" sz="1200" b="1" baseline="0" dirty="0">
                <a:solidFill>
                  <a:srgbClr val="000000"/>
                </a:solidFill>
                <a:latin typeface="Arial"/>
              </a:rPr>
              <a:t>Country </a:t>
            </a:r>
            <a:r>
              <a:rPr lang="cs-CZ" sz="1200" b="1" baseline="0" dirty="0" err="1">
                <a:solidFill>
                  <a:srgbClr val="000000"/>
                </a:solidFill>
                <a:latin typeface="Arial"/>
              </a:rPr>
              <a:t>Code</a:t>
            </a:r>
            <a:r>
              <a:rPr lang="cs-CZ" sz="1200" b="1" baseline="0" dirty="0">
                <a:solidFill>
                  <a:srgbClr val="000000"/>
                </a:solidFill>
                <a:latin typeface="Arial"/>
              </a:rPr>
              <a:t>									</a:t>
            </a:r>
          </a:p>
          <a:p>
            <a:r>
              <a:rPr lang="it-IT" sz="1200" baseline="0" dirty="0">
                <a:solidFill>
                  <a:srgbClr val="000000"/>
                </a:solidFill>
                <a:latin typeface="Arial"/>
              </a:rPr>
              <a:t>Argentina	1,03	24,1	</a:t>
            </a:r>
            <a:r>
              <a:rPr lang="cs-CZ" sz="1200" baseline="0" dirty="0">
                <a:solidFill>
                  <a:srgbClr val="000000"/>
                </a:solidFill>
                <a:latin typeface="Arial"/>
              </a:rPr>
              <a:t>	</a:t>
            </a:r>
            <a:r>
              <a:rPr lang="it-IT" sz="1200" baseline="0" dirty="0">
                <a:solidFill>
                  <a:srgbClr val="000000"/>
                </a:solidFill>
                <a:latin typeface="Arial"/>
              </a:rPr>
              <a:t>32,1	24,7	</a:t>
            </a:r>
            <a:r>
              <a:rPr lang="cs-CZ" sz="1200" baseline="0" dirty="0">
                <a:solidFill>
                  <a:srgbClr val="000000"/>
                </a:solidFill>
                <a:latin typeface="Arial"/>
              </a:rPr>
              <a:t>	</a:t>
            </a:r>
            <a:r>
              <a:rPr lang="it-IT" sz="1200" baseline="0" dirty="0">
                <a:solidFill>
                  <a:srgbClr val="000000"/>
                </a:solidFill>
                <a:latin typeface="Arial"/>
              </a:rPr>
              <a:t>17,8			0,7	</a:t>
            </a:r>
          </a:p>
          <a:p>
            <a:r>
              <a:rPr lang="pl-PL" sz="1200" baseline="0" dirty="0">
                <a:solidFill>
                  <a:srgbClr val="000000"/>
                </a:solidFill>
                <a:latin typeface="Arial"/>
              </a:rPr>
              <a:t>Brazil	1,486	51,5		37,9	7,3		3,2			0,1	</a:t>
            </a:r>
          </a:p>
          <a:p>
            <a:r>
              <a:rPr lang="cs-CZ" sz="1200" baseline="0" dirty="0" err="1">
                <a:solidFill>
                  <a:srgbClr val="000000"/>
                </a:solidFill>
                <a:latin typeface="Arial"/>
              </a:rPr>
              <a:t>Belarus</a:t>
            </a:r>
            <a:r>
              <a:rPr lang="cs-CZ" sz="1200" baseline="0" dirty="0">
                <a:solidFill>
                  <a:srgbClr val="000000"/>
                </a:solidFill>
                <a:latin typeface="Arial"/>
              </a:rPr>
              <a:t>	1,535	15,9		32,1	33,4		17,4			1,2	</a:t>
            </a:r>
          </a:p>
          <a:p>
            <a:r>
              <a:rPr lang="it-IT" sz="1200" baseline="0" dirty="0">
                <a:solidFill>
                  <a:srgbClr val="000000"/>
                </a:solidFill>
                <a:latin typeface="Arial"/>
              </a:rPr>
              <a:t>China	2,3	2,6	</a:t>
            </a:r>
            <a:r>
              <a:rPr lang="cs-CZ" sz="1200" baseline="0" dirty="0">
                <a:solidFill>
                  <a:srgbClr val="000000"/>
                </a:solidFill>
                <a:latin typeface="Arial"/>
              </a:rPr>
              <a:t>	</a:t>
            </a:r>
            <a:r>
              <a:rPr lang="it-IT" sz="1200" baseline="0" dirty="0">
                <a:solidFill>
                  <a:srgbClr val="000000"/>
                </a:solidFill>
                <a:latin typeface="Arial"/>
              </a:rPr>
              <a:t>8	29,6	</a:t>
            </a:r>
            <a:r>
              <a:rPr lang="cs-CZ" sz="1200" baseline="0" dirty="0">
                <a:solidFill>
                  <a:srgbClr val="000000"/>
                </a:solidFill>
                <a:latin typeface="Arial"/>
              </a:rPr>
              <a:t>	</a:t>
            </a:r>
            <a:r>
              <a:rPr lang="it-IT" sz="1200" baseline="0" dirty="0">
                <a:solidFill>
                  <a:srgbClr val="000000"/>
                </a:solidFill>
                <a:latin typeface="Arial"/>
              </a:rPr>
              <a:t>49,8			9,2	</a:t>
            </a:r>
          </a:p>
          <a:p>
            <a:r>
              <a:rPr lang="cs-CZ" sz="1200" baseline="0" dirty="0">
                <a:solidFill>
                  <a:srgbClr val="000000"/>
                </a:solidFill>
                <a:latin typeface="Arial"/>
              </a:rPr>
              <a:t>India	1,581	44,2		38,2	11,4		6			0,1	</a:t>
            </a:r>
          </a:p>
          <a:p>
            <a:r>
              <a:rPr lang="pl-PL" sz="1200" baseline="0" dirty="0">
                <a:solidFill>
                  <a:srgbClr val="000000"/>
                </a:solidFill>
                <a:latin typeface="Arial"/>
              </a:rPr>
              <a:t>Japan	2,443	5,4		13,6	33,2		34,3			13,5	</a:t>
            </a:r>
          </a:p>
          <a:p>
            <a:r>
              <a:rPr lang="en-US" sz="1200" baseline="0" dirty="0">
                <a:solidFill>
                  <a:srgbClr val="000000"/>
                </a:solidFill>
                <a:latin typeface="Arial"/>
              </a:rPr>
              <a:t>South Korea	1,2	25,7	</a:t>
            </a:r>
            <a:r>
              <a:rPr lang="cs-CZ" sz="1200" baseline="0" dirty="0">
                <a:solidFill>
                  <a:srgbClr val="000000"/>
                </a:solidFill>
                <a:latin typeface="Arial"/>
              </a:rPr>
              <a:t>	</a:t>
            </a:r>
            <a:r>
              <a:rPr lang="en-US" sz="1200" baseline="0" dirty="0">
                <a:solidFill>
                  <a:srgbClr val="000000"/>
                </a:solidFill>
                <a:latin typeface="Arial"/>
              </a:rPr>
              <a:t>28,5	26,1	</a:t>
            </a:r>
            <a:r>
              <a:rPr lang="cs-CZ" sz="1200" baseline="0" dirty="0">
                <a:solidFill>
                  <a:srgbClr val="000000"/>
                </a:solidFill>
                <a:latin typeface="Arial"/>
              </a:rPr>
              <a:t>	</a:t>
            </a:r>
            <a:r>
              <a:rPr lang="en-US" sz="1200" baseline="0" dirty="0">
                <a:solidFill>
                  <a:srgbClr val="000000"/>
                </a:solidFill>
                <a:latin typeface="Arial"/>
              </a:rPr>
              <a:t>18,5			0	</a:t>
            </a:r>
          </a:p>
          <a:p>
            <a:r>
              <a:rPr lang="es-ES" sz="1200" baseline="0" dirty="0">
                <a:solidFill>
                  <a:srgbClr val="000000"/>
                </a:solidFill>
                <a:latin typeface="Arial"/>
              </a:rPr>
              <a:t>Mexico	2	58,4	</a:t>
            </a:r>
            <a:r>
              <a:rPr lang="cs-CZ" sz="1200" baseline="0" dirty="0">
                <a:solidFill>
                  <a:srgbClr val="000000"/>
                </a:solidFill>
                <a:latin typeface="Arial"/>
              </a:rPr>
              <a:t>	</a:t>
            </a:r>
            <a:r>
              <a:rPr lang="es-ES" sz="1200" baseline="0" dirty="0">
                <a:solidFill>
                  <a:srgbClr val="000000"/>
                </a:solidFill>
                <a:latin typeface="Arial"/>
              </a:rPr>
              <a:t>25,4	11,2	</a:t>
            </a:r>
            <a:r>
              <a:rPr lang="cs-CZ" sz="1200" baseline="0" dirty="0">
                <a:solidFill>
                  <a:srgbClr val="000000"/>
                </a:solidFill>
                <a:latin typeface="Arial"/>
              </a:rPr>
              <a:t>	</a:t>
            </a:r>
            <a:r>
              <a:rPr lang="es-ES" sz="1200" baseline="0" dirty="0">
                <a:solidFill>
                  <a:srgbClr val="000000"/>
                </a:solidFill>
                <a:latin typeface="Arial"/>
              </a:rPr>
              <a:t>5			0	</a:t>
            </a:r>
          </a:p>
          <a:p>
            <a:r>
              <a:rPr lang="cs-CZ" sz="1200" baseline="0" dirty="0" err="1">
                <a:solidFill>
                  <a:srgbClr val="000000"/>
                </a:solidFill>
                <a:latin typeface="Arial"/>
              </a:rPr>
              <a:t>Poland</a:t>
            </a:r>
            <a:r>
              <a:rPr lang="cs-CZ" sz="1200" baseline="0" dirty="0">
                <a:solidFill>
                  <a:srgbClr val="000000"/>
                </a:solidFill>
                <a:latin typeface="Arial"/>
              </a:rPr>
              <a:t>	966	45,7		33,9	15,1		4,8			0,4	</a:t>
            </a:r>
          </a:p>
          <a:p>
            <a:r>
              <a:rPr lang="cs-CZ" sz="1200" baseline="0" dirty="0" err="1">
                <a:solidFill>
                  <a:srgbClr val="000000"/>
                </a:solidFill>
                <a:latin typeface="Arial"/>
              </a:rPr>
              <a:t>Russia</a:t>
            </a:r>
            <a:r>
              <a:rPr lang="cs-CZ" sz="1200" baseline="0" dirty="0">
                <a:solidFill>
                  <a:srgbClr val="000000"/>
                </a:solidFill>
                <a:latin typeface="Arial"/>
              </a:rPr>
              <a:t>	2,5	14,3		27,5	30,5		22,4			4	</a:t>
            </a:r>
          </a:p>
          <a:p>
            <a:r>
              <a:rPr lang="fi-FI" sz="1200" baseline="0" dirty="0">
                <a:solidFill>
                  <a:srgbClr val="000000"/>
                </a:solidFill>
                <a:latin typeface="Arial"/>
              </a:rPr>
              <a:t>Spain	1,189	10,7	</a:t>
            </a:r>
            <a:r>
              <a:rPr lang="cs-CZ" sz="1200" baseline="0" dirty="0">
                <a:solidFill>
                  <a:srgbClr val="000000"/>
                </a:solidFill>
                <a:latin typeface="Arial"/>
              </a:rPr>
              <a:t>	</a:t>
            </a:r>
            <a:r>
              <a:rPr lang="fi-FI" sz="1200" baseline="0" dirty="0">
                <a:solidFill>
                  <a:srgbClr val="000000"/>
                </a:solidFill>
                <a:latin typeface="Arial"/>
              </a:rPr>
              <a:t>21,3	31,2	</a:t>
            </a:r>
            <a:r>
              <a:rPr lang="cs-CZ" sz="1200" baseline="0" dirty="0">
                <a:solidFill>
                  <a:srgbClr val="000000"/>
                </a:solidFill>
                <a:latin typeface="Arial"/>
              </a:rPr>
              <a:t>	</a:t>
            </a:r>
            <a:r>
              <a:rPr lang="fi-FI" sz="1200" baseline="0" dirty="0">
                <a:solidFill>
                  <a:srgbClr val="000000"/>
                </a:solidFill>
                <a:latin typeface="Arial"/>
              </a:rPr>
              <a:t>35,9			0,3	</a:t>
            </a:r>
          </a:p>
          <a:p>
            <a:r>
              <a:rPr lang="en-US" sz="1200" baseline="0" dirty="0">
                <a:solidFill>
                  <a:srgbClr val="000000"/>
                </a:solidFill>
                <a:latin typeface="Arial"/>
              </a:rPr>
              <a:t>Turkey	1,605	68,1	</a:t>
            </a:r>
            <a:r>
              <a:rPr lang="cs-CZ" sz="1200" baseline="0" dirty="0">
                <a:solidFill>
                  <a:srgbClr val="000000"/>
                </a:solidFill>
                <a:latin typeface="Arial"/>
              </a:rPr>
              <a:t>	</a:t>
            </a:r>
            <a:r>
              <a:rPr lang="en-US" sz="1200" baseline="0" dirty="0">
                <a:solidFill>
                  <a:srgbClr val="000000"/>
                </a:solidFill>
                <a:latin typeface="Arial"/>
              </a:rPr>
              <a:t>24,6	4	</a:t>
            </a:r>
            <a:r>
              <a:rPr lang="cs-CZ" sz="1200" baseline="0" dirty="0">
                <a:solidFill>
                  <a:srgbClr val="000000"/>
                </a:solidFill>
                <a:latin typeface="Arial"/>
              </a:rPr>
              <a:t>	</a:t>
            </a:r>
            <a:r>
              <a:rPr lang="en-US" sz="1200" baseline="0" dirty="0">
                <a:solidFill>
                  <a:srgbClr val="000000"/>
                </a:solidFill>
                <a:latin typeface="Arial"/>
              </a:rPr>
              <a:t>3			0,3	</a:t>
            </a:r>
          </a:p>
          <a:p>
            <a:r>
              <a:rPr lang="pt-BR" sz="1200" b="1" baseline="0" dirty="0">
                <a:solidFill>
                  <a:srgbClr val="000000"/>
                </a:solidFill>
                <a:latin typeface="Arial"/>
              </a:rPr>
              <a:t>(N)	19,835	28,5	</a:t>
            </a:r>
            <a:r>
              <a:rPr lang="cs-CZ" sz="1200" b="1" baseline="0" dirty="0">
                <a:solidFill>
                  <a:srgbClr val="000000"/>
                </a:solidFill>
                <a:latin typeface="Arial"/>
              </a:rPr>
              <a:t>	</a:t>
            </a:r>
            <a:r>
              <a:rPr lang="pt-BR" sz="1200" b="1" baseline="0" dirty="0">
                <a:solidFill>
                  <a:srgbClr val="000000"/>
                </a:solidFill>
                <a:latin typeface="Arial"/>
              </a:rPr>
              <a:t>25,3	22,3	</a:t>
            </a:r>
            <a:r>
              <a:rPr lang="cs-CZ" sz="1200" b="1" baseline="0" dirty="0">
                <a:solidFill>
                  <a:srgbClr val="000000"/>
                </a:solidFill>
                <a:latin typeface="Arial"/>
              </a:rPr>
              <a:t>	</a:t>
            </a:r>
            <a:r>
              <a:rPr lang="pt-BR" sz="1200" b="1" baseline="0" dirty="0">
                <a:solidFill>
                  <a:srgbClr val="000000"/>
                </a:solidFill>
                <a:latin typeface="Arial"/>
              </a:rPr>
              <a:t>20,1			3,4	</a:t>
            </a:r>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16</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17</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18</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19</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20</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21</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22</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23</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The 4 pillars</a:t>
            </a:r>
            <a:r>
              <a:rPr lang="cs-CZ" baseline="0" dirty="0"/>
              <a:t> </a:t>
            </a:r>
            <a:r>
              <a:rPr lang="cs-CZ" dirty="0" err="1"/>
              <a:t>of</a:t>
            </a:r>
            <a:r>
              <a:rPr lang="cs-CZ" dirty="0"/>
              <a:t> </a:t>
            </a:r>
            <a:r>
              <a:rPr lang="en-US" dirty="0"/>
              <a:t>Europe</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24</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RJ Harrison, </a:t>
            </a:r>
            <a:r>
              <a:rPr lang="cs-CZ" dirty="0" err="1"/>
              <a:t>The</a:t>
            </a:r>
            <a:r>
              <a:rPr lang="cs-CZ" dirty="0"/>
              <a:t> </a:t>
            </a:r>
            <a:r>
              <a:rPr lang="cs-CZ" dirty="0" err="1"/>
              <a:t>Beaker</a:t>
            </a:r>
            <a:r>
              <a:rPr lang="cs-CZ" dirty="0"/>
              <a:t> Folk. </a:t>
            </a:r>
            <a:r>
              <a:rPr lang="cs-CZ" dirty="0" err="1"/>
              <a:t>Copper</a:t>
            </a:r>
            <a:r>
              <a:rPr lang="cs-CZ" dirty="0"/>
              <a:t> </a:t>
            </a:r>
            <a:r>
              <a:rPr lang="cs-CZ" dirty="0" err="1"/>
              <a:t>Age</a:t>
            </a:r>
            <a:r>
              <a:rPr lang="cs-CZ" dirty="0"/>
              <a:t> </a:t>
            </a:r>
            <a:r>
              <a:rPr lang="cs-CZ" dirty="0" err="1"/>
              <a:t>archaeology</a:t>
            </a:r>
            <a:r>
              <a:rPr lang="cs-CZ" dirty="0"/>
              <a:t> in Western </a:t>
            </a:r>
            <a:r>
              <a:rPr lang="cs-CZ" dirty="0" err="1"/>
              <a:t>Europe</a:t>
            </a:r>
            <a:r>
              <a:rPr lang="cs-CZ" dirty="0"/>
              <a:t>. </a:t>
            </a:r>
            <a:r>
              <a:rPr lang="cs-CZ" dirty="0" err="1"/>
              <a:t>Ancient</a:t>
            </a:r>
            <a:r>
              <a:rPr lang="cs-CZ" dirty="0"/>
              <a:t> </a:t>
            </a:r>
            <a:r>
              <a:rPr lang="cs-CZ" dirty="0" err="1"/>
              <a:t>Peoples</a:t>
            </a:r>
            <a:r>
              <a:rPr lang="cs-CZ" dirty="0"/>
              <a:t> </a:t>
            </a:r>
            <a:r>
              <a:rPr lang="cs-CZ" dirty="0" err="1"/>
              <a:t>and</a:t>
            </a:r>
            <a:r>
              <a:rPr lang="cs-CZ" dirty="0"/>
              <a:t> </a:t>
            </a:r>
            <a:r>
              <a:rPr lang="cs-CZ" dirty="0" err="1"/>
              <a:t>Places</a:t>
            </a:r>
            <a:r>
              <a:rPr lang="cs-CZ" dirty="0"/>
              <a:t> 97, London 1980</a:t>
            </a:r>
          </a:p>
          <a:p>
            <a:r>
              <a:rPr lang="en-US" dirty="0"/>
              <a:t>„</a:t>
            </a:r>
            <a:r>
              <a:rPr lang="en-US" dirty="0" err="1"/>
              <a:t>Beakerculture</a:t>
            </a:r>
            <a:r>
              <a:rPr lang="en-US" dirty="0"/>
              <a:t>“. </a:t>
            </a:r>
            <a:r>
              <a:rPr lang="en-US" dirty="0" err="1"/>
              <a:t>Lic</a:t>
            </a:r>
            <a:r>
              <a:rPr lang="cs-CZ" dirty="0"/>
              <a:t>.</a:t>
            </a:r>
            <a:r>
              <a:rPr lang="en-US" dirty="0"/>
              <a:t> CC BY-SA 3.0 via Wikimedia Commons - https://commons.wikimedia.org/wiki/File:Beakerculture.jpg#/media/File:Beakerculture.jpg</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6</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Source</a:t>
            </a:r>
            <a:r>
              <a:rPr lang="cs-CZ" dirty="0"/>
              <a:t>: https://commons.wikimedia.org/wiki/File:Christianity_Branches.svg</a:t>
            </a:r>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28</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Source</a:t>
            </a:r>
            <a:r>
              <a:rPr lang="cs-CZ" dirty="0"/>
              <a:t>: http://www.</a:t>
            </a:r>
            <a:r>
              <a:rPr lang="cs-CZ" dirty="0" err="1"/>
              <a:t>bbc.co.uk</a:t>
            </a:r>
            <a:r>
              <a:rPr lang="cs-CZ" dirty="0"/>
              <a:t>/religion/</a:t>
            </a:r>
            <a:r>
              <a:rPr lang="cs-CZ" dirty="0" err="1"/>
              <a:t>religions</a:t>
            </a:r>
            <a:r>
              <a:rPr lang="cs-CZ" dirty="0"/>
              <a:t>/</a:t>
            </a:r>
            <a:r>
              <a:rPr lang="cs-CZ" dirty="0" err="1"/>
              <a:t>christianity</a:t>
            </a:r>
            <a:r>
              <a:rPr lang="cs-CZ" dirty="0"/>
              <a:t>/</a:t>
            </a:r>
            <a:r>
              <a:rPr lang="cs-CZ" dirty="0" err="1"/>
              <a:t>texts</a:t>
            </a:r>
            <a:r>
              <a:rPr lang="cs-CZ" dirty="0"/>
              <a:t>/</a:t>
            </a:r>
            <a:r>
              <a:rPr lang="cs-CZ" dirty="0" err="1"/>
              <a:t>didache.shtml</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29</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ccel.org</a:t>
            </a:r>
            <a:r>
              <a:rPr lang="cs-CZ" dirty="0"/>
              <a:t>/bible/</a:t>
            </a:r>
            <a:r>
              <a:rPr lang="cs-CZ" dirty="0" err="1"/>
              <a:t>phillips</a:t>
            </a:r>
            <a:r>
              <a:rPr lang="cs-CZ" dirty="0"/>
              <a:t>/CN217ACTSPaulOne.htm</a:t>
            </a:r>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30</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http://www.</a:t>
            </a:r>
            <a:r>
              <a:rPr lang="cs-CZ" dirty="0" err="1"/>
              <a:t>ccel.org</a:t>
            </a:r>
            <a:r>
              <a:rPr lang="cs-CZ" dirty="0"/>
              <a:t>/bible/</a:t>
            </a:r>
            <a:r>
              <a:rPr lang="cs-CZ" dirty="0" err="1"/>
              <a:t>phillips</a:t>
            </a:r>
            <a:r>
              <a:rPr lang="cs-CZ" dirty="0"/>
              <a:t>/CN225ACTSPaulTwo.htm</a:t>
            </a:r>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31</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ccel.org</a:t>
            </a:r>
            <a:r>
              <a:rPr lang="cs-CZ" dirty="0"/>
              <a:t>/bible/</a:t>
            </a:r>
            <a:r>
              <a:rPr lang="cs-CZ" dirty="0" err="1"/>
              <a:t>phillips</a:t>
            </a:r>
            <a:r>
              <a:rPr lang="cs-CZ" dirty="0"/>
              <a:t>/CN235ACTSPaulThree.htm#</a:t>
            </a:r>
            <a:r>
              <a:rPr lang="cs-CZ" dirty="0" err="1"/>
              <a:t>intro</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32</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http://www.</a:t>
            </a:r>
            <a:r>
              <a:rPr lang="cs-CZ" dirty="0" err="1"/>
              <a:t>ccel.org</a:t>
            </a:r>
            <a:r>
              <a:rPr lang="cs-CZ" dirty="0"/>
              <a:t>/bible/</a:t>
            </a:r>
            <a:r>
              <a:rPr lang="cs-CZ" dirty="0" err="1"/>
              <a:t>phillips</a:t>
            </a:r>
            <a:r>
              <a:rPr lang="cs-CZ" dirty="0"/>
              <a:t>/CN250ACTSPaultoRome.htm#</a:t>
            </a:r>
            <a:r>
              <a:rPr lang="cs-CZ" dirty="0" err="1"/>
              <a:t>intro</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33</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9AD61DF-8055-4F9A-B2FE-D4A6C7754B45}" type="slidenum">
              <a:rPr lang="cs-CZ">
                <a:latin typeface="Arial" pitchFamily="34" charset="0"/>
                <a:cs typeface="Arial" pitchFamily="34" charset="0"/>
              </a:rPr>
              <a:pPr/>
              <a:t>35</a:t>
            </a:fld>
            <a:endParaRPr lang="cs-CZ">
              <a:latin typeface="Arial" pitchFamily="34" charset="0"/>
              <a:cs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cs-CZ">
                <a:latin typeface="Arial" pitchFamily="34" charset="0"/>
                <a:cs typeface="Arial" pitchFamily="34" charset="0"/>
              </a:rPr>
              <a:t>http://commons.wikimedia.org/wiki/File:Imperium_Romanum_Germania.png</a:t>
            </a:r>
          </a:p>
          <a:p>
            <a:pPr eaLnBrk="1" hangingPunct="1"/>
            <a:r>
              <a:rPr lang="cs-CZ">
                <a:latin typeface="Arial" pitchFamily="34" charset="0"/>
                <a:cs typeface="Arial" pitchFamily="34" charset="0"/>
              </a:rPr>
              <a:t>1. st. př. Kr.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Justice </a:t>
            </a:r>
            <a:r>
              <a:rPr lang="cs-CZ" dirty="0" err="1"/>
              <a:t>and</a:t>
            </a:r>
            <a:r>
              <a:rPr lang="cs-CZ" dirty="0"/>
              <a:t> </a:t>
            </a:r>
            <a:r>
              <a:rPr lang="cs-CZ" dirty="0" err="1"/>
              <a:t>The</a:t>
            </a:r>
            <a:r>
              <a:rPr lang="cs-CZ" dirty="0"/>
              <a:t> </a:t>
            </a:r>
            <a:r>
              <a:rPr lang="cs-CZ" dirty="0" err="1"/>
              <a:t>Three</a:t>
            </a:r>
            <a:r>
              <a:rPr lang="cs-CZ" dirty="0"/>
              <a:t> </a:t>
            </a:r>
            <a:r>
              <a:rPr lang="cs-CZ" dirty="0" err="1"/>
              <a:t>Graces</a:t>
            </a:r>
            <a:r>
              <a:rPr lang="cs-CZ" dirty="0"/>
              <a:t> </a:t>
            </a:r>
            <a:r>
              <a:rPr lang="en-US" dirty="0"/>
              <a:t>in a 1st-century </a:t>
            </a:r>
            <a:r>
              <a:rPr lang="cs-CZ" dirty="0" err="1"/>
              <a:t>fresco</a:t>
            </a:r>
            <a:r>
              <a:rPr lang="cs-CZ" baseline="0" dirty="0"/>
              <a:t> </a:t>
            </a:r>
            <a:r>
              <a:rPr lang="cs-CZ" baseline="0" dirty="0" err="1"/>
              <a:t>at</a:t>
            </a:r>
            <a:r>
              <a:rPr lang="cs-CZ" baseline="0" dirty="0"/>
              <a:t> </a:t>
            </a:r>
            <a:r>
              <a:rPr lang="cs-CZ" baseline="0" dirty="0" err="1"/>
              <a:t>Pompeii</a:t>
            </a:r>
            <a:endParaRPr lang="cs-CZ" baseline="0" dirty="0"/>
          </a:p>
          <a:p>
            <a:r>
              <a:rPr lang="en-US" b="0" dirty="0" err="1"/>
              <a:t>Charis</a:t>
            </a:r>
            <a:r>
              <a:rPr lang="en-US" b="0" dirty="0"/>
              <a:t> (</a:t>
            </a:r>
            <a:r>
              <a:rPr lang="en-US" b="0" dirty="0" err="1"/>
              <a:t>Χάρις</a:t>
            </a:r>
            <a:r>
              <a:rPr lang="en-US" b="0" dirty="0"/>
              <a:t>) or Grace is one of three or more minor goddesses of charm, beauty, nature, human creativity, and fertility, together known as the </a:t>
            </a:r>
            <a:r>
              <a:rPr lang="en-US" b="0" dirty="0" err="1"/>
              <a:t>Charites</a:t>
            </a:r>
            <a:r>
              <a:rPr lang="cs-CZ" b="0" baseline="0" dirty="0"/>
              <a:t> </a:t>
            </a:r>
            <a:r>
              <a:rPr lang="en-US" b="0" dirty="0"/>
              <a:t>(</a:t>
            </a:r>
            <a:r>
              <a:rPr lang="en-US" b="0" dirty="0" err="1"/>
              <a:t>Χάριτες</a:t>
            </a:r>
            <a:r>
              <a:rPr lang="cs-CZ" b="0" dirty="0"/>
              <a:t>) </a:t>
            </a:r>
            <a:r>
              <a:rPr lang="en-US" b="0" dirty="0"/>
              <a:t>or Graces. The usual list, from youngest to oldest is </a:t>
            </a:r>
            <a:r>
              <a:rPr lang="cs-CZ" b="0" dirty="0" err="1"/>
              <a:t>Aglaea</a:t>
            </a:r>
            <a:r>
              <a:rPr lang="cs-CZ" b="0" dirty="0"/>
              <a:t> </a:t>
            </a:r>
            <a:r>
              <a:rPr lang="en-US" b="0" dirty="0"/>
              <a:t>("Splendor"), </a:t>
            </a:r>
            <a:r>
              <a:rPr lang="cs-CZ" b="0" dirty="0" err="1"/>
              <a:t>Euphrosyne</a:t>
            </a:r>
            <a:r>
              <a:rPr lang="cs-CZ" b="0" dirty="0"/>
              <a:t> </a:t>
            </a:r>
            <a:r>
              <a:rPr lang="en-US" b="0" dirty="0"/>
              <a:t>("Mirth"), and </a:t>
            </a:r>
            <a:r>
              <a:rPr lang="cs-CZ" b="0" dirty="0"/>
              <a:t>Thalia </a:t>
            </a:r>
            <a:r>
              <a:rPr lang="en-US" b="0" dirty="0"/>
              <a:t>("Good Cheer"). In </a:t>
            </a:r>
            <a:r>
              <a:rPr lang="cs-CZ" b="0" dirty="0"/>
              <a:t>Roman </a:t>
            </a:r>
            <a:r>
              <a:rPr lang="cs-CZ" b="0" dirty="0" err="1"/>
              <a:t>mythology</a:t>
            </a:r>
            <a:r>
              <a:rPr lang="cs-CZ" b="0" dirty="0"/>
              <a:t> </a:t>
            </a:r>
            <a:r>
              <a:rPr lang="en-US" b="0" dirty="0"/>
              <a:t>they were known as the </a:t>
            </a:r>
            <a:r>
              <a:rPr lang="en-US" b="0" dirty="0" err="1"/>
              <a:t>Gratiae</a:t>
            </a:r>
            <a:r>
              <a:rPr lang="en-US" b="0" dirty="0"/>
              <a:t>, the </a:t>
            </a:r>
            <a:r>
              <a:rPr lang="cs-CZ" b="0" dirty="0" err="1"/>
              <a:t>Graces</a:t>
            </a:r>
            <a:r>
              <a:rPr lang="cs-CZ" b="0" baseline="0" dirty="0"/>
              <a:t> – </a:t>
            </a:r>
            <a:r>
              <a:rPr lang="cs-CZ" b="0" baseline="0" dirty="0" err="1"/>
              <a:t>they</a:t>
            </a:r>
            <a:r>
              <a:rPr lang="cs-CZ" b="0" baseline="0" dirty="0"/>
              <a:t> </a:t>
            </a:r>
            <a:r>
              <a:rPr lang="cs-CZ" b="0" baseline="0" dirty="0" err="1"/>
              <a:t>symbolize</a:t>
            </a:r>
            <a:r>
              <a:rPr lang="cs-CZ" b="0" baseline="0" dirty="0"/>
              <a:t> </a:t>
            </a:r>
            <a:r>
              <a:rPr lang="cs-CZ" b="0" baseline="0" dirty="0" err="1"/>
              <a:t>tradition</a:t>
            </a:r>
            <a:r>
              <a:rPr lang="en-US" b="0" dirty="0"/>
              <a:t> </a:t>
            </a:r>
            <a:r>
              <a:rPr lang="cs-CZ" b="0" dirty="0"/>
              <a:t> (</a:t>
            </a:r>
            <a:r>
              <a:rPr lang="cs-CZ" b="0" dirty="0" err="1"/>
              <a:t>take</a:t>
            </a:r>
            <a:r>
              <a:rPr lang="cs-CZ" b="0" dirty="0"/>
              <a:t>-hold-</a:t>
            </a:r>
            <a:r>
              <a:rPr lang="cs-CZ" b="0" dirty="0" err="1"/>
              <a:t>pass</a:t>
            </a:r>
            <a:r>
              <a:rPr lang="cs-CZ" b="0" baseline="0" dirty="0"/>
              <a:t> on)</a:t>
            </a:r>
            <a:endParaRPr lang="cs-CZ" b="0"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38</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40000" lnSpcReduction="20000"/>
          </a:bodyPr>
          <a:lstStyle/>
          <a:p>
            <a:r>
              <a:rPr lang="en-US" sz="1200" kern="1200" dirty="0">
                <a:solidFill>
                  <a:schemeClr val="tx1"/>
                </a:solidFill>
                <a:latin typeface="+mn-lt"/>
                <a:ea typeface="+mn-ea"/>
                <a:cs typeface="+mn-cs"/>
              </a:rPr>
              <a:t>Achilles binds the wound of </a:t>
            </a:r>
            <a:r>
              <a:rPr lang="en-US" sz="1200" kern="1200" dirty="0" err="1">
                <a:solidFill>
                  <a:schemeClr val="tx1"/>
                </a:solidFill>
                <a:latin typeface="+mn-lt"/>
                <a:ea typeface="+mn-ea"/>
                <a:cs typeface="+mn-cs"/>
              </a:rPr>
              <a:t>Patroklos</a:t>
            </a:r>
            <a:r>
              <a:rPr lang="en-US" sz="1200" kern="1200" dirty="0">
                <a:solidFill>
                  <a:schemeClr val="tx1"/>
                </a:solidFill>
                <a:latin typeface="+mn-lt"/>
                <a:ea typeface="+mn-ea"/>
                <a:cs typeface="+mn-cs"/>
              </a:rPr>
              <a:t> (5th century BC)</a:t>
            </a:r>
            <a:br>
              <a:rPr lang="en-US" dirty="0"/>
            </a:br>
            <a:br>
              <a:rPr lang="en-US" dirty="0"/>
            </a:br>
            <a:r>
              <a:rPr lang="en-US" sz="1200" b="1" kern="1200" dirty="0">
                <a:solidFill>
                  <a:schemeClr val="tx1"/>
                </a:solidFill>
                <a:latin typeface="+mn-lt"/>
                <a:ea typeface="+mn-ea"/>
                <a:cs typeface="+mn-cs"/>
              </a:rPr>
              <a:t>Achilles &amp; </a:t>
            </a:r>
            <a:r>
              <a:rPr lang="en-US" sz="1200" b="1" kern="1200" dirty="0" err="1">
                <a:solidFill>
                  <a:schemeClr val="tx1"/>
                </a:solidFill>
                <a:latin typeface="+mn-lt"/>
                <a:ea typeface="+mn-ea"/>
                <a:cs typeface="+mn-cs"/>
              </a:rPr>
              <a:t>Patroklos</a:t>
            </a:r>
            <a:r>
              <a:rPr lang="cs-CZ" sz="1200" b="1" kern="1200" dirty="0">
                <a:solidFill>
                  <a:schemeClr val="tx1"/>
                </a:solidFill>
                <a:latin typeface="+mn-lt"/>
                <a:ea typeface="+mn-ea"/>
                <a:cs typeface="+mn-cs"/>
              </a:rPr>
              <a:t> </a:t>
            </a:r>
            <a:r>
              <a:rPr lang="en-US" dirty="0"/>
              <a:t>(or </a:t>
            </a:r>
            <a:r>
              <a:rPr lang="en-US" dirty="0" err="1"/>
              <a:t>Patroclus</a:t>
            </a:r>
            <a:r>
              <a:rPr lang="en-US" dirty="0"/>
              <a:t>), </a:t>
            </a:r>
            <a:br>
              <a:rPr lang="en-US" dirty="0"/>
            </a:br>
            <a:r>
              <a:rPr lang="en-US" dirty="0"/>
              <a:t>The following excerpt, is from Edward Carpenter's book, </a:t>
            </a:r>
            <a:r>
              <a:rPr lang="en-US" b="1" i="1" dirty="0" err="1"/>
              <a:t>Ioläus</a:t>
            </a:r>
            <a:r>
              <a:rPr lang="en-US" b="1" i="1" dirty="0"/>
              <a:t>: An Anthology of Friendship </a:t>
            </a:r>
            <a:r>
              <a:rPr lang="en-US" dirty="0"/>
              <a:t>(1902)</a:t>
            </a:r>
            <a:r>
              <a:rPr lang="cs-CZ" dirty="0"/>
              <a:t>:</a:t>
            </a:r>
            <a:br>
              <a:rPr lang="en-US" dirty="0"/>
            </a:br>
            <a:r>
              <a:rPr lang="en-US" b="1" dirty="0"/>
              <a:t>POETRY OF FRIENDSHIP AMONG GREEKS AND ROMANS</a:t>
            </a:r>
            <a:endParaRPr lang="cs-CZ" sz="1200" kern="1200" dirty="0">
              <a:solidFill>
                <a:schemeClr val="tx1"/>
              </a:solidFill>
              <a:latin typeface="+mn-lt"/>
              <a:ea typeface="+mn-ea"/>
              <a:cs typeface="+mn-cs"/>
            </a:endParaRPr>
          </a:p>
          <a:p>
            <a:r>
              <a:rPr lang="en-US" sz="1200" kern="1200" dirty="0">
                <a:solidFill>
                  <a:schemeClr val="tx1"/>
                </a:solidFill>
                <a:latin typeface="+mn-lt"/>
                <a:ea typeface="+mn-ea"/>
                <a:cs typeface="+mn-cs"/>
              </a:rPr>
              <a:t>It is a story of which the main motive is the love of Achilles for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This solution is astoundingly simple, and yet it took me so long to bring myself to accept it that I am quite ready to forgive any one who feels a similar hesitation. But those who do accept it cannot fail to observe, on further consideration, how thoroughly suitable a motive of this kind would be in a national Greek epic. For this is the motive running through the whole of Greek life, till that life was transmuted by the influence of Macedonia. The lover-warriors Achilles and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are the direct spiritual ancestors of the sacred Band of Thebans, who died to a man on the field of </a:t>
            </a:r>
            <a:r>
              <a:rPr lang="en-US" sz="1200" kern="1200" dirty="0" err="1">
                <a:solidFill>
                  <a:schemeClr val="tx1"/>
                </a:solidFill>
                <a:latin typeface="+mn-lt"/>
                <a:ea typeface="+mn-ea"/>
                <a:cs typeface="+mn-cs"/>
              </a:rPr>
              <a:t>Chæronæa</a:t>
            </a:r>
            <a:r>
              <a:rPr lang="en-US" sz="1200" kern="1200" dirty="0">
                <a:solidFill>
                  <a:schemeClr val="tx1"/>
                </a:solidFill>
                <a:latin typeface="+mn-lt"/>
                <a:ea typeface="+mn-ea"/>
                <a:cs typeface="+mn-cs"/>
              </a:rPr>
              <a:t>.</a:t>
            </a:r>
            <a:br>
              <a:rPr lang="en-US" dirty="0"/>
            </a:br>
            <a:r>
              <a:rPr lang="en-US" dirty="0"/>
              <a:t>    The following two quotations are from </a:t>
            </a:r>
            <a:r>
              <a:rPr lang="en-US" b="1" i="1" dirty="0"/>
              <a:t>The Greek Poets</a:t>
            </a:r>
            <a:r>
              <a:rPr lang="en-US" dirty="0"/>
              <a:t> by J. A. Symonds, </a:t>
            </a:r>
            <a:r>
              <a:rPr lang="en-US" dirty="0" err="1"/>
              <a:t>ch</a:t>
            </a:r>
            <a:r>
              <a:rPr lang="en-US" dirty="0"/>
              <a:t>. iii., p. 80 et seq.: —</a:t>
            </a:r>
            <a:br>
              <a:rPr lang="en-US" dirty="0"/>
            </a:br>
            <a:r>
              <a:rPr lang="en-US" dirty="0"/>
              <a:t>        </a:t>
            </a:r>
            <a:r>
              <a:rPr lang="en-US" sz="1200" kern="1200" dirty="0">
                <a:solidFill>
                  <a:schemeClr val="tx1"/>
                </a:solidFill>
                <a:latin typeface="+mn-lt"/>
                <a:ea typeface="+mn-ea"/>
                <a:cs typeface="+mn-cs"/>
              </a:rPr>
              <a:t>The Iliad therefore has for its whole subject the passion of Achilles — that ardent energy or </a:t>
            </a:r>
            <a:r>
              <a:rPr lang="en-US" sz="1200" b="1" kern="1200" dirty="0" err="1">
                <a:solidFill>
                  <a:schemeClr val="tx1"/>
                </a:solidFill>
                <a:latin typeface="+mn-lt"/>
                <a:ea typeface="+mn-ea"/>
                <a:cs typeface="+mn-cs"/>
              </a:rPr>
              <a:t>μηνις</a:t>
            </a:r>
            <a:r>
              <a:rPr lang="en-US" sz="1200" kern="1200" dirty="0">
                <a:solidFill>
                  <a:schemeClr val="tx1"/>
                </a:solidFill>
                <a:latin typeface="+mn-lt"/>
                <a:ea typeface="+mn-ea"/>
                <a:cs typeface="+mn-cs"/>
              </a:rPr>
              <a:t> of the hero which displayed itself first as anger against Agamemnon, and afterwards as love for the lost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The truth of this was perceived by one of the greatest poets and profoundest critics of the modern world, Dante. When Dante, in the Inferno, wished to describe Achilles, he wrote, with characteristic brevity:  </a:t>
            </a:r>
            <a:endParaRPr lang="en-US" dirty="0"/>
          </a:p>
          <a:p>
            <a:r>
              <a:rPr lang="en-US" dirty="0"/>
              <a:t>                                                  </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Achille</a:t>
            </a:r>
            <a:br>
              <a:rPr lang="en-US" dirty="0"/>
            </a:b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Che</a:t>
            </a:r>
            <a:r>
              <a:rPr lang="en-US" sz="1200" kern="1200" dirty="0">
                <a:solidFill>
                  <a:schemeClr val="tx1"/>
                </a:solidFill>
                <a:latin typeface="+mn-lt"/>
                <a:ea typeface="+mn-ea"/>
                <a:cs typeface="+mn-cs"/>
              </a:rPr>
              <a:t> per amore al fine </a:t>
            </a:r>
            <a:r>
              <a:rPr lang="en-US" sz="1200" kern="1200" dirty="0" err="1">
                <a:solidFill>
                  <a:schemeClr val="tx1"/>
                </a:solidFill>
                <a:latin typeface="+mn-lt"/>
                <a:ea typeface="+mn-ea"/>
                <a:cs typeface="+mn-cs"/>
              </a:rPr>
              <a:t>combatteo</a:t>
            </a:r>
            <a:r>
              <a:rPr lang="en-US" sz="1200" kern="1200" dirty="0">
                <a:solidFill>
                  <a:schemeClr val="tx1"/>
                </a:solidFill>
                <a:latin typeface="+mn-lt"/>
                <a:ea typeface="+mn-ea"/>
                <a:cs typeface="+mn-cs"/>
              </a:rPr>
              <a:t>.”</a:t>
            </a:r>
            <a:br>
              <a:rPr lang="en-US" dirty="0"/>
            </a:br>
            <a:r>
              <a:rPr lang="en-US" sz="1200" kern="1200" dirty="0">
                <a:solidFill>
                  <a:schemeClr val="tx1"/>
                </a:solidFill>
                <a:latin typeface="+mn-lt"/>
                <a:ea typeface="+mn-ea"/>
                <a:cs typeface="+mn-cs"/>
              </a:rPr>
              <a:t>                                                  (“Achilles</a:t>
            </a:r>
            <a:br>
              <a:rPr lang="en-US" dirty="0"/>
            </a:br>
            <a:r>
              <a:rPr lang="en-US" sz="1200" kern="1200" dirty="0">
                <a:solidFill>
                  <a:schemeClr val="tx1"/>
                </a:solidFill>
                <a:latin typeface="+mn-lt"/>
                <a:ea typeface="+mn-ea"/>
                <a:cs typeface="+mn-cs"/>
              </a:rPr>
              <a:t>                  Who at the last was brought to fight by love.”)</a:t>
            </a:r>
            <a:br>
              <a:rPr lang="en-US" dirty="0"/>
            </a:br>
            <a:br>
              <a:rPr lang="en-US" dirty="0"/>
            </a:br>
            <a:r>
              <a:rPr lang="en-US" dirty="0"/>
              <a:t>        </a:t>
            </a:r>
            <a:r>
              <a:rPr lang="en-US" sz="1200" kern="1200" dirty="0">
                <a:solidFill>
                  <a:schemeClr val="tx1"/>
                </a:solidFill>
                <a:latin typeface="+mn-lt"/>
                <a:ea typeface="+mn-ea"/>
                <a:cs typeface="+mn-cs"/>
              </a:rPr>
              <a:t>In this pregnant sentence Dante sounded the whole depth of the Iliad. The wrath of Achilles for Agamemnon, which prevented him at first from fighting; the love of Achilles, passing the love of women, for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which induced him to forego his anger and to fight at last; these are the two poles on which the Iliad turns.</a:t>
            </a:r>
            <a:br>
              <a:rPr lang="en-US" dirty="0"/>
            </a:br>
            <a:r>
              <a:rPr lang="en-US" dirty="0"/>
              <a:t>    After his quarrel with Agamemnon, not even all the losses of the Greeks and the entreaties of Agamemnon himself will induce Achilles to fight — not till </a:t>
            </a:r>
            <a:r>
              <a:rPr lang="en-US" dirty="0" err="1"/>
              <a:t>Patroclus</a:t>
            </a:r>
            <a:r>
              <a:rPr lang="en-US" dirty="0"/>
              <a:t> is slain by Hector — </a:t>
            </a:r>
            <a:r>
              <a:rPr lang="en-US" dirty="0" err="1"/>
              <a:t>Patroclus</a:t>
            </a:r>
            <a:r>
              <a:rPr lang="en-US" dirty="0"/>
              <a:t>, his dear friend “whom above all my comrades I honored, even as myself.” Then he rises up, dons his armor, and driving the Trojans before him revenges himself on the body of Hector. But </a:t>
            </a:r>
            <a:r>
              <a:rPr lang="en-US" dirty="0" err="1"/>
              <a:t>Patroclus</a:t>
            </a:r>
            <a:r>
              <a:rPr lang="en-US" dirty="0"/>
              <a:t> lies yet unburied; and when the fighting is over, to Achilles comes the ghost of his dead friend: —</a:t>
            </a:r>
            <a:br>
              <a:rPr lang="en-US" dirty="0"/>
            </a:br>
            <a:r>
              <a:rPr lang="en-US" dirty="0"/>
              <a:t>        </a:t>
            </a:r>
            <a:r>
              <a:rPr lang="en-US" sz="1200" kern="1200" dirty="0">
                <a:solidFill>
                  <a:schemeClr val="tx1"/>
                </a:solidFill>
                <a:latin typeface="+mn-lt"/>
                <a:ea typeface="+mn-ea"/>
                <a:cs typeface="+mn-cs"/>
              </a:rPr>
              <a:t>The son of </a:t>
            </a:r>
            <a:r>
              <a:rPr lang="en-US" sz="1200" kern="1200" dirty="0" err="1">
                <a:solidFill>
                  <a:schemeClr val="tx1"/>
                </a:solidFill>
                <a:latin typeface="+mn-lt"/>
                <a:ea typeface="+mn-ea"/>
                <a:cs typeface="+mn-cs"/>
              </a:rPr>
              <a:t>Peleus</a:t>
            </a:r>
            <a:r>
              <a:rPr lang="en-US" sz="1200" kern="1200" dirty="0">
                <a:solidFill>
                  <a:schemeClr val="tx1"/>
                </a:solidFill>
                <a:latin typeface="+mn-lt"/>
                <a:ea typeface="+mn-ea"/>
                <a:cs typeface="+mn-cs"/>
              </a:rPr>
              <a:t>, by the shore of the roaring sea lay, heavily groaning, surrounded by his Myrmidons; on a fair space of sand he lay, where the waves lapped the beach. Then slumber took him, loosing the cares of his heart, and mantling softly around him, for sorely wearied were his radiant limbs with driving Hector on by windy Troy. There to him came the soul of poor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in all things like himself, in stature, and in the beauty of his eyes and voice, and on the form was raiment like his own. He stood above the hero's head, and </a:t>
            </a:r>
            <a:r>
              <a:rPr lang="en-US" sz="1200" kern="1200" dirty="0" err="1">
                <a:solidFill>
                  <a:schemeClr val="tx1"/>
                </a:solidFill>
                <a:latin typeface="+mn-lt"/>
                <a:ea typeface="+mn-ea"/>
                <a:cs typeface="+mn-cs"/>
              </a:rPr>
              <a:t>spake</a:t>
            </a:r>
            <a:r>
              <a:rPr lang="en-US" sz="1200" kern="1200" dirty="0">
                <a:solidFill>
                  <a:schemeClr val="tx1"/>
                </a:solidFill>
                <a:latin typeface="+mn-lt"/>
                <a:ea typeface="+mn-ea"/>
                <a:cs typeface="+mn-cs"/>
              </a:rPr>
              <a:t> to him: —</a:t>
            </a:r>
            <a:br>
              <a:rPr lang="en-US" dirty="0"/>
            </a:br>
            <a:r>
              <a:rPr lang="en-US" dirty="0"/>
              <a:t>            </a:t>
            </a:r>
            <a:r>
              <a:rPr lang="en-US" sz="1200" kern="1200" dirty="0" err="1">
                <a:solidFill>
                  <a:schemeClr val="tx1"/>
                </a:solidFill>
                <a:latin typeface="+mn-lt"/>
                <a:ea typeface="+mn-ea"/>
                <a:cs typeface="+mn-cs"/>
              </a:rPr>
              <a:t>Sleepest</a:t>
            </a:r>
            <a:r>
              <a:rPr lang="en-US" sz="1200" kern="1200" dirty="0">
                <a:solidFill>
                  <a:schemeClr val="tx1"/>
                </a:solidFill>
                <a:latin typeface="+mn-lt"/>
                <a:ea typeface="+mn-ea"/>
                <a:cs typeface="+mn-cs"/>
              </a:rPr>
              <a:t> thou, and me hast thou forgotten, Achilles? Not in my life wert thou neglectful of me, but in death. Bury me soon, that I may pass the gates of Hades. Far off the souls, the shadows of the dead, repel me, nor suffer me to join them on the river bank; but, as it is, thus I roam around the wide-</a:t>
            </a:r>
            <a:r>
              <a:rPr lang="en-US" sz="1200" kern="1200" dirty="0" err="1">
                <a:solidFill>
                  <a:schemeClr val="tx1"/>
                </a:solidFill>
                <a:latin typeface="+mn-lt"/>
                <a:ea typeface="+mn-ea"/>
                <a:cs typeface="+mn-cs"/>
              </a:rPr>
              <a:t>doored</a:t>
            </a:r>
            <a:r>
              <a:rPr lang="en-US" sz="1200" kern="1200" dirty="0">
                <a:solidFill>
                  <a:schemeClr val="tx1"/>
                </a:solidFill>
                <a:latin typeface="+mn-lt"/>
                <a:ea typeface="+mn-ea"/>
                <a:cs typeface="+mn-cs"/>
              </a:rPr>
              <a:t> house of Hades. But stretch to me thy hand I entreat; for never again shall I return from Hades when once ye shall have given me the </a:t>
            </a:r>
            <a:r>
              <a:rPr lang="en-US" sz="1200" kern="1200" dirty="0" err="1">
                <a:solidFill>
                  <a:schemeClr val="tx1"/>
                </a:solidFill>
                <a:latin typeface="+mn-lt"/>
                <a:ea typeface="+mn-ea"/>
                <a:cs typeface="+mn-cs"/>
              </a:rPr>
              <a:t>meed</a:t>
            </a:r>
            <a:r>
              <a:rPr lang="en-US" sz="1200" kern="1200" dirty="0">
                <a:solidFill>
                  <a:schemeClr val="tx1"/>
                </a:solidFill>
                <a:latin typeface="+mn-lt"/>
                <a:ea typeface="+mn-ea"/>
                <a:cs typeface="+mn-cs"/>
              </a:rPr>
              <a:t> of funeral fire. Nay, never shall we sit in life apart from our dear comrades and take counsel together. But me hath hateful fate enveloped — fate that was mine at the moment of my birth. And for thyself, divine Achilles, it is doomed to die beneath the noble Trojan's wall. Another thing I say to thee, and bid thee do it if thou wilt obey me: — lay not my bones apart from </a:t>
            </a:r>
            <a:r>
              <a:rPr lang="en-US" sz="1200" kern="1200" dirty="0" err="1">
                <a:solidFill>
                  <a:schemeClr val="tx1"/>
                </a:solidFill>
                <a:latin typeface="+mn-lt"/>
                <a:ea typeface="+mn-ea"/>
                <a:cs typeface="+mn-cs"/>
              </a:rPr>
              <a:t>thine</a:t>
            </a:r>
            <a:r>
              <a:rPr lang="en-US" sz="1200" kern="1200" dirty="0">
                <a:solidFill>
                  <a:schemeClr val="tx1"/>
                </a:solidFill>
                <a:latin typeface="+mn-lt"/>
                <a:ea typeface="+mn-ea"/>
                <a:cs typeface="+mn-cs"/>
              </a:rPr>
              <a:t>, Achilles, but lay them together; for we were brought up together in your house, when </a:t>
            </a:r>
            <a:r>
              <a:rPr lang="en-US" sz="1200" kern="1200" dirty="0" err="1">
                <a:solidFill>
                  <a:schemeClr val="tx1"/>
                </a:solidFill>
                <a:latin typeface="+mn-lt"/>
                <a:ea typeface="+mn-ea"/>
                <a:cs typeface="+mn-cs"/>
              </a:rPr>
              <a:t>Mencœtius</a:t>
            </a:r>
            <a:r>
              <a:rPr lang="en-US" sz="1200" kern="1200" dirty="0">
                <a:solidFill>
                  <a:schemeClr val="tx1"/>
                </a:solidFill>
                <a:latin typeface="+mn-lt"/>
                <a:ea typeface="+mn-ea"/>
                <a:cs typeface="+mn-cs"/>
              </a:rPr>
              <a:t> brought me, a child, from Opus to your house, because of woeful bloodshed on the day in which I slew the son of </a:t>
            </a:r>
            <a:r>
              <a:rPr lang="en-US" sz="1200" kern="1200" dirty="0" err="1">
                <a:solidFill>
                  <a:schemeClr val="tx1"/>
                </a:solidFill>
                <a:latin typeface="+mn-lt"/>
                <a:ea typeface="+mn-ea"/>
                <a:cs typeface="+mn-cs"/>
              </a:rPr>
              <a:t>Amphidamas</a:t>
            </a:r>
            <a:r>
              <a:rPr lang="en-US" sz="1200" kern="1200" dirty="0">
                <a:solidFill>
                  <a:schemeClr val="tx1"/>
                </a:solidFill>
                <a:latin typeface="+mn-lt"/>
                <a:ea typeface="+mn-ea"/>
                <a:cs typeface="+mn-cs"/>
              </a:rPr>
              <a:t>, myself a child, not willing it but in anger at our games. Then did the horseman, </a:t>
            </a:r>
            <a:r>
              <a:rPr lang="en-US" sz="1200" kern="1200" dirty="0" err="1">
                <a:solidFill>
                  <a:schemeClr val="tx1"/>
                </a:solidFill>
                <a:latin typeface="+mn-lt"/>
                <a:ea typeface="+mn-ea"/>
                <a:cs typeface="+mn-cs"/>
              </a:rPr>
              <a:t>Peleus</a:t>
            </a:r>
            <a:r>
              <a:rPr lang="en-US" sz="1200" kern="1200" dirty="0">
                <a:solidFill>
                  <a:schemeClr val="tx1"/>
                </a:solidFill>
                <a:latin typeface="+mn-lt"/>
                <a:ea typeface="+mn-ea"/>
                <a:cs typeface="+mn-cs"/>
              </a:rPr>
              <a:t>, take me, and rear me in his house, and cause me to be called thy squire. So then let one grave also hide the bones of both of us, the golden urn thy goddess-mother gave to thee. </a:t>
            </a:r>
            <a:br>
              <a:rPr lang="en-US" dirty="0"/>
            </a:br>
            <a:r>
              <a:rPr lang="en-US" dirty="0"/>
              <a:t>    </a:t>
            </a:r>
            <a:r>
              <a:rPr lang="en-US" sz="1200" kern="1200" dirty="0">
                <a:solidFill>
                  <a:schemeClr val="tx1"/>
                </a:solidFill>
                <a:latin typeface="+mn-lt"/>
                <a:ea typeface="+mn-ea"/>
                <a:cs typeface="+mn-cs"/>
              </a:rPr>
              <a:t>Him answered swift-footed Achilles: —</a:t>
            </a:r>
            <a:br>
              <a:rPr lang="en-US" dirty="0"/>
            </a:br>
            <a:r>
              <a:rPr lang="en-US" dirty="0"/>
              <a:t>            </a:t>
            </a:r>
            <a:r>
              <a:rPr lang="en-US" sz="1200" kern="1200" dirty="0">
                <a:solidFill>
                  <a:schemeClr val="tx1"/>
                </a:solidFill>
                <a:latin typeface="+mn-lt"/>
                <a:ea typeface="+mn-ea"/>
                <a:cs typeface="+mn-cs"/>
              </a:rPr>
              <a:t>Why, dearest and most </a:t>
            </a:r>
            <a:r>
              <a:rPr lang="en-US" sz="1200" kern="1200" dirty="0" err="1">
                <a:solidFill>
                  <a:schemeClr val="tx1"/>
                </a:solidFill>
                <a:latin typeface="+mn-lt"/>
                <a:ea typeface="+mn-ea"/>
                <a:cs typeface="+mn-cs"/>
              </a:rPr>
              <a:t>honoured</a:t>
            </a:r>
            <a:r>
              <a:rPr lang="en-US" sz="1200" kern="1200" dirty="0">
                <a:solidFill>
                  <a:schemeClr val="tx1"/>
                </a:solidFill>
                <a:latin typeface="+mn-lt"/>
                <a:ea typeface="+mn-ea"/>
                <a:cs typeface="+mn-cs"/>
              </a:rPr>
              <a:t>, hast thou hither come, to lay on me this thy behest? All things most certainly will I perform, and bow to what thou </a:t>
            </a:r>
            <a:r>
              <a:rPr lang="en-US" sz="1200" kern="1200" dirty="0" err="1">
                <a:solidFill>
                  <a:schemeClr val="tx1"/>
                </a:solidFill>
                <a:latin typeface="+mn-lt"/>
                <a:ea typeface="+mn-ea"/>
                <a:cs typeface="+mn-cs"/>
              </a:rPr>
              <a:t>biddest</a:t>
            </a:r>
            <a:r>
              <a:rPr lang="en-US" sz="1200" kern="1200" dirty="0">
                <a:solidFill>
                  <a:schemeClr val="tx1"/>
                </a:solidFill>
                <a:latin typeface="+mn-lt"/>
                <a:ea typeface="+mn-ea"/>
                <a:cs typeface="+mn-cs"/>
              </a:rPr>
              <a:t>. But stand thou near: even for one moment let us throw our arms upon each other's neck, and take our fill of sorrowful wailing.</a:t>
            </a:r>
            <a:br>
              <a:rPr lang="en-US" dirty="0"/>
            </a:br>
            <a:r>
              <a:rPr lang="en-US" dirty="0"/>
              <a:t>        </a:t>
            </a:r>
            <a:r>
              <a:rPr lang="en-US" sz="1200" kern="1200" dirty="0">
                <a:solidFill>
                  <a:schemeClr val="tx1"/>
                </a:solidFill>
                <a:latin typeface="+mn-lt"/>
                <a:ea typeface="+mn-ea"/>
                <a:cs typeface="+mn-cs"/>
              </a:rPr>
              <a:t>So </a:t>
            </a:r>
            <a:r>
              <a:rPr lang="en-US" sz="1200" kern="1200" dirty="0" err="1">
                <a:solidFill>
                  <a:schemeClr val="tx1"/>
                </a:solidFill>
                <a:latin typeface="+mn-lt"/>
                <a:ea typeface="+mn-ea"/>
                <a:cs typeface="+mn-cs"/>
              </a:rPr>
              <a:t>spake</a:t>
            </a:r>
            <a:r>
              <a:rPr lang="en-US" sz="1200" kern="1200" dirty="0">
                <a:solidFill>
                  <a:schemeClr val="tx1"/>
                </a:solidFill>
                <a:latin typeface="+mn-lt"/>
                <a:ea typeface="+mn-ea"/>
                <a:cs typeface="+mn-cs"/>
              </a:rPr>
              <a:t> he, and with his outstretched hands he clasped, but could not seize. The spirit, earthward, like smoke, vanished with a shriek. Then all astonished arose Achilles, and beat his palms together, and </a:t>
            </a:r>
            <a:r>
              <a:rPr lang="en-US" sz="1200" kern="1200" dirty="0" err="1">
                <a:solidFill>
                  <a:schemeClr val="tx1"/>
                </a:solidFill>
                <a:latin typeface="+mn-lt"/>
                <a:ea typeface="+mn-ea"/>
                <a:cs typeface="+mn-cs"/>
              </a:rPr>
              <a:t>spake</a:t>
            </a:r>
            <a:r>
              <a:rPr lang="en-US" sz="1200" kern="1200" dirty="0">
                <a:solidFill>
                  <a:schemeClr val="tx1"/>
                </a:solidFill>
                <a:latin typeface="+mn-lt"/>
                <a:ea typeface="+mn-ea"/>
                <a:cs typeface="+mn-cs"/>
              </a:rPr>
              <a:t> a piteous word: —</a:t>
            </a:r>
            <a:br>
              <a:rPr lang="en-US" dirty="0"/>
            </a:br>
            <a:r>
              <a:rPr lang="en-US" dirty="0"/>
              <a:t>            </a:t>
            </a:r>
            <a:r>
              <a:rPr lang="en-US" sz="1200" kern="1200" dirty="0">
                <a:solidFill>
                  <a:schemeClr val="tx1"/>
                </a:solidFill>
                <a:latin typeface="+mn-lt"/>
                <a:ea typeface="+mn-ea"/>
                <a:cs typeface="+mn-cs"/>
              </a:rPr>
              <a:t>Heavens! is there then, among the dead, soul and the shade of life, but thought is theirs no more at all? For through the night the soul of poor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stood above my head, wailing and sorrowing loud, and bade me do his will ; it was the very semblance of himself.</a:t>
            </a:r>
            <a:br>
              <a:rPr lang="en-US" dirty="0"/>
            </a:br>
            <a:r>
              <a:rPr lang="en-US" dirty="0"/>
              <a:t>        </a:t>
            </a:r>
            <a:r>
              <a:rPr lang="en-US" sz="1200" kern="1200" dirty="0">
                <a:solidFill>
                  <a:schemeClr val="tx1"/>
                </a:solidFill>
                <a:latin typeface="+mn-lt"/>
                <a:ea typeface="+mn-ea"/>
                <a:cs typeface="+mn-cs"/>
              </a:rPr>
              <a:t>So </a:t>
            </a:r>
            <a:r>
              <a:rPr lang="en-US" sz="1200" kern="1200" dirty="0" err="1">
                <a:solidFill>
                  <a:schemeClr val="tx1"/>
                </a:solidFill>
                <a:latin typeface="+mn-lt"/>
                <a:ea typeface="+mn-ea"/>
                <a:cs typeface="+mn-cs"/>
              </a:rPr>
              <a:t>spake</a:t>
            </a:r>
            <a:r>
              <a:rPr lang="en-US" sz="1200" kern="1200" dirty="0">
                <a:solidFill>
                  <a:schemeClr val="tx1"/>
                </a:solidFill>
                <a:latin typeface="+mn-lt"/>
                <a:ea typeface="+mn-ea"/>
                <a:cs typeface="+mn-cs"/>
              </a:rPr>
              <a:t> he, and in the hearts of all of them he raised desire of lamentation; and while they were yet mourning, to them appeared rose-fingered dawn about the piteous corpse.</a:t>
            </a:r>
            <a:r>
              <a:rPr lang="en-US" dirty="0"/>
              <a:t> </a:t>
            </a:r>
            <a:r>
              <a:rPr lang="en-US" b="1" i="1" dirty="0"/>
              <a:t>Iliad, xxiii. 59 et seq.</a:t>
            </a:r>
            <a:br>
              <a:rPr lang="en-US" dirty="0"/>
            </a:br>
            <a:br>
              <a:rPr lang="en-US" dirty="0"/>
            </a:br>
            <a:r>
              <a:rPr lang="en-US" dirty="0"/>
              <a:t>PLATO in the </a:t>
            </a:r>
            <a:r>
              <a:rPr lang="en-US" b="1" i="1" dirty="0"/>
              <a:t>Symposium</a:t>
            </a:r>
            <a:r>
              <a:rPr lang="en-US" dirty="0"/>
              <a:t> dwells tenderly on this relation between Achilles and </a:t>
            </a:r>
            <a:r>
              <a:rPr lang="en-US" dirty="0" err="1"/>
              <a:t>Patroclus</a:t>
            </a:r>
            <a:r>
              <a:rPr lang="en-US" dirty="0"/>
              <a:t>: —</a:t>
            </a:r>
            <a:br>
              <a:rPr lang="en-US" dirty="0"/>
            </a:br>
            <a:r>
              <a:rPr lang="en-US" dirty="0"/>
              <a:t>        </a:t>
            </a:r>
            <a:r>
              <a:rPr lang="en-US" sz="1200" kern="1200" dirty="0">
                <a:solidFill>
                  <a:schemeClr val="tx1"/>
                </a:solidFill>
                <a:latin typeface="+mn-lt"/>
                <a:ea typeface="+mn-ea"/>
                <a:cs typeface="+mn-cs"/>
              </a:rPr>
              <a:t>[And great] was the reward of the true love of Achilles towards his lover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 his lover and not his love (the notion that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was the beloved one is a foolish error into which </a:t>
            </a:r>
            <a:r>
              <a:rPr lang="en-US" sz="1200" kern="1200" dirty="0" err="1">
                <a:solidFill>
                  <a:schemeClr val="tx1"/>
                </a:solidFill>
                <a:latin typeface="+mn-lt"/>
                <a:ea typeface="+mn-ea"/>
                <a:cs typeface="+mn-cs"/>
              </a:rPr>
              <a:t>Æschylus</a:t>
            </a:r>
            <a:r>
              <a:rPr lang="en-US" sz="1200" kern="1200" dirty="0">
                <a:solidFill>
                  <a:schemeClr val="tx1"/>
                </a:solidFill>
                <a:latin typeface="+mn-lt"/>
                <a:ea typeface="+mn-ea"/>
                <a:cs typeface="+mn-cs"/>
              </a:rPr>
              <a:t> has fallen, for Achilles was surely the fairer of the two, fairer also than all the other heroes; and, as Homer informs us, he was still beardless, and younger far). And greatly as the gods honor the virtue of love, still the return of love on the part of the beloved to the lover is more admired and valued and rewarded by them, for the lover has a nature more divine and worthy of worship. Now Achilles was quite aware, for he had been told by his mother, that he might avoid death and return home, and live to a good old age, if he abstained from slaying Hector. Nevertheless he gave his life to revenge his friend, and dared to die, not only on his behalf, but after his death. Wherefore the gods honored him even above Alcestis, and sent him to the Islands of the Blest.</a:t>
            </a:r>
            <a:r>
              <a:rPr lang="en-US" dirty="0"/>
              <a:t> </a:t>
            </a:r>
            <a:r>
              <a:rPr lang="en-US" b="1" i="1" dirty="0"/>
              <a:t>Symposium</a:t>
            </a:r>
            <a:r>
              <a:rPr lang="en-US" dirty="0"/>
              <a:t>, </a:t>
            </a:r>
            <a:r>
              <a:rPr lang="en-US" b="1" i="1" dirty="0"/>
              <a:t>speech of </a:t>
            </a:r>
            <a:r>
              <a:rPr lang="en-US" b="1" i="1" dirty="0" err="1"/>
              <a:t>Phædrus</a:t>
            </a:r>
            <a:r>
              <a:rPr lang="en-US" b="1" i="1" dirty="0"/>
              <a:t>, trans. by B. Jowett.</a:t>
            </a:r>
            <a:br>
              <a:rPr lang="en-US" dirty="0"/>
            </a:br>
            <a:endParaRPr lang="cs-CZ" dirty="0"/>
          </a:p>
          <a:p>
            <a:r>
              <a:rPr lang="cs-CZ" dirty="0"/>
              <a:t>A</a:t>
            </a:r>
            <a:r>
              <a:rPr lang="en-US" dirty="0" err="1"/>
              <a:t>nd</a:t>
            </a:r>
            <a:r>
              <a:rPr lang="en-US" dirty="0"/>
              <a:t> on this passage Symonds has the following note: —</a:t>
            </a:r>
            <a:br>
              <a:rPr lang="en-US" dirty="0"/>
            </a:br>
            <a:r>
              <a:rPr lang="en-US" dirty="0"/>
              <a:t>        </a:t>
            </a:r>
            <a:r>
              <a:rPr lang="en-US" sz="1200" kern="1200" dirty="0">
                <a:solidFill>
                  <a:schemeClr val="tx1"/>
                </a:solidFill>
                <a:latin typeface="+mn-lt"/>
                <a:ea typeface="+mn-ea"/>
                <a:cs typeface="+mn-cs"/>
              </a:rPr>
              <a:t>Plato, discussing the </a:t>
            </a:r>
            <a:r>
              <a:rPr lang="en-US" sz="1200" kern="1200" dirty="0" err="1">
                <a:solidFill>
                  <a:schemeClr val="tx1"/>
                </a:solidFill>
                <a:latin typeface="+mn-lt"/>
                <a:ea typeface="+mn-ea"/>
                <a:cs typeface="+mn-cs"/>
              </a:rPr>
              <a:t>Myrmidones</a:t>
            </a:r>
            <a:r>
              <a:rPr lang="en-US" sz="1200" kern="1200" dirty="0">
                <a:solidFill>
                  <a:schemeClr val="tx1"/>
                </a:solidFill>
                <a:latin typeface="+mn-lt"/>
                <a:ea typeface="+mn-ea"/>
                <a:cs typeface="+mn-cs"/>
              </a:rPr>
              <a:t> of </a:t>
            </a:r>
            <a:r>
              <a:rPr lang="en-US" sz="1200" kern="1200" dirty="0" err="1">
                <a:solidFill>
                  <a:schemeClr val="tx1"/>
                </a:solidFill>
                <a:latin typeface="+mn-lt"/>
                <a:ea typeface="+mn-ea"/>
                <a:cs typeface="+mn-cs"/>
              </a:rPr>
              <a:t>Æschylus</a:t>
            </a:r>
            <a:r>
              <a:rPr lang="en-US" sz="1200" kern="1200" dirty="0">
                <a:solidFill>
                  <a:schemeClr val="tx1"/>
                </a:solidFill>
                <a:latin typeface="+mn-lt"/>
                <a:ea typeface="+mn-ea"/>
                <a:cs typeface="+mn-cs"/>
              </a:rPr>
              <a:t>, remarks in the Symposium that the tragic poet was wrong to make Achilles the lover of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seeing that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was the elder of the two, and that Achilles was the youngest and most beautiful of all the Greeks. The fact however is that Homer raises no question in our minds about the relation of lover and beloved. Achilles and </a:t>
            </a:r>
            <a:r>
              <a:rPr lang="en-US" sz="1200" kern="1200" dirty="0" err="1">
                <a:solidFill>
                  <a:schemeClr val="tx1"/>
                </a:solidFill>
                <a:latin typeface="+mn-lt"/>
                <a:ea typeface="+mn-ea"/>
                <a:cs typeface="+mn-cs"/>
              </a:rPr>
              <a:t>Patroclus</a:t>
            </a:r>
            <a:r>
              <a:rPr lang="en-US" sz="1200" kern="1200" dirty="0">
                <a:solidFill>
                  <a:schemeClr val="tx1"/>
                </a:solidFill>
                <a:latin typeface="+mn-lt"/>
                <a:ea typeface="+mn-ea"/>
                <a:cs typeface="+mn-cs"/>
              </a:rPr>
              <a:t> are comrades. Their friendship is equal. It was only the reflective activity of the Greek mind, working upon the Homeric legend by the light of subsequent custom, which introduced these distinctions.</a:t>
            </a:r>
            <a:r>
              <a:rPr lang="en-US" dirty="0"/>
              <a:t> </a:t>
            </a:r>
            <a:r>
              <a:rPr lang="en-US" b="1" i="1" dirty="0"/>
              <a:t>The Greek Poets</a:t>
            </a:r>
            <a:r>
              <a:rPr lang="en-US" dirty="0"/>
              <a:t>, </a:t>
            </a:r>
            <a:r>
              <a:rPr lang="en-US" dirty="0" err="1"/>
              <a:t>ch</a:t>
            </a:r>
            <a:r>
              <a:rPr lang="en-US" dirty="0"/>
              <a:t>. iii. p. 103.</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39</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i="1" dirty="0" err="1"/>
              <a:t>The</a:t>
            </a:r>
            <a:r>
              <a:rPr lang="cs-CZ" b="1" i="1" dirty="0"/>
              <a:t> </a:t>
            </a:r>
            <a:r>
              <a:rPr lang="cs-CZ" b="1" i="1" dirty="0" err="1"/>
              <a:t>School</a:t>
            </a:r>
            <a:r>
              <a:rPr lang="cs-CZ" b="1" i="1" dirty="0"/>
              <a:t> </a:t>
            </a:r>
            <a:r>
              <a:rPr lang="cs-CZ" b="1" i="1" dirty="0" err="1"/>
              <a:t>of</a:t>
            </a:r>
            <a:r>
              <a:rPr lang="cs-CZ" b="1" i="1" dirty="0"/>
              <a:t> </a:t>
            </a:r>
            <a:r>
              <a:rPr lang="cs-CZ" b="1" i="1" dirty="0" err="1"/>
              <a:t>Athens</a:t>
            </a:r>
            <a:endParaRPr lang="cs-CZ" b="1"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40</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b="1" dirty="0" err="1"/>
              <a:t>Cultural</a:t>
            </a:r>
            <a:r>
              <a:rPr lang="cs-CZ" b="1" dirty="0"/>
              <a:t> map - WVS </a:t>
            </a:r>
            <a:r>
              <a:rPr lang="cs-CZ" b="1" dirty="0" err="1"/>
              <a:t>wave</a:t>
            </a:r>
            <a:r>
              <a:rPr lang="cs-CZ" b="1" dirty="0"/>
              <a:t> 6 (2010-2014)</a:t>
            </a:r>
          </a:p>
          <a:p>
            <a:r>
              <a:rPr lang="en-US" b="1" dirty="0" err="1"/>
              <a:t>Inglehart–Welzel</a:t>
            </a:r>
            <a:r>
              <a:rPr lang="en-US" b="1" dirty="0"/>
              <a:t> Cultural Map</a:t>
            </a:r>
          </a:p>
          <a:p>
            <a:r>
              <a:rPr lang="en-US" dirty="0"/>
              <a:t>Analysis of WVS data made by political scientists Ronald </a:t>
            </a:r>
            <a:r>
              <a:rPr lang="en-US" dirty="0" err="1"/>
              <a:t>Inglehart</a:t>
            </a:r>
            <a:r>
              <a:rPr lang="en-US" dirty="0"/>
              <a:t> and Christian </a:t>
            </a:r>
            <a:r>
              <a:rPr lang="en-US" dirty="0" err="1"/>
              <a:t>Welzel</a:t>
            </a:r>
            <a:r>
              <a:rPr lang="en-US" dirty="0"/>
              <a:t> asserts that there are two major dimensions of cross cultural variation in the world:</a:t>
            </a:r>
          </a:p>
          <a:p>
            <a:r>
              <a:rPr lang="en-US" b="1" dirty="0"/>
              <a:t>Traditional values</a:t>
            </a:r>
            <a:r>
              <a:rPr lang="en-US" dirty="0"/>
              <a:t> versus </a:t>
            </a:r>
            <a:r>
              <a:rPr lang="en-US" b="1" dirty="0"/>
              <a:t>Secular-rational values</a:t>
            </a:r>
            <a:r>
              <a:rPr lang="en-US" dirty="0"/>
              <a:t> and</a:t>
            </a:r>
          </a:p>
          <a:p>
            <a:r>
              <a:rPr lang="en-US" b="1" dirty="0"/>
              <a:t>Survival values</a:t>
            </a:r>
            <a:r>
              <a:rPr lang="en-US" dirty="0"/>
              <a:t> versus </a:t>
            </a:r>
            <a:r>
              <a:rPr lang="en-US" b="1" dirty="0"/>
              <a:t>Self-expression values</a:t>
            </a:r>
            <a:r>
              <a:rPr lang="en-US" dirty="0"/>
              <a:t>. The global cultural map (below) shows how scores of societies are located on these two dimensions. Moving upward on this map reflects the shift from Traditional values to Secular-rational and moving rightward reflects the shift from Survival values to Self–expression values.</a:t>
            </a:r>
          </a:p>
          <a:p>
            <a:r>
              <a:rPr lang="en-US" i="1" dirty="0"/>
              <a:t>Traditional values</a:t>
            </a:r>
            <a:r>
              <a:rPr lang="en-US" dirty="0"/>
              <a:t> emphasize the importance of religion, parent-child ties, deference to authority and traditional family values. People who embrace these values also reject divorce, abortion, euthanasia and suicide. These societies have high levels of national pride and a nationalistic outlook.</a:t>
            </a:r>
          </a:p>
          <a:p>
            <a:r>
              <a:rPr lang="en-US" i="1" dirty="0"/>
              <a:t>Secular-rational values</a:t>
            </a:r>
            <a:r>
              <a:rPr lang="en-US" dirty="0"/>
              <a:t> have the opposite preferences to the traditional values. These societies place less emphasis on religion, traditional family values and authority. Divorce, abortion, euthanasia and suicide are seen as relatively acceptable. (Suicide is not necessarily more common.)</a:t>
            </a:r>
          </a:p>
          <a:p>
            <a:r>
              <a:rPr lang="en-US" i="1" dirty="0"/>
              <a:t>Survival values</a:t>
            </a:r>
            <a:r>
              <a:rPr lang="en-US" dirty="0"/>
              <a:t> place emphasis on economic and physical security. It is linked with a relatively ethnocentric outlook and low levels of trust and tolerance.</a:t>
            </a:r>
          </a:p>
          <a:p>
            <a:r>
              <a:rPr lang="en-US" i="1" dirty="0"/>
              <a:t>Self-expression values</a:t>
            </a:r>
            <a:r>
              <a:rPr lang="en-US" dirty="0"/>
              <a:t> give high priority to environmental protection, growing tolerance of foreigners, gays and lesbians and gender equality, and rising demands for participation in decision-making in economic and political life.</a:t>
            </a:r>
          </a:p>
          <a:p>
            <a:r>
              <a:rPr lang="cs-CZ" dirty="0" err="1"/>
              <a:t>Source</a:t>
            </a:r>
            <a:r>
              <a:rPr lang="cs-CZ" dirty="0"/>
              <a:t>: http://www.</a:t>
            </a:r>
            <a:r>
              <a:rPr lang="cs-CZ" dirty="0" err="1"/>
              <a:t>worldvaluessurvey.org</a:t>
            </a:r>
            <a:r>
              <a:rPr lang="cs-CZ" dirty="0"/>
              <a:t>/</a:t>
            </a:r>
            <a:r>
              <a:rPr lang="cs-CZ" dirty="0" err="1"/>
              <a:t>WVSContents.jsp</a:t>
            </a:r>
            <a:r>
              <a:rPr lang="cs-CZ" dirty="0"/>
              <a:t>  [2015-08-10]</a:t>
            </a:r>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7</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Mosaics</a:t>
            </a:r>
            <a:r>
              <a:rPr lang="cs-CZ" dirty="0"/>
              <a:t> </a:t>
            </a:r>
            <a:r>
              <a:rPr lang="cs-CZ" dirty="0" err="1"/>
              <a:t>of</a:t>
            </a:r>
            <a:r>
              <a:rPr lang="cs-CZ" dirty="0"/>
              <a:t>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 (Pan </a:t>
            </a:r>
            <a:r>
              <a:rPr lang="cs-CZ" dirty="0" err="1"/>
              <a:t>with</a:t>
            </a:r>
            <a:r>
              <a:rPr lang="cs-CZ" dirty="0"/>
              <a:t> </a:t>
            </a:r>
            <a:r>
              <a:rPr lang="cs-CZ" dirty="0" err="1"/>
              <a:t>flute</a:t>
            </a:r>
            <a:r>
              <a:rPr lang="cs-CZ" dirty="0"/>
              <a:t> → </a:t>
            </a:r>
            <a:r>
              <a:rPr lang="cs-CZ" dirty="0" err="1"/>
              <a:t>Good</a:t>
            </a:r>
            <a:r>
              <a:rPr lang="cs-CZ" dirty="0"/>
              <a:t> </a:t>
            </a:r>
            <a:r>
              <a:rPr lang="cs-CZ" dirty="0" err="1"/>
              <a:t>Shepherd</a:t>
            </a:r>
            <a:r>
              <a:rPr lang="cs-CZ" dirty="0"/>
              <a:t> → </a:t>
            </a:r>
            <a:r>
              <a:rPr lang="cs-CZ" dirty="0" err="1"/>
              <a:t>Jesus</a:t>
            </a:r>
            <a:r>
              <a:rPr lang="cs-CZ" dirty="0"/>
              <a:t> </a:t>
            </a:r>
            <a:r>
              <a:rPr lang="cs-CZ" dirty="0" err="1"/>
              <a:t>Christ</a:t>
            </a:r>
            <a:r>
              <a:rPr lang="cs-CZ" dirty="0"/>
              <a:t> as </a:t>
            </a:r>
            <a:r>
              <a:rPr lang="cs-CZ" dirty="0" err="1"/>
              <a:t>the</a:t>
            </a:r>
            <a:r>
              <a:rPr lang="cs-CZ" dirty="0"/>
              <a:t> </a:t>
            </a:r>
            <a:r>
              <a:rPr lang="cs-CZ" dirty="0" err="1"/>
              <a:t>Good</a:t>
            </a:r>
            <a:r>
              <a:rPr lang="cs-CZ" dirty="0"/>
              <a:t> </a:t>
            </a:r>
            <a:r>
              <a:rPr lang="cs-CZ" dirty="0" err="1"/>
              <a:t>Shepherd</a:t>
            </a:r>
            <a:r>
              <a:rPr lang="cs-CZ" dirty="0"/>
              <a: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Ancient</a:t>
            </a:r>
            <a:r>
              <a:rPr lang="cs-CZ" dirty="0"/>
              <a:t> Roman </a:t>
            </a:r>
            <a:r>
              <a:rPr lang="cs-CZ" dirty="0" err="1"/>
              <a:t>mosaics</a:t>
            </a:r>
            <a:r>
              <a:rPr lang="cs-CZ" dirty="0"/>
              <a:t> in </a:t>
            </a:r>
            <a:r>
              <a:rPr lang="cs-CZ" dirty="0" err="1"/>
              <a:t>Aquileia</a:t>
            </a:r>
            <a:r>
              <a:rPr lang="cs-CZ" dirty="0"/>
              <a:t>, Italy</a:t>
            </a:r>
          </a:p>
          <a:p>
            <a:r>
              <a:rPr lang="cs-CZ" dirty="0"/>
              <a:t>4th-</a:t>
            </a:r>
            <a:r>
              <a:rPr lang="cs-CZ" dirty="0" err="1"/>
              <a:t>century</a:t>
            </a:r>
            <a:endParaRPr lang="cs-CZ" dirty="0"/>
          </a:p>
          <a:p>
            <a:r>
              <a:rPr lang="cs-CZ" dirty="0" err="1"/>
              <a:t>Basilica</a:t>
            </a:r>
            <a:r>
              <a:rPr lang="cs-CZ" dirty="0"/>
              <a:t> </a:t>
            </a:r>
            <a:r>
              <a:rPr lang="cs-CZ" dirty="0" err="1"/>
              <a:t>Patriarcale</a:t>
            </a:r>
            <a:r>
              <a:rPr lang="cs-CZ" dirty="0"/>
              <a:t> (</a:t>
            </a:r>
            <a:r>
              <a:rPr lang="cs-CZ" dirty="0" err="1"/>
              <a:t>Aquileia</a:t>
            </a:r>
            <a:r>
              <a:rPr lang="cs-CZ" dirty="0"/>
              <a:t>) - </a:t>
            </a:r>
            <a:r>
              <a:rPr lang="cs-CZ" dirty="0" err="1"/>
              <a:t>Naves</a:t>
            </a:r>
            <a:r>
              <a:rPr lang="cs-CZ" dirty="0"/>
              <a:t> </a:t>
            </a:r>
            <a:r>
              <a:rPr lang="cs-CZ" dirty="0" err="1"/>
              <a:t>paleochristian</a:t>
            </a:r>
            <a:r>
              <a:rPr lang="cs-CZ" dirty="0"/>
              <a:t> </a:t>
            </a:r>
            <a:r>
              <a:rPr lang="cs-CZ" dirty="0" err="1"/>
              <a:t>mosaics</a:t>
            </a:r>
            <a:endParaRPr lang="cs-CZ" dirty="0"/>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47</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http://w2.vatican.va/</a:t>
            </a:r>
            <a:r>
              <a:rPr lang="cs-CZ" dirty="0" err="1"/>
              <a:t>content</a:t>
            </a:r>
            <a:r>
              <a:rPr lang="cs-CZ" dirty="0"/>
              <a:t>/</a:t>
            </a:r>
            <a:r>
              <a:rPr lang="cs-CZ" dirty="0" err="1"/>
              <a:t>john</a:t>
            </a:r>
            <a:r>
              <a:rPr lang="cs-CZ" dirty="0"/>
              <a:t>-</a:t>
            </a:r>
            <a:r>
              <a:rPr lang="cs-CZ" dirty="0" err="1"/>
              <a:t>paul</a:t>
            </a:r>
            <a:r>
              <a:rPr lang="cs-CZ" dirty="0"/>
              <a:t>-</a:t>
            </a:r>
            <a:r>
              <a:rPr lang="cs-CZ" dirty="0" err="1"/>
              <a:t>ii</a:t>
            </a:r>
            <a:r>
              <a:rPr lang="cs-CZ" dirty="0"/>
              <a:t>/</a:t>
            </a:r>
            <a:r>
              <a:rPr lang="cs-CZ" dirty="0" err="1"/>
              <a:t>en</a:t>
            </a:r>
            <a:r>
              <a:rPr lang="cs-CZ" dirty="0"/>
              <a:t>/</a:t>
            </a:r>
            <a:r>
              <a:rPr lang="cs-CZ" dirty="0" err="1"/>
              <a:t>motu</a:t>
            </a:r>
            <a:r>
              <a:rPr lang="cs-CZ" dirty="0"/>
              <a:t>_</a:t>
            </a:r>
            <a:r>
              <a:rPr lang="cs-CZ" dirty="0" err="1"/>
              <a:t>proprio</a:t>
            </a:r>
            <a:r>
              <a:rPr lang="cs-CZ" dirty="0"/>
              <a:t>/</a:t>
            </a:r>
            <a:r>
              <a:rPr lang="cs-CZ" dirty="0" err="1"/>
              <a:t>documents</a:t>
            </a:r>
            <a:r>
              <a:rPr lang="cs-CZ" dirty="0"/>
              <a:t>/</a:t>
            </a:r>
            <a:r>
              <a:rPr lang="cs-CZ" dirty="0" err="1"/>
              <a:t>hf</a:t>
            </a:r>
            <a:r>
              <a:rPr lang="cs-CZ" dirty="0"/>
              <a:t>_</a:t>
            </a:r>
            <a:r>
              <a:rPr lang="cs-CZ" dirty="0" err="1"/>
              <a:t>jp</a:t>
            </a:r>
            <a:r>
              <a:rPr lang="cs-CZ" dirty="0"/>
              <a:t>-</a:t>
            </a:r>
            <a:r>
              <a:rPr lang="cs-CZ" dirty="0" err="1"/>
              <a:t>ii</a:t>
            </a:r>
            <a:r>
              <a:rPr lang="cs-CZ" dirty="0"/>
              <a:t>_</a:t>
            </a:r>
            <a:r>
              <a:rPr lang="cs-CZ" dirty="0" err="1"/>
              <a:t>motu</a:t>
            </a:r>
            <a:r>
              <a:rPr lang="cs-CZ" dirty="0"/>
              <a:t>-</a:t>
            </a:r>
            <a:r>
              <a:rPr lang="cs-CZ" dirty="0" err="1"/>
              <a:t>proprio</a:t>
            </a:r>
            <a:r>
              <a:rPr lang="cs-CZ" dirty="0"/>
              <a:t>_01101999_co-</a:t>
            </a:r>
            <a:r>
              <a:rPr lang="cs-CZ" dirty="0" err="1"/>
              <a:t>patronesses</a:t>
            </a:r>
            <a:r>
              <a:rPr lang="cs-CZ" dirty="0"/>
              <a:t>-</a:t>
            </a:r>
            <a:r>
              <a:rPr lang="cs-CZ" dirty="0" err="1"/>
              <a:t>europe.html</a:t>
            </a:r>
            <a:endParaRPr lang="cs-CZ" dirty="0"/>
          </a:p>
          <a:p>
            <a:endParaRPr lang="cs-CZ" dirty="0"/>
          </a:p>
          <a:p>
            <a:r>
              <a:rPr lang="cs-CZ" dirty="0"/>
              <a:t>https://commons.wikimedia.org/wiki/File:Europe_Patron_saints_Mosaic.jpg</a:t>
            </a:r>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62</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b="1" dirty="0" err="1"/>
              <a:t>Cultural</a:t>
            </a:r>
            <a:r>
              <a:rPr lang="cs-CZ" b="1" dirty="0"/>
              <a:t> map - WVS </a:t>
            </a:r>
            <a:r>
              <a:rPr lang="cs-CZ" b="1" dirty="0" err="1"/>
              <a:t>wave</a:t>
            </a:r>
            <a:r>
              <a:rPr lang="cs-CZ" b="1" dirty="0"/>
              <a:t> 5 (2008)</a:t>
            </a:r>
          </a:p>
          <a:p>
            <a:r>
              <a:rPr lang="en-US" b="1" dirty="0"/>
              <a:t>How Culture Varies</a:t>
            </a:r>
          </a:p>
          <a:p>
            <a:r>
              <a:rPr lang="en-US" dirty="0"/>
              <a:t>A somewhat simplified analysis is that following an increase in standards of living, and a transit from development country via industrialization to post-industrial knowledge society, a country tends to move diagonally in the direction from lower-left corner (poor) to upper-right corner (rich), indicating a transit in both dimensions.</a:t>
            </a:r>
          </a:p>
          <a:p>
            <a:r>
              <a:rPr lang="en-US" dirty="0"/>
              <a:t>However, the attitudes among the population are also highly correlated with the philosophical, political and religious ideas that have been dominating in the country. Secular-rational values and materialism were formulated by philosophers and the left-wing politics side in the French revolution, and can </a:t>
            </a:r>
            <a:r>
              <a:rPr lang="en-US" dirty="0" err="1"/>
              <a:t>consequenlty</a:t>
            </a:r>
            <a:r>
              <a:rPr lang="en-US" dirty="0"/>
              <a:t> be observed especially in countries with a long history of social democratic or socialistic policy, and in countries where a large portion of the population have studied </a:t>
            </a:r>
            <a:r>
              <a:rPr lang="en-US" dirty="0" err="1"/>
              <a:t>philisophy</a:t>
            </a:r>
            <a:r>
              <a:rPr lang="en-US" dirty="0"/>
              <a:t> and science at universities. Survival values are characteristic for eastern-world countries and self-expression values for western-world countries. In a liberal post-industrial economy, an increasing share of the population has grown up taking survival and freedom of thought for granted, resulting in that self-expression is highly valued.</a:t>
            </a:r>
          </a:p>
          <a:p>
            <a:r>
              <a:rPr lang="en-US" b="1" dirty="0"/>
              <a:t>Examples</a:t>
            </a:r>
          </a:p>
          <a:p>
            <a:r>
              <a:rPr lang="en-US" dirty="0"/>
              <a:t>Societies that have high scores in Traditional and Survival values: Zimbabwe, Morocco, Jordan, Bangladesh.</a:t>
            </a:r>
          </a:p>
          <a:p>
            <a:r>
              <a:rPr lang="en-US" dirty="0"/>
              <a:t>Societies with high scores in Traditional and Self-expression values: the U.S., most of Latin America, Ireland.</a:t>
            </a:r>
          </a:p>
          <a:p>
            <a:r>
              <a:rPr lang="en-US" dirty="0"/>
              <a:t>Societies with high scores in Secular-rational and Survival values: Russia, Bulgaria, Ukraine, Estonia.</a:t>
            </a:r>
          </a:p>
          <a:p>
            <a:r>
              <a:rPr lang="en-US" dirty="0"/>
              <a:t>Societies with high scores in Secular-rational and Self-expression values: Sweden, Norway, Japan, Benelux, Germany, France, Switzerland, Czech Republic, Slovenia, and some English speaking countries.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Source</a:t>
            </a:r>
            <a:r>
              <a:rPr lang="cs-CZ" dirty="0"/>
              <a:t>: http://www.</a:t>
            </a:r>
            <a:r>
              <a:rPr lang="cs-CZ" dirty="0" err="1"/>
              <a:t>worldvaluessurvey.org</a:t>
            </a:r>
            <a:r>
              <a:rPr lang="cs-CZ" dirty="0"/>
              <a:t>/</a:t>
            </a:r>
            <a:r>
              <a:rPr lang="cs-CZ" dirty="0" err="1"/>
              <a:t>WVSContents.jsp</a:t>
            </a:r>
            <a:r>
              <a:rPr lang="cs-CZ" dirty="0"/>
              <a:t>  [2015-08-10]</a:t>
            </a:r>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8</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32500" lnSpcReduction="20000"/>
          </a:bodyPr>
          <a:lstStyle/>
          <a:p>
            <a:r>
              <a:rPr lang="cs-CZ" b="1" dirty="0" err="1"/>
              <a:t>Cultural</a:t>
            </a:r>
            <a:r>
              <a:rPr lang="cs-CZ" b="1" dirty="0"/>
              <a:t> map - WVS </a:t>
            </a:r>
            <a:r>
              <a:rPr lang="cs-CZ" b="1" dirty="0" err="1"/>
              <a:t>wave</a:t>
            </a:r>
            <a:r>
              <a:rPr lang="cs-CZ" b="1" dirty="0"/>
              <a:t> 4 (1996)</a:t>
            </a:r>
          </a:p>
          <a:p>
            <a:r>
              <a:rPr lang="en-US" b="1" dirty="0"/>
              <a:t>Aspirations for Democracy</a:t>
            </a:r>
          </a:p>
          <a:p>
            <a:r>
              <a:rPr lang="en-US" dirty="0"/>
              <a:t>The desire for free choice and autonomy is a universal human aspiration, but it is not top priority when people grow up feeling that survival is uncertain. As long as physical survival remains uncertain, the desire for physical and economic security tends to take higher priority than democracy. When basic physiological and safety needs are fulfilled there is a growing emphasis on self-expression values. Findings from the WVS demonstrate that mass self-expression values are extremely important in the emergence and flourishing of democratic institutions in a society. With industrialization and the rise of postindustrial society, generational replacement makes self-expression values become more wide spread and countries with authoritarian regimes come under growing mass pressure for political liberalization. This process contributed to the dramatic Third Wave Democracy in the late 1980s and early 1990s and is one of the factors contributing to more recent processes of democratization.</a:t>
            </a:r>
          </a:p>
          <a:p>
            <a:r>
              <a:rPr lang="en-US" b="1" dirty="0"/>
              <a:t>Empowerment of Citizens</a:t>
            </a:r>
          </a:p>
          <a:p>
            <a:r>
              <a:rPr lang="en-US" dirty="0"/>
              <a:t>WVS researchers have identified how the empowerment of ordinary citizens can lead to democracy. This process of human development enables and motivates people to demand democracy, leading to regime changes that entitle people to govern their lives. Growing action resources (such as education), and the spread of self-expression values leads to the emergence of democratic institutions, that enable people to gain growing freedom of choice in how to live their own lives, and to choose their political regime.</a:t>
            </a:r>
          </a:p>
          <a:p>
            <a:r>
              <a:rPr lang="en-US" b="1" dirty="0"/>
              <a:t>Globalization and converging values</a:t>
            </a:r>
          </a:p>
          <a:p>
            <a:r>
              <a:rPr lang="en-US" dirty="0"/>
              <a:t>During the past 30 years, the world has witnessed profound changes in political, economic and social spheres and increasingly rapid technological advances. This is often attributed to the phenomenon of globalization. Capital markets are today integrated around the globe and movies and books circle the world in seconds. Hundreds of millions of people visit the same websites, watch the same TV channels and laugh at the same jokes. These examples have contributed to the belief that globalization brings converging values, or a </a:t>
            </a:r>
            <a:r>
              <a:rPr lang="en-US" dirty="0" err="1"/>
              <a:t>McDonaldization</a:t>
            </a:r>
            <a:r>
              <a:rPr lang="en-US" dirty="0"/>
              <a:t> of the world. In fact, analysis of data from the World Values Survey demonstrate that mass values have not been converging over the past three decades. Norms concerning marriage, family, gender and sexual orientation show dramatic changes but virtually all advanced industrial societies have been moving in the same direction, at roughly similar speeds. This has brought a parallel movement, without convergence. Moreover, while economically advanced societies have been changing rather rapidly, countries that remained economically stagnant showed little value change. As a result, there has been a growing divergence between the prevailing values in low-income countries and high-income countries.</a:t>
            </a:r>
          </a:p>
          <a:p>
            <a:r>
              <a:rPr lang="en-US" b="1" dirty="0"/>
              <a:t>Gender Values</a:t>
            </a:r>
          </a:p>
          <a:p>
            <a:r>
              <a:rPr lang="en-US" dirty="0"/>
              <a:t>Findings from the WVS indicate that support for gender equality is not just a consequence of democratization. It is part of a broader cultural change that is transforming industrialized societies with mass demands for increasingly democratic institutions. Although a majority of the world’s population still believes that men make better political leaders than women, this view is fading in advanced industrialized societies, and also among young people in less prosperous countries.</a:t>
            </a:r>
          </a:p>
          <a:p>
            <a:r>
              <a:rPr lang="en-US" b="1" dirty="0"/>
              <a:t>Religion</a:t>
            </a:r>
          </a:p>
          <a:p>
            <a:r>
              <a:rPr lang="en-US" dirty="0"/>
              <a:t>The data from the World Values Survey cover several important aspects of people’s religious orientation. One of them tracks how involved people are in religious services and how much importance they attach to their religious beliefs. In the data from 2000, 98% of the public in Indonesia said that religion was very important in their lives while in China only three percent considered religion very important. Another aspect concerns people’s attitudes towards the relation between religion and politics and whether they approve of religious spokesmen who try to influence government decisions and people’s voting preferences.</a:t>
            </a:r>
          </a:p>
          <a:p>
            <a:r>
              <a:rPr lang="en-US" b="1" dirty="0"/>
              <a:t>Happiness and Life Satisfaction</a:t>
            </a:r>
          </a:p>
          <a:p>
            <a:r>
              <a:rPr lang="en-US" dirty="0"/>
              <a:t>The WVS has shown that from 1981 to 2007 happiness rose in 45 of the 52 countries for which long-term data are available. Since 1981, economic development, democratization, and rising social tolerance have increased the extent to which people perceive that they have free choice, which in turn has led to higher levels of happiness around the world. The popular statistics website </a:t>
            </a:r>
            <a:r>
              <a:rPr lang="en-US" dirty="0" err="1"/>
              <a:t>Nationmaster</a:t>
            </a:r>
            <a:r>
              <a:rPr lang="en-US" dirty="0"/>
              <a:t> publishes a simplified world happiness scale derived from the WVS data. The WVS website provides access to the WVS data, allowing users to carry out more complex analyses, such as comparing happiness levels over time or across socio-economic groups. One of the most striking shifts measured by the WVS was the sharp decline in happiness experienced in Russian and many other ex-communist countries during the 1990s.</a:t>
            </a:r>
          </a:p>
          <a:p>
            <a:r>
              <a:rPr lang="en-US" b="1" dirty="0"/>
              <a:t>Catalogue of Findings</a:t>
            </a:r>
          </a:p>
          <a:p>
            <a:r>
              <a:rPr lang="en-US" dirty="0"/>
              <a:t>Supplementing and further detailing these insights, here follows a catalogue summarizing the 30 most crucial findings of the WVS:</a:t>
            </a:r>
          </a:p>
          <a:p>
            <a:r>
              <a:rPr lang="en-US" dirty="0"/>
              <a:t>Much of the variation in human values between societies boils down to two broad dimensions: a first dimension of “</a:t>
            </a:r>
            <a:r>
              <a:rPr lang="en-US" i="1" dirty="0"/>
              <a:t>traditional vs. secular-rational values</a:t>
            </a:r>
            <a:r>
              <a:rPr lang="en-US" dirty="0"/>
              <a:t>” and a second dimension of “</a:t>
            </a:r>
            <a:r>
              <a:rPr lang="en-US" i="1" dirty="0"/>
              <a:t>survival vs. self-expression values</a:t>
            </a:r>
            <a:r>
              <a:rPr lang="en-US" dirty="0"/>
              <a:t>.”</a:t>
            </a:r>
            <a:r>
              <a:rPr lang="en-US" baseline="30000" dirty="0">
                <a:hlinkClick r:id="rId3"/>
              </a:rPr>
              <a:t>[5]</a:t>
            </a:r>
            <a:endParaRPr lang="en-US" dirty="0"/>
          </a:p>
          <a:p>
            <a:r>
              <a:rPr lang="en-US" dirty="0"/>
              <a:t>On the first dimension, traditional values emphasize religiosity, national pride, respect for authority, obedience and marriage. Secular-rational values emphasize the opposite on each of these accounts.</a:t>
            </a:r>
            <a:r>
              <a:rPr lang="en-US" baseline="30000" dirty="0"/>
              <a:t>[5]</a:t>
            </a:r>
            <a:endParaRPr lang="en-US" dirty="0"/>
          </a:p>
          <a:p>
            <a:r>
              <a:rPr lang="en-US" dirty="0"/>
              <a:t>On the second dimension, survival values involve a priority of security over liberty, non-acceptance of homosexuality, abstinence from political action, distrust in outsiders and a weak sense of happiness. Self-expression values imply the opposite on all these accounts.</a:t>
            </a:r>
            <a:r>
              <a:rPr lang="en-US" baseline="30000" dirty="0">
                <a:hlinkClick r:id="rId3"/>
              </a:rPr>
              <a:t>[5]</a:t>
            </a:r>
            <a:endParaRPr lang="en-US" dirty="0"/>
          </a:p>
          <a:p>
            <a:r>
              <a:rPr lang="en-US" dirty="0"/>
              <a:t>Following the ‘revised theory of modernization,’ values change in predictable ways with certain aspects of modernity. People’s priorities shift from traditional to secular-rational values as their </a:t>
            </a:r>
            <a:r>
              <a:rPr lang="en-US" i="1" dirty="0"/>
              <a:t>sense of existential security</a:t>
            </a:r>
            <a:r>
              <a:rPr lang="en-US" dirty="0"/>
              <a:t> increases (or backwards from secular-rational values to traditional values as their sense of existential security decreases).</a:t>
            </a:r>
            <a:r>
              <a:rPr lang="en-US" baseline="30000" dirty="0">
                <a:hlinkClick r:id="rId3"/>
              </a:rPr>
              <a:t>[5]</a:t>
            </a:r>
            <a:endParaRPr lang="en-US" dirty="0"/>
          </a:p>
          <a:p>
            <a:r>
              <a:rPr lang="en-US" dirty="0"/>
              <a:t>The largest increase in existential security occurs with the </a:t>
            </a:r>
            <a:r>
              <a:rPr lang="en-US" i="1" dirty="0"/>
              <a:t>transition from agrarian to industrial societies</a:t>
            </a:r>
            <a:r>
              <a:rPr lang="en-US" dirty="0"/>
              <a:t>. Consequently, the largest shift from traditional towards secular-rational values happens in this phase.</a:t>
            </a:r>
            <a:r>
              <a:rPr lang="en-US" baseline="30000" dirty="0">
                <a:hlinkClick r:id="rId3"/>
              </a:rPr>
              <a:t>[5]</a:t>
            </a:r>
            <a:endParaRPr lang="en-US" dirty="0"/>
          </a:p>
          <a:p>
            <a:r>
              <a:rPr lang="en-US" dirty="0"/>
              <a:t>People’s priorities shift from survival to self-expression values as their </a:t>
            </a:r>
            <a:r>
              <a:rPr lang="en-US" i="1" dirty="0"/>
              <a:t>sense of individual agency</a:t>
            </a:r>
            <a:r>
              <a:rPr lang="en-US" dirty="0"/>
              <a:t> increases (or backwards from self-expression values to survival as the sense of individual agency decreases).</a:t>
            </a:r>
            <a:r>
              <a:rPr lang="en-US" baseline="30000" dirty="0">
                <a:hlinkClick r:id="rId3"/>
              </a:rPr>
              <a:t>[5]</a:t>
            </a:r>
            <a:endParaRPr lang="en-US" dirty="0"/>
          </a:p>
          <a:p>
            <a:r>
              <a:rPr lang="en-US" dirty="0"/>
              <a:t>The largest increase in individual agency occurs with the </a:t>
            </a:r>
            <a:r>
              <a:rPr lang="en-US" i="1" dirty="0"/>
              <a:t>transition from industrial to knowledge societies</a:t>
            </a:r>
            <a:r>
              <a:rPr lang="en-US" dirty="0"/>
              <a:t>. Consequently, the largest shift from survival to self-expression values happens in this phase.</a:t>
            </a:r>
            <a:r>
              <a:rPr lang="en-US" baseline="30000" dirty="0">
                <a:hlinkClick r:id="rId3"/>
              </a:rPr>
              <a:t>[5]</a:t>
            </a:r>
            <a:endParaRPr lang="en-US" dirty="0"/>
          </a:p>
          <a:p>
            <a:r>
              <a:rPr lang="en-US" dirty="0"/>
              <a:t>The value differences between societies around the world show a pronounced </a:t>
            </a:r>
            <a:r>
              <a:rPr lang="en-US" i="1" dirty="0"/>
              <a:t>culture zone pattern</a:t>
            </a:r>
            <a:r>
              <a:rPr lang="en-US" dirty="0"/>
              <a:t>. The strongest emphasis on traditional values and survival values is found in the Islamic societies of the Middle East. By contrast, the strongest emphasis on secular-rational values and self-expression values is found in the Protestant societies of Northern Europe.</a:t>
            </a:r>
            <a:r>
              <a:rPr lang="en-US" baseline="30000" dirty="0">
                <a:hlinkClick r:id="rId3"/>
              </a:rPr>
              <a:t>[6]</a:t>
            </a:r>
            <a:endParaRPr lang="en-US" dirty="0"/>
          </a:p>
          <a:p>
            <a:r>
              <a:rPr lang="en-US" dirty="0"/>
              <a:t>These culture zone differences reflect different </a:t>
            </a:r>
            <a:r>
              <a:rPr lang="en-US" i="1" dirty="0"/>
              <a:t>historical pathways</a:t>
            </a:r>
            <a:r>
              <a:rPr lang="en-US" dirty="0"/>
              <a:t> of how entire groups of societies entered modernity. These pathways account for people’s different senses of existential security and individual agency, which in turn account for their different emphases on secular-rational values and self-expression values.</a:t>
            </a:r>
            <a:r>
              <a:rPr lang="en-US" baseline="30000" dirty="0">
                <a:hlinkClick r:id="rId3"/>
              </a:rPr>
              <a:t>[6]</a:t>
            </a:r>
            <a:endParaRPr lang="en-US" dirty="0"/>
          </a:p>
          <a:p>
            <a:r>
              <a:rPr lang="en-US" dirty="0"/>
              <a:t>Values also differ within societies along such cleavage lines as gender, generation, ethnicity, religious denomination, education, income and so forth.</a:t>
            </a:r>
            <a:r>
              <a:rPr lang="en-US" baseline="30000" dirty="0">
                <a:hlinkClick r:id="rId3"/>
              </a:rPr>
              <a:t>[7]</a:t>
            </a:r>
            <a:endParaRPr lang="en-US" dirty="0"/>
          </a:p>
          <a:p>
            <a:r>
              <a:rPr lang="en-US" dirty="0"/>
              <a:t>Generally speaking, groups whose living conditions provide people with a stronger sense of existential security and individual agency nurture a stronger emphasis on secular-rational values and self-expression values.</a:t>
            </a:r>
            <a:r>
              <a:rPr lang="en-US" baseline="30000" dirty="0">
                <a:hlinkClick r:id="rId3"/>
              </a:rPr>
              <a:t>[7]</a:t>
            </a:r>
            <a:endParaRPr lang="en-US" dirty="0"/>
          </a:p>
          <a:p>
            <a:r>
              <a:rPr lang="en-US" dirty="0"/>
              <a:t>However, the </a:t>
            </a:r>
            <a:r>
              <a:rPr lang="en-US" i="1" dirty="0"/>
              <a:t>within</a:t>
            </a:r>
            <a:r>
              <a:rPr lang="en-US" dirty="0"/>
              <a:t>-societal differences in people’s values are dwarfed by a factor five to ten by the </a:t>
            </a:r>
            <a:r>
              <a:rPr lang="en-US" i="1" dirty="0"/>
              <a:t>between</a:t>
            </a:r>
            <a:r>
              <a:rPr lang="en-US" dirty="0"/>
              <a:t>-societal differences. On a global scale, basic living conditions differ still much more between than within societies, and so do the experiences of existential security and individual agency that shape people’s values.</a:t>
            </a:r>
            <a:r>
              <a:rPr lang="en-US" baseline="30000" dirty="0">
                <a:hlinkClick r:id="rId3"/>
              </a:rPr>
              <a:t>[7]</a:t>
            </a:r>
            <a:endParaRPr lang="en-US" dirty="0"/>
          </a:p>
          <a:p>
            <a:r>
              <a:rPr lang="en-US" dirty="0"/>
              <a:t>A specific subset of self-expression values—</a:t>
            </a:r>
            <a:r>
              <a:rPr lang="en-US" i="1" dirty="0"/>
              <a:t>emancipative values</a:t>
            </a:r>
            <a:r>
              <a:rPr lang="en-US" dirty="0"/>
              <a:t>—combines an emphasis on freedom of choice and equality of opportunities. Emancipative values, thus, involve priorities for lifestyle liberty, gender equality, personal autonomy and the voice of the people.</a:t>
            </a:r>
            <a:r>
              <a:rPr lang="en-US" baseline="30000" dirty="0">
                <a:hlinkClick r:id="rId3"/>
              </a:rPr>
              <a:t>[8]</a:t>
            </a:r>
            <a:endParaRPr lang="en-US" dirty="0"/>
          </a:p>
          <a:p>
            <a:r>
              <a:rPr lang="en-US" dirty="0"/>
              <a:t>Emancipative values constitute the key cultural component of a broader process of </a:t>
            </a:r>
            <a:r>
              <a:rPr lang="en-US" i="1" dirty="0"/>
              <a:t>human empowerment</a:t>
            </a:r>
            <a:r>
              <a:rPr lang="en-US" dirty="0"/>
              <a:t>. Once set in motion, this process empowers people to exercise freedoms in their course of actions.</a:t>
            </a:r>
            <a:r>
              <a:rPr lang="en-US" baseline="30000" dirty="0">
                <a:hlinkClick r:id="rId3"/>
              </a:rPr>
              <a:t>[9]</a:t>
            </a:r>
            <a:endParaRPr lang="en-US" dirty="0"/>
          </a:p>
          <a:p>
            <a:r>
              <a:rPr lang="en-US" dirty="0"/>
              <a:t>If set in motion, human empowerment advances on three levels. On the socio-economic level, human empowerment advances as growing </a:t>
            </a:r>
            <a:r>
              <a:rPr lang="en-US" i="1" dirty="0"/>
              <a:t>action resources</a:t>
            </a:r>
            <a:r>
              <a:rPr lang="en-US" dirty="0"/>
              <a:t> increase people’s capabilities to exercise freedoms. On the socio-cultural level, human empowerment advances as rising </a:t>
            </a:r>
            <a:r>
              <a:rPr lang="en-US" i="1" dirty="0"/>
              <a:t>emancipative values</a:t>
            </a:r>
            <a:r>
              <a:rPr lang="en-US" dirty="0"/>
              <a:t> increase people’s aspirations to exercise freedoms. On the legal-institutional level, human empowerment advances as widened </a:t>
            </a:r>
            <a:r>
              <a:rPr lang="en-US" i="1" dirty="0"/>
              <a:t>democratic rights</a:t>
            </a:r>
            <a:r>
              <a:rPr lang="en-US" dirty="0"/>
              <a:t> increase people’s entitlements to exercise freedoms.</a:t>
            </a:r>
            <a:r>
              <a:rPr lang="en-US" baseline="30000" dirty="0">
                <a:hlinkClick r:id="rId3"/>
              </a:rPr>
              <a:t>[6]</a:t>
            </a:r>
            <a:endParaRPr lang="en-US" dirty="0"/>
          </a:p>
          <a:p>
            <a:r>
              <a:rPr lang="en-US" dirty="0"/>
              <a:t>Human empowerment is an </a:t>
            </a:r>
            <a:r>
              <a:rPr lang="en-US" i="1" dirty="0"/>
              <a:t>entity of empowering capabilities, aspirations, and entitlements</a:t>
            </a:r>
            <a:r>
              <a:rPr lang="en-US" dirty="0"/>
              <a:t>. As an entity, human empowerment tends to advance in virtuous spirals or to recede in vicious spirals on each of its three levels.</a:t>
            </a:r>
            <a:r>
              <a:rPr lang="en-US" baseline="30000" dirty="0">
                <a:hlinkClick r:id="rId3"/>
              </a:rPr>
              <a:t>[10]</a:t>
            </a:r>
            <a:endParaRPr lang="en-US" dirty="0"/>
          </a:p>
          <a:p>
            <a:r>
              <a:rPr lang="en-US" dirty="0"/>
              <a:t>As the cultural component of human empowerment, emancipative values are highly consequential in manifold ways. For one, emancipative values establish a </a:t>
            </a:r>
            <a:r>
              <a:rPr lang="en-US" i="1" dirty="0"/>
              <a:t>civic form of modern individualism</a:t>
            </a:r>
            <a:r>
              <a:rPr lang="en-US" dirty="0"/>
              <a:t> that </a:t>
            </a:r>
            <a:r>
              <a:rPr lang="en-US" dirty="0" err="1"/>
              <a:t>favours</a:t>
            </a:r>
            <a:r>
              <a:rPr lang="en-US" dirty="0"/>
              <a:t> out-group trust and cosmopolitan orientations towards others.</a:t>
            </a:r>
            <a:r>
              <a:rPr lang="en-US" baseline="30000" dirty="0">
                <a:hlinkClick r:id="rId3"/>
              </a:rPr>
              <a:t>[11]</a:t>
            </a:r>
            <a:endParaRPr lang="en-US" dirty="0"/>
          </a:p>
          <a:p>
            <a:r>
              <a:rPr lang="en-US" dirty="0"/>
              <a:t>Emancipative values encourage </a:t>
            </a:r>
            <a:r>
              <a:rPr lang="en-US" i="1" dirty="0"/>
              <a:t>nonviolent protest</a:t>
            </a:r>
            <a:r>
              <a:rPr lang="en-US" dirty="0"/>
              <a:t>, even against the risk of repression. Thus, emancipative values provide social capital that activates societies, makes publics more self-expressive, and vitalizes civil society. Emancipative values advance entire societies’ civic agency.</a:t>
            </a:r>
            <a:r>
              <a:rPr lang="en-US" baseline="30000" dirty="0">
                <a:hlinkClick r:id="rId3"/>
              </a:rPr>
              <a:t>[12]</a:t>
            </a:r>
            <a:endParaRPr lang="en-US" dirty="0"/>
          </a:p>
          <a:p>
            <a:r>
              <a:rPr lang="en-US" dirty="0"/>
              <a:t>If emancipative values grow strong in countries that are democratic, they help to </a:t>
            </a:r>
            <a:r>
              <a:rPr lang="en-US" i="1" dirty="0"/>
              <a:t>prevent movements away from democracy</a:t>
            </a:r>
            <a:r>
              <a:rPr lang="en-US" dirty="0"/>
              <a:t>.</a:t>
            </a:r>
            <a:r>
              <a:rPr lang="en-US" baseline="30000" dirty="0">
                <a:hlinkClick r:id="rId3"/>
              </a:rPr>
              <a:t>[13]</a:t>
            </a:r>
            <a:endParaRPr lang="en-US" dirty="0"/>
          </a:p>
          <a:p>
            <a:r>
              <a:rPr lang="en-US" dirty="0"/>
              <a:t>If emancipative values grow strong in countries that are undemocratic, they help to trigger </a:t>
            </a:r>
            <a:r>
              <a:rPr lang="en-US" i="1" dirty="0"/>
              <a:t>movements towards democracy</a:t>
            </a:r>
            <a:r>
              <a:rPr lang="en-US" dirty="0"/>
              <a:t>.</a:t>
            </a:r>
            <a:r>
              <a:rPr lang="en-US" baseline="30000" dirty="0">
                <a:hlinkClick r:id="rId3"/>
              </a:rPr>
              <a:t>[13]</a:t>
            </a:r>
            <a:endParaRPr lang="en-US" dirty="0"/>
          </a:p>
          <a:p>
            <a:r>
              <a:rPr lang="en-US" dirty="0"/>
              <a:t>Emancipative values exert these effects because they encourage mass actions that put power holders under pressures to sustain, substantiate or establish democracy, depending on what the current challenge for democracy is.</a:t>
            </a:r>
            <a:r>
              <a:rPr lang="en-US" baseline="30000" dirty="0">
                <a:hlinkClick r:id="rId3"/>
              </a:rPr>
              <a:t>[13]</a:t>
            </a:r>
            <a:endParaRPr lang="en-US" dirty="0"/>
          </a:p>
          <a:p>
            <a:r>
              <a:rPr lang="en-US" dirty="0"/>
              <a:t>Objective factors that have been found to </a:t>
            </a:r>
            <a:r>
              <a:rPr lang="en-US" dirty="0" err="1"/>
              <a:t>favour</a:t>
            </a:r>
            <a:r>
              <a:rPr lang="en-US" dirty="0"/>
              <a:t> democracy (including economic prosperity, income equality, ethnic homogeneity, world market integration, global media exposure, closeness to democratic </a:t>
            </a:r>
            <a:r>
              <a:rPr lang="en-US" dirty="0" err="1"/>
              <a:t>neighbours</a:t>
            </a:r>
            <a:r>
              <a:rPr lang="en-US" dirty="0"/>
              <a:t>, a Protestant heritage, social capital and so forth) exert an influence on democracy mostly insofar as these factors </a:t>
            </a:r>
            <a:r>
              <a:rPr lang="en-US" dirty="0" err="1"/>
              <a:t>favour</a:t>
            </a:r>
            <a:r>
              <a:rPr lang="en-US" dirty="0"/>
              <a:t> emancipative values.</a:t>
            </a:r>
            <a:r>
              <a:rPr lang="en-US" baseline="30000" dirty="0">
                <a:hlinkClick r:id="rId3"/>
              </a:rPr>
              <a:t>[13]</a:t>
            </a:r>
            <a:endParaRPr lang="en-US" dirty="0"/>
          </a:p>
          <a:p>
            <a:r>
              <a:rPr lang="en-US" dirty="0"/>
              <a:t>Emancipative values do not strengthen people’s desire for democracy, for the desire for democracy is universal at this point in history. But emancipative values do change the </a:t>
            </a:r>
            <a:r>
              <a:rPr lang="en-US" i="1" dirty="0"/>
              <a:t>nature of the desire for democracy</a:t>
            </a:r>
            <a:r>
              <a:rPr lang="en-US" dirty="0"/>
              <a:t>. And they do so in a double way.</a:t>
            </a:r>
            <a:r>
              <a:rPr lang="en-US" baseline="30000" dirty="0">
                <a:hlinkClick r:id="rId3"/>
              </a:rPr>
              <a:t>[14]</a:t>
            </a:r>
            <a:endParaRPr lang="en-US" dirty="0"/>
          </a:p>
          <a:p>
            <a:r>
              <a:rPr lang="en-US" dirty="0"/>
              <a:t>For one, emancipative values make people’s understanding of democracy more liberal: people with stronger emancipative values emphasize the empowering features of democracy rather than bread-and-butter and law-and-order issues.</a:t>
            </a:r>
            <a:r>
              <a:rPr lang="en-US" baseline="30000" dirty="0">
                <a:hlinkClick r:id="rId3"/>
              </a:rPr>
              <a:t>[14]</a:t>
            </a:r>
            <a:endParaRPr lang="en-US" dirty="0"/>
          </a:p>
          <a:p>
            <a:r>
              <a:rPr lang="en-US" dirty="0"/>
              <a:t>Next, emancipative values make people assess the level of their country’s democracy more critical: people with stronger emancipative values rather underrate than overrate their country’s democratic performance.</a:t>
            </a:r>
            <a:r>
              <a:rPr lang="en-US" baseline="30000" dirty="0">
                <a:hlinkClick r:id="rId3"/>
              </a:rPr>
              <a:t>[14]</a:t>
            </a:r>
            <a:endParaRPr lang="en-US" dirty="0"/>
          </a:p>
          <a:p>
            <a:r>
              <a:rPr lang="en-US" dirty="0"/>
              <a:t>Together, then, emancipative values generate a </a:t>
            </a:r>
            <a:r>
              <a:rPr lang="en-US" i="1" dirty="0"/>
              <a:t>critical-liberal desire for democracy</a:t>
            </a:r>
            <a:r>
              <a:rPr lang="en-US" dirty="0"/>
              <a:t>. The critical-liberal desire for democracy is a formidable force of democratic reforms. And, it is the best available predictor of a country’s effective level of democracy and of other indicators of good governance. Neither democratic traditions nor cognitive mobilization account for the strong positive impact of emancipative values on the critical-liberal desire for democracy.</a:t>
            </a:r>
            <a:r>
              <a:rPr lang="en-US" baseline="30000" dirty="0">
                <a:hlinkClick r:id="rId3"/>
              </a:rPr>
              <a:t>[14]</a:t>
            </a:r>
            <a:endParaRPr lang="en-US" dirty="0"/>
          </a:p>
          <a:p>
            <a:r>
              <a:rPr lang="en-US" dirty="0"/>
              <a:t>Emancipative values are the most single important factor in advancing the empowerment of women. Economic, religious, and institutional factors that have been found to advance women’s empowerment, do so for the most part because they nurture emancipative values.</a:t>
            </a:r>
            <a:r>
              <a:rPr lang="en-US" baseline="30000" dirty="0">
                <a:hlinkClick r:id="rId3"/>
              </a:rPr>
              <a:t>[8]</a:t>
            </a:r>
            <a:endParaRPr lang="en-US" dirty="0"/>
          </a:p>
          <a:p>
            <a:r>
              <a:rPr lang="en-US" dirty="0"/>
              <a:t>Emancipative values change people’s life strategy from an emphasis on securing a decent subsistence level to enhancing human agency. As the shift from subsistence to agency affects entire societies, the overall level of </a:t>
            </a:r>
            <a:r>
              <a:rPr lang="en-US" dirty="0">
                <a:hlinkClick r:id="rId4" tooltip="Subjective well-being"/>
              </a:rPr>
              <a:t>subjective well-being</a:t>
            </a:r>
            <a:r>
              <a:rPr lang="en-US" dirty="0"/>
              <a:t> rises.</a:t>
            </a:r>
            <a:r>
              <a:rPr lang="en-US" baseline="30000" dirty="0">
                <a:hlinkClick r:id="rId3"/>
              </a:rPr>
              <a:t>[9]</a:t>
            </a:r>
            <a:endParaRPr lang="en-US" dirty="0"/>
          </a:p>
          <a:p>
            <a:r>
              <a:rPr lang="en-US" dirty="0"/>
              <a:t>The emancipative consequences of the human empowerment process are not a culture-specific peculiarity of the ‘West.’ The same empowerment processes that advance emancipative values and a critical-liberal desire for democracy in the ‘West,’ do the same in the ‘East’ and in other culture zones.</a:t>
            </a:r>
            <a:r>
              <a:rPr lang="en-US" baseline="30000" dirty="0">
                <a:hlinkClick r:id="rId3"/>
              </a:rPr>
              <a:t>[15]</a:t>
            </a:r>
            <a:endParaRPr lang="en-US" dirty="0"/>
          </a:p>
          <a:p>
            <a:r>
              <a:rPr lang="en-US" dirty="0"/>
              <a:t>The social dominance of Islam and individual identification as Muslim both weaken emancipative values. But among young Muslims with high education, and especially among young Muslim women with high education, the Muslim/Non-Muslim gap over emancipative values closes.</a:t>
            </a:r>
            <a:r>
              <a:rPr lang="en-US" baseline="30000" dirty="0">
                <a:hlinkClick r:id="rId3"/>
              </a:rPr>
              <a:t>[16]</a:t>
            </a:r>
            <a:endParaRPr lang="en-US" dirty="0"/>
          </a:p>
          <a:p>
            <a:r>
              <a:rPr lang="en-US" dirty="0"/>
              <a:t>A coherent overview of all these findings can be found in </a:t>
            </a:r>
            <a:r>
              <a:rPr lang="en-US" dirty="0" err="1">
                <a:hlinkClick r:id="rId5" tooltip="Christian Welzel"/>
              </a:rPr>
              <a:t>Welzel</a:t>
            </a:r>
            <a:r>
              <a:rPr lang="en-US" dirty="0" err="1"/>
              <a:t>'s</a:t>
            </a:r>
            <a:r>
              <a:rPr lang="en-US" dirty="0"/>
              <a:t> </a:t>
            </a:r>
            <a:r>
              <a:rPr lang="en-US" dirty="0">
                <a:hlinkClick r:id="rId6" tooltip="Freedom Rising: Human Empowerment and the Quest for Emancipation"/>
              </a:rPr>
              <a:t>Freedom Rising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err="1"/>
              <a:t>Source</a:t>
            </a:r>
            <a:r>
              <a:rPr lang="cs-CZ" dirty="0"/>
              <a:t>: http://www.</a:t>
            </a:r>
            <a:r>
              <a:rPr lang="cs-CZ" dirty="0" err="1"/>
              <a:t>worldvaluessurvey.org</a:t>
            </a:r>
            <a:r>
              <a:rPr lang="cs-CZ" dirty="0"/>
              <a:t>/</a:t>
            </a:r>
            <a:r>
              <a:rPr lang="cs-CZ" dirty="0" err="1"/>
              <a:t>WVSContents.jsp</a:t>
            </a:r>
            <a:r>
              <a:rPr lang="cs-CZ" dirty="0"/>
              <a:t>  [2015-08-10]</a:t>
            </a:r>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9</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10</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11</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Book Presentation of "Freedom Rising: Human Empowerment and the Quest for Emancipation" </a:t>
            </a:r>
            <a:endParaRPr lang="cs-CZ" dirty="0"/>
          </a:p>
          <a:p>
            <a:r>
              <a:rPr lang="cs-CZ" dirty="0" err="1"/>
              <a:t>Source</a:t>
            </a:r>
            <a:r>
              <a:rPr lang="cs-CZ" dirty="0"/>
              <a:t>: http://www.</a:t>
            </a:r>
            <a:r>
              <a:rPr lang="cs-CZ" dirty="0" err="1"/>
              <a:t>worldvaluessurvey.us</a:t>
            </a:r>
            <a:r>
              <a:rPr lang="cs-CZ" dirty="0"/>
              <a:t>/</a:t>
            </a:r>
            <a:r>
              <a:rPr lang="cs-CZ" dirty="0" err="1"/>
              <a:t>WVSPublicationsPresentations.jsp</a:t>
            </a:r>
            <a:endParaRPr lang="cs-CZ" dirty="0"/>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12</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World Values Survey Wave 6: 2010-2014</a:t>
            </a:r>
          </a:p>
          <a:p>
            <a:r>
              <a:rPr lang="cs-CZ" sz="1200" kern="1200" dirty="0" err="1">
                <a:solidFill>
                  <a:schemeClr val="tx1"/>
                </a:solidFill>
                <a:latin typeface="+mn-lt"/>
                <a:ea typeface="+mn-ea"/>
                <a:cs typeface="+mn-cs"/>
              </a:rPr>
              <a:t>Source</a:t>
            </a:r>
            <a:r>
              <a:rPr lang="cs-CZ" sz="1200" kern="1200" dirty="0">
                <a:solidFill>
                  <a:schemeClr val="tx1"/>
                </a:solidFill>
                <a:latin typeface="+mn-lt"/>
                <a:ea typeface="+mn-ea"/>
                <a:cs typeface="+mn-cs"/>
              </a:rPr>
              <a:t>: http://www.</a:t>
            </a:r>
            <a:r>
              <a:rPr lang="cs-CZ" sz="1200" kern="1200" dirty="0" err="1">
                <a:solidFill>
                  <a:schemeClr val="tx1"/>
                </a:solidFill>
                <a:latin typeface="+mn-lt"/>
                <a:ea typeface="+mn-ea"/>
                <a:cs typeface="+mn-cs"/>
              </a:rPr>
              <a:t>worldvaluessurvey.us</a:t>
            </a:r>
            <a:r>
              <a:rPr lang="cs-CZ" sz="1200" kern="1200" dirty="0">
                <a:solidFill>
                  <a:schemeClr val="tx1"/>
                </a:solidFill>
                <a:latin typeface="+mn-lt"/>
                <a:ea typeface="+mn-ea"/>
                <a:cs typeface="+mn-cs"/>
              </a:rPr>
              <a:t>/</a:t>
            </a:r>
            <a:r>
              <a:rPr lang="cs-CZ" sz="1200" kern="1200" dirty="0" err="1">
                <a:solidFill>
                  <a:schemeClr val="tx1"/>
                </a:solidFill>
                <a:latin typeface="+mn-lt"/>
                <a:ea typeface="+mn-ea"/>
                <a:cs typeface="+mn-cs"/>
              </a:rPr>
              <a:t>WVSOnline.jsp</a:t>
            </a:r>
            <a:r>
              <a:rPr lang="cs-CZ" sz="1200" kern="1200" dirty="0">
                <a:solidFill>
                  <a:schemeClr val="tx1"/>
                </a:solidFill>
                <a:latin typeface="+mn-lt"/>
                <a:ea typeface="+mn-ea"/>
                <a:cs typeface="+mn-cs"/>
              </a:rPr>
              <a:t> [2015-09-10]</a:t>
            </a:r>
          </a:p>
          <a:p>
            <a:endParaRPr lang="cs-CZ" sz="1200" kern="1200" dirty="0">
              <a:solidFill>
                <a:schemeClr val="tx1"/>
              </a:solidFill>
              <a:latin typeface="+mn-lt"/>
              <a:ea typeface="+mn-ea"/>
              <a:cs typeface="+mn-cs"/>
            </a:endParaRPr>
          </a:p>
          <a:p>
            <a:r>
              <a:rPr lang="cs-CZ" sz="1200" kern="1200" dirty="0" err="1">
                <a:solidFill>
                  <a:schemeClr val="tx1"/>
                </a:solidFill>
                <a:latin typeface="+mn-lt"/>
                <a:ea typeface="+mn-ea"/>
                <a:cs typeface="+mn-cs"/>
              </a:rPr>
              <a:t>Algeria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91%</a:t>
            </a:r>
          </a:p>
          <a:p>
            <a:r>
              <a:rPr lang="cs-CZ" sz="1200" kern="1200" dirty="0" err="1">
                <a:solidFill>
                  <a:schemeClr val="tx1"/>
                </a:solidFill>
                <a:latin typeface="+mn-lt"/>
                <a:ea typeface="+mn-ea"/>
                <a:cs typeface="+mn-cs"/>
              </a:rPr>
              <a:t>Azerbaijan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a:solidFill>
                  <a:schemeClr val="tx1"/>
                </a:solidFill>
                <a:latin typeface="+mn-lt"/>
                <a:ea typeface="+mn-ea"/>
                <a:cs typeface="+mn-cs"/>
              </a:rPr>
              <a:t>Argentina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32%</a:t>
            </a:r>
          </a:p>
          <a:p>
            <a:r>
              <a:rPr lang="cs-CZ" sz="1200" kern="1200" dirty="0" err="1">
                <a:solidFill>
                  <a:schemeClr val="tx1"/>
                </a:solidFill>
                <a:latin typeface="+mn-lt"/>
                <a:ea typeface="+mn-ea"/>
                <a:cs typeface="+mn-cs"/>
              </a:rPr>
              <a:t>Australia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Bahrain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Armenia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58%</a:t>
            </a:r>
          </a:p>
          <a:p>
            <a:r>
              <a:rPr lang="cs-CZ" sz="1200" kern="1200" dirty="0" err="1">
                <a:solidFill>
                  <a:schemeClr val="tx1"/>
                </a:solidFill>
                <a:latin typeface="+mn-lt"/>
                <a:ea typeface="+mn-ea"/>
                <a:cs typeface="+mn-cs"/>
              </a:rPr>
              <a:t>Brazil</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52%</a:t>
            </a:r>
          </a:p>
          <a:p>
            <a:r>
              <a:rPr lang="cs-CZ" sz="1200" kern="1200" dirty="0" err="1">
                <a:solidFill>
                  <a:schemeClr val="tx1"/>
                </a:solidFill>
                <a:latin typeface="+mn-lt"/>
                <a:ea typeface="+mn-ea"/>
                <a:cs typeface="+mn-cs"/>
              </a:rPr>
              <a:t>Belarus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33%</a:t>
            </a:r>
          </a:p>
          <a:p>
            <a:r>
              <a:rPr lang="cs-CZ" sz="1200" kern="1200" dirty="0">
                <a:solidFill>
                  <a:schemeClr val="tx1"/>
                </a:solidFill>
                <a:latin typeface="+mn-lt"/>
                <a:ea typeface="+mn-ea"/>
                <a:cs typeface="+mn-cs"/>
              </a:rPr>
              <a:t>Chile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35%</a:t>
            </a:r>
          </a:p>
          <a:p>
            <a:r>
              <a:rPr lang="cs-CZ" sz="1200" kern="1200" dirty="0">
                <a:solidFill>
                  <a:schemeClr val="tx1"/>
                </a:solidFill>
                <a:latin typeface="+mn-lt"/>
                <a:ea typeface="+mn-ea"/>
                <a:cs typeface="+mn-cs"/>
              </a:rPr>
              <a:t>China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50%</a:t>
            </a:r>
          </a:p>
          <a:p>
            <a:r>
              <a:rPr lang="cs-CZ" sz="1200" kern="1200" dirty="0">
                <a:solidFill>
                  <a:schemeClr val="tx1"/>
                </a:solidFill>
                <a:latin typeface="+mn-lt"/>
                <a:ea typeface="+mn-ea"/>
                <a:cs typeface="+mn-cs"/>
              </a:rPr>
              <a:t>Taiwan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Colombia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59%</a:t>
            </a:r>
          </a:p>
          <a:p>
            <a:r>
              <a:rPr lang="cs-CZ" sz="1200" kern="1200" dirty="0" err="1">
                <a:solidFill>
                  <a:schemeClr val="tx1"/>
                </a:solidFill>
                <a:latin typeface="+mn-lt"/>
                <a:ea typeface="+mn-ea"/>
                <a:cs typeface="+mn-cs"/>
              </a:rPr>
              <a:t>Cyprus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a:solidFill>
                  <a:schemeClr val="tx1"/>
                </a:solidFill>
                <a:latin typeface="+mn-lt"/>
                <a:ea typeface="+mn-ea"/>
                <a:cs typeface="+mn-cs"/>
              </a:rPr>
              <a:t>Ecuador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67%</a:t>
            </a:r>
          </a:p>
          <a:p>
            <a:r>
              <a:rPr lang="cs-CZ" sz="1200" kern="1200" dirty="0" err="1">
                <a:solidFill>
                  <a:schemeClr val="tx1"/>
                </a:solidFill>
                <a:latin typeface="+mn-lt"/>
                <a:ea typeface="+mn-ea"/>
                <a:cs typeface="+mn-cs"/>
              </a:rPr>
              <a:t>Estonia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Georgia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err="1">
                <a:solidFill>
                  <a:schemeClr val="tx1"/>
                </a:solidFill>
                <a:latin typeface="+mn-lt"/>
                <a:ea typeface="+mn-ea"/>
                <a:cs typeface="+mn-cs"/>
              </a:rPr>
              <a:t>Germany</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a:solidFill>
                  <a:schemeClr val="tx1"/>
                </a:solidFill>
                <a:latin typeface="+mn-lt"/>
                <a:ea typeface="+mn-ea"/>
                <a:cs typeface="+mn-cs"/>
              </a:rPr>
              <a:t>Ghana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91%</a:t>
            </a:r>
          </a:p>
          <a:p>
            <a:r>
              <a:rPr lang="cs-CZ" sz="1200" kern="1200" dirty="0" err="1">
                <a:solidFill>
                  <a:schemeClr val="tx1"/>
                </a:solidFill>
                <a:latin typeface="+mn-lt"/>
                <a:ea typeface="+mn-ea"/>
                <a:cs typeface="+mn-cs"/>
              </a:rPr>
              <a:t>Hong</a:t>
            </a:r>
            <a:r>
              <a:rPr lang="cs-CZ" sz="1200" kern="1200" dirty="0">
                <a:solidFill>
                  <a:schemeClr val="tx1"/>
                </a:solidFill>
                <a:latin typeface="+mn-lt"/>
                <a:ea typeface="+mn-ea"/>
                <a:cs typeface="+mn-cs"/>
              </a:rPr>
              <a:t> Kong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a:solidFill>
                  <a:schemeClr val="tx1"/>
                </a:solidFill>
                <a:latin typeface="+mn-lt"/>
                <a:ea typeface="+mn-ea"/>
                <a:cs typeface="+mn-cs"/>
              </a:rPr>
              <a:t>India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err="1">
                <a:solidFill>
                  <a:schemeClr val="tx1"/>
                </a:solidFill>
                <a:latin typeface="+mn-lt"/>
                <a:ea typeface="+mn-ea"/>
                <a:cs typeface="+mn-cs"/>
              </a:rPr>
              <a:t>Iraq</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a:solidFill>
                  <a:schemeClr val="tx1"/>
                </a:solidFill>
                <a:latin typeface="+mn-lt"/>
                <a:ea typeface="+mn-ea"/>
                <a:cs typeface="+mn-cs"/>
              </a:rPr>
              <a:t>Japan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34%</a:t>
            </a:r>
          </a:p>
          <a:p>
            <a:r>
              <a:rPr lang="cs-CZ" sz="1200" kern="1200" dirty="0" err="1">
                <a:solidFill>
                  <a:schemeClr val="tx1"/>
                </a:solidFill>
                <a:latin typeface="+mn-lt"/>
                <a:ea typeface="+mn-ea"/>
                <a:cs typeface="+mn-cs"/>
              </a:rPr>
              <a:t>Kazakhstan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34%</a:t>
            </a:r>
          </a:p>
          <a:p>
            <a:r>
              <a:rPr lang="cs-CZ" sz="1200" kern="1200" dirty="0" err="1">
                <a:solidFill>
                  <a:schemeClr val="tx1"/>
                </a:solidFill>
                <a:latin typeface="+mn-lt"/>
                <a:ea typeface="+mn-ea"/>
                <a:cs typeface="+mn-cs"/>
              </a:rPr>
              <a:t>Jordan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93%</a:t>
            </a:r>
          </a:p>
          <a:p>
            <a:r>
              <a:rPr lang="cs-CZ" sz="1200" kern="1200" dirty="0" err="1">
                <a:solidFill>
                  <a:schemeClr val="tx1"/>
                </a:solidFill>
                <a:latin typeface="+mn-lt"/>
                <a:ea typeface="+mn-ea"/>
                <a:cs typeface="+mn-cs"/>
              </a:rPr>
              <a:t>South</a:t>
            </a:r>
            <a:r>
              <a:rPr lang="cs-CZ" sz="1200" kern="1200" dirty="0">
                <a:solidFill>
                  <a:schemeClr val="tx1"/>
                </a:solidFill>
                <a:latin typeface="+mn-lt"/>
                <a:ea typeface="+mn-ea"/>
                <a:cs typeface="+mn-cs"/>
              </a:rPr>
              <a:t> Korea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29%</a:t>
            </a:r>
          </a:p>
          <a:p>
            <a:r>
              <a:rPr lang="cs-CZ" sz="1200" kern="1200" dirty="0" err="1">
                <a:solidFill>
                  <a:schemeClr val="tx1"/>
                </a:solidFill>
                <a:latin typeface="+mn-lt"/>
                <a:ea typeface="+mn-ea"/>
                <a:cs typeface="+mn-cs"/>
              </a:rPr>
              <a:t>Kuwait</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87%</a:t>
            </a:r>
          </a:p>
          <a:p>
            <a:r>
              <a:rPr lang="cs-CZ" sz="1200" kern="1200" dirty="0" err="1">
                <a:solidFill>
                  <a:schemeClr val="tx1"/>
                </a:solidFill>
                <a:latin typeface="+mn-lt"/>
                <a:ea typeface="+mn-ea"/>
                <a:cs typeface="+mn-cs"/>
              </a:rPr>
              <a:t>Kyrgyzstan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Lebanon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53%</a:t>
            </a:r>
          </a:p>
          <a:p>
            <a:r>
              <a:rPr lang="cs-CZ" sz="1200" kern="1200" dirty="0" err="1">
                <a:solidFill>
                  <a:schemeClr val="tx1"/>
                </a:solidFill>
                <a:latin typeface="+mn-lt"/>
                <a:ea typeface="+mn-ea"/>
                <a:cs typeface="+mn-cs"/>
              </a:rPr>
              <a:t>Libya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95%</a:t>
            </a:r>
          </a:p>
          <a:p>
            <a:r>
              <a:rPr lang="cs-CZ" sz="1200" kern="1200" dirty="0" err="1">
                <a:solidFill>
                  <a:schemeClr val="tx1"/>
                </a:solidFill>
                <a:latin typeface="+mn-lt"/>
                <a:ea typeface="+mn-ea"/>
                <a:cs typeface="+mn-cs"/>
              </a:rPr>
              <a:t>Malaysia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err="1">
                <a:solidFill>
                  <a:schemeClr val="tx1"/>
                </a:solidFill>
                <a:latin typeface="+mn-lt"/>
                <a:ea typeface="+mn-ea"/>
                <a:cs typeface="+mn-cs"/>
              </a:rPr>
              <a:t>Mexico</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58%</a:t>
            </a:r>
          </a:p>
          <a:p>
            <a:r>
              <a:rPr lang="cs-CZ" sz="1200" kern="1200" dirty="0" err="1">
                <a:solidFill>
                  <a:schemeClr val="tx1"/>
                </a:solidFill>
                <a:latin typeface="+mn-lt"/>
                <a:ea typeface="+mn-ea"/>
                <a:cs typeface="+mn-cs"/>
              </a:rPr>
              <a:t>Morocco</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89%</a:t>
            </a:r>
          </a:p>
          <a:p>
            <a:r>
              <a:rPr lang="cs-CZ" sz="1200" kern="1200" dirty="0" err="1">
                <a:solidFill>
                  <a:schemeClr val="tx1"/>
                </a:solidFill>
                <a:latin typeface="+mn-lt"/>
                <a:ea typeface="+mn-ea"/>
                <a:cs typeface="+mn-cs"/>
              </a:rPr>
              <a:t>Netherlands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a:solidFill>
                  <a:schemeClr val="tx1"/>
                </a:solidFill>
                <a:latin typeface="+mn-lt"/>
                <a:ea typeface="+mn-ea"/>
                <a:cs typeface="+mn-cs"/>
              </a:rPr>
              <a:t>New </a:t>
            </a:r>
            <a:r>
              <a:rPr lang="cs-CZ" sz="1200" kern="1200" dirty="0" err="1">
                <a:solidFill>
                  <a:schemeClr val="tx1"/>
                </a:solidFill>
                <a:latin typeface="+mn-lt"/>
                <a:ea typeface="+mn-ea"/>
                <a:cs typeface="+mn-cs"/>
              </a:rPr>
              <a:t>Zealand</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err="1">
                <a:solidFill>
                  <a:schemeClr val="tx1"/>
                </a:solidFill>
                <a:latin typeface="+mn-lt"/>
                <a:ea typeface="+mn-ea"/>
                <a:cs typeface="+mn-cs"/>
              </a:rPr>
              <a:t>Nigeria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90%</a:t>
            </a:r>
          </a:p>
          <a:p>
            <a:r>
              <a:rPr lang="cs-CZ" sz="1200" kern="1200" dirty="0" err="1">
                <a:solidFill>
                  <a:schemeClr val="tx1"/>
                </a:solidFill>
                <a:latin typeface="+mn-lt"/>
                <a:ea typeface="+mn-ea"/>
                <a:cs typeface="+mn-cs"/>
              </a:rPr>
              <a:t>Pakistan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90%</a:t>
            </a:r>
          </a:p>
          <a:p>
            <a:r>
              <a:rPr lang="cs-CZ" sz="1200" kern="1200" dirty="0">
                <a:solidFill>
                  <a:schemeClr val="tx1"/>
                </a:solidFill>
                <a:latin typeface="+mn-lt"/>
                <a:ea typeface="+mn-ea"/>
                <a:cs typeface="+mn-cs"/>
              </a:rPr>
              <a:t>Peru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50%</a:t>
            </a:r>
          </a:p>
          <a:p>
            <a:r>
              <a:rPr lang="cs-CZ" sz="1200" kern="1200" dirty="0" err="1">
                <a:solidFill>
                  <a:schemeClr val="tx1"/>
                </a:solidFill>
                <a:latin typeface="+mn-lt"/>
                <a:ea typeface="+mn-ea"/>
                <a:cs typeface="+mn-cs"/>
              </a:rPr>
              <a:t>Philippines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86%</a:t>
            </a:r>
          </a:p>
          <a:p>
            <a:r>
              <a:rPr lang="cs-CZ" sz="1200" kern="1200" dirty="0" err="1">
                <a:solidFill>
                  <a:schemeClr val="tx1"/>
                </a:solidFill>
                <a:latin typeface="+mn-lt"/>
                <a:ea typeface="+mn-ea"/>
                <a:cs typeface="+mn-cs"/>
              </a:rPr>
              <a:t>Poland</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Qatar</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99%</a:t>
            </a:r>
          </a:p>
          <a:p>
            <a:r>
              <a:rPr lang="cs-CZ" sz="1200" kern="1200" dirty="0" err="1">
                <a:solidFill>
                  <a:schemeClr val="tx1"/>
                </a:solidFill>
                <a:latin typeface="+mn-lt"/>
                <a:ea typeface="+mn-ea"/>
                <a:cs typeface="+mn-cs"/>
              </a:rPr>
              <a:t>Romania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err="1">
                <a:solidFill>
                  <a:schemeClr val="tx1"/>
                </a:solidFill>
                <a:latin typeface="+mn-lt"/>
                <a:ea typeface="+mn-ea"/>
                <a:cs typeface="+mn-cs"/>
              </a:rPr>
              <a:t>Russian</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Federation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a:solidFill>
                  <a:schemeClr val="tx1"/>
                </a:solidFill>
                <a:latin typeface="+mn-lt"/>
                <a:ea typeface="+mn-ea"/>
                <a:cs typeface="+mn-cs"/>
              </a:rPr>
              <a:t>Rwanda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40%</a:t>
            </a:r>
          </a:p>
          <a:p>
            <a:r>
              <a:rPr lang="cs-CZ" sz="1200" kern="1200" dirty="0" err="1">
                <a:solidFill>
                  <a:schemeClr val="tx1"/>
                </a:solidFill>
                <a:latin typeface="+mn-lt"/>
                <a:ea typeface="+mn-ea"/>
                <a:cs typeface="+mn-cs"/>
              </a:rPr>
              <a:t>Singapore</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43%</a:t>
            </a:r>
          </a:p>
          <a:p>
            <a:r>
              <a:rPr lang="cs-CZ" sz="1200" kern="1200" dirty="0" err="1">
                <a:solidFill>
                  <a:schemeClr val="tx1"/>
                </a:solidFill>
                <a:latin typeface="+mn-lt"/>
                <a:ea typeface="+mn-ea"/>
                <a:cs typeface="+mn-cs"/>
              </a:rPr>
              <a:t>Slovenia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41%</a:t>
            </a:r>
          </a:p>
          <a:p>
            <a:r>
              <a:rPr lang="cs-CZ" sz="1200" kern="1200" dirty="0" err="1">
                <a:solidFill>
                  <a:schemeClr val="tx1"/>
                </a:solidFill>
                <a:latin typeface="+mn-lt"/>
                <a:ea typeface="+mn-ea"/>
                <a:cs typeface="+mn-cs"/>
              </a:rPr>
              <a:t>South</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Africa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56%</a:t>
            </a:r>
          </a:p>
          <a:p>
            <a:r>
              <a:rPr lang="cs-CZ" sz="1200" kern="1200" dirty="0">
                <a:solidFill>
                  <a:schemeClr val="tx1"/>
                </a:solidFill>
                <a:latin typeface="+mn-lt"/>
                <a:ea typeface="+mn-ea"/>
                <a:cs typeface="+mn-cs"/>
              </a:rPr>
              <a:t>Zimbabwe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84%</a:t>
            </a:r>
          </a:p>
          <a:p>
            <a:r>
              <a:rPr lang="cs-CZ" sz="1200" kern="1200" dirty="0" err="1">
                <a:solidFill>
                  <a:schemeClr val="tx1"/>
                </a:solidFill>
                <a:latin typeface="+mn-lt"/>
                <a:ea typeface="+mn-ea"/>
                <a:cs typeface="+mn-cs"/>
              </a:rPr>
              <a:t>Spain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err="1">
                <a:solidFill>
                  <a:schemeClr val="tx1"/>
                </a:solidFill>
                <a:latin typeface="+mn-lt"/>
                <a:ea typeface="+mn-ea"/>
                <a:cs typeface="+mn-cs"/>
              </a:rPr>
              <a:t>Sweden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39%</a:t>
            </a:r>
          </a:p>
          <a:p>
            <a:r>
              <a:rPr lang="cs-CZ" sz="1200" kern="1200" dirty="0" err="1">
                <a:solidFill>
                  <a:schemeClr val="tx1"/>
                </a:solidFill>
                <a:latin typeface="+mn-lt"/>
                <a:ea typeface="+mn-ea"/>
                <a:cs typeface="+mn-cs"/>
              </a:rPr>
              <a:t>Thailand</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57%</a:t>
            </a:r>
          </a:p>
          <a:p>
            <a:r>
              <a:rPr lang="cs-CZ" sz="1200" kern="1200" dirty="0">
                <a:solidFill>
                  <a:schemeClr val="tx1"/>
                </a:solidFill>
                <a:latin typeface="+mn-lt"/>
                <a:ea typeface="+mn-ea"/>
                <a:cs typeface="+mn-cs"/>
              </a:rPr>
              <a:t>Trinidad </a:t>
            </a:r>
            <a:r>
              <a:rPr lang="cs-CZ" sz="1200" kern="1200" dirty="0" err="1">
                <a:solidFill>
                  <a:schemeClr val="tx1"/>
                </a:solidFill>
                <a:latin typeface="+mn-lt"/>
                <a:ea typeface="+mn-ea"/>
                <a:cs typeface="+mn-cs"/>
              </a:rPr>
              <a:t>and</a:t>
            </a:r>
            <a:r>
              <a:rPr lang="cs-CZ" sz="1200" kern="1200" dirty="0">
                <a:solidFill>
                  <a:schemeClr val="tx1"/>
                </a:solidFill>
                <a:latin typeface="+mn-lt"/>
                <a:ea typeface="+mn-ea"/>
                <a:cs typeface="+mn-cs"/>
              </a:rPr>
              <a:t> Tobago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79%</a:t>
            </a:r>
          </a:p>
          <a:p>
            <a:r>
              <a:rPr lang="cs-CZ" sz="1200" kern="1200" dirty="0" err="1">
                <a:solidFill>
                  <a:schemeClr val="tx1"/>
                </a:solidFill>
                <a:latin typeface="+mn-lt"/>
                <a:ea typeface="+mn-ea"/>
                <a:cs typeface="+mn-cs"/>
              </a:rPr>
              <a:t>Tunisia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95%</a:t>
            </a:r>
          </a:p>
          <a:p>
            <a:r>
              <a:rPr lang="cs-CZ" sz="1200" kern="1200" dirty="0" err="1">
                <a:solidFill>
                  <a:schemeClr val="tx1"/>
                </a:solidFill>
                <a:latin typeface="+mn-lt"/>
                <a:ea typeface="+mn-ea"/>
                <a:cs typeface="+mn-cs"/>
              </a:rPr>
              <a:t>Turkey</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68%</a:t>
            </a:r>
          </a:p>
          <a:p>
            <a:r>
              <a:rPr lang="cs-CZ" sz="1200" kern="1200" dirty="0" err="1">
                <a:solidFill>
                  <a:schemeClr val="tx1"/>
                </a:solidFill>
                <a:latin typeface="+mn-lt"/>
                <a:ea typeface="+mn-ea"/>
                <a:cs typeface="+mn-cs"/>
              </a:rPr>
              <a:t>Ukraine</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35%</a:t>
            </a:r>
          </a:p>
          <a:p>
            <a:r>
              <a:rPr lang="cs-CZ" sz="1200" kern="1200" dirty="0">
                <a:solidFill>
                  <a:schemeClr val="tx1"/>
                </a:solidFill>
                <a:latin typeface="+mn-lt"/>
                <a:ea typeface="+mn-ea"/>
                <a:cs typeface="+mn-cs"/>
              </a:rPr>
              <a:t>Egypt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94%</a:t>
            </a:r>
          </a:p>
          <a:p>
            <a:r>
              <a:rPr lang="cs-CZ" sz="1200" kern="1200" dirty="0" err="1">
                <a:solidFill>
                  <a:schemeClr val="tx1"/>
                </a:solidFill>
                <a:latin typeface="+mn-lt"/>
                <a:ea typeface="+mn-ea"/>
                <a:cs typeface="+mn-cs"/>
              </a:rPr>
              <a:t>United</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States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40%</a:t>
            </a:r>
          </a:p>
          <a:p>
            <a:r>
              <a:rPr lang="cs-CZ" sz="1200" kern="1200" dirty="0">
                <a:solidFill>
                  <a:schemeClr val="tx1"/>
                </a:solidFill>
                <a:latin typeface="+mn-lt"/>
                <a:ea typeface="+mn-ea"/>
                <a:cs typeface="+mn-cs"/>
              </a:rPr>
              <a:t>Uruguay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err="1">
                <a:solidFill>
                  <a:schemeClr val="tx1"/>
                </a:solidFill>
                <a:latin typeface="+mn-lt"/>
                <a:ea typeface="+mn-ea"/>
                <a:cs typeface="+mn-cs"/>
              </a:rPr>
              <a:t>Uzbekistan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39%</a:t>
            </a:r>
          </a:p>
          <a:p>
            <a:r>
              <a:rPr lang="cs-CZ" sz="1200" kern="1200" dirty="0" err="1">
                <a:solidFill>
                  <a:schemeClr val="tx1"/>
                </a:solidFill>
                <a:latin typeface="+mn-lt"/>
                <a:ea typeface="+mn-ea"/>
                <a:cs typeface="+mn-cs"/>
              </a:rPr>
              <a:t>Yemen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96%</a:t>
            </a:r>
          </a:p>
          <a:p>
            <a:r>
              <a:rPr lang="cs-CZ" sz="1200" kern="1200" dirty="0" err="1">
                <a:solidFill>
                  <a:schemeClr val="tx1"/>
                </a:solidFill>
                <a:latin typeface="+mn-lt"/>
                <a:ea typeface="+mn-ea"/>
                <a:cs typeface="+mn-cs"/>
              </a:rPr>
              <a:t>Algeria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91%</a:t>
            </a:r>
          </a:p>
          <a:p>
            <a:r>
              <a:rPr lang="cs-CZ" sz="1200" kern="1200" dirty="0" err="1">
                <a:solidFill>
                  <a:schemeClr val="tx1"/>
                </a:solidFill>
                <a:latin typeface="+mn-lt"/>
                <a:ea typeface="+mn-ea"/>
                <a:cs typeface="+mn-cs"/>
              </a:rPr>
              <a:t>Azerbaijan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a:solidFill>
                  <a:schemeClr val="tx1"/>
                </a:solidFill>
                <a:latin typeface="+mn-lt"/>
                <a:ea typeface="+mn-ea"/>
                <a:cs typeface="+mn-cs"/>
              </a:rPr>
              <a:t>Argentina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32%</a:t>
            </a:r>
          </a:p>
          <a:p>
            <a:r>
              <a:rPr lang="cs-CZ" sz="1200" kern="1200" dirty="0" err="1">
                <a:solidFill>
                  <a:schemeClr val="tx1"/>
                </a:solidFill>
                <a:latin typeface="+mn-lt"/>
                <a:ea typeface="+mn-ea"/>
                <a:cs typeface="+mn-cs"/>
              </a:rPr>
              <a:t>Australia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Bahrain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Armenia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58%</a:t>
            </a:r>
          </a:p>
          <a:p>
            <a:r>
              <a:rPr lang="cs-CZ" sz="1200" kern="1200" dirty="0" err="1">
                <a:solidFill>
                  <a:schemeClr val="tx1"/>
                </a:solidFill>
                <a:latin typeface="+mn-lt"/>
                <a:ea typeface="+mn-ea"/>
                <a:cs typeface="+mn-cs"/>
              </a:rPr>
              <a:t>Brazil</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52%</a:t>
            </a:r>
          </a:p>
          <a:p>
            <a:r>
              <a:rPr lang="cs-CZ" sz="1200" kern="1200" dirty="0" err="1">
                <a:solidFill>
                  <a:schemeClr val="tx1"/>
                </a:solidFill>
                <a:latin typeface="+mn-lt"/>
                <a:ea typeface="+mn-ea"/>
                <a:cs typeface="+mn-cs"/>
              </a:rPr>
              <a:t>Belarus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33%</a:t>
            </a:r>
          </a:p>
          <a:p>
            <a:r>
              <a:rPr lang="cs-CZ" sz="1200" kern="1200" dirty="0">
                <a:solidFill>
                  <a:schemeClr val="tx1"/>
                </a:solidFill>
                <a:latin typeface="+mn-lt"/>
                <a:ea typeface="+mn-ea"/>
                <a:cs typeface="+mn-cs"/>
              </a:rPr>
              <a:t>Chile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35%</a:t>
            </a:r>
          </a:p>
          <a:p>
            <a:r>
              <a:rPr lang="cs-CZ" sz="1200" kern="1200" dirty="0">
                <a:solidFill>
                  <a:schemeClr val="tx1"/>
                </a:solidFill>
                <a:latin typeface="+mn-lt"/>
                <a:ea typeface="+mn-ea"/>
                <a:cs typeface="+mn-cs"/>
              </a:rPr>
              <a:t>China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50%</a:t>
            </a:r>
          </a:p>
          <a:p>
            <a:r>
              <a:rPr lang="cs-CZ" sz="1200" kern="1200" dirty="0">
                <a:solidFill>
                  <a:schemeClr val="tx1"/>
                </a:solidFill>
                <a:latin typeface="+mn-lt"/>
                <a:ea typeface="+mn-ea"/>
                <a:cs typeface="+mn-cs"/>
              </a:rPr>
              <a:t>Taiwan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Colombia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59%</a:t>
            </a:r>
          </a:p>
          <a:p>
            <a:r>
              <a:rPr lang="cs-CZ" sz="1200" kern="1200" dirty="0" err="1">
                <a:solidFill>
                  <a:schemeClr val="tx1"/>
                </a:solidFill>
                <a:latin typeface="+mn-lt"/>
                <a:ea typeface="+mn-ea"/>
                <a:cs typeface="+mn-cs"/>
              </a:rPr>
              <a:t>Cyprus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a:solidFill>
                  <a:schemeClr val="tx1"/>
                </a:solidFill>
                <a:latin typeface="+mn-lt"/>
                <a:ea typeface="+mn-ea"/>
                <a:cs typeface="+mn-cs"/>
              </a:rPr>
              <a:t>Ecuador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67%</a:t>
            </a:r>
          </a:p>
          <a:p>
            <a:r>
              <a:rPr lang="cs-CZ" sz="1200" kern="1200" dirty="0" err="1">
                <a:solidFill>
                  <a:schemeClr val="tx1"/>
                </a:solidFill>
                <a:latin typeface="+mn-lt"/>
                <a:ea typeface="+mn-ea"/>
                <a:cs typeface="+mn-cs"/>
              </a:rPr>
              <a:t>Estonia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37%</a:t>
            </a:r>
          </a:p>
          <a:p>
            <a:r>
              <a:rPr lang="cs-CZ" sz="1200" kern="1200" dirty="0" err="1">
                <a:solidFill>
                  <a:schemeClr val="tx1"/>
                </a:solidFill>
                <a:latin typeface="+mn-lt"/>
                <a:ea typeface="+mn-ea"/>
                <a:cs typeface="+mn-cs"/>
              </a:rPr>
              <a:t>Georgia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err="1">
                <a:solidFill>
                  <a:schemeClr val="tx1"/>
                </a:solidFill>
                <a:latin typeface="+mn-lt"/>
                <a:ea typeface="+mn-ea"/>
                <a:cs typeface="+mn-cs"/>
              </a:rPr>
              <a:t>Germany</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a:solidFill>
                  <a:schemeClr val="tx1"/>
                </a:solidFill>
                <a:latin typeface="+mn-lt"/>
                <a:ea typeface="+mn-ea"/>
                <a:cs typeface="+mn-cs"/>
              </a:rPr>
              <a:t>Ghana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91%</a:t>
            </a:r>
          </a:p>
          <a:p>
            <a:r>
              <a:rPr lang="cs-CZ" sz="1200" kern="1200" dirty="0" err="1">
                <a:solidFill>
                  <a:schemeClr val="tx1"/>
                </a:solidFill>
                <a:latin typeface="+mn-lt"/>
                <a:ea typeface="+mn-ea"/>
                <a:cs typeface="+mn-cs"/>
              </a:rPr>
              <a:t>Hong</a:t>
            </a:r>
            <a:r>
              <a:rPr lang="cs-CZ" sz="1200" kern="1200" dirty="0">
                <a:solidFill>
                  <a:schemeClr val="tx1"/>
                </a:solidFill>
                <a:latin typeface="+mn-lt"/>
                <a:ea typeface="+mn-ea"/>
                <a:cs typeface="+mn-cs"/>
              </a:rPr>
              <a:t> Kong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a:solidFill>
                  <a:schemeClr val="tx1"/>
                </a:solidFill>
                <a:latin typeface="+mn-lt"/>
                <a:ea typeface="+mn-ea"/>
                <a:cs typeface="+mn-cs"/>
              </a:rPr>
              <a:t>India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err="1">
                <a:solidFill>
                  <a:schemeClr val="tx1"/>
                </a:solidFill>
                <a:latin typeface="+mn-lt"/>
                <a:ea typeface="+mn-ea"/>
                <a:cs typeface="+mn-cs"/>
              </a:rPr>
              <a:t>Iraq</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a:solidFill>
                  <a:schemeClr val="tx1"/>
                </a:solidFill>
                <a:latin typeface="+mn-lt"/>
                <a:ea typeface="+mn-ea"/>
                <a:cs typeface="+mn-cs"/>
              </a:rPr>
              <a:t>Japan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34%</a:t>
            </a:r>
          </a:p>
          <a:p>
            <a:r>
              <a:rPr lang="cs-CZ" sz="1200" kern="1200" dirty="0" err="1">
                <a:solidFill>
                  <a:schemeClr val="tx1"/>
                </a:solidFill>
                <a:latin typeface="+mn-lt"/>
                <a:ea typeface="+mn-ea"/>
                <a:cs typeface="+mn-cs"/>
              </a:rPr>
              <a:t>Kazakhstan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34%</a:t>
            </a:r>
          </a:p>
          <a:p>
            <a:r>
              <a:rPr lang="cs-CZ" sz="1200" kern="1200" dirty="0" err="1">
                <a:solidFill>
                  <a:schemeClr val="tx1"/>
                </a:solidFill>
                <a:latin typeface="+mn-lt"/>
                <a:ea typeface="+mn-ea"/>
                <a:cs typeface="+mn-cs"/>
              </a:rPr>
              <a:t>Jordan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93%</a:t>
            </a:r>
          </a:p>
          <a:p>
            <a:r>
              <a:rPr lang="cs-CZ" sz="1200" kern="1200" dirty="0" err="1">
                <a:solidFill>
                  <a:schemeClr val="tx1"/>
                </a:solidFill>
                <a:latin typeface="+mn-lt"/>
                <a:ea typeface="+mn-ea"/>
                <a:cs typeface="+mn-cs"/>
              </a:rPr>
              <a:t>South</a:t>
            </a:r>
            <a:r>
              <a:rPr lang="cs-CZ" sz="1200" kern="1200" dirty="0">
                <a:solidFill>
                  <a:schemeClr val="tx1"/>
                </a:solidFill>
                <a:latin typeface="+mn-lt"/>
                <a:ea typeface="+mn-ea"/>
                <a:cs typeface="+mn-cs"/>
              </a:rPr>
              <a:t> Korea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29%</a:t>
            </a:r>
          </a:p>
          <a:p>
            <a:r>
              <a:rPr lang="cs-CZ" sz="1200" kern="1200" dirty="0" err="1">
                <a:solidFill>
                  <a:schemeClr val="tx1"/>
                </a:solidFill>
                <a:latin typeface="+mn-lt"/>
                <a:ea typeface="+mn-ea"/>
                <a:cs typeface="+mn-cs"/>
              </a:rPr>
              <a:t>Kuwait</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87%</a:t>
            </a:r>
          </a:p>
          <a:p>
            <a:r>
              <a:rPr lang="cs-CZ" sz="1200" kern="1200" dirty="0" err="1">
                <a:solidFill>
                  <a:schemeClr val="tx1"/>
                </a:solidFill>
                <a:latin typeface="+mn-lt"/>
                <a:ea typeface="+mn-ea"/>
                <a:cs typeface="+mn-cs"/>
              </a:rPr>
              <a:t>Kyrgyzstan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Lebanon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53%</a:t>
            </a:r>
          </a:p>
          <a:p>
            <a:r>
              <a:rPr lang="cs-CZ" sz="1200" kern="1200" dirty="0" err="1">
                <a:solidFill>
                  <a:schemeClr val="tx1"/>
                </a:solidFill>
                <a:latin typeface="+mn-lt"/>
                <a:ea typeface="+mn-ea"/>
                <a:cs typeface="+mn-cs"/>
              </a:rPr>
              <a:t>Libya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95%</a:t>
            </a:r>
          </a:p>
          <a:p>
            <a:r>
              <a:rPr lang="cs-CZ" sz="1200" kern="1200" dirty="0" err="1">
                <a:solidFill>
                  <a:schemeClr val="tx1"/>
                </a:solidFill>
                <a:latin typeface="+mn-lt"/>
                <a:ea typeface="+mn-ea"/>
                <a:cs typeface="+mn-cs"/>
              </a:rPr>
              <a:t>Malaysia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85%</a:t>
            </a:r>
          </a:p>
          <a:p>
            <a:r>
              <a:rPr lang="cs-CZ" sz="1200" kern="1200" dirty="0" err="1">
                <a:solidFill>
                  <a:schemeClr val="tx1"/>
                </a:solidFill>
                <a:latin typeface="+mn-lt"/>
                <a:ea typeface="+mn-ea"/>
                <a:cs typeface="+mn-cs"/>
              </a:rPr>
              <a:t>Mexico</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58%</a:t>
            </a:r>
          </a:p>
          <a:p>
            <a:r>
              <a:rPr lang="cs-CZ" sz="1200" kern="1200" dirty="0" err="1">
                <a:solidFill>
                  <a:schemeClr val="tx1"/>
                </a:solidFill>
                <a:latin typeface="+mn-lt"/>
                <a:ea typeface="+mn-ea"/>
                <a:cs typeface="+mn-cs"/>
              </a:rPr>
              <a:t>Morocco</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89%</a:t>
            </a:r>
          </a:p>
          <a:p>
            <a:r>
              <a:rPr lang="cs-CZ" sz="1200" kern="1200" dirty="0" err="1">
                <a:solidFill>
                  <a:schemeClr val="tx1"/>
                </a:solidFill>
                <a:latin typeface="+mn-lt"/>
                <a:ea typeface="+mn-ea"/>
                <a:cs typeface="+mn-cs"/>
              </a:rPr>
              <a:t>Netherlands</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44%</a:t>
            </a:r>
          </a:p>
          <a:p>
            <a:r>
              <a:rPr lang="cs-CZ" sz="1200" kern="1200" dirty="0">
                <a:solidFill>
                  <a:schemeClr val="tx1"/>
                </a:solidFill>
                <a:latin typeface="+mn-lt"/>
                <a:ea typeface="+mn-ea"/>
                <a:cs typeface="+mn-cs"/>
              </a:rPr>
              <a:t>New </a:t>
            </a:r>
            <a:r>
              <a:rPr lang="cs-CZ" sz="1200" kern="1200" dirty="0" err="1">
                <a:solidFill>
                  <a:schemeClr val="tx1"/>
                </a:solidFill>
                <a:latin typeface="+mn-lt"/>
                <a:ea typeface="+mn-ea"/>
                <a:cs typeface="+mn-cs"/>
              </a:rPr>
              <a:t>Zealand</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err="1">
                <a:solidFill>
                  <a:schemeClr val="tx1"/>
                </a:solidFill>
                <a:latin typeface="+mn-lt"/>
                <a:ea typeface="+mn-ea"/>
                <a:cs typeface="+mn-cs"/>
              </a:rPr>
              <a:t>Nigeria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90%</a:t>
            </a:r>
          </a:p>
          <a:p>
            <a:r>
              <a:rPr lang="cs-CZ" sz="1200" kern="1200" dirty="0" err="1">
                <a:solidFill>
                  <a:schemeClr val="tx1"/>
                </a:solidFill>
                <a:latin typeface="+mn-lt"/>
                <a:ea typeface="+mn-ea"/>
                <a:cs typeface="+mn-cs"/>
              </a:rPr>
              <a:t>Pakistan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90%</a:t>
            </a:r>
          </a:p>
          <a:p>
            <a:r>
              <a:rPr lang="cs-CZ" sz="1200" kern="1200" dirty="0">
                <a:solidFill>
                  <a:schemeClr val="tx1"/>
                </a:solidFill>
                <a:latin typeface="+mn-lt"/>
                <a:ea typeface="+mn-ea"/>
                <a:cs typeface="+mn-cs"/>
              </a:rPr>
              <a:t>Peru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50%</a:t>
            </a:r>
          </a:p>
          <a:p>
            <a:r>
              <a:rPr lang="cs-CZ" sz="1200" kern="1200" dirty="0" err="1">
                <a:solidFill>
                  <a:schemeClr val="tx1"/>
                </a:solidFill>
                <a:latin typeface="+mn-lt"/>
                <a:ea typeface="+mn-ea"/>
                <a:cs typeface="+mn-cs"/>
              </a:rPr>
              <a:t>Philippines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86%</a:t>
            </a:r>
          </a:p>
          <a:p>
            <a:r>
              <a:rPr lang="cs-CZ" sz="1200" kern="1200" dirty="0" err="1">
                <a:solidFill>
                  <a:schemeClr val="tx1"/>
                </a:solidFill>
                <a:latin typeface="+mn-lt"/>
                <a:ea typeface="+mn-ea"/>
                <a:cs typeface="+mn-cs"/>
              </a:rPr>
              <a:t>Poland</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46%</a:t>
            </a:r>
          </a:p>
          <a:p>
            <a:r>
              <a:rPr lang="cs-CZ" sz="1200" kern="1200" dirty="0" err="1">
                <a:solidFill>
                  <a:schemeClr val="tx1"/>
                </a:solidFill>
                <a:latin typeface="+mn-lt"/>
                <a:ea typeface="+mn-ea"/>
                <a:cs typeface="+mn-cs"/>
              </a:rPr>
              <a:t>Qatar</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99%</a:t>
            </a:r>
          </a:p>
          <a:p>
            <a:r>
              <a:rPr lang="cs-CZ" sz="1200" kern="1200" dirty="0" err="1">
                <a:solidFill>
                  <a:schemeClr val="tx1"/>
                </a:solidFill>
                <a:latin typeface="+mn-lt"/>
                <a:ea typeface="+mn-ea"/>
                <a:cs typeface="+mn-cs"/>
              </a:rPr>
              <a:t>Romania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51%</a:t>
            </a:r>
          </a:p>
          <a:p>
            <a:r>
              <a:rPr lang="cs-CZ" sz="1200" kern="1200" dirty="0" err="1">
                <a:solidFill>
                  <a:schemeClr val="tx1"/>
                </a:solidFill>
                <a:latin typeface="+mn-lt"/>
                <a:ea typeface="+mn-ea"/>
                <a:cs typeface="+mn-cs"/>
              </a:rPr>
              <a:t>Russian</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Federation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a:solidFill>
                  <a:schemeClr val="tx1"/>
                </a:solidFill>
                <a:latin typeface="+mn-lt"/>
                <a:ea typeface="+mn-ea"/>
                <a:cs typeface="+mn-cs"/>
              </a:rPr>
              <a:t>Rwanda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40%</a:t>
            </a:r>
          </a:p>
          <a:p>
            <a:r>
              <a:rPr lang="cs-CZ" sz="1200" kern="1200" dirty="0" err="1">
                <a:solidFill>
                  <a:schemeClr val="tx1"/>
                </a:solidFill>
                <a:latin typeface="+mn-lt"/>
                <a:ea typeface="+mn-ea"/>
                <a:cs typeface="+mn-cs"/>
              </a:rPr>
              <a:t>Singapore</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43%</a:t>
            </a:r>
          </a:p>
          <a:p>
            <a:r>
              <a:rPr lang="cs-CZ" sz="1200" kern="1200" dirty="0" err="1">
                <a:solidFill>
                  <a:schemeClr val="tx1"/>
                </a:solidFill>
                <a:latin typeface="+mn-lt"/>
                <a:ea typeface="+mn-ea"/>
                <a:cs typeface="+mn-cs"/>
              </a:rPr>
              <a:t>Slovenia</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41%</a:t>
            </a:r>
          </a:p>
          <a:p>
            <a:r>
              <a:rPr lang="cs-CZ" sz="1200" kern="1200" dirty="0" err="1">
                <a:solidFill>
                  <a:schemeClr val="tx1"/>
                </a:solidFill>
                <a:latin typeface="+mn-lt"/>
                <a:ea typeface="+mn-ea"/>
                <a:cs typeface="+mn-cs"/>
              </a:rPr>
              <a:t>South</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Africa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56%</a:t>
            </a:r>
          </a:p>
          <a:p>
            <a:r>
              <a:rPr lang="cs-CZ" sz="1200" kern="1200" dirty="0">
                <a:solidFill>
                  <a:schemeClr val="tx1"/>
                </a:solidFill>
                <a:latin typeface="+mn-lt"/>
                <a:ea typeface="+mn-ea"/>
                <a:cs typeface="+mn-cs"/>
              </a:rPr>
              <a:t>Zimbabwe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84%</a:t>
            </a:r>
          </a:p>
          <a:p>
            <a:r>
              <a:rPr lang="cs-CZ" sz="1200" kern="1200" dirty="0" err="1">
                <a:solidFill>
                  <a:schemeClr val="tx1"/>
                </a:solidFill>
                <a:latin typeface="+mn-lt"/>
                <a:ea typeface="+mn-ea"/>
                <a:cs typeface="+mn-cs"/>
              </a:rPr>
              <a:t>Spain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36%</a:t>
            </a:r>
          </a:p>
          <a:p>
            <a:r>
              <a:rPr lang="cs-CZ" sz="1200" kern="1200" dirty="0" err="1">
                <a:solidFill>
                  <a:schemeClr val="tx1"/>
                </a:solidFill>
                <a:latin typeface="+mn-lt"/>
                <a:ea typeface="+mn-ea"/>
                <a:cs typeface="+mn-cs"/>
              </a:rPr>
              <a:t>Sweden</a:t>
            </a:r>
            <a:r>
              <a:rPr lang="cs-CZ" sz="1200" kern="1200" dirty="0">
                <a:solidFill>
                  <a:schemeClr val="tx1"/>
                </a:solidFill>
                <a:latin typeface="+mn-lt"/>
                <a:ea typeface="+mn-ea"/>
                <a:cs typeface="+mn-cs"/>
              </a:rPr>
              <a:t> - Not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39%</a:t>
            </a:r>
          </a:p>
          <a:p>
            <a:r>
              <a:rPr lang="cs-CZ" sz="1200" kern="1200" dirty="0" err="1">
                <a:solidFill>
                  <a:schemeClr val="tx1"/>
                </a:solidFill>
                <a:latin typeface="+mn-lt"/>
                <a:ea typeface="+mn-ea"/>
                <a:cs typeface="+mn-cs"/>
              </a:rPr>
              <a:t>Thailand</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57%</a:t>
            </a:r>
          </a:p>
          <a:p>
            <a:r>
              <a:rPr lang="cs-CZ" sz="1200" kern="1200" dirty="0">
                <a:solidFill>
                  <a:schemeClr val="tx1"/>
                </a:solidFill>
                <a:latin typeface="+mn-lt"/>
                <a:ea typeface="+mn-ea"/>
                <a:cs typeface="+mn-cs"/>
              </a:rPr>
              <a:t>Trinidad </a:t>
            </a:r>
            <a:r>
              <a:rPr lang="cs-CZ" sz="1200" kern="1200" dirty="0" err="1">
                <a:solidFill>
                  <a:schemeClr val="tx1"/>
                </a:solidFill>
                <a:latin typeface="+mn-lt"/>
                <a:ea typeface="+mn-ea"/>
                <a:cs typeface="+mn-cs"/>
              </a:rPr>
              <a:t>and</a:t>
            </a:r>
            <a:r>
              <a:rPr lang="cs-CZ" sz="1200" kern="1200" dirty="0">
                <a:solidFill>
                  <a:schemeClr val="tx1"/>
                </a:solidFill>
                <a:latin typeface="+mn-lt"/>
                <a:ea typeface="+mn-ea"/>
                <a:cs typeface="+mn-cs"/>
              </a:rPr>
              <a:t> Tobago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79%</a:t>
            </a:r>
          </a:p>
          <a:p>
            <a:r>
              <a:rPr lang="cs-CZ" sz="1200" kern="1200" dirty="0" err="1">
                <a:solidFill>
                  <a:schemeClr val="tx1"/>
                </a:solidFill>
                <a:latin typeface="+mn-lt"/>
                <a:ea typeface="+mn-ea"/>
                <a:cs typeface="+mn-cs"/>
              </a:rPr>
              <a:t>Tunisia</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95%</a:t>
            </a:r>
          </a:p>
          <a:p>
            <a:r>
              <a:rPr lang="cs-CZ" sz="1200" kern="1200" dirty="0" err="1">
                <a:solidFill>
                  <a:schemeClr val="tx1"/>
                </a:solidFill>
                <a:latin typeface="+mn-lt"/>
                <a:ea typeface="+mn-ea"/>
                <a:cs typeface="+mn-cs"/>
              </a:rPr>
              <a:t>Turkey</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68%</a:t>
            </a:r>
          </a:p>
          <a:p>
            <a:r>
              <a:rPr lang="cs-CZ" sz="1200" kern="1200" dirty="0" err="1">
                <a:solidFill>
                  <a:schemeClr val="tx1"/>
                </a:solidFill>
                <a:latin typeface="+mn-lt"/>
                <a:ea typeface="+mn-ea"/>
                <a:cs typeface="+mn-cs"/>
              </a:rPr>
              <a:t>Ukraine</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35%</a:t>
            </a:r>
          </a:p>
          <a:p>
            <a:r>
              <a:rPr lang="cs-CZ" sz="1200" kern="1200" dirty="0">
                <a:solidFill>
                  <a:schemeClr val="tx1"/>
                </a:solidFill>
                <a:latin typeface="+mn-lt"/>
                <a:ea typeface="+mn-ea"/>
                <a:cs typeface="+mn-cs"/>
              </a:rPr>
              <a:t>Egypt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94%</a:t>
            </a:r>
          </a:p>
          <a:p>
            <a:r>
              <a:rPr lang="cs-CZ" sz="1200" kern="1200" dirty="0" err="1">
                <a:solidFill>
                  <a:schemeClr val="tx1"/>
                </a:solidFill>
                <a:latin typeface="+mn-lt"/>
                <a:ea typeface="+mn-ea"/>
                <a:cs typeface="+mn-cs"/>
              </a:rPr>
              <a:t>United</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States</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40%</a:t>
            </a:r>
          </a:p>
          <a:p>
            <a:r>
              <a:rPr lang="cs-CZ" sz="1200" kern="1200" dirty="0">
                <a:solidFill>
                  <a:schemeClr val="tx1"/>
                </a:solidFill>
                <a:latin typeface="+mn-lt"/>
                <a:ea typeface="+mn-ea"/>
                <a:cs typeface="+mn-cs"/>
              </a:rPr>
              <a:t>Uruguay - Not </a:t>
            </a:r>
            <a:r>
              <a:rPr lang="cs-CZ" sz="1200" kern="1200" dirty="0" err="1">
                <a:solidFill>
                  <a:schemeClr val="tx1"/>
                </a:solidFill>
                <a:latin typeface="+mn-lt"/>
                <a:ea typeface="+mn-ea"/>
                <a:cs typeface="+mn-cs"/>
              </a:rPr>
              <a:t>at</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all</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31%</a:t>
            </a:r>
          </a:p>
          <a:p>
            <a:r>
              <a:rPr lang="cs-CZ" sz="1200" kern="1200" dirty="0" err="1">
                <a:solidFill>
                  <a:schemeClr val="tx1"/>
                </a:solidFill>
                <a:latin typeface="+mn-lt"/>
                <a:ea typeface="+mn-ea"/>
                <a:cs typeface="+mn-cs"/>
              </a:rPr>
              <a:t>Uzbekistan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Rather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39%</a:t>
            </a:r>
          </a:p>
          <a:p>
            <a:r>
              <a:rPr lang="cs-CZ" sz="1200" kern="1200" dirty="0" err="1">
                <a:solidFill>
                  <a:schemeClr val="tx1"/>
                </a:solidFill>
                <a:latin typeface="+mn-lt"/>
                <a:ea typeface="+mn-ea"/>
                <a:cs typeface="+mn-cs"/>
              </a:rPr>
              <a:t>Yemen</a:t>
            </a:r>
            <a:r>
              <a:rPr lang="cs-CZ" sz="1200" kern="1200" dirty="0">
                <a:solidFill>
                  <a:schemeClr val="tx1"/>
                </a:solidFill>
                <a:latin typeface="+mn-lt"/>
                <a:ea typeface="+mn-ea"/>
                <a:cs typeface="+mn-cs"/>
              </a:rPr>
              <a:t> - </a:t>
            </a:r>
            <a:r>
              <a:rPr lang="cs-CZ" sz="1200" kern="1200" dirty="0" err="1">
                <a:solidFill>
                  <a:schemeClr val="tx1"/>
                </a:solidFill>
                <a:latin typeface="+mn-lt"/>
                <a:ea typeface="+mn-ea"/>
                <a:cs typeface="+mn-cs"/>
              </a:rPr>
              <a:t>Very</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important</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96%</a:t>
            </a:r>
          </a:p>
          <a:p>
            <a:endParaRPr lang="cs-CZ" dirty="0"/>
          </a:p>
        </p:txBody>
      </p:sp>
      <p:sp>
        <p:nvSpPr>
          <p:cNvPr id="4" name="Zástupný symbol pro číslo snímku 3"/>
          <p:cNvSpPr>
            <a:spLocks noGrp="1"/>
          </p:cNvSpPr>
          <p:nvPr>
            <p:ph type="sldNum" sz="quarter" idx="10"/>
          </p:nvPr>
        </p:nvSpPr>
        <p:spPr/>
        <p:txBody>
          <a:bodyPr/>
          <a:lstStyle/>
          <a:p>
            <a:fld id="{2F663035-FD10-4FAC-9FE2-A0A823D802F3}" type="slidenum">
              <a:rPr lang="cs-CZ" smtClean="0"/>
              <a:pPr/>
              <a:t>13</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pPr>
                <a:defRPr/>
              </a:pPr>
              <a:t>28.12.2020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pPr>
                <a:defRPr/>
              </a:pPr>
              <a:t>28.12.2020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pPr>
                <a:defRPr/>
              </a:pPr>
              <a:t>28.12.2020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pPr>
                <a:defRPr/>
              </a:pPr>
              <a:t>28.12.2020</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elhostejnost@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worldvaluessurvey.us/WVSPublicationsPapers.jsp" TargetMode="External"/><Relationship Id="rId2" Type="http://schemas.openxmlformats.org/officeDocument/2006/relationships/hyperlink" Target="https://docs.google.com/document/d/1f0vQRMiVfnjDST2gnFw3twx0JQbDeKtC81AmWScbzqQ/edit?authkey=CIm9_5YE&amp;pli=1" TargetMode="External"/><Relationship Id="rId1" Type="http://schemas.openxmlformats.org/officeDocument/2006/relationships/slideLayout" Target="../slideLayouts/slideLayout2.xml"/><Relationship Id="rId4" Type="http://schemas.openxmlformats.org/officeDocument/2006/relationships/hyperlink" Target="http://www.worldvaluessurvey.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061985" y="1716436"/>
            <a:ext cx="8569431" cy="2253228"/>
          </a:xfrm>
        </p:spPr>
        <p:txBody>
          <a:bodyPr>
            <a:normAutofit/>
          </a:bodyPr>
          <a:lstStyle/>
          <a:p>
            <a:r>
              <a:rPr lang="cs-CZ" b="1" dirty="0"/>
              <a:t>Christian Fundamentals</a:t>
            </a:r>
            <a:br>
              <a:rPr lang="cs-CZ" b="1" dirty="0"/>
            </a:br>
            <a:r>
              <a:rPr lang="cs-CZ" b="1" dirty="0"/>
              <a:t>in </a:t>
            </a:r>
            <a:r>
              <a:rPr lang="cs-CZ" b="1" dirty="0" err="1"/>
              <a:t>European</a:t>
            </a:r>
            <a:r>
              <a:rPr lang="cs-CZ" b="1" dirty="0"/>
              <a:t> </a:t>
            </a:r>
            <a:r>
              <a:rPr lang="cs-CZ" b="1" dirty="0" err="1"/>
              <a:t>Culture</a:t>
            </a:r>
            <a:endParaRPr lang="cs-CZ" b="1" dirty="0"/>
          </a:p>
        </p:txBody>
      </p:sp>
      <p:sp>
        <p:nvSpPr>
          <p:cNvPr id="3" name="Podnadpis 2"/>
          <p:cNvSpPr>
            <a:spLocks noGrp="1"/>
          </p:cNvSpPr>
          <p:nvPr>
            <p:ph type="subTitle" idx="1"/>
          </p:nvPr>
        </p:nvSpPr>
        <p:spPr/>
        <p:txBody>
          <a:bodyPr/>
          <a:lstStyle/>
          <a:p>
            <a:pPr algn="r"/>
            <a:endParaRPr lang="cs-CZ" dirty="0"/>
          </a:p>
          <a:p>
            <a:pPr algn="r"/>
            <a:r>
              <a:rPr lang="cs-CZ" dirty="0">
                <a:hlinkClick r:id="rId2"/>
              </a:rPr>
              <a:t>Zuzana Svobodova</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p:cNvPicPr>
            <a:picLocks noChangeAspect="1" noChangeArrowheads="1"/>
          </p:cNvPicPr>
          <p:nvPr/>
        </p:nvPicPr>
        <p:blipFill>
          <a:blip r:embed="rId3" cstate="print"/>
          <a:srcRect/>
          <a:stretch>
            <a:fillRect/>
          </a:stretch>
        </p:blipFill>
        <p:spPr bwMode="auto">
          <a:xfrm>
            <a:off x="3001716" y="49008"/>
            <a:ext cx="6235200" cy="7700183"/>
          </a:xfrm>
          <a:prstGeom prst="rect">
            <a:avLst/>
          </a:prstGeom>
          <a:noFill/>
          <a:ln w="9525">
            <a:noFill/>
            <a:miter lim="800000"/>
            <a:headEnd/>
            <a:tailEnd/>
          </a:ln>
          <a:effectLst/>
        </p:spPr>
      </p:pic>
      <p:sp>
        <p:nvSpPr>
          <p:cNvPr id="3" name="TextBox 2"/>
          <p:cNvSpPr txBox="1"/>
          <p:nvPr/>
        </p:nvSpPr>
        <p:spPr>
          <a:xfrm>
            <a:off x="344994" y="1331639"/>
            <a:ext cx="1349667" cy="703078"/>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p>
          <a:p>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r>
              <a:rPr lang="en-US" sz="1323">
                <a:solidFill>
                  <a:schemeClr val="tx1">
                    <a:lumMod val="65000"/>
                    <a:lumOff val="35000"/>
                  </a:schemeClr>
                </a:solidFill>
                <a:latin typeface="Cambria" panose="02040503050406030204" pitchFamily="18" charset="0"/>
              </a:rPr>
              <a:t>p. 87.</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3123720" y="50055"/>
            <a:ext cx="5636843" cy="7548407"/>
          </a:xfrm>
          <a:prstGeom prst="rect">
            <a:avLst/>
          </a:prstGeom>
          <a:noFill/>
          <a:ln w="9525">
            <a:noFill/>
            <a:miter lim="800000"/>
            <a:headEnd/>
            <a:tailEnd/>
          </a:ln>
          <a:effectLst/>
        </p:spPr>
      </p:pic>
      <p:sp>
        <p:nvSpPr>
          <p:cNvPr id="3" name="TextBox 2"/>
          <p:cNvSpPr txBox="1"/>
          <p:nvPr/>
        </p:nvSpPr>
        <p:spPr>
          <a:xfrm>
            <a:off x="344994" y="1331639"/>
            <a:ext cx="1349667" cy="703078"/>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p>
          <a:p>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r>
              <a:rPr lang="en-US" sz="1323">
                <a:solidFill>
                  <a:schemeClr val="tx1">
                    <a:lumMod val="65000"/>
                    <a:lumOff val="35000"/>
                  </a:schemeClr>
                </a:solidFill>
                <a:latin typeface="Cambria" panose="02040503050406030204" pitchFamily="18" charset="0"/>
              </a:rPr>
              <a:t>p. 91.</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2230" y="350982"/>
            <a:ext cx="7418608" cy="713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4994" y="1331639"/>
            <a:ext cx="1349667" cy="703078"/>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p>
          <a:p>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r>
              <a:rPr lang="en-US" sz="1323">
                <a:solidFill>
                  <a:schemeClr val="tx1">
                    <a:lumMod val="65000"/>
                    <a:lumOff val="35000"/>
                  </a:schemeClr>
                </a:solidFill>
                <a:latin typeface="Cambria" panose="02040503050406030204" pitchFamily="18" charset="0"/>
              </a:rPr>
              <a:t>p. 89.</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780559" y="42140"/>
            <a:ext cx="7066159" cy="7476982"/>
          </a:xfrm>
          <a:prstGeom prst="rect">
            <a:avLst/>
          </a:prstGeom>
          <a:noFill/>
          <a:ln w="9525">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771323" y="-1"/>
            <a:ext cx="7145808" cy="7561263"/>
          </a:xfrm>
          <a:prstGeom prst="rect">
            <a:avLst/>
          </a:prstGeom>
          <a:noFill/>
          <a:ln w="9525">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059524" y="0"/>
            <a:ext cx="5239882" cy="646331"/>
          </a:xfrm>
          <a:prstGeom prst="rect">
            <a:avLst/>
          </a:prstGeom>
          <a:noFill/>
        </p:spPr>
        <p:txBody>
          <a:bodyPr wrap="square" rtlCol="0">
            <a:spAutoFit/>
          </a:bodyPr>
          <a:lstStyle/>
          <a:p>
            <a:r>
              <a:rPr lang="en-US" b="1" dirty="0"/>
              <a:t>World Values Survey Wave 2: 1990-1994</a:t>
            </a:r>
          </a:p>
          <a:p>
            <a:endParaRPr lang="cs-CZ" dirty="0"/>
          </a:p>
        </p:txBody>
      </p:sp>
      <p:pic>
        <p:nvPicPr>
          <p:cNvPr id="4" name="Picture 2"/>
          <p:cNvPicPr>
            <a:picLocks noChangeAspect="1" noChangeArrowheads="1"/>
          </p:cNvPicPr>
          <p:nvPr/>
        </p:nvPicPr>
        <p:blipFill>
          <a:blip r:embed="rId2" cstate="print"/>
          <a:srcRect/>
          <a:stretch>
            <a:fillRect/>
          </a:stretch>
        </p:blipFill>
        <p:spPr bwMode="auto">
          <a:xfrm>
            <a:off x="895926" y="959431"/>
            <a:ext cx="9491615" cy="6561024"/>
          </a:xfrm>
          <a:prstGeom prst="rect">
            <a:avLst/>
          </a:prstGeom>
          <a:noFill/>
          <a:ln w="9525">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357745" y="968409"/>
            <a:ext cx="8752484" cy="6050103"/>
          </a:xfrm>
          <a:prstGeom prst="rect">
            <a:avLst/>
          </a:prstGeom>
          <a:noFill/>
          <a:ln w="9525">
            <a:miter lim="800000"/>
            <a:headEnd/>
            <a:tailEnd/>
          </a:ln>
        </p:spPr>
      </p:pic>
      <p:sp>
        <p:nvSpPr>
          <p:cNvPr id="3" name="TextovéPole 2"/>
          <p:cNvSpPr txBox="1"/>
          <p:nvPr/>
        </p:nvSpPr>
        <p:spPr>
          <a:xfrm>
            <a:off x="4902054" y="219585"/>
            <a:ext cx="7145294" cy="646331"/>
          </a:xfrm>
          <a:prstGeom prst="rect">
            <a:avLst/>
          </a:prstGeom>
          <a:noFill/>
        </p:spPr>
        <p:txBody>
          <a:bodyPr wrap="square" rtlCol="0">
            <a:spAutoFit/>
          </a:bodyPr>
          <a:lstStyle/>
          <a:p>
            <a:r>
              <a:rPr lang="en-US" b="1" dirty="0"/>
              <a:t>World Values Survey Wave 6: 2010-2014</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994" y="1887384"/>
            <a:ext cx="3255078" cy="295915"/>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 p. 21.</a:t>
            </a:r>
          </a:p>
        </p:txBody>
      </p:sp>
      <p:graphicFrame>
        <p:nvGraphicFramePr>
          <p:cNvPr id="2" name="Object 1"/>
          <p:cNvGraphicFramePr>
            <a:graphicFrameLocks noChangeAspect="1"/>
          </p:cNvGraphicFramePr>
          <p:nvPr/>
        </p:nvGraphicFramePr>
        <p:xfrm>
          <a:off x="3044328" y="73041"/>
          <a:ext cx="5557084" cy="7359629"/>
        </p:xfrm>
        <a:graphic>
          <a:graphicData uri="http://schemas.openxmlformats.org/presentationml/2006/ole">
            <mc:AlternateContent xmlns:mc="http://schemas.openxmlformats.org/markup-compatibility/2006">
              <mc:Choice xmlns:v="urn:schemas-microsoft-com:vml" Requires="v">
                <p:oleObj name="Document" r:id="rId3" imgW="6093778" imgH="8073038" progId="Word.Document.12">
                  <p:embed/>
                </p:oleObj>
              </mc:Choice>
              <mc:Fallback>
                <p:oleObj name="Document" r:id="rId3" imgW="6093778" imgH="8073038" progId="Word.Document.12">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328" y="73041"/>
                        <a:ext cx="5557084" cy="73596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387" y="1705030"/>
            <a:ext cx="9889930" cy="463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4387" y="49200"/>
            <a:ext cx="9924019" cy="295915"/>
          </a:xfrm>
          <a:prstGeom prst="rect">
            <a:avLst/>
          </a:prstGeom>
          <a:noFill/>
        </p:spPr>
        <p:txBody>
          <a:bodyPr wrap="square" rtlCol="0">
            <a:spAutoFit/>
          </a:bodyPr>
          <a:lstStyle/>
          <a:p>
            <a:pPr algn="ctr"/>
            <a:r>
              <a:rPr lang="en-US" sz="1323">
                <a:solidFill>
                  <a:schemeClr val="tx1">
                    <a:lumMod val="65000"/>
                    <a:lumOff val="35000"/>
                  </a:schemeClr>
                </a:solidFill>
                <a:latin typeface="Cambria" panose="02040503050406030204" pitchFamily="18" charset="0"/>
              </a:rPr>
              <a:t>Welzel, </a:t>
            </a:r>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 p. 198.</a:t>
            </a:r>
          </a:p>
        </p:txBody>
      </p:sp>
      <p:sp>
        <p:nvSpPr>
          <p:cNvPr id="2" name="Rectangle 1"/>
          <p:cNvSpPr/>
          <p:nvPr/>
        </p:nvSpPr>
        <p:spPr>
          <a:xfrm>
            <a:off x="424386" y="1081299"/>
            <a:ext cx="5040842" cy="567591"/>
          </a:xfrm>
          <a:prstGeom prst="rect">
            <a:avLst/>
          </a:prstGeom>
        </p:spPr>
        <p:txBody>
          <a:bodyPr>
            <a:spAutoFit/>
          </a:bodyPr>
          <a:lstStyle/>
          <a:p>
            <a:r>
              <a:rPr lang="en-US" sz="1544" i="1"/>
              <a:t>Figure 6.1</a:t>
            </a:r>
            <a:r>
              <a:rPr lang="en-US" sz="1544"/>
              <a:t>: The Personal Value Space (dimensional analyses)</a:t>
            </a:r>
          </a:p>
        </p:txBody>
      </p:sp>
      <p:sp>
        <p:nvSpPr>
          <p:cNvPr id="3" name="Rectangle 2"/>
          <p:cNvSpPr/>
          <p:nvPr/>
        </p:nvSpPr>
        <p:spPr>
          <a:xfrm>
            <a:off x="424387" y="6402492"/>
            <a:ext cx="9889930" cy="703078"/>
          </a:xfrm>
          <a:prstGeom prst="rect">
            <a:avLst/>
          </a:prstGeom>
        </p:spPr>
        <p:txBody>
          <a:bodyPr wrap="square">
            <a:spAutoFit/>
          </a:bodyPr>
          <a:lstStyle/>
          <a:p>
            <a:r>
              <a:rPr lang="en-US" sz="1323" i="1"/>
              <a:t>Data Coverage</a:t>
            </a:r>
            <a:r>
              <a:rPr lang="en-US" sz="1323"/>
              <a:t>: 65,623 respondents from all 51 societies surveyed in WVS-round five (ca. 2005) with valid data on the personal value items. National samples are weighted to equal sample size without changing the overall </a:t>
            </a:r>
            <a:r>
              <a:rPr lang="en-US" sz="1323" i="1"/>
              <a:t>N</a:t>
            </a:r>
            <a:r>
              <a:rPr lang="en-US" sz="1323"/>
              <a:t>. Scores on the eight value items are centered for each respondent on her mean rating over all items.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599867623"/>
              </p:ext>
            </p:extLst>
          </p:nvPr>
        </p:nvGraphicFramePr>
        <p:xfrm>
          <a:off x="2583358" y="100535"/>
          <a:ext cx="8018165" cy="7360192"/>
        </p:xfrm>
        <a:graphic>
          <a:graphicData uri="http://schemas.openxmlformats.org/presentationml/2006/ole">
            <mc:AlternateContent xmlns:mc="http://schemas.openxmlformats.org/markup-compatibility/2006">
              <mc:Choice xmlns:v="urn:schemas-microsoft-com:vml" Requires="v">
                <p:oleObj name="Документ" r:id="rId3" imgW="6097055" imgH="5595321" progId="Word.Document.12">
                  <p:embed/>
                </p:oleObj>
              </mc:Choice>
              <mc:Fallback>
                <p:oleObj name="Документ" r:id="rId3" imgW="6097055" imgH="5595321" progId="Word.Document.12">
                  <p:embed/>
                  <p:pic>
                    <p:nvPicPr>
                      <p:cNvPr id="2"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3358" y="100535"/>
                        <a:ext cx="8018165" cy="7360192"/>
                      </a:xfrm>
                      <a:prstGeom prst="rect">
                        <a:avLst/>
                      </a:prstGeom>
                      <a:noFill/>
                    </p:spPr>
                  </p:pic>
                </p:oleObj>
              </mc:Fallback>
            </mc:AlternateContent>
          </a:graphicData>
        </a:graphic>
      </p:graphicFrame>
      <p:sp>
        <p:nvSpPr>
          <p:cNvPr id="3" name="TextBox 2"/>
          <p:cNvSpPr txBox="1"/>
          <p:nvPr/>
        </p:nvSpPr>
        <p:spPr>
          <a:xfrm>
            <a:off x="344994" y="1331639"/>
            <a:ext cx="1349667" cy="703078"/>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p>
          <a:p>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r>
              <a:rPr lang="en-US" sz="1323">
                <a:solidFill>
                  <a:schemeClr val="tx1">
                    <a:lumMod val="65000"/>
                    <a:lumOff val="35000"/>
                  </a:schemeClr>
                </a:solidFill>
                <a:latin typeface="Cambria" panose="02040503050406030204" pitchFamily="18" charset="0"/>
              </a:rPr>
              <a:t>p. 68.</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Contents</a:t>
            </a:r>
            <a:r>
              <a:rPr lang="cs-CZ" dirty="0"/>
              <a:t> – o</a:t>
            </a:r>
            <a:r>
              <a:rPr lang="en-US" dirty="0" err="1"/>
              <a:t>verview</a:t>
            </a:r>
            <a:r>
              <a:rPr lang="en-US" dirty="0"/>
              <a:t> of the topics</a:t>
            </a:r>
            <a:r>
              <a:rPr lang="cs-CZ" dirty="0"/>
              <a:t> </a:t>
            </a:r>
            <a:r>
              <a:rPr lang="cs-CZ" dirty="0" err="1"/>
              <a:t>of</a:t>
            </a:r>
            <a:r>
              <a:rPr lang="cs-CZ" dirty="0"/>
              <a:t> </a:t>
            </a:r>
            <a:r>
              <a:rPr lang="cs-CZ" dirty="0" err="1"/>
              <a:t>the</a:t>
            </a:r>
            <a:r>
              <a:rPr lang="cs-CZ" dirty="0"/>
              <a:t> </a:t>
            </a:r>
            <a:r>
              <a:rPr lang="cs-CZ" dirty="0" err="1"/>
              <a:t>subject</a:t>
            </a:r>
            <a:endParaRPr lang="cs-CZ" dirty="0"/>
          </a:p>
        </p:txBody>
      </p:sp>
      <p:sp>
        <p:nvSpPr>
          <p:cNvPr id="3" name="Zástupný symbol pro obsah 2"/>
          <p:cNvSpPr>
            <a:spLocks noGrp="1"/>
          </p:cNvSpPr>
          <p:nvPr>
            <p:ph idx="1"/>
          </p:nvPr>
        </p:nvSpPr>
        <p:spPr/>
        <p:txBody>
          <a:bodyPr>
            <a:normAutofit/>
          </a:bodyPr>
          <a:lstStyle/>
          <a:p>
            <a:pPr lvl="0"/>
            <a:r>
              <a:rPr lang="cs-CZ" dirty="0" err="1"/>
              <a:t>Introduction</a:t>
            </a:r>
            <a:endParaRPr lang="cs-CZ" sz="2646" dirty="0"/>
          </a:p>
          <a:p>
            <a:pPr lvl="0"/>
            <a:r>
              <a:rPr lang="en-US" dirty="0"/>
              <a:t>Basic </a:t>
            </a:r>
            <a:r>
              <a:rPr lang="cs-CZ" dirty="0" err="1"/>
              <a:t>informations</a:t>
            </a:r>
            <a:r>
              <a:rPr lang="cs-CZ" dirty="0"/>
              <a:t> </a:t>
            </a:r>
            <a:r>
              <a:rPr lang="en-US" dirty="0"/>
              <a:t>of literature and sources on the topic of Christian culture</a:t>
            </a:r>
            <a:endParaRPr lang="cs-CZ" dirty="0"/>
          </a:p>
          <a:p>
            <a:pPr lvl="0"/>
            <a:r>
              <a:rPr lang="en-US" dirty="0"/>
              <a:t>Explanation of the Christian roots of culture, including basic etymology</a:t>
            </a:r>
            <a:endParaRPr lang="cs-CZ" dirty="0"/>
          </a:p>
          <a:p>
            <a:pPr lvl="0"/>
            <a:r>
              <a:rPr lang="en-US" dirty="0"/>
              <a:t>Introduction to historical contexts influencing expansion of Christian culture in Europe</a:t>
            </a:r>
            <a:endParaRPr lang="cs-CZ" dirty="0"/>
          </a:p>
          <a:p>
            <a:pPr lvl="0"/>
            <a:r>
              <a:rPr lang="en-US" dirty="0"/>
              <a:t>Current issues related to culture and values in Europe</a:t>
            </a:r>
            <a:endParaRPr lang="cs-CZ" dirty="0"/>
          </a:p>
          <a:p>
            <a:pPr lvl="0"/>
            <a:r>
              <a:rPr lang="cs-CZ" dirty="0"/>
              <a:t>F</a:t>
            </a:r>
            <a:r>
              <a:rPr lang="en-US" dirty="0" err="1"/>
              <a:t>inal</a:t>
            </a:r>
            <a:r>
              <a:rPr lang="en-US" dirty="0"/>
              <a:t> summary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073254627"/>
              </p:ext>
            </p:extLst>
          </p:nvPr>
        </p:nvGraphicFramePr>
        <p:xfrm>
          <a:off x="1736436" y="745798"/>
          <a:ext cx="8781959" cy="6557000"/>
        </p:xfrm>
        <a:graphic>
          <a:graphicData uri="http://schemas.openxmlformats.org/presentationml/2006/ole">
            <mc:AlternateContent xmlns:mc="http://schemas.openxmlformats.org/markup-compatibility/2006">
              <mc:Choice xmlns:v="urn:schemas-microsoft-com:vml" Requires="v">
                <p:oleObj name="Документ" r:id="rId3" imgW="6097055" imgH="4551643" progId="Word.Document.12">
                  <p:embed/>
                </p:oleObj>
              </mc:Choice>
              <mc:Fallback>
                <p:oleObj name="Документ" r:id="rId3" imgW="6097055" imgH="4551643" progId="Word.Document.12">
                  <p:embed/>
                  <p:pic>
                    <p:nvPicPr>
                      <p:cNvPr id="2"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6436" y="745798"/>
                        <a:ext cx="8781959" cy="6557000"/>
                      </a:xfrm>
                      <a:prstGeom prst="rect">
                        <a:avLst/>
                      </a:prstGeom>
                      <a:noFill/>
                    </p:spPr>
                  </p:pic>
                </p:oleObj>
              </mc:Fallback>
            </mc:AlternateContent>
          </a:graphicData>
        </a:graphic>
      </p:graphicFrame>
      <p:sp>
        <p:nvSpPr>
          <p:cNvPr id="3" name="TextBox 2"/>
          <p:cNvSpPr txBox="1"/>
          <p:nvPr/>
        </p:nvSpPr>
        <p:spPr>
          <a:xfrm>
            <a:off x="8919347" y="2988629"/>
            <a:ext cx="1349667" cy="703078"/>
          </a:xfrm>
          <a:prstGeom prst="rect">
            <a:avLst/>
          </a:prstGeom>
          <a:noFill/>
        </p:spPr>
        <p:txBody>
          <a:bodyPr wrap="square" rtlCol="0">
            <a:spAutoFit/>
          </a:bodyPr>
          <a:lstStyle/>
          <a:p>
            <a:pPr algn="r"/>
            <a:r>
              <a:rPr lang="en-US" sz="1323">
                <a:solidFill>
                  <a:schemeClr val="tx1">
                    <a:lumMod val="65000"/>
                    <a:lumOff val="35000"/>
                  </a:schemeClr>
                </a:solidFill>
                <a:latin typeface="Cambria" panose="02040503050406030204" pitchFamily="18" charset="0"/>
              </a:rPr>
              <a:t>Welzel, </a:t>
            </a:r>
          </a:p>
          <a:p>
            <a:pPr algn="r"/>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pPr algn="r"/>
            <a:r>
              <a:rPr lang="en-US" sz="1323">
                <a:solidFill>
                  <a:schemeClr val="tx1">
                    <a:lumMod val="65000"/>
                    <a:lumOff val="35000"/>
                  </a:schemeClr>
                </a:solidFill>
                <a:latin typeface="Cambria" panose="02040503050406030204" pitchFamily="18" charset="0"/>
              </a:rPr>
              <a:t>p. 69.</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196321010"/>
              </p:ext>
            </p:extLst>
          </p:nvPr>
        </p:nvGraphicFramePr>
        <p:xfrm>
          <a:off x="2670190" y="161036"/>
          <a:ext cx="7888221" cy="7239189"/>
        </p:xfrm>
        <a:graphic>
          <a:graphicData uri="http://schemas.openxmlformats.org/presentationml/2006/ole">
            <mc:AlternateContent xmlns:mc="http://schemas.openxmlformats.org/markup-compatibility/2006">
              <mc:Choice xmlns:v="urn:schemas-microsoft-com:vml" Requires="v">
                <p:oleObj name="Документ" r:id="rId3" imgW="6097055" imgH="5595321" progId="Word.Document.12">
                  <p:embed/>
                </p:oleObj>
              </mc:Choice>
              <mc:Fallback>
                <p:oleObj name="Документ" r:id="rId3" imgW="6097055" imgH="5595321" progId="Word.Document.12">
                  <p:embed/>
                  <p:pic>
                    <p:nvPicPr>
                      <p:cNvPr id="2"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190" y="161036"/>
                        <a:ext cx="7888221" cy="7239189"/>
                      </a:xfrm>
                      <a:prstGeom prst="rect">
                        <a:avLst/>
                      </a:prstGeom>
                      <a:noFill/>
                    </p:spPr>
                  </p:pic>
                </p:oleObj>
              </mc:Fallback>
            </mc:AlternateContent>
          </a:graphicData>
        </a:graphic>
      </p:graphicFrame>
      <p:sp>
        <p:nvSpPr>
          <p:cNvPr id="3" name="TextBox 2"/>
          <p:cNvSpPr txBox="1"/>
          <p:nvPr/>
        </p:nvSpPr>
        <p:spPr>
          <a:xfrm>
            <a:off x="344994" y="1331639"/>
            <a:ext cx="1349667" cy="703078"/>
          </a:xfrm>
          <a:prstGeom prst="rect">
            <a:avLst/>
          </a:prstGeom>
          <a:noFill/>
        </p:spPr>
        <p:txBody>
          <a:bodyPr wrap="square" rtlCol="0">
            <a:spAutoFit/>
          </a:bodyPr>
          <a:lstStyle/>
          <a:p>
            <a:r>
              <a:rPr lang="en-US" sz="1323">
                <a:solidFill>
                  <a:schemeClr val="tx1">
                    <a:lumMod val="65000"/>
                    <a:lumOff val="35000"/>
                  </a:schemeClr>
                </a:solidFill>
                <a:latin typeface="Cambria" panose="02040503050406030204" pitchFamily="18" charset="0"/>
              </a:rPr>
              <a:t>Welzel, </a:t>
            </a:r>
          </a:p>
          <a:p>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r>
              <a:rPr lang="en-US" sz="1323">
                <a:solidFill>
                  <a:schemeClr val="tx1">
                    <a:lumMod val="65000"/>
                    <a:lumOff val="35000"/>
                  </a:schemeClr>
                </a:solidFill>
                <a:latin typeface="Cambria" panose="02040503050406030204" pitchFamily="18" charset="0"/>
              </a:rPr>
              <a:t>p. 71.</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ChangeAspect="1"/>
          </p:cNvGraphicFramePr>
          <p:nvPr>
            <p:extLst>
              <p:ext uri="{D42A27DB-BD31-4B8C-83A1-F6EECF244321}">
                <p14:modId xmlns:p14="http://schemas.microsoft.com/office/powerpoint/2010/main" val="2072314030"/>
              </p:ext>
            </p:extLst>
          </p:nvPr>
        </p:nvGraphicFramePr>
        <p:xfrm>
          <a:off x="1145309" y="885093"/>
          <a:ext cx="9203097" cy="6474094"/>
        </p:xfrm>
        <a:graphic>
          <a:graphicData uri="http://schemas.openxmlformats.org/presentationml/2006/ole">
            <mc:AlternateContent xmlns:mc="http://schemas.openxmlformats.org/markup-compatibility/2006">
              <mc:Choice xmlns:v="urn:schemas-microsoft-com:vml" Requires="v">
                <p:oleObj name="Документ" r:id="rId3" imgW="6097055" imgH="4289554" progId="Word.Document.12">
                  <p:embed/>
                </p:oleObj>
              </mc:Choice>
              <mc:Fallback>
                <p:oleObj name="Документ" r:id="rId3" imgW="6097055" imgH="4289554" progId="Word.Document.12">
                  <p:embed/>
                  <p:pic>
                    <p:nvPicPr>
                      <p:cNvPr id="2" name="Объект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5309" y="885093"/>
                        <a:ext cx="9203097" cy="6474094"/>
                      </a:xfrm>
                      <a:prstGeom prst="rect">
                        <a:avLst/>
                      </a:prstGeom>
                      <a:noFill/>
                    </p:spPr>
                  </p:pic>
                </p:oleObj>
              </mc:Fallback>
            </mc:AlternateContent>
          </a:graphicData>
        </a:graphic>
      </p:graphicFrame>
      <p:sp>
        <p:nvSpPr>
          <p:cNvPr id="3" name="TextBox 2"/>
          <p:cNvSpPr txBox="1"/>
          <p:nvPr/>
        </p:nvSpPr>
        <p:spPr>
          <a:xfrm>
            <a:off x="8919347" y="2988629"/>
            <a:ext cx="1349667" cy="703078"/>
          </a:xfrm>
          <a:prstGeom prst="rect">
            <a:avLst/>
          </a:prstGeom>
          <a:noFill/>
        </p:spPr>
        <p:txBody>
          <a:bodyPr wrap="square" rtlCol="0">
            <a:spAutoFit/>
          </a:bodyPr>
          <a:lstStyle/>
          <a:p>
            <a:pPr algn="r"/>
            <a:r>
              <a:rPr lang="en-US" sz="1323">
                <a:solidFill>
                  <a:schemeClr val="tx1">
                    <a:lumMod val="65000"/>
                    <a:lumOff val="35000"/>
                  </a:schemeClr>
                </a:solidFill>
                <a:latin typeface="Cambria" panose="02040503050406030204" pitchFamily="18" charset="0"/>
              </a:rPr>
              <a:t>Welzel, </a:t>
            </a:r>
          </a:p>
          <a:p>
            <a:pPr algn="r"/>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a:t>
            </a:r>
          </a:p>
          <a:p>
            <a:pPr algn="r"/>
            <a:r>
              <a:rPr lang="en-US" sz="1323">
                <a:solidFill>
                  <a:schemeClr val="tx1">
                    <a:lumMod val="65000"/>
                    <a:lumOff val="35000"/>
                  </a:schemeClr>
                </a:solidFill>
                <a:latin typeface="Cambria" panose="02040503050406030204" pitchFamily="18" charset="0"/>
              </a:rPr>
              <a:t>p. 72.</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466566" y="56242"/>
            <a:ext cx="9924019" cy="295915"/>
          </a:xfrm>
          <a:prstGeom prst="rect">
            <a:avLst/>
          </a:prstGeom>
          <a:noFill/>
        </p:spPr>
        <p:txBody>
          <a:bodyPr wrap="square" rtlCol="0">
            <a:spAutoFit/>
          </a:bodyPr>
          <a:lstStyle/>
          <a:p>
            <a:pPr algn="ctr"/>
            <a:r>
              <a:rPr lang="en-US" sz="1323">
                <a:solidFill>
                  <a:schemeClr val="tx1">
                    <a:lumMod val="65000"/>
                    <a:lumOff val="35000"/>
                  </a:schemeClr>
                </a:solidFill>
                <a:latin typeface="Cambria" panose="02040503050406030204" pitchFamily="18" charset="0"/>
              </a:rPr>
              <a:t>Welzel, </a:t>
            </a:r>
            <a:r>
              <a:rPr lang="en-US" sz="1323" i="1">
                <a:solidFill>
                  <a:schemeClr val="tx1">
                    <a:lumMod val="65000"/>
                    <a:lumOff val="35000"/>
                  </a:schemeClr>
                </a:solidFill>
                <a:latin typeface="Cambria" panose="02040503050406030204" pitchFamily="18" charset="0"/>
              </a:rPr>
              <a:t>Freedom Rising</a:t>
            </a:r>
            <a:r>
              <a:rPr lang="en-US" sz="1323">
                <a:solidFill>
                  <a:schemeClr val="tx1">
                    <a:lumMod val="65000"/>
                    <a:lumOff val="35000"/>
                  </a:schemeClr>
                </a:solidFill>
                <a:latin typeface="Cambria" panose="02040503050406030204" pitchFamily="18" charset="0"/>
              </a:rPr>
              <a:t>, pp. 37-56.</a:t>
            </a:r>
          </a:p>
        </p:txBody>
      </p:sp>
      <p:sp>
        <p:nvSpPr>
          <p:cNvPr id="21" name="Rectangle 20"/>
          <p:cNvSpPr/>
          <p:nvPr/>
        </p:nvSpPr>
        <p:spPr>
          <a:xfrm>
            <a:off x="424387" y="2113075"/>
            <a:ext cx="3255078" cy="1810752"/>
          </a:xfrm>
          <a:prstGeom prst="rect">
            <a:avLst/>
          </a:prstGeom>
        </p:spPr>
        <p:txBody>
          <a:bodyPr wrap="square">
            <a:spAutoFit/>
          </a:bodyPr>
          <a:lstStyle/>
          <a:p>
            <a:pPr algn="ctr"/>
            <a:r>
              <a:rPr lang="en-US" sz="1323" i="1" cap="small">
                <a:latin typeface="Times New Roman" panose="02020603050405020304" pitchFamily="18" charset="0"/>
                <a:cs typeface="Times New Roman" panose="02020603050405020304" pitchFamily="18" charset="0"/>
              </a:rPr>
              <a:t>Variability in Freedoms’ Utility</a:t>
            </a:r>
            <a:r>
              <a:rPr lang="en-US" sz="1323">
                <a:latin typeface="Times New Roman" panose="02020603050405020304" pitchFamily="18" charset="0"/>
                <a:cs typeface="Times New Roman" panose="02020603050405020304" pitchFamily="18" charset="0"/>
              </a:rPr>
              <a:t>:</a:t>
            </a:r>
          </a:p>
          <a:p>
            <a:pPr algn="just">
              <a:spcBef>
                <a:spcPts val="662"/>
              </a:spcBef>
            </a:pPr>
            <a:r>
              <a:rPr lang="en-US" sz="1323">
                <a:latin typeface="Times New Roman" panose="02020603050405020304" pitchFamily="18" charset="0"/>
                <a:cs typeface="Times New Roman" panose="02020603050405020304" pitchFamily="18" charset="0"/>
              </a:rPr>
              <a:t>Guarantees of universal freedoms have varying utility for people in how to master their lives: the utility of guarantees grows when people’s existential conditions embody more options for intentional action. Then, guarantees are needed more to protect the safe use of the multiple options.</a:t>
            </a:r>
          </a:p>
        </p:txBody>
      </p:sp>
      <p:sp>
        <p:nvSpPr>
          <p:cNvPr id="22" name="Rectangle 21"/>
          <p:cNvSpPr/>
          <p:nvPr/>
        </p:nvSpPr>
        <p:spPr>
          <a:xfrm>
            <a:off x="3679465" y="2102140"/>
            <a:ext cx="3256198" cy="2217915"/>
          </a:xfrm>
          <a:prstGeom prst="rect">
            <a:avLst/>
          </a:prstGeom>
        </p:spPr>
        <p:txBody>
          <a:bodyPr wrap="square">
            <a:spAutoFit/>
          </a:bodyPr>
          <a:lstStyle/>
          <a:p>
            <a:pPr algn="ctr"/>
            <a:r>
              <a:rPr lang="en-US" sz="1323" i="1" cap="small">
                <a:latin typeface="Times New Roman" panose="02020603050405020304" pitchFamily="18" charset="0"/>
                <a:cs typeface="Times New Roman" panose="02020603050405020304" pitchFamily="18" charset="0"/>
              </a:rPr>
              <a:t>The Utility-Value-Link</a:t>
            </a:r>
            <a:r>
              <a:rPr lang="en-US" sz="1323">
                <a:latin typeface="Times New Roman" panose="02020603050405020304" pitchFamily="18" charset="0"/>
                <a:cs typeface="Times New Roman" panose="02020603050405020304" pitchFamily="18" charset="0"/>
              </a:rPr>
              <a:t>:</a:t>
            </a:r>
          </a:p>
          <a:p>
            <a:pPr algn="just">
              <a:spcBef>
                <a:spcPts val="662"/>
              </a:spcBef>
            </a:pPr>
            <a:r>
              <a:rPr lang="en-US" sz="1323">
                <a:latin typeface="Times New Roman" panose="02020603050405020304" pitchFamily="18" charset="0"/>
                <a:cs typeface="Times New Roman" panose="02020603050405020304" pitchFamily="18" charset="0"/>
              </a:rPr>
              <a:t>Human life strategies are shaped by a utility-value link: people value what is useful for mastering life under given circumstances. This utility-value link is vital to keep human existence in touch with reality. Hence, if rising opportunities enhance the utility of freedoms in an </a:t>
            </a:r>
            <a:r>
              <a:rPr lang="en-US" sz="1323" i="1">
                <a:latin typeface="Times New Roman" panose="02020603050405020304" pitchFamily="18" charset="0"/>
                <a:cs typeface="Times New Roman" panose="02020603050405020304" pitchFamily="18" charset="0"/>
              </a:rPr>
              <a:t>objective</a:t>
            </a:r>
            <a:r>
              <a:rPr lang="en-US" sz="1323">
                <a:latin typeface="Times New Roman" panose="02020603050405020304" pitchFamily="18" charset="0"/>
                <a:cs typeface="Times New Roman" panose="02020603050405020304" pitchFamily="18" charset="0"/>
              </a:rPr>
              <a:t> sense, </a:t>
            </a:r>
            <a:r>
              <a:rPr lang="en-US" sz="1323" i="1">
                <a:latin typeface="Times New Roman" panose="02020603050405020304" pitchFamily="18" charset="0"/>
                <a:cs typeface="Times New Roman" panose="02020603050405020304" pitchFamily="18" charset="0"/>
              </a:rPr>
              <a:t>subjective</a:t>
            </a:r>
            <a:r>
              <a:rPr lang="en-US" sz="1323">
                <a:latin typeface="Times New Roman" panose="02020603050405020304" pitchFamily="18" charset="0"/>
                <a:cs typeface="Times New Roman" panose="02020603050405020304" pitchFamily="18" charset="0"/>
              </a:rPr>
              <a:t> values adjust in the same direction, towards supporting freedoms.</a:t>
            </a:r>
          </a:p>
        </p:txBody>
      </p:sp>
      <p:sp>
        <p:nvSpPr>
          <p:cNvPr id="23" name="Rectangle 22"/>
          <p:cNvSpPr/>
          <p:nvPr/>
        </p:nvSpPr>
        <p:spPr>
          <a:xfrm>
            <a:off x="6933423" y="2113075"/>
            <a:ext cx="3256198" cy="1607171"/>
          </a:xfrm>
          <a:prstGeom prst="rect">
            <a:avLst/>
          </a:prstGeom>
        </p:spPr>
        <p:txBody>
          <a:bodyPr wrap="square">
            <a:spAutoFit/>
          </a:bodyPr>
          <a:lstStyle/>
          <a:p>
            <a:pPr algn="ctr"/>
            <a:r>
              <a:rPr lang="en-US" sz="1323" i="1" cap="small">
                <a:latin typeface="Times New Roman" panose="02020603050405020304" pitchFamily="18" charset="0"/>
                <a:cs typeface="Times New Roman" panose="02020603050405020304" pitchFamily="18" charset="0"/>
              </a:rPr>
              <a:t>Upward Direction</a:t>
            </a:r>
            <a:r>
              <a:rPr lang="en-US" sz="1323">
                <a:latin typeface="Times New Roman" panose="02020603050405020304" pitchFamily="18" charset="0"/>
                <a:cs typeface="Times New Roman" panose="02020603050405020304" pitchFamily="18" charset="0"/>
              </a:rPr>
              <a:t>:</a:t>
            </a:r>
          </a:p>
          <a:p>
            <a:pPr algn="just">
              <a:spcBef>
                <a:spcPts val="662"/>
              </a:spcBef>
            </a:pPr>
            <a:r>
              <a:rPr lang="en-US" sz="1323">
                <a:latin typeface="Times New Roman" panose="02020603050405020304" pitchFamily="18" charset="0"/>
                <a:cs typeface="Times New Roman" panose="02020603050405020304" pitchFamily="18" charset="0"/>
              </a:rPr>
              <a:t>Evolution favors reality-controlling features, and mastering freedoms is a reality-control-ling feature. Thus, humans are evolutionary programmed to work upward the utility ladder, resting on a given rung as long as necessary but moving on as soon as possible.</a:t>
            </a:r>
          </a:p>
        </p:txBody>
      </p:sp>
      <p:sp>
        <p:nvSpPr>
          <p:cNvPr id="24" name="TextBox 23"/>
          <p:cNvSpPr txBox="1"/>
          <p:nvPr/>
        </p:nvSpPr>
        <p:spPr>
          <a:xfrm>
            <a:off x="3958398" y="1122594"/>
            <a:ext cx="2677080" cy="589264"/>
          </a:xfrm>
          <a:prstGeom prst="rect">
            <a:avLst/>
          </a:prstGeom>
          <a:noFill/>
        </p:spPr>
        <p:txBody>
          <a:bodyPr wrap="none" rtlCol="0">
            <a:spAutoFit/>
          </a:bodyPr>
          <a:lstStyle/>
          <a:p>
            <a:pPr algn="ctr"/>
            <a:r>
              <a:rPr lang="en-US" sz="1323">
                <a:latin typeface="Times New Roman" panose="02020603050405020304" pitchFamily="18" charset="0"/>
                <a:cs typeface="Times New Roman" panose="02020603050405020304" pitchFamily="18" charset="0"/>
              </a:rPr>
              <a:t>ONE ROOT IDEA:</a:t>
            </a:r>
          </a:p>
          <a:p>
            <a:pPr algn="ctr">
              <a:spcBef>
                <a:spcPts val="662"/>
              </a:spcBef>
            </a:pPr>
            <a:r>
              <a:rPr lang="en-US" sz="1323" cap="small">
                <a:latin typeface="Times New Roman" panose="02020603050405020304" pitchFamily="18" charset="0"/>
                <a:cs typeface="Times New Roman" panose="02020603050405020304" pitchFamily="18" charset="0"/>
              </a:rPr>
              <a:t>The Utility Ladder of Freedoms</a:t>
            </a:r>
          </a:p>
        </p:txBody>
      </p:sp>
      <p:sp>
        <p:nvSpPr>
          <p:cNvPr id="26" name="TextBox 25"/>
          <p:cNvSpPr txBox="1"/>
          <p:nvPr/>
        </p:nvSpPr>
        <p:spPr>
          <a:xfrm>
            <a:off x="4513848" y="1773737"/>
            <a:ext cx="1633781" cy="295915"/>
          </a:xfrm>
          <a:prstGeom prst="rect">
            <a:avLst/>
          </a:prstGeom>
          <a:noFill/>
        </p:spPr>
        <p:txBody>
          <a:bodyPr wrap="none" rtlCol="0">
            <a:spAutoFit/>
          </a:bodyPr>
          <a:lstStyle/>
          <a:p>
            <a:pPr algn="ctr"/>
            <a:r>
              <a:rPr lang="en-US" sz="1323">
                <a:latin typeface="Times New Roman" panose="02020603050405020304" pitchFamily="18" charset="0"/>
                <a:cs typeface="Times New Roman" panose="02020603050405020304" pitchFamily="18" charset="0"/>
              </a:rPr>
              <a:t>THREE PREMISES:</a:t>
            </a:r>
            <a:endParaRPr lang="en-US" sz="1323" cap="small">
              <a:latin typeface="Times New Roman" panose="02020603050405020304" pitchFamily="18" charset="0"/>
              <a:cs typeface="Times New Roman" panose="02020603050405020304" pitchFamily="18" charset="0"/>
            </a:endParaRPr>
          </a:p>
        </p:txBody>
      </p:sp>
      <p:sp>
        <p:nvSpPr>
          <p:cNvPr id="33" name="Rectangle 32"/>
          <p:cNvSpPr/>
          <p:nvPr/>
        </p:nvSpPr>
        <p:spPr>
          <a:xfrm>
            <a:off x="4692717" y="4427933"/>
            <a:ext cx="1165832" cy="295915"/>
          </a:xfrm>
          <a:prstGeom prst="rect">
            <a:avLst/>
          </a:prstGeom>
        </p:spPr>
        <p:txBody>
          <a:bodyPr wrap="none">
            <a:spAutoFit/>
          </a:bodyPr>
          <a:lstStyle/>
          <a:p>
            <a:pPr algn="ctr"/>
            <a:r>
              <a:rPr lang="en-US" sz="1323">
                <a:latin typeface="Times New Roman" panose="02020603050405020304" pitchFamily="18" charset="0"/>
                <a:cs typeface="Times New Roman" panose="02020603050405020304" pitchFamily="18" charset="0"/>
              </a:rPr>
              <a:t>SIX THESES:</a:t>
            </a:r>
            <a:endParaRPr lang="en-US" sz="1323" cap="small">
              <a:latin typeface="Times New Roman" panose="02020603050405020304" pitchFamily="18" charset="0"/>
              <a:cs typeface="Times New Roman" panose="02020603050405020304" pitchFamily="18" charset="0"/>
            </a:endParaRPr>
          </a:p>
        </p:txBody>
      </p:sp>
      <p:sp>
        <p:nvSpPr>
          <p:cNvPr id="34" name="Rectangle 33"/>
          <p:cNvSpPr/>
          <p:nvPr/>
        </p:nvSpPr>
        <p:spPr>
          <a:xfrm>
            <a:off x="424386" y="4789090"/>
            <a:ext cx="1626979" cy="1879361"/>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Syndrome Thesis</a:t>
            </a:r>
            <a:r>
              <a:rPr lang="en-US" sz="1103">
                <a:latin typeface="Times New Roman" panose="02020603050405020304" pitchFamily="18" charset="0"/>
                <a:cs typeface="Times New Roman" panose="02020603050405020304" pitchFamily="18" charset="0"/>
              </a:rPr>
              <a:t>: </a:t>
            </a:r>
          </a:p>
          <a:p>
            <a:pPr algn="just">
              <a:spcBef>
                <a:spcPts val="662"/>
              </a:spcBef>
            </a:pPr>
            <a:r>
              <a:rPr lang="en-US" sz="1103">
                <a:latin typeface="Times New Roman" panose="02020603050405020304" pitchFamily="18" charset="0"/>
                <a:cs typeface="Times New Roman" panose="02020603050405020304" pitchFamily="18" charset="0"/>
              </a:rPr>
              <a:t>Expanding action resour-ces, emancipative values and civic entitlements constitute a syndrome of human empowerment—a process giving people control over their lives and their societies’ agen-da.</a:t>
            </a:r>
          </a:p>
        </p:txBody>
      </p:sp>
      <p:sp>
        <p:nvSpPr>
          <p:cNvPr id="35" name="Rectangle 34"/>
          <p:cNvSpPr/>
          <p:nvPr/>
        </p:nvSpPr>
        <p:spPr>
          <a:xfrm>
            <a:off x="2052486" y="4789090"/>
            <a:ext cx="1626979" cy="2218813"/>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Sequence Thesis</a:t>
            </a:r>
            <a:r>
              <a:rPr lang="en-US" sz="1103">
                <a:latin typeface="Times New Roman" panose="02020603050405020304" pitchFamily="18" charset="0"/>
                <a:cs typeface="Times New Roman" panose="02020603050405020304" pitchFamily="18" charset="0"/>
              </a:rPr>
              <a:t>:</a:t>
            </a:r>
          </a:p>
          <a:p>
            <a:pPr algn="just">
              <a:spcBef>
                <a:spcPts val="662"/>
              </a:spcBef>
            </a:pPr>
            <a:r>
              <a:rPr lang="en-US" sz="1103">
                <a:latin typeface="Times New Roman" panose="02020603050405020304" pitchFamily="18" charset="0"/>
                <a:cs typeface="Times New Roman" panose="02020603050405020304" pitchFamily="18" charset="0"/>
              </a:rPr>
              <a:t>If it progresses, human empowerment advances in sequential growth cy-cles, starting from new action resources, contin-uing to new emanci-pative values, finishing with new civic entitle-ments. After completion of an empowerment cy-cle, a new one can begin.</a:t>
            </a:r>
          </a:p>
        </p:txBody>
      </p:sp>
      <p:sp>
        <p:nvSpPr>
          <p:cNvPr id="36" name="Rectangle 35"/>
          <p:cNvSpPr/>
          <p:nvPr/>
        </p:nvSpPr>
        <p:spPr>
          <a:xfrm>
            <a:off x="3679465" y="4789090"/>
            <a:ext cx="1628099" cy="2388539"/>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Solidarity Thesis</a:t>
            </a:r>
            <a:r>
              <a:rPr lang="en-US" sz="1103">
                <a:latin typeface="Times New Roman" panose="02020603050405020304" pitchFamily="18" charset="0"/>
                <a:cs typeface="Times New Roman" panose="02020603050405020304" pitchFamily="18" charset="0"/>
              </a:rPr>
              <a:t>:</a:t>
            </a:r>
          </a:p>
          <a:p>
            <a:pPr algn="just">
              <a:spcBef>
                <a:spcPts val="662"/>
              </a:spcBef>
            </a:pPr>
            <a:r>
              <a:rPr lang="en-US" sz="1103">
                <a:latin typeface="Times New Roman" panose="02020603050405020304" pitchFamily="18" charset="0"/>
                <a:cs typeface="Times New Roman" panose="02020603050405020304" pitchFamily="18" charset="0"/>
              </a:rPr>
              <a:t>The action resources that people have in common with most others in their society strengthen their emancipative values much more than what they have on top of others. Likewise, it is the emancipative values that people share which en-courage joint actions in pursuit of freedoms.</a:t>
            </a:r>
          </a:p>
        </p:txBody>
      </p:sp>
      <p:sp>
        <p:nvSpPr>
          <p:cNvPr id="37" name="Rectangle 36"/>
          <p:cNvSpPr/>
          <p:nvPr/>
        </p:nvSpPr>
        <p:spPr>
          <a:xfrm>
            <a:off x="5307564" y="4792289"/>
            <a:ext cx="1628099" cy="2558264"/>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Source Thesis</a:t>
            </a:r>
            <a:r>
              <a:rPr lang="en-US" sz="1103">
                <a:latin typeface="Times New Roman" panose="02020603050405020304" pitchFamily="18" charset="0"/>
                <a:cs typeface="Times New Roman" panose="02020603050405020304" pitchFamily="18" charset="0"/>
              </a:rPr>
              <a:t>:</a:t>
            </a:r>
          </a:p>
          <a:p>
            <a:pPr algn="just">
              <a:spcBef>
                <a:spcPts val="662"/>
              </a:spcBef>
            </a:pPr>
            <a:r>
              <a:rPr lang="en-US" sz="1103">
                <a:latin typeface="Times New Roman" panose="02020603050405020304" pitchFamily="18" charset="0"/>
                <a:cs typeface="Times New Roman" panose="02020603050405020304" pitchFamily="18" charset="0"/>
              </a:rPr>
              <a:t>Once Northwestern Eu-rope reached the pre-industrial stage of civili-zation (15-17</a:t>
            </a:r>
            <a:r>
              <a:rPr lang="en-US" sz="1103" baseline="30000">
                <a:latin typeface="Times New Roman" panose="02020603050405020304" pitchFamily="18" charset="0"/>
                <a:cs typeface="Times New Roman" panose="02020603050405020304" pitchFamily="18" charset="0"/>
              </a:rPr>
              <a:t>th</a:t>
            </a:r>
            <a:r>
              <a:rPr lang="en-US" sz="1103">
                <a:latin typeface="Times New Roman" panose="02020603050405020304" pitchFamily="18" charset="0"/>
                <a:cs typeface="Times New Roman" panose="02020603050405020304" pitchFamily="18" charset="0"/>
              </a:rPr>
              <a:t> centu-ries), an entirely new dynamic in history set in: societies with pronoun-ced “cool water fea-tures” developed increa-singly towards emanci-patory gains and became increasingly distinct that way.</a:t>
            </a:r>
          </a:p>
        </p:txBody>
      </p:sp>
      <p:sp>
        <p:nvSpPr>
          <p:cNvPr id="38" name="Rectangle 37"/>
          <p:cNvSpPr/>
          <p:nvPr/>
        </p:nvSpPr>
        <p:spPr>
          <a:xfrm>
            <a:off x="6934543" y="4790706"/>
            <a:ext cx="1626979" cy="2388539"/>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Fertility Thesis</a:t>
            </a:r>
            <a:r>
              <a:rPr lang="en-US" sz="1103">
                <a:latin typeface="Times New Roman" panose="02020603050405020304" pitchFamily="18" charset="0"/>
                <a:cs typeface="Times New Roman" panose="02020603050405020304" pitchFamily="18" charset="0"/>
              </a:rPr>
              <a:t>:</a:t>
            </a:r>
          </a:p>
          <a:p>
            <a:pPr algn="just">
              <a:spcBef>
                <a:spcPts val="662"/>
              </a:spcBef>
            </a:pPr>
            <a:r>
              <a:rPr lang="en-US" sz="1103">
                <a:latin typeface="Times New Roman" panose="02020603050405020304" pitchFamily="18" charset="0"/>
                <a:cs typeface="Times New Roman" panose="02020603050405020304" pitchFamily="18" charset="0"/>
              </a:rPr>
              <a:t>The “cool water” fea-tures’ emancipatory im-petus roots in these fea-tures’ tendency to dimi-nish fertilities. This eases a turn in life strategies from quantity-breeding to quality-building: peo-ple divert energies from growing the size of the population to growing its skill.</a:t>
            </a:r>
          </a:p>
        </p:txBody>
      </p:sp>
      <p:sp>
        <p:nvSpPr>
          <p:cNvPr id="39" name="Rectangle 38"/>
          <p:cNvSpPr/>
          <p:nvPr/>
        </p:nvSpPr>
        <p:spPr>
          <a:xfrm>
            <a:off x="8561522" y="4805396"/>
            <a:ext cx="1628099" cy="1709635"/>
          </a:xfrm>
          <a:prstGeom prst="rect">
            <a:avLst/>
          </a:prstGeom>
        </p:spPr>
        <p:txBody>
          <a:bodyPr wrap="square">
            <a:spAutoFit/>
          </a:bodyPr>
          <a:lstStyle/>
          <a:p>
            <a:pPr algn="ctr"/>
            <a:r>
              <a:rPr lang="en-US" sz="1103" i="1" cap="small">
                <a:latin typeface="Times New Roman" panose="02020603050405020304" pitchFamily="18" charset="0"/>
                <a:cs typeface="Times New Roman" panose="02020603050405020304" pitchFamily="18" charset="0"/>
              </a:rPr>
              <a:t>Contagion Thesis</a:t>
            </a:r>
            <a:r>
              <a:rPr lang="en-US" sz="1103">
                <a:latin typeface="Times New Roman" panose="02020603050405020304" pitchFamily="18" charset="0"/>
                <a:cs typeface="Times New Roman" panose="02020603050405020304" pitchFamily="18" charset="0"/>
              </a:rPr>
              <a:t>: </a:t>
            </a:r>
          </a:p>
          <a:p>
            <a:pPr algn="just">
              <a:spcBef>
                <a:spcPts val="662"/>
              </a:spcBef>
            </a:pPr>
            <a:r>
              <a:rPr lang="en-US" sz="1103">
                <a:latin typeface="Times New Roman" panose="02020603050405020304" pitchFamily="18" charset="0"/>
                <a:cs typeface="Times New Roman" panose="02020603050405020304" pitchFamily="18" charset="0"/>
              </a:rPr>
              <a:t>Worldwide, the turn of development towards emancipatory gains shows clear signs of dif-fusion beyond areas with pronounced “cool water features” since the era of globalization.</a:t>
            </a:r>
          </a:p>
        </p:txBody>
      </p:sp>
      <p:sp>
        <p:nvSpPr>
          <p:cNvPr id="15" name="Rounded Rectangle 14"/>
          <p:cNvSpPr/>
          <p:nvPr/>
        </p:nvSpPr>
        <p:spPr>
          <a:xfrm>
            <a:off x="424386" y="674092"/>
            <a:ext cx="9765235" cy="6758578"/>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57194" y="674092"/>
            <a:ext cx="4092787" cy="369332"/>
          </a:xfrm>
          <a:prstGeom prst="rect">
            <a:avLst/>
          </a:prstGeom>
          <a:noFill/>
        </p:spPr>
        <p:txBody>
          <a:bodyPr wrap="none" rtlCol="0">
            <a:spAutoFit/>
          </a:bodyPr>
          <a:lstStyle/>
          <a:p>
            <a:r>
              <a:rPr lang="en-US">
                <a:solidFill>
                  <a:schemeClr val="tx1">
                    <a:lumMod val="50000"/>
                    <a:lumOff val="50000"/>
                  </a:schemeClr>
                </a:solidFill>
                <a:latin typeface="Cambria" panose="02040503050406030204" pitchFamily="18" charset="0"/>
              </a:rPr>
              <a:t>SUMMARY OF EMANCIPATION THEORY</a:t>
            </a:r>
          </a:p>
        </p:txBody>
      </p:sp>
    </p:spTree>
    <p:extLst>
      <p:ext uri="{BB962C8B-B14F-4D97-AF65-F5344CB8AC3E}">
        <p14:creationId xmlns:p14="http://schemas.microsoft.com/office/powerpoint/2010/main" val="2846900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1535876" y="922513"/>
            <a:ext cx="8018608" cy="1826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535877" y="2748533"/>
            <a:ext cx="1667235" cy="349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3600073" y="2748533"/>
            <a:ext cx="1667235" cy="349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5664269" y="2748533"/>
            <a:ext cx="1667235" cy="349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7887249" y="2748533"/>
            <a:ext cx="1667235" cy="34932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1535876" y="1001906"/>
            <a:ext cx="8018608" cy="1200329"/>
          </a:xfrm>
          <a:prstGeom prst="rect">
            <a:avLst/>
          </a:prstGeom>
          <a:noFill/>
        </p:spPr>
        <p:txBody>
          <a:bodyPr wrap="square" rtlCol="0">
            <a:spAutoFit/>
          </a:bodyPr>
          <a:lstStyle/>
          <a:p>
            <a:pPr algn="ctr"/>
            <a:r>
              <a:rPr lang="cs-CZ" sz="7200" dirty="0"/>
              <a:t>E  u  r  o  p  e</a:t>
            </a:r>
          </a:p>
        </p:txBody>
      </p:sp>
      <p:sp>
        <p:nvSpPr>
          <p:cNvPr id="11" name="TextovéPole 10"/>
          <p:cNvSpPr txBox="1"/>
          <p:nvPr/>
        </p:nvSpPr>
        <p:spPr>
          <a:xfrm>
            <a:off x="1615269" y="2907317"/>
            <a:ext cx="1270476" cy="3175686"/>
          </a:xfrm>
          <a:prstGeom prst="rect">
            <a:avLst/>
          </a:prstGeom>
          <a:noFill/>
        </p:spPr>
        <p:txBody>
          <a:bodyPr vert="vert270" wrap="square" rtlCol="0">
            <a:spAutoFit/>
          </a:bodyPr>
          <a:lstStyle/>
          <a:p>
            <a:r>
              <a:rPr lang="en-US" sz="3528" dirty="0"/>
              <a:t>Religion of Ancient </a:t>
            </a:r>
            <a:r>
              <a:rPr lang="en-US" sz="3528" b="1" dirty="0"/>
              <a:t>Israel</a:t>
            </a:r>
            <a:endParaRPr lang="cs-CZ" sz="3528" b="1" dirty="0"/>
          </a:p>
        </p:txBody>
      </p:sp>
      <p:sp>
        <p:nvSpPr>
          <p:cNvPr id="12" name="TextovéPole 11"/>
          <p:cNvSpPr txBox="1"/>
          <p:nvPr/>
        </p:nvSpPr>
        <p:spPr>
          <a:xfrm>
            <a:off x="3838249" y="2827925"/>
            <a:ext cx="1270476" cy="3334470"/>
          </a:xfrm>
          <a:prstGeom prst="rect">
            <a:avLst/>
          </a:prstGeom>
          <a:noFill/>
        </p:spPr>
        <p:txBody>
          <a:bodyPr vert="vert270" wrap="square" rtlCol="0">
            <a:spAutoFit/>
          </a:bodyPr>
          <a:lstStyle/>
          <a:p>
            <a:r>
              <a:rPr lang="cs-CZ" sz="3528" dirty="0" err="1"/>
              <a:t>Greek</a:t>
            </a:r>
            <a:r>
              <a:rPr lang="cs-CZ" sz="3528" dirty="0"/>
              <a:t> &amp; Roman </a:t>
            </a:r>
            <a:r>
              <a:rPr lang="cs-CZ" sz="3528" b="1" dirty="0"/>
              <a:t>a</a:t>
            </a:r>
            <a:r>
              <a:rPr lang="en-US" sz="3528" b="1" dirty="0" err="1"/>
              <a:t>ntiquity</a:t>
            </a:r>
            <a:endParaRPr lang="cs-CZ" sz="3528" b="1" dirty="0"/>
          </a:p>
        </p:txBody>
      </p:sp>
      <p:sp>
        <p:nvSpPr>
          <p:cNvPr id="13" name="TextovéPole 12"/>
          <p:cNvSpPr txBox="1"/>
          <p:nvPr/>
        </p:nvSpPr>
        <p:spPr>
          <a:xfrm>
            <a:off x="6061229" y="2748533"/>
            <a:ext cx="795474" cy="3413863"/>
          </a:xfrm>
          <a:prstGeom prst="rect">
            <a:avLst/>
          </a:prstGeom>
          <a:noFill/>
        </p:spPr>
        <p:txBody>
          <a:bodyPr vert="vert270" wrap="square" rtlCol="0">
            <a:spAutoFit/>
          </a:bodyPr>
          <a:lstStyle/>
          <a:p>
            <a:r>
              <a:rPr lang="en-US" sz="3969" b="1" dirty="0"/>
              <a:t>Christianity</a:t>
            </a:r>
            <a:endParaRPr lang="cs-CZ" sz="3969" b="1" dirty="0"/>
          </a:p>
        </p:txBody>
      </p:sp>
      <p:sp>
        <p:nvSpPr>
          <p:cNvPr id="14" name="TextovéPole 13"/>
          <p:cNvSpPr txBox="1"/>
          <p:nvPr/>
        </p:nvSpPr>
        <p:spPr>
          <a:xfrm>
            <a:off x="8046034" y="2748533"/>
            <a:ext cx="1236621" cy="3493255"/>
          </a:xfrm>
          <a:prstGeom prst="rect">
            <a:avLst/>
          </a:prstGeom>
          <a:noFill/>
        </p:spPr>
        <p:txBody>
          <a:bodyPr vert="vert270" wrap="square" rtlCol="0">
            <a:spAutoFit/>
          </a:bodyPr>
          <a:lstStyle/>
          <a:p>
            <a:r>
              <a:rPr lang="cs-CZ" sz="3528" dirty="0"/>
              <a:t>E</a:t>
            </a:r>
            <a:r>
              <a:rPr lang="en-US" sz="3308" dirty="0" err="1"/>
              <a:t>nlightenment</a:t>
            </a:r>
            <a:r>
              <a:rPr lang="en-US" sz="3308" dirty="0"/>
              <a:t> → secular </a:t>
            </a:r>
            <a:r>
              <a:rPr lang="en-US" sz="2800" b="1" dirty="0"/>
              <a:t>humanism</a:t>
            </a:r>
            <a:endParaRPr lang="cs-CZ" sz="2800" b="1" dirty="0"/>
          </a:p>
        </p:txBody>
      </p:sp>
      <p:sp>
        <p:nvSpPr>
          <p:cNvPr id="15" name="Rovnoramenný trojúhelník 14"/>
          <p:cNvSpPr/>
          <p:nvPr/>
        </p:nvSpPr>
        <p:spPr>
          <a:xfrm>
            <a:off x="1535875" y="366768"/>
            <a:ext cx="8018608" cy="5557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49236" y="-72678"/>
            <a:ext cx="8144164" cy="1260210"/>
          </a:xfrm>
        </p:spPr>
        <p:txBody>
          <a:bodyPr>
            <a:noAutofit/>
          </a:bodyPr>
          <a:lstStyle/>
          <a:p>
            <a:r>
              <a:rPr lang="en-US" sz="2400" dirty="0"/>
              <a:t>Explanation of the basic concepts of the Christian roots of culture, including basic etymology</a:t>
            </a:r>
            <a:endParaRPr lang="cs-CZ" sz="2400" dirty="0"/>
          </a:p>
        </p:txBody>
      </p:sp>
      <p:sp>
        <p:nvSpPr>
          <p:cNvPr id="3" name="Zástupný symbol pro obsah 2"/>
          <p:cNvSpPr>
            <a:spLocks noGrp="1"/>
          </p:cNvSpPr>
          <p:nvPr>
            <p:ph idx="1"/>
          </p:nvPr>
        </p:nvSpPr>
        <p:spPr/>
        <p:txBody>
          <a:bodyPr>
            <a:normAutofit fontScale="85000" lnSpcReduction="10000"/>
          </a:bodyPr>
          <a:lstStyle/>
          <a:p>
            <a:pPr>
              <a:buNone/>
            </a:pPr>
            <a:r>
              <a:rPr lang="en-US" dirty="0"/>
              <a:t>Think about the different meanings of the name 'Europe'</a:t>
            </a:r>
            <a:br>
              <a:rPr lang="en-US" dirty="0"/>
            </a:br>
            <a:r>
              <a:rPr lang="en-US" dirty="0"/>
              <a:t>Commissioning "e</a:t>
            </a:r>
            <a:r>
              <a:rPr lang="cs-CZ" dirty="0"/>
              <a:t>u</a:t>
            </a:r>
            <a:r>
              <a:rPr lang="en-US" dirty="0" err="1"/>
              <a:t>ropolog</a:t>
            </a:r>
            <a:r>
              <a:rPr lang="cs-CZ" dirty="0"/>
              <a:t>y</a:t>
            </a:r>
            <a:r>
              <a:rPr lang="en-US" dirty="0"/>
              <a:t>"</a:t>
            </a:r>
            <a:br>
              <a:rPr lang="en-US" dirty="0"/>
            </a:br>
            <a:r>
              <a:rPr lang="en-US" dirty="0"/>
              <a:t>Europe as:</a:t>
            </a:r>
            <a:br>
              <a:rPr lang="en-US" dirty="0"/>
            </a:br>
            <a:r>
              <a:rPr lang="cs-CZ" dirty="0"/>
              <a:t>	</a:t>
            </a:r>
            <a:r>
              <a:rPr lang="en-US" dirty="0"/>
              <a:t>Strain</a:t>
            </a:r>
            <a:r>
              <a:rPr lang="cs-CZ" dirty="0"/>
              <a:t>/</a:t>
            </a:r>
            <a:r>
              <a:rPr lang="cs-CZ" dirty="0" err="1"/>
              <a:t>tribe</a:t>
            </a:r>
            <a:r>
              <a:rPr lang="en-US" dirty="0"/>
              <a:t>: We (the world for us) x they (the threat)</a:t>
            </a:r>
            <a:br>
              <a:rPr lang="en-US" dirty="0"/>
            </a:br>
            <a:r>
              <a:rPr lang="cs-CZ" dirty="0"/>
              <a:t>	</a:t>
            </a:r>
            <a:r>
              <a:rPr lang="en-US" dirty="0"/>
              <a:t>Empire: the ruling, reigning, "Roman", "holy", "transmission mechanism empire" - the essence of "</a:t>
            </a:r>
            <a:r>
              <a:rPr lang="en-US" dirty="0" err="1"/>
              <a:t>europotvorby</a:t>
            </a:r>
            <a:r>
              <a:rPr lang="en-US" dirty="0"/>
              <a:t>"</a:t>
            </a:r>
            <a:br>
              <a:rPr lang="en-US" dirty="0"/>
            </a:br>
            <a:r>
              <a:rPr lang="cs-CZ" dirty="0"/>
              <a:t>	</a:t>
            </a:r>
            <a:r>
              <a:rPr lang="en-US" dirty="0"/>
              <a:t>Nation: we and the neighbors, &lt;/&gt; alike competition</a:t>
            </a:r>
            <a:br>
              <a:rPr lang="en-US" dirty="0"/>
            </a:br>
            <a:r>
              <a:rPr lang="cs-CZ" dirty="0"/>
              <a:t>	</a:t>
            </a:r>
            <a:r>
              <a:rPr lang="en-US" dirty="0"/>
              <a:t>Value: essential for the formation of life</a:t>
            </a:r>
            <a:endParaRPr lang="cs-CZ" dirty="0"/>
          </a:p>
          <a:p>
            <a:pPr>
              <a:buNone/>
            </a:pPr>
            <a:r>
              <a:rPr lang="en-US" dirty="0"/>
              <a:t>The text of the ancient Greek myth about Europe, its symbolism. It is - and if so how - can benefit from this myth for the understanding of Europe and </a:t>
            </a:r>
            <a:r>
              <a:rPr lang="en-US" dirty="0" err="1"/>
              <a:t>Europeanness</a:t>
            </a:r>
            <a:r>
              <a:rPr lang="en-US"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99855" y="102649"/>
            <a:ext cx="8096923" cy="1260210"/>
          </a:xfrm>
        </p:spPr>
        <p:txBody>
          <a:bodyPr>
            <a:noAutofit/>
          </a:bodyPr>
          <a:lstStyle/>
          <a:p>
            <a:r>
              <a:rPr lang="en-US" sz="2800" dirty="0"/>
              <a:t>Explanation of the basic concepts of the Christian roots of culture, including basic etymology</a:t>
            </a:r>
            <a:endParaRPr lang="cs-CZ" sz="2800" dirty="0"/>
          </a:p>
        </p:txBody>
      </p:sp>
      <p:sp>
        <p:nvSpPr>
          <p:cNvPr id="3" name="Zástupný symbol pro obsah 2"/>
          <p:cNvSpPr>
            <a:spLocks noGrp="1"/>
          </p:cNvSpPr>
          <p:nvPr>
            <p:ph idx="1"/>
          </p:nvPr>
        </p:nvSpPr>
        <p:spPr/>
        <p:txBody>
          <a:bodyPr>
            <a:normAutofit fontScale="70000" lnSpcReduction="20000"/>
          </a:bodyPr>
          <a:lstStyle/>
          <a:p>
            <a:pPr>
              <a:buNone/>
            </a:pPr>
            <a:r>
              <a:rPr lang="en-US" dirty="0"/>
              <a:t>Definition of Culture</a:t>
            </a:r>
            <a:br>
              <a:rPr lang="en-US" dirty="0"/>
            </a:br>
            <a:r>
              <a:rPr lang="en-US" dirty="0"/>
              <a:t>assumptions culture</a:t>
            </a:r>
            <a:br>
              <a:rPr lang="en-US" dirty="0"/>
            </a:br>
            <a:r>
              <a:rPr lang="en-US" dirty="0"/>
              <a:t>Consequences of absence of culture</a:t>
            </a:r>
            <a:br>
              <a:rPr lang="en-US" dirty="0"/>
            </a:br>
            <a:r>
              <a:rPr lang="en-US" dirty="0"/>
              <a:t>The first use of the term culture in today's most common sense: Cicero, </a:t>
            </a:r>
            <a:r>
              <a:rPr lang="en-US" dirty="0" err="1"/>
              <a:t>Tuskul</a:t>
            </a:r>
            <a:r>
              <a:rPr lang="cs-CZ" dirty="0" err="1"/>
              <a:t>ae</a:t>
            </a:r>
            <a:r>
              <a:rPr lang="cs-CZ" dirty="0"/>
              <a:t> </a:t>
            </a:r>
            <a:r>
              <a:rPr lang="en-US" dirty="0"/>
              <a:t>calls, II, 5.13 "</a:t>
            </a:r>
            <a:r>
              <a:rPr lang="en-US" dirty="0" err="1"/>
              <a:t>cultura</a:t>
            </a:r>
            <a:r>
              <a:rPr lang="cs-CZ" dirty="0"/>
              <a:t> </a:t>
            </a:r>
            <a:r>
              <a:rPr lang="en-US" dirty="0" err="1"/>
              <a:t>anim</a:t>
            </a:r>
            <a:r>
              <a:rPr lang="cs-CZ" dirty="0"/>
              <a:t>i</a:t>
            </a:r>
            <a:r>
              <a:rPr lang="en-US" dirty="0"/>
              <a:t>" - literally, "care of the soul" (Jan </a:t>
            </a:r>
            <a:r>
              <a:rPr lang="en-US" dirty="0" err="1"/>
              <a:t>Patocka</a:t>
            </a:r>
            <a:r>
              <a:rPr lang="en-US" dirty="0"/>
              <a:t> used as an indication of the task of philosophy - according to Socrates, Plato, Aristotle)</a:t>
            </a:r>
            <a:br>
              <a:rPr lang="en-US" dirty="0"/>
            </a:br>
            <a:br>
              <a:rPr lang="en-US" dirty="0"/>
            </a:br>
            <a:r>
              <a:rPr lang="en-US" dirty="0"/>
              <a:t>Narrower concept of culture</a:t>
            </a:r>
            <a:br>
              <a:rPr lang="en-US" dirty="0"/>
            </a:br>
            <a:r>
              <a:rPr lang="en-US" dirty="0"/>
              <a:t>(a. Political, business, dining, language, ...)</a:t>
            </a:r>
            <a:br>
              <a:rPr lang="en-US" dirty="0"/>
            </a:br>
            <a:r>
              <a:rPr lang="en-US" dirty="0"/>
              <a:t>Broader concept of culture</a:t>
            </a:r>
            <a:br>
              <a:rPr lang="en-US" dirty="0"/>
            </a:br>
            <a:r>
              <a:rPr lang="en-US" dirty="0"/>
              <a:t>the fruit of human behavior (thinking, creating, </a:t>
            </a:r>
            <a:r>
              <a:rPr lang="cs-CZ" dirty="0" err="1"/>
              <a:t>gr</a:t>
            </a:r>
            <a:r>
              <a:rPr lang="en-US" dirty="0"/>
              <a:t>. TECHNÉ)</a:t>
            </a:r>
            <a:br>
              <a:rPr lang="en-US" dirty="0"/>
            </a:br>
            <a:r>
              <a:rPr lang="en-US" dirty="0"/>
              <a:t>"Cultural" x "natural" (</a:t>
            </a:r>
            <a:r>
              <a:rPr lang="cs-CZ" dirty="0" err="1"/>
              <a:t>gr</a:t>
            </a:r>
            <a:r>
              <a:rPr lang="en-US" dirty="0"/>
              <a:t>. </a:t>
            </a:r>
            <a:r>
              <a:rPr lang="en-US" dirty="0" err="1"/>
              <a:t>Physis</a:t>
            </a:r>
            <a:r>
              <a:rPr lang="en-US" dirty="0"/>
              <a:t>)</a:t>
            </a:r>
            <a:br>
              <a:rPr lang="en-US" dirty="0"/>
            </a:br>
            <a:r>
              <a:rPr lang="en-US" dirty="0"/>
              <a:t>envisages cooperation, consensus in attitudes to the values of "common life form" (idea, vision)</a:t>
            </a:r>
            <a:br>
              <a:rPr lang="en-US" dirty="0"/>
            </a:br>
            <a:r>
              <a:rPr lang="en-US" dirty="0"/>
              <a:t>absence → loss of (self-) confidence, sense of the future</a:t>
            </a:r>
            <a:br>
              <a:rPr lang="en-US" dirty="0"/>
            </a:br>
            <a:r>
              <a:rPr lang="en-US" dirty="0"/>
              <a:t>the management of shared moral commitments</a:t>
            </a:r>
            <a:br>
              <a:rPr lang="en-US" dirty="0"/>
            </a:br>
            <a:r>
              <a:rPr lang="en-US" dirty="0"/>
              <a:t>Care about the "historical memory"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5859" y="0"/>
            <a:ext cx="10081683" cy="2034004"/>
          </a:xfrm>
        </p:spPr>
        <p:txBody>
          <a:bodyPr>
            <a:normAutofit/>
          </a:bodyPr>
          <a:lstStyle/>
          <a:p>
            <a:r>
              <a:rPr lang="en-US" sz="2800" b="1" dirty="0"/>
              <a:t>What held Europe together?</a:t>
            </a:r>
            <a:br>
              <a:rPr lang="en-US" sz="2800" dirty="0"/>
            </a:br>
            <a:r>
              <a:rPr lang="en-US" sz="2800" dirty="0"/>
              <a:t>And how is the case today?</a:t>
            </a:r>
            <a:br>
              <a:rPr lang="cs-CZ" sz="2800" dirty="0"/>
            </a:br>
            <a:r>
              <a:rPr lang="cs-CZ" sz="2800" dirty="0" err="1"/>
              <a:t>The</a:t>
            </a:r>
            <a:r>
              <a:rPr lang="cs-CZ" sz="2800" dirty="0"/>
              <a:t> f</a:t>
            </a:r>
            <a:r>
              <a:rPr lang="en-US" sz="2800" dirty="0" err="1"/>
              <a:t>ibers</a:t>
            </a:r>
            <a:r>
              <a:rPr lang="en-US" sz="2800" dirty="0"/>
              <a:t> </a:t>
            </a:r>
            <a:r>
              <a:rPr lang="cs-CZ" sz="2800" dirty="0"/>
              <a:t>a</a:t>
            </a:r>
            <a:r>
              <a:rPr lang="en-US" sz="2800" dirty="0" err="1"/>
              <a:t>nd</a:t>
            </a:r>
            <a:r>
              <a:rPr lang="en-US" sz="2800" dirty="0"/>
              <a:t> networks linking Europe</a:t>
            </a:r>
            <a:r>
              <a:rPr lang="cs-CZ" sz="2800" dirty="0"/>
              <a:t>.</a:t>
            </a:r>
            <a:br>
              <a:rPr lang="cs-CZ" sz="2800" dirty="0"/>
            </a:br>
            <a:r>
              <a:rPr lang="en-US" sz="2800" dirty="0"/>
              <a:t>Traditional Christian European institutions </a:t>
            </a:r>
            <a:r>
              <a:rPr lang="cs-CZ" sz="2800" dirty="0" err="1"/>
              <a:t>of</a:t>
            </a:r>
            <a:r>
              <a:rPr lang="cs-CZ" sz="2800" dirty="0"/>
              <a:t> </a:t>
            </a:r>
            <a:r>
              <a:rPr lang="en-US" sz="2800" dirty="0"/>
              <a:t>reciprocity</a:t>
            </a:r>
            <a:endParaRPr lang="cs-CZ" sz="2800" dirty="0"/>
          </a:p>
        </p:txBody>
      </p:sp>
      <p:sp>
        <p:nvSpPr>
          <p:cNvPr id="3" name="Zástupný symbol pro obsah 2"/>
          <p:cNvSpPr>
            <a:spLocks noGrp="1"/>
          </p:cNvSpPr>
          <p:nvPr>
            <p:ph idx="1"/>
          </p:nvPr>
        </p:nvSpPr>
        <p:spPr>
          <a:xfrm>
            <a:off x="503779" y="2192788"/>
            <a:ext cx="9685843" cy="5368474"/>
          </a:xfrm>
        </p:spPr>
        <p:txBody>
          <a:bodyPr>
            <a:normAutofit fontScale="85000" lnSpcReduction="20000"/>
          </a:bodyPr>
          <a:lstStyle/>
          <a:p>
            <a:r>
              <a:rPr lang="en-US" b="1" dirty="0">
                <a:solidFill>
                  <a:schemeClr val="accent4">
                    <a:lumMod val="75000"/>
                  </a:schemeClr>
                </a:solidFill>
              </a:rPr>
              <a:t>Latin</a:t>
            </a:r>
            <a:r>
              <a:rPr lang="en-US" dirty="0"/>
              <a:t> (from antiquity to the Middle Ages)</a:t>
            </a:r>
            <a:endParaRPr lang="cs-CZ" dirty="0"/>
          </a:p>
          <a:p>
            <a:r>
              <a:rPr lang="en-US" b="1" dirty="0">
                <a:solidFill>
                  <a:srgbClr val="00B050"/>
                </a:solidFill>
              </a:rPr>
              <a:t>Monasteries</a:t>
            </a:r>
            <a:r>
              <a:rPr lang="en-US" dirty="0"/>
              <a:t> (Benedict, Francis, Dominic, monastic life, the spread of education and culture)</a:t>
            </a:r>
            <a:endParaRPr lang="cs-CZ" dirty="0"/>
          </a:p>
          <a:p>
            <a:r>
              <a:rPr lang="en-US" b="1" dirty="0">
                <a:solidFill>
                  <a:srgbClr val="0070C0"/>
                </a:solidFill>
              </a:rPr>
              <a:t>University</a:t>
            </a:r>
            <a:r>
              <a:rPr lang="en-US" dirty="0"/>
              <a:t> (the highest education, Dominicans, Jesuits later)</a:t>
            </a:r>
            <a:endParaRPr lang="cs-CZ" dirty="0"/>
          </a:p>
          <a:p>
            <a:r>
              <a:rPr lang="cs-CZ" b="1" dirty="0">
                <a:solidFill>
                  <a:schemeClr val="accent6">
                    <a:lumMod val="50000"/>
                  </a:schemeClr>
                </a:solidFill>
              </a:rPr>
              <a:t>F</a:t>
            </a:r>
            <a:r>
              <a:rPr lang="en-US" b="1" dirty="0" err="1">
                <a:solidFill>
                  <a:schemeClr val="accent6">
                    <a:lumMod val="50000"/>
                  </a:schemeClr>
                </a:solidFill>
              </a:rPr>
              <a:t>inancial</a:t>
            </a:r>
            <a:r>
              <a:rPr lang="en-US" b="1" dirty="0">
                <a:solidFill>
                  <a:schemeClr val="accent6">
                    <a:lumMod val="50000"/>
                  </a:schemeClr>
                </a:solidFill>
              </a:rPr>
              <a:t> institutions </a:t>
            </a:r>
            <a:r>
              <a:rPr lang="en-US" dirty="0"/>
              <a:t>(Templar, Knights of Malta, etc.).</a:t>
            </a:r>
            <a:endParaRPr lang="cs-CZ" dirty="0"/>
          </a:p>
          <a:p>
            <a:r>
              <a:rPr lang="cs-CZ" b="1" dirty="0">
                <a:solidFill>
                  <a:srgbClr val="FF0000"/>
                </a:solidFill>
              </a:rPr>
              <a:t>D</a:t>
            </a:r>
            <a:r>
              <a:rPr lang="en-US" b="1" dirty="0" err="1">
                <a:solidFill>
                  <a:srgbClr val="FF0000"/>
                </a:solidFill>
              </a:rPr>
              <a:t>evotion</a:t>
            </a:r>
            <a:r>
              <a:rPr lang="en-US" b="1" dirty="0">
                <a:solidFill>
                  <a:srgbClr val="FF0000"/>
                </a:solidFill>
              </a:rPr>
              <a:t> to the saints</a:t>
            </a:r>
            <a:r>
              <a:rPr lang="en-US" dirty="0"/>
              <a:t> ("patron" - "the baptismal" names – Calendar)</a:t>
            </a:r>
            <a:endParaRPr lang="cs-CZ" dirty="0"/>
          </a:p>
          <a:p>
            <a:r>
              <a:rPr lang="cs-CZ" b="1" dirty="0">
                <a:solidFill>
                  <a:srgbClr val="FF0000"/>
                </a:solidFill>
              </a:rPr>
              <a:t>P</a:t>
            </a:r>
            <a:r>
              <a:rPr lang="en-US" b="1" dirty="0" err="1">
                <a:solidFill>
                  <a:srgbClr val="FF0000"/>
                </a:solidFill>
              </a:rPr>
              <a:t>ilgrim</a:t>
            </a:r>
            <a:r>
              <a:rPr lang="en-US" b="1" dirty="0">
                <a:solidFill>
                  <a:srgbClr val="FF0000"/>
                </a:solidFill>
              </a:rPr>
              <a:t> places</a:t>
            </a:r>
            <a:endParaRPr lang="cs-CZ" b="1" dirty="0">
              <a:solidFill>
                <a:srgbClr val="FF0000"/>
              </a:solidFill>
            </a:endParaRPr>
          </a:p>
          <a:p>
            <a:pPr>
              <a:buNone/>
            </a:pPr>
            <a:endParaRPr lang="cs-CZ" dirty="0"/>
          </a:p>
          <a:p>
            <a:pPr>
              <a:buNone/>
            </a:pPr>
            <a:r>
              <a:rPr lang="en-US" dirty="0"/>
              <a:t>Individual fibers meet the individual needs of human beings: </a:t>
            </a:r>
            <a:r>
              <a:rPr lang="en-US" b="1" dirty="0">
                <a:solidFill>
                  <a:schemeClr val="accent4">
                    <a:lumMod val="75000"/>
                  </a:schemeClr>
                </a:solidFill>
              </a:rPr>
              <a:t>language</a:t>
            </a:r>
            <a:r>
              <a:rPr lang="en-US" dirty="0"/>
              <a:t>, </a:t>
            </a:r>
            <a:r>
              <a:rPr lang="en-US" b="1" dirty="0">
                <a:solidFill>
                  <a:srgbClr val="00B050"/>
                </a:solidFill>
              </a:rPr>
              <a:t>culture</a:t>
            </a:r>
            <a:r>
              <a:rPr lang="en-US" dirty="0"/>
              <a:t>, </a:t>
            </a:r>
            <a:r>
              <a:rPr lang="en-US" b="1" dirty="0">
                <a:solidFill>
                  <a:srgbClr val="0070C0"/>
                </a:solidFill>
              </a:rPr>
              <a:t>education</a:t>
            </a:r>
            <a:r>
              <a:rPr lang="en-US" dirty="0"/>
              <a:t>, </a:t>
            </a:r>
            <a:r>
              <a:rPr lang="en-US" b="1" dirty="0">
                <a:solidFill>
                  <a:schemeClr val="accent6">
                    <a:lumMod val="50000"/>
                  </a:schemeClr>
                </a:solidFill>
              </a:rPr>
              <a:t>finance</a:t>
            </a:r>
            <a:r>
              <a:rPr lang="en-US" dirty="0"/>
              <a:t>, </a:t>
            </a:r>
            <a:r>
              <a:rPr lang="en-US" b="1" dirty="0">
                <a:solidFill>
                  <a:srgbClr val="FF0000"/>
                </a:solidFill>
              </a:rPr>
              <a:t>spirituality</a:t>
            </a:r>
            <a:r>
              <a:rPr lang="en-US" dirty="0"/>
              <a:t> (mental and spiritual need)</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s://upload.wikimedia.org/wikipedia/commons/thumb/2/2d/Christianity_Branches.svg/600px-Christianity_Branches.svg.png"/>
          <p:cNvPicPr>
            <a:picLocks noChangeAspect="1" noChangeArrowheads="1"/>
          </p:cNvPicPr>
          <p:nvPr/>
        </p:nvPicPr>
        <p:blipFill>
          <a:blip r:embed="rId3" cstate="print"/>
          <a:srcRect/>
          <a:stretch>
            <a:fillRect/>
          </a:stretch>
        </p:blipFill>
        <p:spPr bwMode="auto">
          <a:xfrm>
            <a:off x="407459" y="1267637"/>
            <a:ext cx="10081683" cy="38142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5859" y="302801"/>
            <a:ext cx="10081683" cy="1731203"/>
          </a:xfrm>
        </p:spPr>
        <p:txBody>
          <a:bodyPr>
            <a:normAutofit fontScale="90000"/>
          </a:bodyPr>
          <a:lstStyle/>
          <a:p>
            <a:r>
              <a:rPr lang="en-US" b="1" dirty="0" err="1"/>
              <a:t>Didache</a:t>
            </a:r>
            <a:br>
              <a:rPr lang="cs-CZ" b="1" dirty="0"/>
            </a:br>
            <a:r>
              <a:rPr lang="en-US" dirty="0"/>
              <a:t> </a:t>
            </a:r>
            <a:r>
              <a:rPr lang="en-US" sz="2205" dirty="0"/>
              <a:t>A specifically Christian document pre-dating the New Testament</a:t>
            </a:r>
            <a:r>
              <a:rPr lang="cs-CZ" sz="2205" dirty="0"/>
              <a:t> – </a:t>
            </a:r>
            <a:r>
              <a:rPr lang="en-US" sz="2205" dirty="0"/>
              <a:t>The </a:t>
            </a:r>
            <a:r>
              <a:rPr lang="en-US" sz="2205" dirty="0" err="1"/>
              <a:t>Didache</a:t>
            </a:r>
            <a:r>
              <a:rPr lang="en-US" sz="2205" dirty="0"/>
              <a:t>, chronicles a debate between the first Christians: do you have to be a Jew to convert to Christianity?</a:t>
            </a:r>
            <a:endParaRPr lang="cs-CZ" sz="2205" dirty="0"/>
          </a:p>
        </p:txBody>
      </p:sp>
      <p:sp>
        <p:nvSpPr>
          <p:cNvPr id="3" name="Zástupný symbol pro obsah 2"/>
          <p:cNvSpPr>
            <a:spLocks noGrp="1"/>
          </p:cNvSpPr>
          <p:nvPr>
            <p:ph idx="1"/>
          </p:nvPr>
        </p:nvSpPr>
        <p:spPr>
          <a:xfrm>
            <a:off x="809943" y="2351572"/>
            <a:ext cx="9073515" cy="4922314"/>
          </a:xfrm>
        </p:spPr>
        <p:txBody>
          <a:bodyPr>
            <a:normAutofit fontScale="70000" lnSpcReduction="20000"/>
          </a:bodyPr>
          <a:lstStyle/>
          <a:p>
            <a:endParaRPr lang="en-US" b="1" dirty="0"/>
          </a:p>
          <a:p>
            <a:r>
              <a:rPr lang="en-US" dirty="0"/>
              <a:t>Christianity as a world religion began when St Paul persuaded </a:t>
            </a:r>
            <a:r>
              <a:rPr lang="en-US" dirty="0" err="1"/>
              <a:t>Jesus's</a:t>
            </a:r>
            <a:r>
              <a:rPr lang="en-US" dirty="0"/>
              <a:t> Disciples at a crisis meeting in Jerusalem that you didn't have to become a Jew to be a Christian.</a:t>
            </a:r>
          </a:p>
          <a:p>
            <a:r>
              <a:rPr lang="en-US" dirty="0"/>
              <a:t>A key question in the debate was whether Gentiles wishing to convert to the (Jewish) Jesus movement should be circumcised.</a:t>
            </a:r>
          </a:p>
          <a:p>
            <a:r>
              <a:rPr lang="en-US" dirty="0"/>
              <a:t>A section of a document called The </a:t>
            </a:r>
            <a:r>
              <a:rPr lang="en-US" dirty="0" err="1"/>
              <a:t>Didache</a:t>
            </a:r>
            <a:r>
              <a:rPr lang="en-US" dirty="0"/>
              <a:t> describes the process leading to the baptism of Gentiles wishing to convert to the (Jewish) Jesus movement. It does not require them to be circumcised - and thus does not require them to become Jews as a preliminary step.</a:t>
            </a:r>
          </a:p>
          <a:p>
            <a:r>
              <a:rPr lang="en-US" dirty="0"/>
              <a:t>The </a:t>
            </a:r>
            <a:r>
              <a:rPr lang="en-US" dirty="0" err="1"/>
              <a:t>Didache</a:t>
            </a:r>
            <a:r>
              <a:rPr lang="en-US" dirty="0"/>
              <a:t> (pronounced '</a:t>
            </a:r>
            <a:r>
              <a:rPr lang="en-US" i="1" dirty="0"/>
              <a:t>did</a:t>
            </a:r>
            <a:r>
              <a:rPr lang="en-US" dirty="0"/>
              <a:t> ah </a:t>
            </a:r>
            <a:r>
              <a:rPr lang="en-US" dirty="0" err="1"/>
              <a:t>kay</a:t>
            </a:r>
            <a:r>
              <a:rPr lang="en-US" dirty="0"/>
              <a:t>') is a Christian manual giving unique details regarding baptism, </a:t>
            </a:r>
            <a:r>
              <a:rPr lang="en-US" dirty="0" err="1"/>
              <a:t>eucharist</a:t>
            </a:r>
            <a:r>
              <a:rPr lang="en-US" dirty="0"/>
              <a:t> and church leadership from an early period of Christian development.</a:t>
            </a:r>
          </a:p>
          <a:p>
            <a:r>
              <a:rPr lang="en-US" dirty="0"/>
              <a:t>Its name comes from the title, </a:t>
            </a:r>
            <a:r>
              <a:rPr lang="en-US" i="1" dirty="0"/>
              <a:t>The Teaching (</a:t>
            </a:r>
            <a:r>
              <a:rPr lang="en-US" i="1" dirty="0" err="1"/>
              <a:t>Didache</a:t>
            </a:r>
            <a:r>
              <a:rPr lang="en-US" i="1" dirty="0"/>
              <a:t>) of the Lord, by the Twelve Apostles, to the Gentiles</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err="1"/>
              <a:t>Targets</a:t>
            </a:r>
            <a:r>
              <a:rPr lang="cs-CZ" b="1" dirty="0"/>
              <a:t> </a:t>
            </a:r>
            <a:r>
              <a:rPr lang="cs-CZ" b="1" dirty="0" err="1"/>
              <a:t>of</a:t>
            </a:r>
            <a:r>
              <a:rPr lang="cs-CZ" b="1" dirty="0"/>
              <a:t> </a:t>
            </a:r>
            <a:r>
              <a:rPr lang="cs-CZ" b="1" dirty="0" err="1"/>
              <a:t>the</a:t>
            </a:r>
            <a:r>
              <a:rPr lang="cs-CZ" b="1" dirty="0"/>
              <a:t> </a:t>
            </a:r>
            <a:r>
              <a:rPr lang="cs-CZ" b="1" dirty="0" err="1"/>
              <a:t>subject</a:t>
            </a:r>
            <a:endParaRPr lang="cs-CZ" dirty="0"/>
          </a:p>
        </p:txBody>
      </p:sp>
      <p:sp>
        <p:nvSpPr>
          <p:cNvPr id="3" name="Zástupný symbol pro obsah 2"/>
          <p:cNvSpPr>
            <a:spLocks noGrp="1"/>
          </p:cNvSpPr>
          <p:nvPr>
            <p:ph idx="1"/>
          </p:nvPr>
        </p:nvSpPr>
        <p:spPr/>
        <p:txBody>
          <a:bodyPr>
            <a:normAutofit lnSpcReduction="10000"/>
          </a:bodyPr>
          <a:lstStyle/>
          <a:p>
            <a:r>
              <a:rPr lang="cs-CZ" dirty="0" err="1"/>
              <a:t>Reflection</a:t>
            </a:r>
            <a:r>
              <a:rPr lang="cs-CZ" dirty="0"/>
              <a:t> </a:t>
            </a:r>
            <a:r>
              <a:rPr lang="cs-CZ" dirty="0" err="1"/>
              <a:t>of</a:t>
            </a:r>
            <a:r>
              <a:rPr lang="cs-CZ" dirty="0"/>
              <a:t> </a:t>
            </a:r>
            <a:r>
              <a:rPr lang="cs-CZ" dirty="0" err="1"/>
              <a:t>values</a:t>
            </a:r>
            <a:r>
              <a:rPr lang="cs-CZ" dirty="0"/>
              <a:t>, </a:t>
            </a:r>
            <a:r>
              <a:rPr lang="cs-CZ" dirty="0" err="1"/>
              <a:t>which</a:t>
            </a:r>
            <a:r>
              <a:rPr lang="cs-CZ" dirty="0"/>
              <a:t> are </a:t>
            </a:r>
            <a:r>
              <a:rPr lang="cs-CZ" dirty="0" err="1"/>
              <a:t>cared</a:t>
            </a:r>
            <a:r>
              <a:rPr lang="cs-CZ" dirty="0"/>
              <a:t> in </a:t>
            </a:r>
            <a:r>
              <a:rPr lang="cs-CZ" dirty="0" err="1"/>
              <a:t>Europe</a:t>
            </a:r>
            <a:endParaRPr lang="cs-CZ" dirty="0"/>
          </a:p>
          <a:p>
            <a:r>
              <a:rPr lang="en-US" dirty="0"/>
              <a:t>From the theological and philosophical traditions of </a:t>
            </a:r>
            <a:r>
              <a:rPr lang="en-US" dirty="0" err="1"/>
              <a:t>cultur</a:t>
            </a:r>
            <a:r>
              <a:rPr lang="cs-CZ" dirty="0"/>
              <a:t>e</a:t>
            </a:r>
            <a:r>
              <a:rPr lang="en-US" dirty="0"/>
              <a:t>, then it will refer to multiple approaches to the core values and simultaneously will present their unifying elements.</a:t>
            </a:r>
            <a:endParaRPr lang="cs-CZ" dirty="0"/>
          </a:p>
          <a:p>
            <a:r>
              <a:rPr lang="en-US" dirty="0"/>
              <a:t>The graduate should thus be brought to a deeper understanding of the theological and philosophical dimension of European culture.</a:t>
            </a:r>
            <a:r>
              <a:rPr lang="cs-CZ" dirty="0"/>
              <a:t>  </a:t>
            </a:r>
            <a:br>
              <a:rPr lang="en-US" dirty="0"/>
            </a:br>
            <a:br>
              <a:rPr lang="en-US" dirty="0"/>
            </a:br>
            <a:endParaRPr lang="en-US" dirty="0"/>
          </a:p>
          <a:p>
            <a:endParaRPr lang="cs-CZ"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2" descr="http://www.ccel.org/bible/phillips/CNM18-Paul1stJourney.gif"/>
          <p:cNvPicPr>
            <a:picLocks noChangeAspect="1" noChangeArrowheads="1"/>
          </p:cNvPicPr>
          <p:nvPr/>
        </p:nvPicPr>
        <p:blipFill>
          <a:blip r:embed="rId3" cstate="print"/>
          <a:srcRect/>
          <a:stretch>
            <a:fillRect/>
          </a:stretch>
        </p:blipFill>
        <p:spPr bwMode="auto">
          <a:xfrm>
            <a:off x="1819564" y="841278"/>
            <a:ext cx="8567978" cy="67199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http://www.ccel.org/bible/phillips/CNM19-Pauls2ndJourney.gif"/>
          <p:cNvPicPr>
            <a:picLocks noChangeAspect="1" noChangeArrowheads="1"/>
          </p:cNvPicPr>
          <p:nvPr/>
        </p:nvPicPr>
        <p:blipFill>
          <a:blip r:embed="rId3" cstate="print"/>
          <a:srcRect/>
          <a:stretch>
            <a:fillRect/>
          </a:stretch>
        </p:blipFill>
        <p:spPr bwMode="auto">
          <a:xfrm>
            <a:off x="1793079" y="886691"/>
            <a:ext cx="8038717" cy="667457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http://www.ccel.org/bible/phillips/CNM21-Pauls3rdJourney.gif"/>
          <p:cNvPicPr>
            <a:picLocks noChangeAspect="1" noChangeArrowheads="1"/>
          </p:cNvPicPr>
          <p:nvPr/>
        </p:nvPicPr>
        <p:blipFill>
          <a:blip r:embed="rId3" cstate="print"/>
          <a:srcRect/>
          <a:stretch>
            <a:fillRect/>
          </a:stretch>
        </p:blipFill>
        <p:spPr bwMode="auto">
          <a:xfrm>
            <a:off x="1234710" y="895927"/>
            <a:ext cx="9152831" cy="649867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http://www.ccel.org/bible/phillips/CNM26-PaultoRome.gif"/>
          <p:cNvPicPr>
            <a:picLocks noChangeAspect="1" noChangeArrowheads="1"/>
          </p:cNvPicPr>
          <p:nvPr/>
        </p:nvPicPr>
        <p:blipFill>
          <a:blip r:embed="rId3" cstate="print"/>
          <a:srcRect/>
          <a:stretch>
            <a:fillRect/>
          </a:stretch>
        </p:blipFill>
        <p:spPr bwMode="auto">
          <a:xfrm>
            <a:off x="224876" y="1052025"/>
            <a:ext cx="10243647" cy="61925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19543" y="90365"/>
            <a:ext cx="9073515" cy="1096066"/>
          </a:xfrm>
        </p:spPr>
        <p:txBody>
          <a:bodyPr>
            <a:normAutofit/>
          </a:bodyPr>
          <a:lstStyle/>
          <a:p>
            <a:r>
              <a:rPr lang="cs-CZ" b="1" dirty="0" err="1"/>
              <a:t>Christianity</a:t>
            </a:r>
            <a:r>
              <a:rPr lang="cs-CZ" b="1" dirty="0"/>
              <a:t> in </a:t>
            </a:r>
            <a:r>
              <a:rPr lang="cs-CZ" b="1" dirty="0" err="1"/>
              <a:t>the</a:t>
            </a:r>
            <a:r>
              <a:rPr lang="cs-CZ" b="1" dirty="0"/>
              <a:t> </a:t>
            </a:r>
            <a:r>
              <a:rPr lang="en-US" b="1" dirty="0"/>
              <a:t>Roman Empire</a:t>
            </a:r>
            <a:endParaRPr lang="cs-CZ" dirty="0"/>
          </a:p>
        </p:txBody>
      </p:sp>
      <p:sp>
        <p:nvSpPr>
          <p:cNvPr id="3" name="Zástupný symbol pro obsah 2"/>
          <p:cNvSpPr>
            <a:spLocks noGrp="1"/>
          </p:cNvSpPr>
          <p:nvPr>
            <p:ph idx="1"/>
          </p:nvPr>
        </p:nvSpPr>
        <p:spPr>
          <a:xfrm>
            <a:off x="503779" y="1319474"/>
            <a:ext cx="9685843" cy="6241788"/>
          </a:xfrm>
        </p:spPr>
        <p:txBody>
          <a:bodyPr>
            <a:normAutofit fontScale="47500" lnSpcReduction="20000"/>
          </a:bodyPr>
          <a:lstStyle/>
          <a:p>
            <a:r>
              <a:rPr lang="en-US" dirty="0"/>
              <a:t>Paul established Christian churches throughout the Roman Empire, including Europe, and beyond - even into Africa.</a:t>
            </a:r>
          </a:p>
          <a:p>
            <a:pPr>
              <a:buNone/>
            </a:pPr>
            <a:r>
              <a:rPr lang="en-US" b="1" dirty="0"/>
              <a:t>Persecution</a:t>
            </a:r>
          </a:p>
          <a:p>
            <a:r>
              <a:rPr lang="cs-CZ" dirty="0"/>
              <a:t>T</a:t>
            </a:r>
            <a:r>
              <a:rPr lang="en-US" dirty="0"/>
              <a:t>he church remained small and was persecuted, particularly under tyrannical Roman emperors like Nero (54-68), Domitian (81-96), under whom being a Christian was an illegal act, and Diocletian (284-305).</a:t>
            </a:r>
          </a:p>
          <a:p>
            <a:r>
              <a:rPr lang="en-US" dirty="0"/>
              <a:t>Many Christian believers died for their faith and became martyrs for the church (Bishop Polycarp and St Alban amongst others).</a:t>
            </a:r>
          </a:p>
          <a:p>
            <a:pPr>
              <a:buNone/>
            </a:pPr>
            <a:r>
              <a:rPr lang="en-US" b="1" dirty="0"/>
              <a:t>Emperor Constantine</a:t>
            </a:r>
            <a:r>
              <a:rPr lang="cs-CZ" b="1" dirty="0"/>
              <a:t> – </a:t>
            </a:r>
            <a:r>
              <a:rPr lang="en-US" b="1" dirty="0"/>
              <a:t>turns the tide</a:t>
            </a:r>
          </a:p>
          <a:p>
            <a:r>
              <a:rPr lang="en-US" dirty="0"/>
              <a:t>When a Roman soldier, Constantine, won victory over his rival in battle to become the Roman emperor, he attributed his success to the Christian God and immediately proclaimed his conversion to Christianity.</a:t>
            </a:r>
          </a:p>
          <a:p>
            <a:r>
              <a:rPr lang="en-US" dirty="0"/>
              <a:t>Christianity became the official religion of the Roman Empire.</a:t>
            </a:r>
          </a:p>
          <a:p>
            <a:r>
              <a:rPr lang="en-US" dirty="0"/>
              <a:t>Constantine then needed to establish exactly what the Christian faith was and called the First Council of </a:t>
            </a:r>
            <a:r>
              <a:rPr lang="en-US" dirty="0" err="1"/>
              <a:t>Nicea</a:t>
            </a:r>
            <a:r>
              <a:rPr lang="en-US" dirty="0"/>
              <a:t> in 325 AD which formulated and codified the faith.</a:t>
            </a:r>
          </a:p>
          <a:p>
            <a:pPr>
              <a:buNone/>
            </a:pPr>
            <a:r>
              <a:rPr lang="en-US" b="1" dirty="0"/>
              <a:t>Formulating the faith</a:t>
            </a:r>
          </a:p>
          <a:p>
            <a:r>
              <a:rPr lang="en-US" dirty="0"/>
              <a:t>Over the next few centuries, there were debates and controversies about the precise interpretation of the faith, as ideas were formulated and discussed.</a:t>
            </a:r>
          </a:p>
          <a:p>
            <a:r>
              <a:rPr lang="en-US" dirty="0"/>
              <a:t>The Council of Chalcedon held in 451 was the last council held whilst the Roman Empire was intact. It gave rise to the Nicene Creed which Christians still say today to affirm their belief in God, Christ and his church.</a:t>
            </a:r>
          </a:p>
          <a:p>
            <a:r>
              <a:rPr lang="en-US" dirty="0"/>
              <a:t>When Rome fell in 476, it meant that Western and Eastern Christians were no longer under the same political rule and differences in belief and practice arose between them.</a:t>
            </a:r>
          </a:p>
          <a:p>
            <a:pPr>
              <a:buNone/>
            </a:pPr>
            <a:r>
              <a:rPr lang="en-US" b="1" dirty="0"/>
              <a:t>The Great Schism</a:t>
            </a:r>
          </a:p>
          <a:p>
            <a:r>
              <a:rPr lang="en-US" dirty="0"/>
              <a:t>The differences between Eastern and Western Christianity culminated in what has been called the Great Schism, in 1054, when the patriarchs of the Eastern and Western division (of Constantinople and Rome respectively) were unable to resolve their differences.</a:t>
            </a:r>
          </a:p>
          <a:p>
            <a:r>
              <a:rPr lang="en-US" dirty="0"/>
              <a:t>The split led to the Orthodox church and the Roman Catholic church.</a:t>
            </a:r>
          </a:p>
          <a:p>
            <a:r>
              <a:rPr lang="en-US" dirty="0"/>
              <a:t>The Orthodox church does not </a:t>
            </a:r>
            <a:r>
              <a:rPr lang="en-US" dirty="0" err="1"/>
              <a:t>recognise</a:t>
            </a:r>
            <a:r>
              <a:rPr lang="en-US" dirty="0"/>
              <a:t> the authority of the Roman papacy and claims a Christian heritage in direct descent from the Christian church of Christ's believers.</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http://upload.wikimedia.org/wikipedia/commons/0/0e/Imperium_Romanum_Germania.png"/>
          <p:cNvPicPr>
            <a:picLocks noChangeAspect="1" noChangeArrowheads="1"/>
          </p:cNvPicPr>
          <p:nvPr/>
        </p:nvPicPr>
        <p:blipFill>
          <a:blip r:embed="rId3" cstate="print"/>
          <a:srcRect/>
          <a:stretch>
            <a:fillRect/>
          </a:stretch>
        </p:blipFill>
        <p:spPr bwMode="auto">
          <a:xfrm>
            <a:off x="1141675" y="831273"/>
            <a:ext cx="9245867" cy="648494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University</a:t>
            </a:r>
          </a:p>
        </p:txBody>
      </p:sp>
      <p:sp>
        <p:nvSpPr>
          <p:cNvPr id="3" name="Zástupný symbol pro obsah 2"/>
          <p:cNvSpPr>
            <a:spLocks noGrp="1"/>
          </p:cNvSpPr>
          <p:nvPr>
            <p:ph idx="1"/>
          </p:nvPr>
        </p:nvSpPr>
        <p:spPr/>
        <p:txBody>
          <a:bodyPr>
            <a:normAutofit fontScale="92500" lnSpcReduction="10000"/>
          </a:bodyPr>
          <a:lstStyle/>
          <a:p>
            <a:pPr>
              <a:buNone/>
            </a:pPr>
            <a:r>
              <a:rPr lang="en-US" dirty="0"/>
              <a:t>Paris - the oldest study </a:t>
            </a:r>
            <a:r>
              <a:rPr lang="en-US" dirty="0" err="1"/>
              <a:t>generale</a:t>
            </a:r>
            <a:r>
              <a:rPr lang="en-US" dirty="0"/>
              <a:t> Northern Europe's largest center of theological and philosophical studies, corporate masters / graduate (after 6 years, for the next 12 years, Doctor), who had the right to learn, there are 4 faculties: theology, canon law, medicine, liberal arts (only the divided into four by nationalities)</a:t>
            </a:r>
            <a:endParaRPr lang="cs-CZ" dirty="0"/>
          </a:p>
          <a:p>
            <a:pPr>
              <a:buNone/>
            </a:pPr>
            <a:r>
              <a:rPr lang="en-US" dirty="0"/>
              <a:t>Oxford - corporate masters, model Paris, also studying theology and philosophy</a:t>
            </a:r>
            <a:br>
              <a:rPr lang="en-US" dirty="0"/>
            </a:br>
            <a:r>
              <a:rPr lang="en-US" dirty="0"/>
              <a:t>creating a new elite - the intelligentsia, independent property and origin</a:t>
            </a:r>
            <a:br>
              <a:rPr lang="en-US" dirty="0"/>
            </a:br>
            <a:r>
              <a:rPr lang="en-US" dirty="0"/>
              <a:t>In the Middle Ages 3 highest authorities: imperium (imperial) </a:t>
            </a:r>
            <a:r>
              <a:rPr lang="en-US" dirty="0" err="1"/>
              <a:t>sacerdotium</a:t>
            </a:r>
            <a:r>
              <a:rPr lang="en-US" dirty="0"/>
              <a:t> (priesthood), study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36800" y="-72678"/>
            <a:ext cx="8356600" cy="1260210"/>
          </a:xfrm>
        </p:spPr>
        <p:txBody>
          <a:bodyPr>
            <a:normAutofit/>
          </a:bodyPr>
          <a:lstStyle/>
          <a:p>
            <a:r>
              <a:rPr lang="cs-CZ" sz="3200" dirty="0" err="1"/>
              <a:t>Traditional</a:t>
            </a:r>
            <a:r>
              <a:rPr lang="cs-CZ" sz="3200" dirty="0"/>
              <a:t> </a:t>
            </a:r>
            <a:r>
              <a:rPr lang="cs-CZ" sz="3200" dirty="0" err="1"/>
              <a:t>ancient</a:t>
            </a:r>
            <a:r>
              <a:rPr lang="cs-CZ" sz="3200" dirty="0"/>
              <a:t> </a:t>
            </a:r>
            <a:r>
              <a:rPr lang="cs-CZ" sz="3200" dirty="0" err="1"/>
              <a:t>and</a:t>
            </a:r>
            <a:r>
              <a:rPr lang="cs-CZ" sz="3200" dirty="0"/>
              <a:t> Christian </a:t>
            </a:r>
            <a:r>
              <a:rPr lang="cs-CZ" sz="3200" dirty="0" err="1"/>
              <a:t>values</a:t>
            </a:r>
            <a:endParaRPr lang="cs-CZ" sz="3200" dirty="0"/>
          </a:p>
        </p:txBody>
      </p:sp>
      <p:sp>
        <p:nvSpPr>
          <p:cNvPr id="3" name="Zástupný symbol pro obsah 2"/>
          <p:cNvSpPr>
            <a:spLocks noGrp="1"/>
          </p:cNvSpPr>
          <p:nvPr>
            <p:ph idx="1"/>
          </p:nvPr>
        </p:nvSpPr>
        <p:spPr/>
        <p:txBody>
          <a:bodyPr>
            <a:normAutofit lnSpcReduction="10000"/>
          </a:bodyPr>
          <a:lstStyle/>
          <a:p>
            <a:pPr>
              <a:buNone/>
            </a:pPr>
            <a:r>
              <a:rPr lang="cs-CZ" dirty="0"/>
              <a:t>4 </a:t>
            </a:r>
            <a:r>
              <a:rPr lang="cs-CZ" dirty="0" err="1">
                <a:solidFill>
                  <a:srgbClr val="7030A0"/>
                </a:solidFill>
              </a:rPr>
              <a:t>moral</a:t>
            </a:r>
            <a:r>
              <a:rPr lang="cs-CZ" dirty="0"/>
              <a:t> </a:t>
            </a:r>
            <a:r>
              <a:rPr lang="cs-CZ" dirty="0" err="1"/>
              <a:t>virtues</a:t>
            </a:r>
            <a:r>
              <a:rPr lang="cs-CZ" dirty="0"/>
              <a:t> (</a:t>
            </a:r>
            <a:r>
              <a:rPr lang="cs-CZ" dirty="0" err="1"/>
              <a:t>cardinal</a:t>
            </a:r>
            <a:r>
              <a:rPr lang="cs-CZ" dirty="0"/>
              <a:t>, </a:t>
            </a:r>
            <a:r>
              <a:rPr lang="cs-CZ" i="1" dirty="0" err="1"/>
              <a:t>virtutes</a:t>
            </a:r>
            <a:r>
              <a:rPr lang="cs-CZ" i="1" dirty="0"/>
              <a:t> </a:t>
            </a:r>
            <a:r>
              <a:rPr lang="cs-CZ" i="1" dirty="0" err="1">
                <a:solidFill>
                  <a:srgbClr val="7030A0"/>
                </a:solidFill>
              </a:rPr>
              <a:t>cardinales</a:t>
            </a:r>
            <a:r>
              <a:rPr lang="cs-CZ" dirty="0"/>
              <a:t>):</a:t>
            </a:r>
          </a:p>
          <a:p>
            <a:r>
              <a:rPr lang="cs-CZ" b="1" dirty="0" err="1">
                <a:solidFill>
                  <a:srgbClr val="7030A0"/>
                </a:solidFill>
              </a:rPr>
              <a:t>Prudence</a:t>
            </a:r>
            <a:r>
              <a:rPr lang="cs-CZ" dirty="0"/>
              <a:t> (</a:t>
            </a:r>
            <a:r>
              <a:rPr lang="cs-CZ" dirty="0" err="1"/>
              <a:t>wisdom</a:t>
            </a:r>
            <a:r>
              <a:rPr lang="cs-CZ" dirty="0"/>
              <a:t>, </a:t>
            </a:r>
            <a:r>
              <a:rPr lang="cs-CZ" dirty="0" err="1"/>
              <a:t>understanding</a:t>
            </a:r>
            <a:r>
              <a:rPr lang="cs-CZ" dirty="0"/>
              <a:t>, </a:t>
            </a:r>
            <a:r>
              <a:rPr lang="cs-CZ" dirty="0" err="1"/>
              <a:t>gr</a:t>
            </a:r>
            <a:r>
              <a:rPr lang="cs-CZ" dirty="0"/>
              <a:t>. </a:t>
            </a:r>
            <a:r>
              <a:rPr lang="cs-CZ" dirty="0" err="1"/>
              <a:t>phronesis</a:t>
            </a:r>
            <a:r>
              <a:rPr lang="cs-CZ" dirty="0"/>
              <a:t>, l. </a:t>
            </a:r>
            <a:r>
              <a:rPr lang="cs-CZ" dirty="0" err="1"/>
              <a:t>prudentia</a:t>
            </a:r>
            <a:r>
              <a:rPr lang="cs-CZ" dirty="0"/>
              <a:t>)</a:t>
            </a:r>
          </a:p>
          <a:p>
            <a:r>
              <a:rPr lang="cs-CZ" b="1" dirty="0">
                <a:solidFill>
                  <a:srgbClr val="7030A0"/>
                </a:solidFill>
              </a:rPr>
              <a:t>Justice</a:t>
            </a:r>
            <a:r>
              <a:rPr lang="cs-CZ" dirty="0"/>
              <a:t> (</a:t>
            </a:r>
            <a:r>
              <a:rPr lang="cs-CZ" dirty="0" err="1"/>
              <a:t>iustitia</a:t>
            </a:r>
            <a:r>
              <a:rPr lang="cs-CZ" dirty="0"/>
              <a:t>)</a:t>
            </a:r>
          </a:p>
          <a:p>
            <a:r>
              <a:rPr lang="cs-CZ" b="1" dirty="0" err="1">
                <a:solidFill>
                  <a:srgbClr val="7030A0"/>
                </a:solidFill>
              </a:rPr>
              <a:t>Courage</a:t>
            </a:r>
            <a:r>
              <a:rPr lang="cs-CZ" dirty="0"/>
              <a:t> (</a:t>
            </a:r>
            <a:r>
              <a:rPr lang="cs-CZ" dirty="0" err="1"/>
              <a:t>Fortitudo</a:t>
            </a:r>
            <a:r>
              <a:rPr lang="cs-CZ" dirty="0"/>
              <a:t>)</a:t>
            </a:r>
          </a:p>
          <a:p>
            <a:r>
              <a:rPr lang="cs-CZ" b="1" dirty="0">
                <a:solidFill>
                  <a:srgbClr val="7030A0"/>
                </a:solidFill>
              </a:rPr>
              <a:t>Temperance</a:t>
            </a:r>
            <a:r>
              <a:rPr lang="cs-CZ" dirty="0"/>
              <a:t> (</a:t>
            </a:r>
            <a:r>
              <a:rPr lang="cs-CZ" dirty="0" err="1"/>
              <a:t>temperantia</a:t>
            </a:r>
            <a:r>
              <a:rPr lang="cs-CZ" dirty="0"/>
              <a:t>)</a:t>
            </a:r>
          </a:p>
          <a:p>
            <a:pPr>
              <a:buNone/>
            </a:pPr>
            <a:r>
              <a:rPr lang="cs-CZ" dirty="0"/>
              <a:t>3 </a:t>
            </a:r>
            <a:r>
              <a:rPr lang="cs-CZ" dirty="0" err="1">
                <a:solidFill>
                  <a:srgbClr val="FF0000"/>
                </a:solidFill>
              </a:rPr>
              <a:t>divine</a:t>
            </a:r>
            <a:r>
              <a:rPr lang="cs-CZ" dirty="0"/>
              <a:t> </a:t>
            </a:r>
            <a:r>
              <a:rPr lang="cs-CZ" dirty="0" err="1"/>
              <a:t>virtues</a:t>
            </a:r>
            <a:r>
              <a:rPr lang="cs-CZ" dirty="0"/>
              <a:t> (</a:t>
            </a:r>
            <a:r>
              <a:rPr lang="cs-CZ" dirty="0" err="1"/>
              <a:t>theological</a:t>
            </a:r>
            <a:r>
              <a:rPr lang="cs-CZ" dirty="0"/>
              <a:t>, </a:t>
            </a:r>
            <a:r>
              <a:rPr lang="cs-CZ" i="1" dirty="0" err="1"/>
              <a:t>virtutes</a:t>
            </a:r>
            <a:r>
              <a:rPr lang="cs-CZ" i="1" dirty="0"/>
              <a:t> </a:t>
            </a:r>
            <a:r>
              <a:rPr lang="cs-CZ" i="1" dirty="0" err="1">
                <a:solidFill>
                  <a:srgbClr val="FF0000"/>
                </a:solidFill>
              </a:rPr>
              <a:t>infusae</a:t>
            </a:r>
            <a:r>
              <a:rPr lang="cs-CZ" dirty="0"/>
              <a:t>):</a:t>
            </a:r>
          </a:p>
          <a:p>
            <a:r>
              <a:rPr lang="cs-CZ" b="1" dirty="0" err="1">
                <a:solidFill>
                  <a:srgbClr val="FF0000"/>
                </a:solidFill>
              </a:rPr>
              <a:t>Faith</a:t>
            </a:r>
            <a:r>
              <a:rPr lang="cs-CZ" dirty="0"/>
              <a:t> (l. </a:t>
            </a:r>
            <a:r>
              <a:rPr lang="cs-CZ" dirty="0" err="1"/>
              <a:t>Pistis</a:t>
            </a:r>
            <a:r>
              <a:rPr lang="cs-CZ" dirty="0"/>
              <a:t>, l. </a:t>
            </a:r>
            <a:r>
              <a:rPr lang="cs-CZ" dirty="0" err="1"/>
              <a:t>fides</a:t>
            </a:r>
            <a:r>
              <a:rPr lang="cs-CZ" dirty="0"/>
              <a:t>)</a:t>
            </a:r>
          </a:p>
          <a:p>
            <a:r>
              <a:rPr lang="cs-CZ" b="1" dirty="0" err="1">
                <a:solidFill>
                  <a:srgbClr val="FF0000"/>
                </a:solidFill>
              </a:rPr>
              <a:t>Hope</a:t>
            </a:r>
            <a:r>
              <a:rPr lang="cs-CZ" dirty="0"/>
              <a:t> (l. </a:t>
            </a:r>
            <a:r>
              <a:rPr lang="cs-CZ" dirty="0" err="1"/>
              <a:t>Elpis</a:t>
            </a:r>
            <a:r>
              <a:rPr lang="cs-CZ" dirty="0"/>
              <a:t>, l. </a:t>
            </a:r>
            <a:r>
              <a:rPr lang="cs-CZ" dirty="0" err="1"/>
              <a:t>spes</a:t>
            </a:r>
            <a:r>
              <a:rPr lang="cs-CZ" dirty="0"/>
              <a:t>)</a:t>
            </a:r>
          </a:p>
          <a:p>
            <a:r>
              <a:rPr lang="cs-CZ" b="1" dirty="0">
                <a:solidFill>
                  <a:srgbClr val="FF0000"/>
                </a:solidFill>
              </a:rPr>
              <a:t>Love</a:t>
            </a:r>
            <a:r>
              <a:rPr lang="cs-CZ" dirty="0"/>
              <a:t> (l. </a:t>
            </a:r>
            <a:r>
              <a:rPr lang="cs-CZ" dirty="0" err="1"/>
              <a:t>agape</a:t>
            </a:r>
            <a:r>
              <a:rPr lang="cs-CZ" dirty="0"/>
              <a:t>, l. </a:t>
            </a:r>
            <a:r>
              <a:rPr lang="cs-CZ" dirty="0" err="1"/>
              <a:t>caritas</a:t>
            </a:r>
            <a:r>
              <a:rPr lang="cs-CZ"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ZS\Documents\zaloha Flash modra\ZS\mozaiky\Spravedlnost.jpg"/>
          <p:cNvPicPr>
            <a:picLocks noChangeAspect="1" noChangeArrowheads="1"/>
          </p:cNvPicPr>
          <p:nvPr/>
        </p:nvPicPr>
        <p:blipFill>
          <a:blip r:embed="rId3" cstate="print"/>
          <a:srcRect/>
          <a:stretch>
            <a:fillRect/>
          </a:stretch>
        </p:blipFill>
        <p:spPr bwMode="auto">
          <a:xfrm>
            <a:off x="213495" y="922513"/>
            <a:ext cx="4088136" cy="5191934"/>
          </a:xfrm>
          <a:prstGeom prst="rect">
            <a:avLst/>
          </a:prstGeom>
          <a:noFill/>
        </p:spPr>
      </p:pic>
      <p:pic>
        <p:nvPicPr>
          <p:cNvPr id="54275" name="Picture 3" descr="C:\Users\ZS\Documents\zaloha Flash modra\ZS\mozaiky\Charitky1.jpg"/>
          <p:cNvPicPr>
            <a:picLocks noChangeAspect="1" noChangeArrowheads="1"/>
          </p:cNvPicPr>
          <p:nvPr/>
        </p:nvPicPr>
        <p:blipFill>
          <a:blip r:embed="rId4" cstate="print"/>
          <a:srcRect/>
          <a:stretch>
            <a:fillRect/>
          </a:stretch>
        </p:blipFill>
        <p:spPr bwMode="auto">
          <a:xfrm>
            <a:off x="4428288" y="922513"/>
            <a:ext cx="5959254" cy="663874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hilles kneels and dresses the wound on the left arm of Patroclus who is seated, all within a circular frame; vase painting in black and orange, 5th century B.C.E.  (Berlin F2278, Staatliche Musee zu Berlin; photograph by Maria Daniels; Courtesy of the Bildarchiv Preussischer Kulturbesitz)."/>
          <p:cNvPicPr>
            <a:picLocks noChangeAspect="1" noChangeArrowheads="1"/>
          </p:cNvPicPr>
          <p:nvPr/>
        </p:nvPicPr>
        <p:blipFill>
          <a:blip r:embed="rId3" cstate="print"/>
          <a:srcRect l="4724" t="14362" r="5669" b="14362"/>
          <a:stretch>
            <a:fillRect/>
          </a:stretch>
        </p:blipFill>
        <p:spPr bwMode="auto">
          <a:xfrm>
            <a:off x="2832275" y="286326"/>
            <a:ext cx="6844454" cy="680540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Basic </a:t>
            </a:r>
            <a:r>
              <a:rPr lang="cs-CZ" dirty="0" err="1"/>
              <a:t>literature</a:t>
            </a:r>
            <a:r>
              <a:rPr lang="cs-CZ" dirty="0"/>
              <a:t> to study </a:t>
            </a:r>
          </a:p>
        </p:txBody>
      </p:sp>
      <p:sp>
        <p:nvSpPr>
          <p:cNvPr id="3" name="Zástupný symbol pro obsah 2"/>
          <p:cNvSpPr>
            <a:spLocks noGrp="1"/>
          </p:cNvSpPr>
          <p:nvPr>
            <p:ph idx="1"/>
          </p:nvPr>
        </p:nvSpPr>
        <p:spPr/>
        <p:txBody>
          <a:bodyPr>
            <a:normAutofit fontScale="70000" lnSpcReduction="20000"/>
          </a:bodyPr>
          <a:lstStyle/>
          <a:p>
            <a:r>
              <a:rPr lang="cs-CZ" dirty="0"/>
              <a:t>BARRACLOUGH, </a:t>
            </a:r>
            <a:r>
              <a:rPr lang="cs-CZ" dirty="0" err="1"/>
              <a:t>Geoffrey</a:t>
            </a:r>
            <a:r>
              <a:rPr lang="cs-CZ" dirty="0"/>
              <a:t> a William H FREND. </a:t>
            </a:r>
            <a:r>
              <a:rPr lang="cs-CZ" i="1" dirty="0" err="1"/>
              <a:t>The</a:t>
            </a:r>
            <a:r>
              <a:rPr lang="cs-CZ" i="1" dirty="0"/>
              <a:t> </a:t>
            </a:r>
            <a:r>
              <a:rPr lang="cs-CZ" i="1" dirty="0" err="1"/>
              <a:t>christian</a:t>
            </a:r>
            <a:r>
              <a:rPr lang="cs-CZ" i="1" dirty="0"/>
              <a:t> </a:t>
            </a:r>
            <a:r>
              <a:rPr lang="cs-CZ" i="1" dirty="0" err="1"/>
              <a:t>world</a:t>
            </a:r>
            <a:r>
              <a:rPr lang="cs-CZ" i="1" dirty="0"/>
              <a:t>: A </a:t>
            </a:r>
            <a:r>
              <a:rPr lang="cs-CZ" i="1" dirty="0" err="1"/>
              <a:t>social</a:t>
            </a:r>
            <a:r>
              <a:rPr lang="cs-CZ" i="1" dirty="0"/>
              <a:t> </a:t>
            </a:r>
            <a:r>
              <a:rPr lang="cs-CZ" i="1" dirty="0" err="1"/>
              <a:t>and</a:t>
            </a:r>
            <a:r>
              <a:rPr lang="cs-CZ" i="1" dirty="0"/>
              <a:t> </a:t>
            </a:r>
            <a:r>
              <a:rPr lang="cs-CZ" i="1" dirty="0" err="1"/>
              <a:t>cultural</a:t>
            </a:r>
            <a:r>
              <a:rPr lang="cs-CZ" i="1" dirty="0"/>
              <a:t> </a:t>
            </a:r>
            <a:r>
              <a:rPr lang="cs-CZ" i="1" dirty="0" err="1"/>
              <a:t>history</a:t>
            </a:r>
            <a:r>
              <a:rPr lang="cs-CZ" i="1" dirty="0"/>
              <a:t> </a:t>
            </a:r>
            <a:r>
              <a:rPr lang="cs-CZ" i="1" dirty="0" err="1"/>
              <a:t>of</a:t>
            </a:r>
            <a:r>
              <a:rPr lang="cs-CZ" i="1" dirty="0"/>
              <a:t> </a:t>
            </a:r>
            <a:r>
              <a:rPr lang="cs-CZ" i="1" dirty="0" err="1"/>
              <a:t>christianity</a:t>
            </a:r>
            <a:r>
              <a:rPr lang="cs-CZ" dirty="0"/>
              <a:t>. 1st </a:t>
            </a:r>
            <a:r>
              <a:rPr lang="cs-CZ" dirty="0" err="1"/>
              <a:t>ed</a:t>
            </a:r>
            <a:r>
              <a:rPr lang="cs-CZ" dirty="0"/>
              <a:t>. London: </a:t>
            </a:r>
            <a:r>
              <a:rPr lang="cs-CZ" dirty="0" err="1"/>
              <a:t>Thames</a:t>
            </a:r>
            <a:r>
              <a:rPr lang="cs-CZ" dirty="0"/>
              <a:t> </a:t>
            </a:r>
            <a:r>
              <a:rPr lang="cs-CZ" dirty="0" err="1"/>
              <a:t>and</a:t>
            </a:r>
            <a:r>
              <a:rPr lang="cs-CZ" dirty="0"/>
              <a:t> Hudson, 1981, 328 s.</a:t>
            </a:r>
          </a:p>
          <a:p>
            <a:r>
              <a:rPr lang="cs-CZ" u="sng" dirty="0">
                <a:hlinkClick r:id="rId2"/>
              </a:rPr>
              <a:t>ON-LINE </a:t>
            </a:r>
            <a:r>
              <a:rPr lang="cs-CZ" u="sng" dirty="0" err="1"/>
              <a:t>course</a:t>
            </a:r>
            <a:endParaRPr lang="cs-CZ" dirty="0"/>
          </a:p>
          <a:p>
            <a:r>
              <a:rPr lang="en-US" dirty="0"/>
              <a:t>HIMES, Kenneth R. </a:t>
            </a:r>
            <a:r>
              <a:rPr lang="en-US" i="1" dirty="0"/>
              <a:t>Christianity and the political order: conflict, cooptation, and cooperation</a:t>
            </a:r>
            <a:r>
              <a:rPr lang="en-US" dirty="0"/>
              <a:t>. </a:t>
            </a:r>
            <a:r>
              <a:rPr lang="en-US" dirty="0" err="1"/>
              <a:t>Maryknoll</a:t>
            </a:r>
            <a:r>
              <a:rPr lang="en-US" dirty="0"/>
              <a:t>, New York: </a:t>
            </a:r>
            <a:r>
              <a:rPr lang="en-US" dirty="0" err="1"/>
              <a:t>Orbis</a:t>
            </a:r>
            <a:r>
              <a:rPr lang="en-US" dirty="0"/>
              <a:t> Books, © 2013, xv, 359 </a:t>
            </a:r>
            <a:r>
              <a:rPr lang="en-US" dirty="0" err="1"/>
              <a:t>stran</a:t>
            </a:r>
            <a:r>
              <a:rPr lang="en-US" dirty="0"/>
              <a:t>. ISBN 978-1-62698-028-0. </a:t>
            </a:r>
            <a:endParaRPr lang="cs-CZ" dirty="0"/>
          </a:p>
          <a:p>
            <a:r>
              <a:rPr lang="cs-CZ" dirty="0">
                <a:hlinkClick r:id="rId3"/>
              </a:rPr>
              <a:t>http://www.</a:t>
            </a:r>
            <a:r>
              <a:rPr lang="cs-CZ" dirty="0" err="1">
                <a:hlinkClick r:id="rId3"/>
              </a:rPr>
              <a:t>worldvaluessurvey.us</a:t>
            </a:r>
            <a:r>
              <a:rPr lang="cs-CZ" dirty="0">
                <a:hlinkClick r:id="rId3"/>
              </a:rPr>
              <a:t>/</a:t>
            </a:r>
            <a:r>
              <a:rPr lang="cs-CZ" dirty="0" err="1">
                <a:hlinkClick r:id="rId3"/>
              </a:rPr>
              <a:t>WVSPublicationsPapers.jsp</a:t>
            </a:r>
            <a:endParaRPr lang="cs-CZ" dirty="0"/>
          </a:p>
          <a:p>
            <a:r>
              <a:rPr lang="en-US" dirty="0" err="1"/>
              <a:t>Zavadkaya</a:t>
            </a:r>
            <a:r>
              <a:rPr lang="en-US" dirty="0"/>
              <a:t>, </a:t>
            </a:r>
            <a:r>
              <a:rPr lang="en-US" dirty="0" err="1"/>
              <a:t>Welzel</a:t>
            </a:r>
            <a:r>
              <a:rPr lang="en-US" dirty="0"/>
              <a:t> (2013). "Values, Repression, and Subversion." World Values Research 6 (1): 1-31 </a:t>
            </a:r>
            <a:r>
              <a:rPr lang="en-US" dirty="0">
                <a:hlinkClick r:id="rId4"/>
              </a:rPr>
              <a:t>http://www.worldvaluessurvey.org</a:t>
            </a:r>
            <a:endParaRPr lang="cs-CZ" dirty="0"/>
          </a:p>
          <a:p>
            <a:r>
              <a:rPr lang="cs-CZ" dirty="0"/>
              <a:t>ESMER, </a:t>
            </a:r>
            <a:r>
              <a:rPr lang="cs-CZ" dirty="0" err="1"/>
              <a:t>Yilmaz</a:t>
            </a:r>
            <a:r>
              <a:rPr lang="cs-CZ" dirty="0"/>
              <a:t> R. (</a:t>
            </a:r>
            <a:r>
              <a:rPr lang="cs-CZ" dirty="0" err="1"/>
              <a:t>ed</a:t>
            </a:r>
            <a:r>
              <a:rPr lang="cs-CZ" dirty="0"/>
              <a:t>.). </a:t>
            </a:r>
            <a:r>
              <a:rPr lang="cs-CZ" i="1" dirty="0"/>
              <a:t>Religion, </a:t>
            </a:r>
            <a:r>
              <a:rPr lang="cs-CZ" i="1" dirty="0" err="1"/>
              <a:t>democratic</a:t>
            </a:r>
            <a:r>
              <a:rPr lang="cs-CZ" i="1" dirty="0"/>
              <a:t> </a:t>
            </a:r>
            <a:r>
              <a:rPr lang="cs-CZ" i="1" dirty="0" err="1"/>
              <a:t>values</a:t>
            </a:r>
            <a:r>
              <a:rPr lang="cs-CZ" i="1" dirty="0"/>
              <a:t> </a:t>
            </a:r>
            <a:r>
              <a:rPr lang="cs-CZ" i="1" dirty="0" err="1"/>
              <a:t>and</a:t>
            </a:r>
            <a:r>
              <a:rPr lang="cs-CZ" i="1" dirty="0"/>
              <a:t> </a:t>
            </a:r>
            <a:r>
              <a:rPr lang="cs-CZ" i="1" dirty="0" err="1"/>
              <a:t>political</a:t>
            </a:r>
            <a:r>
              <a:rPr lang="cs-CZ" i="1" dirty="0"/>
              <a:t> </a:t>
            </a:r>
            <a:r>
              <a:rPr lang="cs-CZ" i="1" dirty="0" err="1"/>
              <a:t>conflict</a:t>
            </a:r>
            <a:r>
              <a:rPr lang="cs-CZ" i="1" dirty="0"/>
              <a:t>: </a:t>
            </a:r>
            <a:r>
              <a:rPr lang="cs-CZ" i="1" dirty="0" err="1"/>
              <a:t>Festschrift</a:t>
            </a:r>
            <a:r>
              <a:rPr lang="cs-CZ" i="1" dirty="0"/>
              <a:t> in honor </a:t>
            </a:r>
            <a:r>
              <a:rPr lang="cs-CZ" i="1" dirty="0" err="1"/>
              <a:t>of</a:t>
            </a:r>
            <a:r>
              <a:rPr lang="cs-CZ" i="1" dirty="0"/>
              <a:t> </a:t>
            </a:r>
            <a:r>
              <a:rPr lang="cs-CZ" i="1" dirty="0" err="1"/>
              <a:t>Thorleif</a:t>
            </a:r>
            <a:r>
              <a:rPr lang="cs-CZ" i="1" dirty="0"/>
              <a:t> </a:t>
            </a:r>
            <a:r>
              <a:rPr lang="cs-CZ" i="1" dirty="0" err="1"/>
              <a:t>Pettersson</a:t>
            </a:r>
            <a:r>
              <a:rPr lang="cs-CZ" dirty="0"/>
              <a:t>. Uppsala: </a:t>
            </a:r>
            <a:r>
              <a:rPr lang="cs-CZ" dirty="0" err="1"/>
              <a:t>Uppsala</a:t>
            </a:r>
            <a:r>
              <a:rPr lang="cs-CZ" dirty="0"/>
              <a:t> </a:t>
            </a:r>
            <a:r>
              <a:rPr lang="cs-CZ" dirty="0" err="1"/>
              <a:t>Universitet</a:t>
            </a:r>
            <a:r>
              <a:rPr lang="cs-CZ" dirty="0"/>
              <a:t>, 2009. ISBN 9155475531, ISSN 0283-149X.</a:t>
            </a:r>
          </a:p>
          <a:p>
            <a:r>
              <a:rPr lang="en-US" dirty="0"/>
              <a:t>WELZEL, Christian. </a:t>
            </a:r>
            <a:r>
              <a:rPr lang="en-US" i="1" dirty="0"/>
              <a:t>Freedom rising: human empowerment and the quest for emancipation</a:t>
            </a:r>
            <a:r>
              <a:rPr lang="en-US" dirty="0"/>
              <a:t>. 1st pub. New York: Cambridge university press, 2013, xxix, 441 s. ISBN 978-110-7664-838.</a:t>
            </a: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ZS\Documents\zaloha Flash modra\ZS\mozaiky\Plato's_Academy_mosaic_from_Pompeii.jpg"/>
          <p:cNvPicPr>
            <a:picLocks noChangeAspect="1" noChangeArrowheads="1"/>
          </p:cNvPicPr>
          <p:nvPr/>
        </p:nvPicPr>
        <p:blipFill>
          <a:blip r:embed="rId3" cstate="print"/>
          <a:srcRect/>
          <a:stretch>
            <a:fillRect/>
          </a:stretch>
        </p:blipFill>
        <p:spPr bwMode="auto">
          <a:xfrm>
            <a:off x="3129328" y="471055"/>
            <a:ext cx="6803673" cy="685006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Man according to biblical anthropology</a:t>
            </a:r>
            <a:r>
              <a:rPr lang="cs-CZ" dirty="0"/>
              <a:t> – </a:t>
            </a:r>
            <a:r>
              <a:rPr lang="en-US" dirty="0"/>
              <a:t>man as imago Dei</a:t>
            </a:r>
            <a:endParaRPr lang="cs-CZ" dirty="0"/>
          </a:p>
        </p:txBody>
      </p:sp>
      <p:sp>
        <p:nvSpPr>
          <p:cNvPr id="3" name="Zástupný symbol pro obsah 2"/>
          <p:cNvSpPr>
            <a:spLocks noGrp="1"/>
          </p:cNvSpPr>
          <p:nvPr>
            <p:ph idx="1"/>
          </p:nvPr>
        </p:nvSpPr>
        <p:spPr/>
        <p:txBody>
          <a:bodyPr>
            <a:normAutofit/>
          </a:bodyPr>
          <a:lstStyle/>
          <a:p>
            <a:r>
              <a:rPr lang="cs-CZ" dirty="0" err="1"/>
              <a:t>Gn</a:t>
            </a:r>
            <a:r>
              <a:rPr lang="cs-CZ" dirty="0"/>
              <a:t> 1.2</a:t>
            </a:r>
            <a:r>
              <a:rPr lang="en-US" dirty="0"/>
              <a:t>6</a:t>
            </a:r>
            <a:r>
              <a:rPr lang="cs-CZ" dirty="0"/>
              <a:t>: </a:t>
            </a:r>
            <a:r>
              <a:rPr lang="en-US" dirty="0"/>
              <a:t>And </a:t>
            </a:r>
            <a:r>
              <a:rPr lang="en-US" dirty="0" err="1"/>
              <a:t>Elohim</a:t>
            </a:r>
            <a:r>
              <a:rPr lang="en-US" dirty="0"/>
              <a:t> said, Let us make man in our image, after our likeness: and let them have dominion over the fish of the sea, and over the fowl of the air, and over the cattle, and over all the earth, and over every creeping thing that </a:t>
            </a:r>
            <a:r>
              <a:rPr lang="en-US" dirty="0" err="1"/>
              <a:t>creepeth</a:t>
            </a:r>
            <a:r>
              <a:rPr lang="en-US" dirty="0"/>
              <a:t> upon the earth</a:t>
            </a:r>
            <a:r>
              <a:rPr lang="cs-CZ" dirty="0"/>
              <a:t>.</a:t>
            </a:r>
          </a:p>
          <a:p>
            <a:r>
              <a:rPr lang="cs-CZ" dirty="0" err="1"/>
              <a:t>Gn</a:t>
            </a:r>
            <a:r>
              <a:rPr lang="cs-CZ" dirty="0"/>
              <a:t> 2.7: </a:t>
            </a:r>
            <a:r>
              <a:rPr lang="en-US" dirty="0"/>
              <a:t>And </a:t>
            </a:r>
            <a:r>
              <a:rPr lang="en-US" dirty="0" err="1"/>
              <a:t>Elohim</a:t>
            </a:r>
            <a:r>
              <a:rPr lang="en-US" dirty="0"/>
              <a:t> formed man of the dust of the ground, and breathed into his nostrils the breath of life; and man became a living soul.</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Man according to biblical anthropology</a:t>
            </a:r>
            <a:r>
              <a:rPr lang="cs-CZ" dirty="0"/>
              <a:t> – </a:t>
            </a:r>
            <a:r>
              <a:rPr lang="en-US" dirty="0"/>
              <a:t>man as imago Dei</a:t>
            </a:r>
            <a:endParaRPr lang="cs-CZ" dirty="0"/>
          </a:p>
        </p:txBody>
      </p:sp>
      <p:sp>
        <p:nvSpPr>
          <p:cNvPr id="3" name="Zástupný symbol pro obsah 2"/>
          <p:cNvSpPr>
            <a:spLocks noGrp="1"/>
          </p:cNvSpPr>
          <p:nvPr>
            <p:ph idx="1"/>
          </p:nvPr>
        </p:nvSpPr>
        <p:spPr>
          <a:xfrm>
            <a:off x="503779" y="1764295"/>
            <a:ext cx="9685843" cy="5509591"/>
          </a:xfrm>
        </p:spPr>
        <p:txBody>
          <a:bodyPr>
            <a:normAutofit fontScale="70000" lnSpcReduction="20000"/>
          </a:bodyPr>
          <a:lstStyle/>
          <a:p>
            <a:pPr>
              <a:buNone/>
            </a:pPr>
            <a:r>
              <a:rPr lang="cs-CZ" b="1" dirty="0" err="1"/>
              <a:t>Gn</a:t>
            </a:r>
            <a:r>
              <a:rPr lang="cs-CZ" b="1" dirty="0"/>
              <a:t> 3:1 </a:t>
            </a:r>
            <a:r>
              <a:rPr lang="en-US" dirty="0"/>
              <a:t>Now the serpent was more </a:t>
            </a:r>
            <a:r>
              <a:rPr lang="en-US" dirty="0" err="1"/>
              <a:t>subtil</a:t>
            </a:r>
            <a:r>
              <a:rPr lang="en-US" dirty="0"/>
              <a:t> than any beast of the field which YY </a:t>
            </a:r>
            <a:r>
              <a:rPr lang="en-US" dirty="0" err="1"/>
              <a:t>Elohim</a:t>
            </a:r>
            <a:r>
              <a:rPr lang="en-US" dirty="0"/>
              <a:t> had made. And he said unto the woman, Yea, hath </a:t>
            </a:r>
            <a:r>
              <a:rPr lang="en-US" dirty="0" err="1"/>
              <a:t>Elohim</a:t>
            </a:r>
            <a:r>
              <a:rPr lang="en-US" dirty="0"/>
              <a:t> said, Ye shall not eat of every tree of the garden?</a:t>
            </a:r>
            <a:r>
              <a:rPr lang="cs-CZ" dirty="0"/>
              <a:t> </a:t>
            </a:r>
            <a:r>
              <a:rPr lang="en-US" b="1" dirty="0"/>
              <a:t>2</a:t>
            </a:r>
            <a:r>
              <a:rPr lang="cs-CZ" dirty="0"/>
              <a:t> </a:t>
            </a:r>
            <a:r>
              <a:rPr lang="en-US" dirty="0"/>
              <a:t>And the woman said unto the serpent, We may eat of the fruit of the trees of the garden:</a:t>
            </a:r>
            <a:r>
              <a:rPr lang="cs-CZ" dirty="0"/>
              <a:t> </a:t>
            </a:r>
            <a:r>
              <a:rPr lang="en-US" b="1" dirty="0"/>
              <a:t>3</a:t>
            </a:r>
            <a:r>
              <a:rPr lang="cs-CZ" dirty="0"/>
              <a:t> </a:t>
            </a:r>
            <a:r>
              <a:rPr lang="en-US" dirty="0"/>
              <a:t>But of the fruit of the tree which is in the midst of the garden, </a:t>
            </a:r>
            <a:r>
              <a:rPr lang="en-US" dirty="0" err="1"/>
              <a:t>Elohim</a:t>
            </a:r>
            <a:r>
              <a:rPr lang="en-US" dirty="0"/>
              <a:t> hath said, Ye shall not eat of it, neither shall ye touch it, lest ye die.</a:t>
            </a:r>
            <a:r>
              <a:rPr lang="cs-CZ" dirty="0"/>
              <a:t> </a:t>
            </a:r>
            <a:r>
              <a:rPr lang="en-US" b="1" dirty="0"/>
              <a:t>4</a:t>
            </a:r>
            <a:r>
              <a:rPr lang="cs-CZ" dirty="0"/>
              <a:t> </a:t>
            </a:r>
            <a:r>
              <a:rPr lang="en-US" dirty="0"/>
              <a:t>And the serpent said unto the woman, Ye shall not surely die:</a:t>
            </a:r>
            <a:r>
              <a:rPr lang="cs-CZ" dirty="0"/>
              <a:t> </a:t>
            </a:r>
            <a:r>
              <a:rPr lang="en-US" b="1" dirty="0"/>
              <a:t>5</a:t>
            </a:r>
            <a:r>
              <a:rPr lang="cs-CZ" dirty="0"/>
              <a:t> </a:t>
            </a:r>
            <a:r>
              <a:rPr lang="en-US" dirty="0"/>
              <a:t>For </a:t>
            </a:r>
            <a:r>
              <a:rPr lang="en-US" dirty="0" err="1"/>
              <a:t>Elohim</a:t>
            </a:r>
            <a:r>
              <a:rPr lang="en-US" dirty="0"/>
              <a:t> doth know that in the day ye eat thereof, then your eyes shall be opened, and ye shall be as </a:t>
            </a:r>
            <a:r>
              <a:rPr lang="cs-CZ" dirty="0"/>
              <a:t>E</a:t>
            </a:r>
            <a:r>
              <a:rPr lang="en-US" dirty="0" err="1"/>
              <a:t>lohim</a:t>
            </a:r>
            <a:r>
              <a:rPr lang="en-US" dirty="0"/>
              <a:t>, knowing good and evil.</a:t>
            </a:r>
            <a:r>
              <a:rPr lang="cs-CZ" dirty="0"/>
              <a:t> </a:t>
            </a:r>
            <a:r>
              <a:rPr lang="en-US" b="1" dirty="0"/>
              <a:t>6</a:t>
            </a:r>
            <a:r>
              <a:rPr lang="cs-CZ" dirty="0"/>
              <a:t> </a:t>
            </a:r>
            <a:r>
              <a:rPr lang="en-US" dirty="0"/>
              <a:t>And when the woman saw that the tree was good for food, and that it was pleasant to the eyes, and a tree to be desired to make one wise, she took of the fruit thereof, and did eat, and gave also unto her husband with her; and he did eat.</a:t>
            </a:r>
            <a:r>
              <a:rPr lang="cs-CZ" dirty="0"/>
              <a:t> </a:t>
            </a:r>
            <a:r>
              <a:rPr lang="en-US" b="1" dirty="0"/>
              <a:t>7</a:t>
            </a:r>
            <a:r>
              <a:rPr lang="cs-CZ" dirty="0"/>
              <a:t> </a:t>
            </a:r>
            <a:r>
              <a:rPr lang="en-US" dirty="0"/>
              <a:t>And the eyes of them both were opened, and they knew that they were naked; and they sewed fig leaves together, and made themselves aprons.</a:t>
            </a:r>
            <a:r>
              <a:rPr lang="cs-CZ" dirty="0"/>
              <a:t> </a:t>
            </a:r>
            <a:r>
              <a:rPr lang="en-US" b="1" dirty="0"/>
              <a:t>8</a:t>
            </a:r>
            <a:r>
              <a:rPr lang="cs-CZ" dirty="0"/>
              <a:t> </a:t>
            </a:r>
            <a:r>
              <a:rPr lang="en-US" dirty="0"/>
              <a:t>And they heard the voice of </a:t>
            </a:r>
            <a:r>
              <a:rPr lang="en-US" dirty="0" err="1"/>
              <a:t>Elohim</a:t>
            </a:r>
            <a:r>
              <a:rPr lang="en-US" dirty="0"/>
              <a:t> walking in the garden in the cool of the day: and Adam and his wife hid themselves from the presence of </a:t>
            </a:r>
            <a:r>
              <a:rPr lang="en-US" dirty="0" err="1"/>
              <a:t>Elohim</a:t>
            </a:r>
            <a:r>
              <a:rPr lang="en-US" dirty="0"/>
              <a:t> amongst the trees of the garden.</a:t>
            </a:r>
            <a:r>
              <a:rPr lang="cs-CZ" dirty="0"/>
              <a:t> </a:t>
            </a:r>
            <a:r>
              <a:rPr lang="en-US" b="1" dirty="0"/>
              <a:t>9</a:t>
            </a:r>
            <a:r>
              <a:rPr lang="cs-CZ" dirty="0"/>
              <a:t> </a:t>
            </a:r>
            <a:r>
              <a:rPr lang="en-US" dirty="0"/>
              <a:t>And </a:t>
            </a:r>
            <a:r>
              <a:rPr lang="en-US" dirty="0" err="1"/>
              <a:t>Elohim</a:t>
            </a:r>
            <a:r>
              <a:rPr lang="en-US" dirty="0"/>
              <a:t> called unto Adam, and said unto him, Where art thou?</a:t>
            </a:r>
            <a:r>
              <a:rPr lang="cs-CZ" dirty="0"/>
              <a:t> </a:t>
            </a:r>
            <a:r>
              <a:rPr lang="en-US" b="1" dirty="0"/>
              <a:t>10</a:t>
            </a:r>
            <a:r>
              <a:rPr lang="cs-CZ" dirty="0"/>
              <a:t> </a:t>
            </a:r>
            <a:r>
              <a:rPr lang="en-US" dirty="0"/>
              <a:t>And he said, I heard thy voice in the garden, and I was afraid, because I was naked; and I hid myself.</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92582" y="108837"/>
            <a:ext cx="7278803" cy="937281"/>
          </a:xfrm>
        </p:spPr>
        <p:txBody>
          <a:bodyPr>
            <a:noAutofit/>
          </a:bodyPr>
          <a:lstStyle/>
          <a:p>
            <a:r>
              <a:rPr lang="en-US" sz="2800" dirty="0"/>
              <a:t>Man according to biblical anthropology</a:t>
            </a:r>
            <a:r>
              <a:rPr lang="cs-CZ" sz="2800" dirty="0"/>
              <a:t> – </a:t>
            </a:r>
            <a:r>
              <a:rPr lang="en-US" sz="2800" dirty="0"/>
              <a:t>man as imago Dei</a:t>
            </a:r>
            <a:endParaRPr lang="cs-CZ" sz="2800" dirty="0"/>
          </a:p>
        </p:txBody>
      </p:sp>
      <p:sp>
        <p:nvSpPr>
          <p:cNvPr id="3" name="Zástupný symbol pro obsah 2"/>
          <p:cNvSpPr>
            <a:spLocks noGrp="1"/>
          </p:cNvSpPr>
          <p:nvPr>
            <p:ph idx="1"/>
          </p:nvPr>
        </p:nvSpPr>
        <p:spPr>
          <a:xfrm>
            <a:off x="503779" y="1557651"/>
            <a:ext cx="9685843" cy="5795627"/>
          </a:xfrm>
        </p:spPr>
        <p:txBody>
          <a:bodyPr>
            <a:normAutofit fontScale="40000" lnSpcReduction="20000"/>
          </a:bodyPr>
          <a:lstStyle/>
          <a:p>
            <a:pPr>
              <a:buNone/>
            </a:pPr>
            <a:r>
              <a:rPr lang="cs-CZ" sz="4410" dirty="0" err="1"/>
              <a:t>Gn</a:t>
            </a:r>
            <a:r>
              <a:rPr lang="cs-CZ" sz="4410" dirty="0"/>
              <a:t> 3: 11 </a:t>
            </a:r>
            <a:r>
              <a:rPr lang="en-US" sz="4410" dirty="0"/>
              <a:t>And he said, Who told thee that thou </a:t>
            </a:r>
            <a:r>
              <a:rPr lang="en-US" sz="4410" dirty="0" err="1"/>
              <a:t>wast</a:t>
            </a:r>
            <a:r>
              <a:rPr lang="en-US" sz="4410" dirty="0"/>
              <a:t> naked? Hast thou eaten of the tree, whereof I Commanded thee that thou </a:t>
            </a:r>
            <a:r>
              <a:rPr lang="en-US" sz="4410" dirty="0" err="1"/>
              <a:t>shouldest</a:t>
            </a:r>
            <a:r>
              <a:rPr lang="en-US" sz="4410" dirty="0"/>
              <a:t> not eat?12</a:t>
            </a:r>
            <a:r>
              <a:rPr lang="cs-CZ" sz="4410" dirty="0"/>
              <a:t> </a:t>
            </a:r>
            <a:r>
              <a:rPr lang="en-US" sz="4410" dirty="0"/>
              <a:t>And the man said, The woman whom thou </a:t>
            </a:r>
            <a:r>
              <a:rPr lang="en-US" sz="4410" dirty="0" err="1"/>
              <a:t>gavest</a:t>
            </a:r>
            <a:r>
              <a:rPr lang="en-US" sz="4410" dirty="0"/>
              <a:t> to be with me, she gave me of the tree, and I did eat.</a:t>
            </a:r>
            <a:r>
              <a:rPr lang="cs-CZ" sz="4410" dirty="0"/>
              <a:t> </a:t>
            </a:r>
            <a:r>
              <a:rPr lang="en-US" sz="4410" dirty="0"/>
              <a:t>13</a:t>
            </a:r>
            <a:r>
              <a:rPr lang="cs-CZ" sz="4410" dirty="0"/>
              <a:t> </a:t>
            </a:r>
            <a:r>
              <a:rPr lang="en-US" sz="4410" dirty="0"/>
              <a:t>And </a:t>
            </a:r>
            <a:r>
              <a:rPr lang="en-US" sz="4410" dirty="0" err="1"/>
              <a:t>Elohim</a:t>
            </a:r>
            <a:r>
              <a:rPr lang="en-US" sz="4410" dirty="0"/>
              <a:t> said unto the woman, What is this that thou hast done? And the woman said, The serpent beguiled me, and I did eat.</a:t>
            </a:r>
            <a:r>
              <a:rPr lang="cs-CZ" sz="4410" dirty="0"/>
              <a:t> </a:t>
            </a:r>
            <a:r>
              <a:rPr lang="en-US" sz="4410" dirty="0"/>
              <a:t>14</a:t>
            </a:r>
            <a:r>
              <a:rPr lang="cs-CZ" sz="4410" dirty="0"/>
              <a:t> </a:t>
            </a:r>
            <a:r>
              <a:rPr lang="en-US" sz="4410" dirty="0"/>
              <a:t>And </a:t>
            </a:r>
            <a:r>
              <a:rPr lang="en-US" sz="4410" dirty="0" err="1"/>
              <a:t>Elohim</a:t>
            </a:r>
            <a:r>
              <a:rPr lang="en-US" sz="4410" dirty="0"/>
              <a:t> said unto the serpent, Because thou hast done this, thou art cursed above all cattle, and above every beast of the field; upon thy belly </a:t>
            </a:r>
            <a:r>
              <a:rPr lang="en-US" sz="4410" dirty="0" err="1"/>
              <a:t>shalt</a:t>
            </a:r>
            <a:r>
              <a:rPr lang="en-US" sz="4410" dirty="0"/>
              <a:t> thou go, and dust </a:t>
            </a:r>
            <a:r>
              <a:rPr lang="en-US" sz="4410" dirty="0" err="1"/>
              <a:t>shalt</a:t>
            </a:r>
            <a:r>
              <a:rPr lang="en-US" sz="4410" dirty="0"/>
              <a:t> thou eat all the days of thy life:</a:t>
            </a:r>
            <a:r>
              <a:rPr lang="cs-CZ" sz="4410" dirty="0"/>
              <a:t> </a:t>
            </a:r>
            <a:r>
              <a:rPr lang="en-US" sz="4410" dirty="0"/>
              <a:t>15</a:t>
            </a:r>
            <a:r>
              <a:rPr lang="cs-CZ" sz="4410" dirty="0"/>
              <a:t> </a:t>
            </a:r>
            <a:r>
              <a:rPr lang="en-US" sz="4410" dirty="0"/>
              <a:t>And I will put enmity between thee and the woman, and between thy seed and her seed; it shall bruise thy head, and thou </a:t>
            </a:r>
            <a:r>
              <a:rPr lang="en-US" sz="4410" dirty="0" err="1"/>
              <a:t>shalt</a:t>
            </a:r>
            <a:r>
              <a:rPr lang="en-US" sz="4410" dirty="0"/>
              <a:t> bruise his heel.</a:t>
            </a:r>
            <a:r>
              <a:rPr lang="cs-CZ" sz="4410" dirty="0"/>
              <a:t> </a:t>
            </a:r>
            <a:r>
              <a:rPr lang="en-US" sz="4410" dirty="0"/>
              <a:t>16</a:t>
            </a:r>
            <a:r>
              <a:rPr lang="cs-CZ" sz="4410" dirty="0"/>
              <a:t> </a:t>
            </a:r>
            <a:r>
              <a:rPr lang="en-US" sz="4410" dirty="0"/>
              <a:t>Unto the woman he said, I will greatly multiply thy sorrow and thy conception; in sorrow thou </a:t>
            </a:r>
            <a:r>
              <a:rPr lang="en-US" sz="4410" dirty="0" err="1"/>
              <a:t>shalt</a:t>
            </a:r>
            <a:r>
              <a:rPr lang="en-US" sz="4410" dirty="0"/>
              <a:t> bring forth children; and thy desire shall be to thy husband, and he shall rule over thee.</a:t>
            </a:r>
            <a:r>
              <a:rPr lang="cs-CZ" sz="4410" dirty="0"/>
              <a:t> </a:t>
            </a:r>
            <a:r>
              <a:rPr lang="en-US" sz="4410" dirty="0"/>
              <a:t>17</a:t>
            </a:r>
            <a:r>
              <a:rPr lang="cs-CZ" sz="4410" dirty="0"/>
              <a:t> </a:t>
            </a:r>
            <a:r>
              <a:rPr lang="en-US" sz="4410" dirty="0"/>
              <a:t>And unto Adam he said, Because thou hast hearkened unto the voice of thy wife, and hast eaten of the tree, of which I Commanded thee, saying, Thou </a:t>
            </a:r>
            <a:r>
              <a:rPr lang="en-US" sz="4410" dirty="0" err="1"/>
              <a:t>shalt</a:t>
            </a:r>
            <a:r>
              <a:rPr lang="en-US" sz="4410" dirty="0"/>
              <a:t> not eat of it: cursed is the ground for thy sake; in sorrow </a:t>
            </a:r>
            <a:r>
              <a:rPr lang="en-US" sz="4410" dirty="0" err="1"/>
              <a:t>shalt</a:t>
            </a:r>
            <a:r>
              <a:rPr lang="en-US" sz="4410" dirty="0"/>
              <a:t> thou eat of it all the days of thy life;</a:t>
            </a:r>
            <a:r>
              <a:rPr lang="cs-CZ" sz="4410" dirty="0"/>
              <a:t> </a:t>
            </a:r>
            <a:r>
              <a:rPr lang="en-US" sz="4410" dirty="0"/>
              <a:t>18</a:t>
            </a:r>
            <a:r>
              <a:rPr lang="cs-CZ" sz="4410" dirty="0"/>
              <a:t> </a:t>
            </a:r>
            <a:r>
              <a:rPr lang="en-US" sz="4410" dirty="0" err="1"/>
              <a:t>Tho</a:t>
            </a:r>
            <a:r>
              <a:rPr lang="cs-CZ" sz="4410" dirty="0" err="1"/>
              <a:t>rns</a:t>
            </a:r>
            <a:r>
              <a:rPr lang="en-US" sz="4410" dirty="0"/>
              <a:t> also and thistles shall it bring forth to thee; and thou </a:t>
            </a:r>
            <a:r>
              <a:rPr lang="en-US" sz="4410" dirty="0" err="1"/>
              <a:t>shalt</a:t>
            </a:r>
            <a:r>
              <a:rPr lang="en-US" sz="4410" dirty="0"/>
              <a:t> eat the herb of the field;</a:t>
            </a:r>
            <a:r>
              <a:rPr lang="cs-CZ" sz="4410" dirty="0"/>
              <a:t> </a:t>
            </a:r>
            <a:r>
              <a:rPr lang="en-US" sz="4410" dirty="0"/>
              <a:t>19</a:t>
            </a:r>
            <a:r>
              <a:rPr lang="cs-CZ" sz="4410" dirty="0"/>
              <a:t> </a:t>
            </a:r>
            <a:r>
              <a:rPr lang="en-US" sz="4410" dirty="0"/>
              <a:t>In the sweat of thy face </a:t>
            </a:r>
            <a:r>
              <a:rPr lang="en-US" sz="4410" dirty="0" err="1"/>
              <a:t>shalt</a:t>
            </a:r>
            <a:r>
              <a:rPr lang="en-US" sz="4410" dirty="0"/>
              <a:t> thou eat bread, till thou return unto the ground; for out of it </a:t>
            </a:r>
            <a:r>
              <a:rPr lang="en-US" sz="4410" dirty="0" err="1"/>
              <a:t>wast</a:t>
            </a:r>
            <a:r>
              <a:rPr lang="en-US" sz="4410" dirty="0"/>
              <a:t> thou taken: for dust thou art, and unto dust </a:t>
            </a:r>
            <a:r>
              <a:rPr lang="en-US" sz="4410" dirty="0" err="1"/>
              <a:t>shalt</a:t>
            </a:r>
            <a:r>
              <a:rPr lang="en-US" sz="4410" dirty="0"/>
              <a:t> thou return.</a:t>
            </a:r>
            <a:r>
              <a:rPr lang="cs-CZ" sz="4410" dirty="0"/>
              <a:t> </a:t>
            </a:r>
            <a:r>
              <a:rPr lang="en-US" sz="4410" dirty="0"/>
              <a:t>20</a:t>
            </a:r>
            <a:r>
              <a:rPr lang="cs-CZ" sz="4410" dirty="0"/>
              <a:t> </a:t>
            </a:r>
            <a:r>
              <a:rPr lang="en-US" sz="4410" dirty="0"/>
              <a:t>And Adam called his wife's name </a:t>
            </a:r>
            <a:r>
              <a:rPr lang="en-US" sz="4410" dirty="0" err="1"/>
              <a:t>Havah</a:t>
            </a:r>
            <a:r>
              <a:rPr lang="en-US" sz="4410" dirty="0"/>
              <a:t>; because she was the mother of all living.</a:t>
            </a:r>
            <a:r>
              <a:rPr lang="cs-CZ" sz="4410" dirty="0"/>
              <a:t> </a:t>
            </a:r>
            <a:r>
              <a:rPr lang="en-US" sz="4410" dirty="0"/>
              <a:t>21</a:t>
            </a:r>
            <a:r>
              <a:rPr lang="cs-CZ" sz="4410" dirty="0"/>
              <a:t> </a:t>
            </a:r>
            <a:r>
              <a:rPr lang="en-US" sz="4410" dirty="0"/>
              <a:t>Unto Adam also and to his wife did </a:t>
            </a:r>
            <a:r>
              <a:rPr lang="en-US" sz="4410" dirty="0" err="1"/>
              <a:t>Elohim</a:t>
            </a:r>
            <a:r>
              <a:rPr lang="en-US" sz="4410" dirty="0"/>
              <a:t> make coats of skins, and clothed them.</a:t>
            </a:r>
            <a:r>
              <a:rPr lang="cs-CZ" sz="4410" dirty="0"/>
              <a:t> </a:t>
            </a:r>
            <a:r>
              <a:rPr lang="en-US" sz="4410" dirty="0"/>
              <a:t>22</a:t>
            </a:r>
            <a:r>
              <a:rPr lang="cs-CZ" sz="4410" dirty="0"/>
              <a:t> </a:t>
            </a:r>
            <a:r>
              <a:rPr lang="en-US" sz="4410" dirty="0"/>
              <a:t>And </a:t>
            </a:r>
            <a:r>
              <a:rPr lang="cs-CZ" sz="4410" dirty="0"/>
              <a:t> </a:t>
            </a:r>
            <a:r>
              <a:rPr lang="en-US" sz="4410" dirty="0" err="1"/>
              <a:t>Elohim</a:t>
            </a:r>
            <a:r>
              <a:rPr lang="en-US" sz="4410" dirty="0"/>
              <a:t> said, Behold, the man is become as one of us, to know good and evil: and now, lest he put forth his hand, and take also of the tree of life, and eat, and live for ever:</a:t>
            </a:r>
            <a:r>
              <a:rPr lang="cs-CZ" sz="4410" dirty="0"/>
              <a:t> </a:t>
            </a:r>
            <a:r>
              <a:rPr lang="en-US" sz="4410" dirty="0"/>
              <a:t>23</a:t>
            </a:r>
            <a:r>
              <a:rPr lang="cs-CZ" sz="4410" dirty="0"/>
              <a:t> </a:t>
            </a:r>
            <a:r>
              <a:rPr lang="en-US" sz="4410" dirty="0"/>
              <a:t>Therefore </a:t>
            </a:r>
            <a:r>
              <a:rPr lang="cs-CZ" sz="4410" dirty="0"/>
              <a:t> </a:t>
            </a:r>
            <a:r>
              <a:rPr lang="en-US" sz="4410" dirty="0" err="1"/>
              <a:t>Elohim</a:t>
            </a:r>
            <a:r>
              <a:rPr lang="en-US" sz="4410" dirty="0"/>
              <a:t> sent him forth from the garden of Eden, to till the ground from whence he was taken.</a:t>
            </a:r>
            <a:r>
              <a:rPr lang="cs-CZ" sz="4410" dirty="0"/>
              <a:t> </a:t>
            </a:r>
            <a:r>
              <a:rPr lang="en-US" sz="4410" dirty="0"/>
              <a:t>24</a:t>
            </a:r>
            <a:r>
              <a:rPr lang="cs-CZ" sz="4410" dirty="0"/>
              <a:t> </a:t>
            </a:r>
            <a:r>
              <a:rPr lang="en-US" sz="4410" dirty="0"/>
              <a:t>So he drove out the man; and he placed at the east of the garden of Eden </a:t>
            </a:r>
            <a:r>
              <a:rPr lang="en-US" sz="4410" dirty="0" err="1"/>
              <a:t>keruvims</a:t>
            </a:r>
            <a:r>
              <a:rPr lang="en-US" sz="4410" dirty="0"/>
              <a:t>, and a flaming sword which turned every way, to keep the way of the tree of life.</a:t>
            </a:r>
            <a:endParaRPr lang="cs-CZ" sz="441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Man according to biblical anthropology</a:t>
            </a:r>
            <a:r>
              <a:rPr lang="cs-CZ" dirty="0"/>
              <a:t> – </a:t>
            </a:r>
            <a:r>
              <a:rPr lang="en-US" dirty="0"/>
              <a:t>man as imago Dei</a:t>
            </a:r>
            <a:endParaRPr lang="cs-CZ" dirty="0"/>
          </a:p>
        </p:txBody>
      </p:sp>
      <p:sp>
        <p:nvSpPr>
          <p:cNvPr id="3" name="Zástupný symbol pro obsah 2"/>
          <p:cNvSpPr>
            <a:spLocks noGrp="1"/>
          </p:cNvSpPr>
          <p:nvPr>
            <p:ph idx="1"/>
          </p:nvPr>
        </p:nvSpPr>
        <p:spPr/>
        <p:txBody>
          <a:bodyPr>
            <a:normAutofit/>
          </a:bodyPr>
          <a:lstStyle/>
          <a:p>
            <a:pPr>
              <a:buNone/>
            </a:pPr>
            <a:r>
              <a:rPr lang="cs-CZ" dirty="0" err="1"/>
              <a:t>Gn</a:t>
            </a:r>
            <a:r>
              <a:rPr lang="cs-CZ" dirty="0"/>
              <a:t> 5,1-2: </a:t>
            </a:r>
            <a:r>
              <a:rPr lang="en-US" dirty="0"/>
              <a:t>This is the book of the generations of Adam. In the day that </a:t>
            </a:r>
            <a:r>
              <a:rPr lang="en-US" dirty="0" err="1"/>
              <a:t>Elohim</a:t>
            </a:r>
            <a:r>
              <a:rPr lang="en-US" dirty="0"/>
              <a:t> created man, in the likeness of </a:t>
            </a:r>
            <a:r>
              <a:rPr lang="en-US" dirty="0" err="1"/>
              <a:t>Elohim</a:t>
            </a:r>
            <a:r>
              <a:rPr lang="en-US" dirty="0"/>
              <a:t> made he him; Male and female created he them; and blessed them, and called their name Adam, in the day when they were created.</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imago </a:t>
            </a:r>
            <a:r>
              <a:rPr lang="cs-CZ" i="1" dirty="0" err="1"/>
              <a:t>Dei</a:t>
            </a:r>
            <a:endParaRPr lang="cs-CZ" dirty="0"/>
          </a:p>
        </p:txBody>
      </p:sp>
      <p:sp>
        <p:nvSpPr>
          <p:cNvPr id="3" name="Zástupný symbol pro obsah 2"/>
          <p:cNvSpPr>
            <a:spLocks noGrp="1"/>
          </p:cNvSpPr>
          <p:nvPr>
            <p:ph idx="1"/>
          </p:nvPr>
        </p:nvSpPr>
        <p:spPr/>
        <p:txBody>
          <a:bodyPr/>
          <a:lstStyle/>
          <a:p>
            <a:r>
              <a:rPr lang="en-US" dirty="0"/>
              <a:t>Christians accept what the Old Testament, that is also the image of man as the image of God (imago Dei)</a:t>
            </a:r>
            <a:br>
              <a:rPr lang="en-US" dirty="0"/>
            </a:br>
            <a:r>
              <a:rPr lang="en-US" dirty="0"/>
              <a:t>Man is a creature similar to God can do if your sinfulness, God shall return.</a:t>
            </a:r>
            <a:br>
              <a:rPr lang="en-US" dirty="0"/>
            </a:br>
            <a:r>
              <a:rPr lang="en-US" dirty="0"/>
              <a:t>Life is a pilgrimage directed by God to God. </a:t>
            </a:r>
            <a:r>
              <a:rPr lang="cs-CZ" dirty="0"/>
              <a:t>T</a:t>
            </a:r>
            <a:r>
              <a:rPr lang="en-US" dirty="0"/>
              <a:t>he way of salvation.</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Man as a child of God</a:t>
            </a:r>
          </a:p>
        </p:txBody>
      </p:sp>
      <p:sp>
        <p:nvSpPr>
          <p:cNvPr id="3" name="Zástupný symbol pro obsah 2"/>
          <p:cNvSpPr>
            <a:spLocks noGrp="1"/>
          </p:cNvSpPr>
          <p:nvPr>
            <p:ph idx="1"/>
          </p:nvPr>
        </p:nvSpPr>
        <p:spPr/>
        <p:txBody>
          <a:bodyPr>
            <a:normAutofit/>
          </a:bodyPr>
          <a:lstStyle/>
          <a:p>
            <a:pPr>
              <a:buNone/>
            </a:pPr>
            <a:r>
              <a:rPr lang="en-US" dirty="0"/>
              <a:t>Jesus as the Son of God is born in the world, man</a:t>
            </a:r>
            <a:br>
              <a:rPr lang="en-US" dirty="0"/>
            </a:br>
            <a:r>
              <a:rPr lang="en-US" dirty="0"/>
              <a:t>God sent his son ...</a:t>
            </a:r>
            <a:br>
              <a:rPr lang="en-US" dirty="0"/>
            </a:br>
            <a:r>
              <a:rPr lang="en-US" dirty="0"/>
              <a:t>Jesus as the Messiah, the savior - atoned for, paid the debt, erase the guilt, because:</a:t>
            </a:r>
            <a:br>
              <a:rPr lang="en-US" dirty="0"/>
            </a:br>
            <a:r>
              <a:rPr lang="en-US" dirty="0"/>
              <a:t>Christians are called children of God, Jesus (God preexisting Logos) was born as a man, the brother people</a:t>
            </a:r>
            <a:br>
              <a:rPr lang="en-US" dirty="0"/>
            </a:br>
            <a:r>
              <a:rPr lang="en-US" dirty="0"/>
              <a:t>In Baptism Christians become children of God, baptism as a new birth, conversion, </a:t>
            </a:r>
            <a:r>
              <a:rPr lang="en-US" cap="small" dirty="0" err="1"/>
              <a:t>metanoia</a:t>
            </a:r>
            <a:endParaRPr lang="cs-CZ" cap="small"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ZS\Documents\zaloha Flash modra\ZS\mozaiky\652px-Aquileia,_buon_pastore,_pavimento_della_basilica,_1a_metà_del_IV_secolo.jpg"/>
          <p:cNvPicPr>
            <a:picLocks noChangeAspect="1" noChangeArrowheads="1"/>
          </p:cNvPicPr>
          <p:nvPr/>
        </p:nvPicPr>
        <p:blipFill>
          <a:blip r:embed="rId3" cstate="print"/>
          <a:srcRect/>
          <a:stretch>
            <a:fillRect/>
          </a:stretch>
        </p:blipFill>
        <p:spPr bwMode="auto">
          <a:xfrm>
            <a:off x="2966836" y="535708"/>
            <a:ext cx="7323291" cy="67392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The biblical basis for the concept of man</a:t>
            </a:r>
            <a:endParaRPr lang="cs-CZ" dirty="0"/>
          </a:p>
        </p:txBody>
      </p:sp>
      <p:sp>
        <p:nvSpPr>
          <p:cNvPr id="3" name="Zástupný symbol pro obsah 2"/>
          <p:cNvSpPr>
            <a:spLocks noGrp="1"/>
          </p:cNvSpPr>
          <p:nvPr>
            <p:ph idx="1"/>
          </p:nvPr>
        </p:nvSpPr>
        <p:spPr/>
        <p:txBody>
          <a:bodyPr/>
          <a:lstStyle/>
          <a:p>
            <a:r>
              <a:rPr lang="en-US" dirty="0"/>
              <a:t>Man is wanted, loved</a:t>
            </a:r>
            <a:br>
              <a:rPr lang="en-US" dirty="0"/>
            </a:br>
            <a:r>
              <a:rPr lang="en-US" dirty="0"/>
              <a:t>= application of human freedom and reason (gift and task)</a:t>
            </a:r>
            <a:br>
              <a:rPr lang="en-US" dirty="0"/>
            </a:br>
            <a:r>
              <a:rPr lang="en-US" dirty="0"/>
              <a:t>the openness of man - capable of </a:t>
            </a:r>
            <a:r>
              <a:rPr lang="en-US" dirty="0" err="1"/>
              <a:t>dia</a:t>
            </a:r>
            <a:r>
              <a:rPr lang="en-US" dirty="0"/>
              <a:t>-log, capable of meaning, knowledge, love, sacrifice - imago Dei</a:t>
            </a:r>
            <a:endParaRPr lang="cs-CZ" i="1"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en-US" dirty="0"/>
              <a:t>Two medieval conception</a:t>
            </a:r>
            <a:r>
              <a:rPr lang="cs-CZ" dirty="0"/>
              <a:t>s</a:t>
            </a:r>
            <a:r>
              <a:rPr lang="en-US" dirty="0"/>
              <a:t> of man</a:t>
            </a:r>
          </a:p>
        </p:txBody>
      </p:sp>
      <p:sp>
        <p:nvSpPr>
          <p:cNvPr id="5" name="Zástupný symbol pro obsah 4"/>
          <p:cNvSpPr>
            <a:spLocks noGrp="1"/>
          </p:cNvSpPr>
          <p:nvPr>
            <p:ph idx="1"/>
          </p:nvPr>
        </p:nvSpPr>
        <p:spPr/>
        <p:txBody>
          <a:bodyPr>
            <a:normAutofit fontScale="92500" lnSpcReduction="10000"/>
          </a:bodyPr>
          <a:lstStyle/>
          <a:p>
            <a:r>
              <a:rPr lang="en-US" dirty="0"/>
              <a:t>Homo </a:t>
            </a:r>
            <a:r>
              <a:rPr lang="en-US" dirty="0" err="1"/>
              <a:t>Viator</a:t>
            </a:r>
            <a:r>
              <a:rPr lang="en-US" dirty="0"/>
              <a:t> - man wandering, traveling across the world and in their lives; Life and the world are only temporary stop in time and space in destiny, in which he directed (by their choice) to eternal life or eternal death. This way of life and the world has been specifically depicted (and basically still is) symbolic but real pilgrimages to sacred sites. (3 Known as the largest medieval pilgrimage: Jerusalem, Rome and Santiago de </a:t>
            </a:r>
            <a:r>
              <a:rPr lang="en-US" dirty="0" err="1"/>
              <a:t>Compostela</a:t>
            </a:r>
            <a:r>
              <a:rPr lang="en-US" dirty="0"/>
              <a:t>), beware - journey can turn into vagrancy - a wandering monk and priest was one of the worst forms of medieval man!)</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s://encrypted-tbn2.gstatic.com/images?q=tbn:ANd9GcSwFTJ-hJ3iWdXfTARFo1zvBbT6qW31fCW2Nbqss5L7isAsGdMo"/>
          <p:cNvPicPr>
            <a:picLocks noChangeAspect="1" noChangeArrowheads="1"/>
          </p:cNvPicPr>
          <p:nvPr/>
        </p:nvPicPr>
        <p:blipFill>
          <a:blip r:embed="rId3" cstate="print"/>
          <a:srcRect/>
          <a:stretch>
            <a:fillRect/>
          </a:stretch>
        </p:blipFill>
        <p:spPr bwMode="auto">
          <a:xfrm>
            <a:off x="1487054" y="966019"/>
            <a:ext cx="8586727" cy="5244866"/>
          </a:xfrm>
          <a:prstGeom prst="rect">
            <a:avLst/>
          </a:prstGeom>
          <a:noFill/>
        </p:spPr>
      </p:pic>
      <p:sp>
        <p:nvSpPr>
          <p:cNvPr id="3" name="TextovéPole 2"/>
          <p:cNvSpPr txBox="1"/>
          <p:nvPr/>
        </p:nvSpPr>
        <p:spPr>
          <a:xfrm>
            <a:off x="1487054" y="6295236"/>
            <a:ext cx="8793018" cy="906658"/>
          </a:xfrm>
          <a:prstGeom prst="rect">
            <a:avLst/>
          </a:prstGeom>
          <a:noFill/>
        </p:spPr>
        <p:txBody>
          <a:bodyPr wrap="square" rtlCol="0">
            <a:spAutoFit/>
          </a:bodyPr>
          <a:lstStyle/>
          <a:p>
            <a:pPr algn="ctr"/>
            <a:r>
              <a:rPr lang="cs-CZ" sz="2646" dirty="0" err="1"/>
              <a:t>Paleolithic</a:t>
            </a:r>
            <a:r>
              <a:rPr lang="cs-CZ" sz="2646" dirty="0"/>
              <a:t> </a:t>
            </a:r>
            <a:r>
              <a:rPr lang="cs-CZ" sz="2646" dirty="0" err="1"/>
              <a:t>Continuity</a:t>
            </a:r>
            <a:r>
              <a:rPr lang="cs-CZ" sz="2646" dirty="0"/>
              <a:t> </a:t>
            </a:r>
            <a:r>
              <a:rPr lang="cs-CZ" sz="2646" dirty="0" err="1"/>
              <a:t>Theory</a:t>
            </a:r>
            <a:r>
              <a:rPr lang="cs-CZ" sz="2646" dirty="0"/>
              <a:t> (PCT)</a:t>
            </a:r>
          </a:p>
          <a:p>
            <a:pPr algn="ctr"/>
            <a:r>
              <a:rPr lang="cs-CZ" sz="2646" dirty="0" err="1"/>
              <a:t>Paleolithic</a:t>
            </a:r>
            <a:r>
              <a:rPr lang="cs-CZ" sz="2646" dirty="0"/>
              <a:t> </a:t>
            </a:r>
            <a:r>
              <a:rPr lang="cs-CZ" sz="2646" dirty="0" err="1"/>
              <a:t>Continuity</a:t>
            </a:r>
            <a:r>
              <a:rPr lang="cs-CZ" sz="2646" dirty="0"/>
              <a:t> </a:t>
            </a:r>
            <a:r>
              <a:rPr lang="cs-CZ" sz="2646" dirty="0" err="1"/>
              <a:t>Paradigm</a:t>
            </a:r>
            <a:r>
              <a:rPr lang="cs-CZ" sz="2646" dirty="0"/>
              <a:t> (PCP)</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en-US" dirty="0"/>
              <a:t>Two medieval conception</a:t>
            </a:r>
            <a:r>
              <a:rPr lang="cs-CZ" dirty="0"/>
              <a:t>s</a:t>
            </a:r>
            <a:r>
              <a:rPr lang="en-US" dirty="0"/>
              <a:t> of man</a:t>
            </a:r>
          </a:p>
        </p:txBody>
      </p:sp>
      <p:sp>
        <p:nvSpPr>
          <p:cNvPr id="5" name="Zástupný symbol pro obsah 4"/>
          <p:cNvSpPr>
            <a:spLocks noGrp="1"/>
          </p:cNvSpPr>
          <p:nvPr>
            <p:ph idx="1"/>
          </p:nvPr>
        </p:nvSpPr>
        <p:spPr/>
        <p:txBody>
          <a:bodyPr>
            <a:normAutofit/>
          </a:bodyPr>
          <a:lstStyle/>
          <a:p>
            <a:pPr>
              <a:buNone/>
            </a:pPr>
            <a:r>
              <a:rPr lang="en-US" dirty="0"/>
              <a:t>penitent man - repentance, expressing regret over their own bad deeds and of himself, aware of our own sinfulness and inadequacy, it was a means to ensure their own salvation. (As part of the understanding of man as sinful and therefore repentant creatures were from the 4th Lateran Council (1215) decreed that every Christian is obliged to come once a year to confession and do penance.)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583171" y="2986709"/>
            <a:ext cx="9549868" cy="1508451"/>
          </a:xfrm>
        </p:spPr>
        <p:txBody>
          <a:bodyPr>
            <a:normAutofit/>
          </a:bodyPr>
          <a:lstStyle/>
          <a:p>
            <a:r>
              <a:rPr lang="en-US" dirty="0"/>
              <a:t>Expressions of Christianity in art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09943" y="302801"/>
            <a:ext cx="9073515" cy="937281"/>
          </a:xfrm>
        </p:spPr>
        <p:txBody>
          <a:bodyPr/>
          <a:lstStyle/>
          <a:p>
            <a:r>
              <a:rPr lang="cs-CZ" dirty="0" err="1"/>
              <a:t>Christians</a:t>
            </a:r>
            <a:r>
              <a:rPr lang="cs-CZ" dirty="0"/>
              <a:t> </a:t>
            </a:r>
            <a:r>
              <a:rPr lang="cs-CZ" dirty="0" err="1"/>
              <a:t>and</a:t>
            </a:r>
            <a:r>
              <a:rPr lang="cs-CZ" dirty="0"/>
              <a:t> </a:t>
            </a:r>
            <a:r>
              <a:rPr lang="cs-CZ" dirty="0" err="1"/>
              <a:t>arts</a:t>
            </a:r>
            <a:endParaRPr lang="cs-CZ" dirty="0"/>
          </a:p>
        </p:txBody>
      </p:sp>
      <p:sp>
        <p:nvSpPr>
          <p:cNvPr id="3075" name="Rectangle 3"/>
          <p:cNvSpPr>
            <a:spLocks noGrp="1" noChangeArrowheads="1"/>
          </p:cNvSpPr>
          <p:nvPr>
            <p:ph type="body" idx="1"/>
          </p:nvPr>
        </p:nvSpPr>
        <p:spPr>
          <a:xfrm>
            <a:off x="809943" y="1398484"/>
            <a:ext cx="9073515" cy="5355894"/>
          </a:xfrm>
        </p:spPr>
        <p:txBody>
          <a:bodyPr/>
          <a:lstStyle/>
          <a:p>
            <a:pPr>
              <a:lnSpc>
                <a:spcPct val="80000"/>
              </a:lnSpc>
              <a:buNone/>
            </a:pPr>
            <a:r>
              <a:rPr lang="en-US" sz="2646" dirty="0"/>
              <a:t>After the end of the persecution of the Church flourishing arts - construction of new, larger buildings of worship (for persecution of Diocletian destroyed)</a:t>
            </a:r>
            <a:br>
              <a:rPr lang="en-US" sz="2646" dirty="0"/>
            </a:br>
            <a:r>
              <a:rPr lang="en-US" sz="2646" dirty="0"/>
              <a:t>Contemporary art in the service Christianity (formal and technical dependence on ancient art, but substantive autonomy)</a:t>
            </a:r>
            <a:br>
              <a:rPr lang="en-US" sz="2646" dirty="0"/>
            </a:br>
            <a:r>
              <a:rPr lang="en-US" sz="2646" dirty="0"/>
              <a:t>Private houses rebuilt at the Basilica (Rome S. Clemente S. Martino </a:t>
            </a:r>
            <a:r>
              <a:rPr lang="en-US" sz="2646" dirty="0" err="1"/>
              <a:t>ai</a:t>
            </a:r>
            <a:r>
              <a:rPr lang="en-US" sz="2646" dirty="0"/>
              <a:t> </a:t>
            </a:r>
            <a:r>
              <a:rPr lang="en-US" sz="2646" dirty="0" err="1"/>
              <a:t>Monti</a:t>
            </a:r>
            <a:r>
              <a:rPr lang="en-US" sz="2646" dirty="0"/>
              <a:t>, S. Giovanni e Paolo)</a:t>
            </a:r>
            <a:br>
              <a:rPr lang="en-US" sz="2646" dirty="0"/>
            </a:br>
            <a:r>
              <a:rPr lang="en-US" sz="2646" dirty="0"/>
              <a:t>The first witness to the construction of iconic buildings at Clement Alex. </a:t>
            </a:r>
            <a:r>
              <a:rPr lang="en-US" sz="2646" dirty="0" err="1"/>
              <a:t>Paidagogos</a:t>
            </a:r>
            <a:r>
              <a:rPr lang="en-US" sz="2646" dirty="0"/>
              <a:t> in the file. Similarly, Tertullian, Eusebius and others. - In the 2nd half. 3rd century. - Later still under persecution destroyed. The Dura </a:t>
            </a:r>
            <a:r>
              <a:rPr lang="en-US" sz="2646" dirty="0" err="1"/>
              <a:t>Europos</a:t>
            </a:r>
            <a:r>
              <a:rPr lang="en-US" sz="2646" dirty="0"/>
              <a:t> in Mesopotamia discovered a small Christian basilica, built before r. 230, Rome preserved chapel above the </a:t>
            </a:r>
            <a:r>
              <a:rPr lang="en-US" sz="2646" dirty="0" err="1"/>
              <a:t>Kallist</a:t>
            </a:r>
            <a:r>
              <a:rPr lang="cs-CZ" sz="2646" dirty="0"/>
              <a:t>´s </a:t>
            </a:r>
            <a:r>
              <a:rPr lang="en-US" sz="2646" dirty="0"/>
              <a:t>catacomb.</a:t>
            </a:r>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n-US" sz="3969" dirty="0"/>
              <a:t>Constantine the Great - incentives to buildings</a:t>
            </a:r>
          </a:p>
        </p:txBody>
      </p:sp>
      <p:sp>
        <p:nvSpPr>
          <p:cNvPr id="4099" name="Rectangle 3"/>
          <p:cNvSpPr>
            <a:spLocks noGrp="1" noChangeArrowheads="1"/>
          </p:cNvSpPr>
          <p:nvPr>
            <p:ph type="body" idx="1"/>
          </p:nvPr>
        </p:nvSpPr>
        <p:spPr/>
        <p:txBody>
          <a:bodyPr/>
          <a:lstStyle/>
          <a:p>
            <a:pPr>
              <a:lnSpc>
                <a:spcPct val="90000"/>
              </a:lnSpc>
              <a:buNone/>
            </a:pPr>
            <a:r>
              <a:rPr lang="en-US" sz="2646" dirty="0"/>
              <a:t>Jerusalem (over Christ's tomb), Bethlehem, </a:t>
            </a:r>
            <a:r>
              <a:rPr lang="en-US" sz="2646" dirty="0" err="1"/>
              <a:t>Tyre</a:t>
            </a:r>
            <a:r>
              <a:rPr lang="en-US" sz="2646" dirty="0"/>
              <a:t>, Antioch, </a:t>
            </a:r>
            <a:r>
              <a:rPr lang="en-US" sz="2646" dirty="0" err="1"/>
              <a:t>Bosphorus</a:t>
            </a:r>
            <a:br>
              <a:rPr lang="en-US" sz="2646" dirty="0"/>
            </a:br>
            <a:r>
              <a:rPr lang="en-US" sz="2646" dirty="0"/>
              <a:t>2 major architectural forms:</a:t>
            </a:r>
            <a:br>
              <a:rPr lang="en-US" sz="2646" dirty="0"/>
            </a:br>
            <a:r>
              <a:rPr lang="en-US" sz="2646" dirty="0"/>
              <a:t>Basilica - Part 2: longitudinal rectangular nave for the laity, semicircular apse (domed protrusion behind the altar) for the Clergy, the Bishop's throne in the middle seat of presbyters on the sides; how many ships, so many portals (relief sculptures adorn their ppd. to the 6th century.). Oriented - </a:t>
            </a:r>
            <a:r>
              <a:rPr lang="en-US" sz="2646" dirty="0" err="1"/>
              <a:t>ie</a:t>
            </a:r>
            <a:r>
              <a:rPr lang="en-US" sz="2646" dirty="0"/>
              <a:t>. Pointing from west to east.</a:t>
            </a:r>
            <a:br>
              <a:rPr lang="en-US" sz="2646" dirty="0"/>
            </a:br>
            <a:r>
              <a:rPr lang="en-US" sz="2646" dirty="0"/>
              <a:t>The central building (Baptistery, </a:t>
            </a:r>
            <a:r>
              <a:rPr lang="en-US" sz="2646" dirty="0" err="1"/>
              <a:t>marty</a:t>
            </a:r>
            <a:r>
              <a:rPr lang="cs-CZ" sz="2646" dirty="0"/>
              <a:t>r</a:t>
            </a:r>
            <a:r>
              <a:rPr lang="en-US" sz="2646" dirty="0" err="1"/>
              <a:t>ia</a:t>
            </a:r>
            <a:r>
              <a:rPr lang="en-US" sz="2646" dirty="0"/>
              <a:t> - chapel above the tombs of illustrious martyrs closed dome)</a:t>
            </a:r>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Indoor facilities of the temple</a:t>
            </a:r>
            <a:endParaRPr lang="cs-CZ" dirty="0"/>
          </a:p>
        </p:txBody>
      </p:sp>
      <p:sp>
        <p:nvSpPr>
          <p:cNvPr id="5123" name="Rectangle 3"/>
          <p:cNvSpPr>
            <a:spLocks noGrp="1" noChangeArrowheads="1"/>
          </p:cNvSpPr>
          <p:nvPr>
            <p:ph type="body" idx="1"/>
          </p:nvPr>
        </p:nvSpPr>
        <p:spPr/>
        <p:txBody>
          <a:bodyPr/>
          <a:lstStyle/>
          <a:p>
            <a:pPr>
              <a:lnSpc>
                <a:spcPct val="90000"/>
              </a:lnSpc>
              <a:buNone/>
            </a:pPr>
            <a:r>
              <a:rPr lang="en-US" sz="3087" dirty="0"/>
              <a:t>Altar - table at the exit of the apse of the central nave is separated grille over it on poles suspended canopy from its center hung container in the shape of a dove (contained the Eucharistic bread, soaked in the blood of the Lord, but it was not visible - party canopy curtains)</a:t>
            </a:r>
            <a:endParaRPr lang="cs-CZ" sz="3087" dirty="0"/>
          </a:p>
          <a:p>
            <a:pPr>
              <a:lnSpc>
                <a:spcPct val="90000"/>
              </a:lnSpc>
              <a:buNone/>
            </a:pPr>
            <a:r>
              <a:rPr lang="en-US" sz="3087" dirty="0"/>
              <a:t>Ambo (n) - an elevated position intended for the reading of Scripture and preaching.</a:t>
            </a:r>
            <a:endParaRPr lang="cs-CZ" sz="3087" dirty="0"/>
          </a:p>
          <a:p>
            <a:pPr>
              <a:lnSpc>
                <a:spcPct val="90000"/>
              </a:lnSpc>
              <a:buNone/>
            </a:pPr>
            <a:r>
              <a:rPr lang="en-US" sz="3087" dirty="0"/>
              <a:t>Chalice and patent (wood, glass, precious metals) - received the baptism in the apse kinds.</a:t>
            </a:r>
            <a:endParaRPr lang="cs-CZ" sz="3087"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br>
              <a:rPr lang="en-US" dirty="0"/>
            </a:br>
            <a:r>
              <a:rPr lang="en-US" dirty="0"/>
              <a:t>Interior decoration of the temple</a:t>
            </a:r>
          </a:p>
        </p:txBody>
      </p:sp>
      <p:sp>
        <p:nvSpPr>
          <p:cNvPr id="6147" name="Rectangle 3"/>
          <p:cNvSpPr>
            <a:spLocks noGrp="1" noChangeArrowheads="1"/>
          </p:cNvSpPr>
          <p:nvPr>
            <p:ph type="body" idx="1"/>
          </p:nvPr>
        </p:nvSpPr>
        <p:spPr/>
        <p:txBody>
          <a:bodyPr/>
          <a:lstStyle/>
          <a:p>
            <a:r>
              <a:rPr lang="en-US" dirty="0"/>
              <a:t>Painting – frescoes</a:t>
            </a:r>
            <a:endParaRPr lang="cs-CZ" dirty="0"/>
          </a:p>
          <a:p>
            <a:r>
              <a:rPr lang="en-US" dirty="0"/>
              <a:t>Mosaics –  durable, and between the walls above the windows, so-called Triumphal arch in the apse.</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dirty="0" err="1"/>
              <a:t>Character</a:t>
            </a:r>
            <a:r>
              <a:rPr lang="cs-CZ" dirty="0"/>
              <a:t> </a:t>
            </a:r>
            <a:r>
              <a:rPr lang="cs-CZ" dirty="0" err="1"/>
              <a:t>of</a:t>
            </a:r>
            <a:r>
              <a:rPr lang="cs-CZ" dirty="0"/>
              <a:t> </a:t>
            </a:r>
            <a:r>
              <a:rPr lang="cs-CZ" dirty="0" err="1"/>
              <a:t>painting</a:t>
            </a:r>
            <a:endParaRPr lang="cs-CZ" dirty="0"/>
          </a:p>
        </p:txBody>
      </p:sp>
      <p:sp>
        <p:nvSpPr>
          <p:cNvPr id="7171" name="Rectangle 3"/>
          <p:cNvSpPr>
            <a:spLocks noGrp="1" noChangeArrowheads="1"/>
          </p:cNvSpPr>
          <p:nvPr>
            <p:ph type="body" idx="1"/>
          </p:nvPr>
        </p:nvSpPr>
        <p:spPr/>
        <p:txBody>
          <a:bodyPr/>
          <a:lstStyle/>
          <a:p>
            <a:pPr>
              <a:lnSpc>
                <a:spcPct val="90000"/>
              </a:lnSpc>
            </a:pPr>
            <a:r>
              <a:rPr lang="en-US" sz="2646" dirty="0"/>
              <a:t>At the time of the martyrdom symbolic-allegorical art (palm - victory, olive - Peace anchor - hope peacock - immortality, lamb, fish, dove, cross - up from the 4th century. ...)</a:t>
            </a:r>
            <a:endParaRPr lang="cs-CZ" sz="2646" dirty="0"/>
          </a:p>
          <a:p>
            <a:pPr>
              <a:lnSpc>
                <a:spcPct val="90000"/>
              </a:lnSpc>
            </a:pPr>
            <a:r>
              <a:rPr lang="en-US" sz="2646" dirty="0"/>
              <a:t>At the time (after) Constantine realistic-historical and theological-dogmatic Arts (depiction of the characters, if necessary. Pictorial cycles - scenes from the N</a:t>
            </a:r>
            <a:r>
              <a:rPr lang="cs-CZ" sz="2646" dirty="0"/>
              <a:t>T</a:t>
            </a:r>
            <a:r>
              <a:rPr lang="en-US" sz="2646" dirty="0"/>
              <a:t>, preserved in the catacombs)</a:t>
            </a:r>
            <a:endParaRPr lang="cs-CZ" sz="2646" dirty="0"/>
          </a:p>
          <a:p>
            <a:pPr>
              <a:lnSpc>
                <a:spcPct val="90000"/>
              </a:lnSpc>
            </a:pPr>
            <a:r>
              <a:rPr lang="en-US" sz="2646" dirty="0"/>
              <a:t>The most common figures of Christ - first as a good shepherd, later on a triumphal arch or in the middle of the apse as the God-man and Redeemer of the world, Mary - Mother of God, John the Baptist, the apostles, prophets, martyrs, angels.</a:t>
            </a:r>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dirty="0" err="1"/>
              <a:t>Sculptures</a:t>
            </a:r>
            <a:endParaRPr lang="cs-CZ" dirty="0"/>
          </a:p>
        </p:txBody>
      </p:sp>
      <p:sp>
        <p:nvSpPr>
          <p:cNvPr id="8195" name="Rectangle 3"/>
          <p:cNvSpPr>
            <a:spLocks noGrp="1" noChangeArrowheads="1"/>
          </p:cNvSpPr>
          <p:nvPr>
            <p:ph type="body" idx="1"/>
          </p:nvPr>
        </p:nvSpPr>
        <p:spPr/>
        <p:txBody>
          <a:bodyPr/>
          <a:lstStyle/>
          <a:p>
            <a:pPr>
              <a:lnSpc>
                <a:spcPct val="90000"/>
              </a:lnSpc>
            </a:pPr>
            <a:r>
              <a:rPr lang="en-US" sz="2646" dirty="0"/>
              <a:t>not very widespread (not very preserved)</a:t>
            </a:r>
            <a:endParaRPr lang="cs-CZ" sz="2646" dirty="0"/>
          </a:p>
          <a:p>
            <a:pPr>
              <a:lnSpc>
                <a:spcPct val="90000"/>
              </a:lnSpc>
            </a:pPr>
            <a:r>
              <a:rPr lang="en-US" sz="2646" dirty="0"/>
              <a:t>in the Lateran Museum in Rome statue of the Good Shepherd from the 3rd century. - Exception, symbol of care for lost souls.</a:t>
            </a:r>
            <a:endParaRPr lang="cs-CZ" sz="2646" dirty="0"/>
          </a:p>
          <a:p>
            <a:pPr>
              <a:lnSpc>
                <a:spcPct val="90000"/>
              </a:lnSpc>
            </a:pPr>
            <a:r>
              <a:rPr lang="en-US" sz="2646" dirty="0"/>
              <a:t>From the Latin Church to put down earlier opposition to the sculpture (on </a:t>
            </a:r>
            <a:r>
              <a:rPr lang="cs-CZ" sz="2646" dirty="0" err="1"/>
              <a:t>Ost</a:t>
            </a:r>
            <a:r>
              <a:rPr lang="en-US" sz="2646" dirty="0"/>
              <a:t> takes)</a:t>
            </a:r>
            <a:endParaRPr lang="cs-CZ" sz="2646" dirty="0"/>
          </a:p>
          <a:p>
            <a:pPr>
              <a:lnSpc>
                <a:spcPct val="90000"/>
              </a:lnSpc>
            </a:pPr>
            <a:r>
              <a:rPr lang="en-US" sz="2646" dirty="0"/>
              <a:t>sarcophagi - headstones house with figural decoration of arcades - Christians received from Roman antiquity; stone (marble) from the end of the 2nd </a:t>
            </a:r>
            <a:r>
              <a:rPr lang="cs-CZ" sz="2646" dirty="0"/>
              <a:t>c</a:t>
            </a:r>
            <a:r>
              <a:rPr lang="en-US" sz="2646" dirty="0"/>
              <a:t>t., expanded in the 4th and 5th </a:t>
            </a:r>
            <a:r>
              <a:rPr lang="cs-CZ" sz="2646" dirty="0"/>
              <a:t>c</a:t>
            </a:r>
            <a:r>
              <a:rPr lang="en-US" sz="2646" dirty="0"/>
              <a:t>t.</a:t>
            </a:r>
            <a:endParaRPr lang="cs-CZ" sz="2646" dirty="0"/>
          </a:p>
          <a:p>
            <a:pPr>
              <a:lnSpc>
                <a:spcPct val="90000"/>
              </a:lnSpc>
            </a:pPr>
            <a:r>
              <a:rPr lang="en-US" sz="2646" dirty="0"/>
              <a:t>small articles of ivory - reliquaries, diptych (two-part altarpiece, later triptych)</a:t>
            </a:r>
            <a:endParaRPr lang="cs-CZ" sz="2646"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dirty="0" err="1"/>
              <a:t>Relics</a:t>
            </a:r>
            <a:endParaRPr lang="cs-CZ" dirty="0"/>
          </a:p>
        </p:txBody>
      </p:sp>
      <p:sp>
        <p:nvSpPr>
          <p:cNvPr id="9219" name="Rectangle 3"/>
          <p:cNvSpPr>
            <a:spLocks noGrp="1" noChangeArrowheads="1"/>
          </p:cNvSpPr>
          <p:nvPr>
            <p:ph type="body" idx="1"/>
          </p:nvPr>
        </p:nvSpPr>
        <p:spPr/>
        <p:txBody>
          <a:bodyPr/>
          <a:lstStyle/>
          <a:p>
            <a:r>
              <a:rPr lang="en-US" sz="3087" dirty="0"/>
              <a:t>cult of martyrs</a:t>
            </a:r>
            <a:endParaRPr lang="cs-CZ" sz="3087" dirty="0"/>
          </a:p>
          <a:p>
            <a:r>
              <a:rPr lang="en-US" sz="3087" dirty="0"/>
              <a:t>division relics also abused by traders</a:t>
            </a:r>
            <a:endParaRPr lang="cs-CZ" sz="3087" dirty="0"/>
          </a:p>
          <a:p>
            <a:r>
              <a:rPr lang="en-US" sz="3087" dirty="0"/>
              <a:t>danger of superstition (miraculous effect, healing)</a:t>
            </a:r>
            <a:br>
              <a:rPr lang="en-US" sz="3087" dirty="0"/>
            </a:br>
            <a:r>
              <a:rPr lang="en-US" sz="3087" dirty="0"/>
              <a:t>in Constantinople remains of the Virgin Mary (the patron of the city) - shroud tunic, belt</a:t>
            </a:r>
            <a:endParaRPr lang="cs-CZ" sz="3087" dirty="0"/>
          </a:p>
          <a:p>
            <a:r>
              <a:rPr lang="en-US" sz="3087" dirty="0"/>
              <a:t>Trier Jesus' robe (symbol ecumenism – Retained)</a:t>
            </a:r>
            <a:endParaRPr lang="cs-CZ" sz="3087" dirty="0"/>
          </a:p>
          <a:p>
            <a:r>
              <a:rPr lang="en-US" sz="3087" dirty="0"/>
              <a:t>Holy Stephen</a:t>
            </a:r>
            <a:r>
              <a:rPr lang="cs-CZ" sz="3087" dirty="0"/>
              <a:t>´s</a:t>
            </a:r>
            <a:r>
              <a:rPr lang="en-US" sz="3087" dirty="0"/>
              <a:t> relics</a:t>
            </a:r>
            <a:r>
              <a:rPr lang="cs-CZ" sz="3087" dirty="0"/>
              <a:t> </a:t>
            </a:r>
            <a:r>
              <a:rPr lang="en-US" sz="3087" dirty="0"/>
              <a:t> imported into Africa, there venerated</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dirty="0" err="1"/>
              <a:t>Paintings</a:t>
            </a:r>
            <a:endParaRPr lang="cs-CZ" dirty="0"/>
          </a:p>
        </p:txBody>
      </p:sp>
      <p:sp>
        <p:nvSpPr>
          <p:cNvPr id="10243" name="Rectangle 3"/>
          <p:cNvSpPr>
            <a:spLocks noGrp="1" noChangeArrowheads="1"/>
          </p:cNvSpPr>
          <p:nvPr>
            <p:ph type="body" idx="1"/>
          </p:nvPr>
        </p:nvSpPr>
        <p:spPr/>
        <p:txBody>
          <a:bodyPr>
            <a:normAutofit lnSpcReduction="10000"/>
          </a:bodyPr>
          <a:lstStyle/>
          <a:p>
            <a:pPr>
              <a:buNone/>
            </a:pPr>
            <a:r>
              <a:rPr lang="en-US" sz="2646" dirty="0"/>
              <a:t>4th </a:t>
            </a:r>
            <a:r>
              <a:rPr lang="en-US" sz="2646" dirty="0" err="1"/>
              <a:t>st</a:t>
            </a:r>
            <a:r>
              <a:rPr lang="en-US" sz="2646" dirty="0"/>
              <a:t>. Fathers of the Church refuse to worship images: Eusebius </a:t>
            </a:r>
            <a:r>
              <a:rPr lang="cs-CZ" sz="2646" dirty="0" err="1"/>
              <a:t>of</a:t>
            </a:r>
            <a:r>
              <a:rPr lang="cs-CZ" sz="2646" dirty="0"/>
              <a:t> </a:t>
            </a:r>
            <a:r>
              <a:rPr lang="en-US" sz="2646" dirty="0" err="1"/>
              <a:t>Caesare</a:t>
            </a:r>
            <a:r>
              <a:rPr lang="cs-CZ" sz="2646" dirty="0"/>
              <a:t>a</a:t>
            </a:r>
            <a:r>
              <a:rPr lang="en-US" sz="2646" dirty="0"/>
              <a:t> responsible Constantine Vel., at the request of the image of Christ: "We must not have such images can not wear your God in the image as the Gentiles.”</a:t>
            </a:r>
            <a:endParaRPr lang="cs-CZ" sz="2646" dirty="0"/>
          </a:p>
          <a:p>
            <a:pPr>
              <a:buNone/>
            </a:pPr>
            <a:r>
              <a:rPr lang="en-US" sz="2646" dirty="0" err="1"/>
              <a:t>Epiphanius</a:t>
            </a:r>
            <a:r>
              <a:rPr lang="en-US" sz="2646" dirty="0"/>
              <a:t> of Cyprus (315-413) tore en route to the Holy Land in the church curtain (veil) on the door, where Christ is painted like a man refers to the Ten Commandments, as well as to Rev. 19:10 and Acts 10:26.</a:t>
            </a:r>
            <a:endParaRPr lang="cs-CZ" sz="2646" dirty="0"/>
          </a:p>
          <a:p>
            <a:pPr>
              <a:buNone/>
            </a:pPr>
            <a:r>
              <a:rPr lang="en-US" sz="2646" dirty="0"/>
              <a:t>Cult images characteristic of later Greek Church, Byzantine, Slavic - Vol. Basil, Gregory of </a:t>
            </a:r>
            <a:r>
              <a:rPr lang="en-US" sz="2646" dirty="0" err="1"/>
              <a:t>Nazianzus</a:t>
            </a:r>
            <a:r>
              <a:rPr lang="en-US" sz="2646" dirty="0"/>
              <a:t> and Gregory</a:t>
            </a:r>
            <a:r>
              <a:rPr lang="cs-CZ" sz="2646" dirty="0"/>
              <a:t> </a:t>
            </a:r>
            <a:r>
              <a:rPr lang="cs-CZ" sz="2646" dirty="0" err="1"/>
              <a:t>of</a:t>
            </a:r>
            <a:r>
              <a:rPr lang="cs-CZ" sz="2646" dirty="0"/>
              <a:t> </a:t>
            </a:r>
            <a:r>
              <a:rPr lang="en-US" sz="2646" dirty="0" err="1"/>
              <a:t>Nyss</a:t>
            </a:r>
            <a:r>
              <a:rPr lang="cs-CZ" sz="2646" dirty="0"/>
              <a:t>a</a:t>
            </a:r>
            <a:r>
              <a:rPr lang="en-US" sz="2646" dirty="0"/>
              <a:t> paintings attributed to practical-pedagogical significance. For Chrysostom has been the transition from teaching values to the worship of images.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ttps://upload.wikimedia.org/wikipedia/commons/6/63/Bellbeaker_map_europe.jpg"/>
          <p:cNvPicPr>
            <a:picLocks noChangeAspect="1" noChangeArrowheads="1"/>
          </p:cNvPicPr>
          <p:nvPr/>
        </p:nvPicPr>
        <p:blipFill>
          <a:blip r:embed="rId3" cstate="print"/>
          <a:srcRect/>
          <a:stretch>
            <a:fillRect/>
          </a:stretch>
        </p:blipFill>
        <p:spPr bwMode="auto">
          <a:xfrm>
            <a:off x="1080655" y="818727"/>
            <a:ext cx="7245476" cy="6649248"/>
          </a:xfrm>
          <a:prstGeom prst="rect">
            <a:avLst/>
          </a:prstGeom>
          <a:noFill/>
        </p:spPr>
      </p:pic>
      <p:sp>
        <p:nvSpPr>
          <p:cNvPr id="5" name="TextovéPole 4"/>
          <p:cNvSpPr txBox="1"/>
          <p:nvPr/>
        </p:nvSpPr>
        <p:spPr>
          <a:xfrm>
            <a:off x="6934543" y="207984"/>
            <a:ext cx="3334470" cy="906658"/>
          </a:xfrm>
          <a:prstGeom prst="rect">
            <a:avLst/>
          </a:prstGeom>
          <a:noFill/>
        </p:spPr>
        <p:txBody>
          <a:bodyPr wrap="square" rtlCol="0">
            <a:spAutoFit/>
          </a:bodyPr>
          <a:lstStyle/>
          <a:p>
            <a:r>
              <a:rPr lang="cs-CZ" sz="2646" b="1" dirty="0" err="1"/>
              <a:t>Beakerculture</a:t>
            </a:r>
            <a:r>
              <a:rPr lang="cs-CZ" sz="2646" b="1" dirty="0"/>
              <a:t>, 2900-1700 B. C.</a:t>
            </a:r>
          </a:p>
        </p:txBody>
      </p:sp>
      <p:pic>
        <p:nvPicPr>
          <p:cNvPr id="97284" name="Picture 4" descr="https://upload.wikimedia.org/wikipedia/commons/d/d9/Beakerculture.jpg"/>
          <p:cNvPicPr>
            <a:picLocks noChangeAspect="1" noChangeArrowheads="1"/>
          </p:cNvPicPr>
          <p:nvPr/>
        </p:nvPicPr>
        <p:blipFill>
          <a:blip r:embed="rId4" cstate="print"/>
          <a:srcRect l="8478" r="50599" b="56705"/>
          <a:stretch>
            <a:fillRect/>
          </a:stretch>
        </p:blipFill>
        <p:spPr bwMode="auto">
          <a:xfrm>
            <a:off x="8442994" y="1160690"/>
            <a:ext cx="1508451" cy="2064196"/>
          </a:xfrm>
          <a:prstGeom prst="rect">
            <a:avLst/>
          </a:prstGeom>
          <a:noFill/>
        </p:spPr>
      </p:pic>
      <p:pic>
        <p:nvPicPr>
          <p:cNvPr id="97286" name="Picture 6" descr="Zvoncovité poháry - Foto:  www.nhm-wien.ac.at"/>
          <p:cNvPicPr>
            <a:picLocks noChangeAspect="1" noChangeArrowheads="1"/>
          </p:cNvPicPr>
          <p:nvPr/>
        </p:nvPicPr>
        <p:blipFill>
          <a:blip r:embed="rId5" cstate="print"/>
          <a:srcRect/>
          <a:stretch>
            <a:fillRect/>
          </a:stretch>
        </p:blipFill>
        <p:spPr bwMode="auto">
          <a:xfrm>
            <a:off x="7279023" y="4495161"/>
            <a:ext cx="3108519" cy="22473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dirty="0" err="1"/>
              <a:t>Significant</a:t>
            </a:r>
            <a:r>
              <a:rPr lang="cs-CZ" dirty="0"/>
              <a:t> </a:t>
            </a:r>
            <a:r>
              <a:rPr lang="cs-CZ" dirty="0" err="1"/>
              <a:t>buildings</a:t>
            </a:r>
            <a:endParaRPr lang="cs-CZ" dirty="0"/>
          </a:p>
        </p:txBody>
      </p:sp>
      <p:sp>
        <p:nvSpPr>
          <p:cNvPr id="11267" name="Rectangle 3"/>
          <p:cNvSpPr>
            <a:spLocks noGrp="1" noChangeArrowheads="1"/>
          </p:cNvSpPr>
          <p:nvPr>
            <p:ph type="body" idx="1"/>
          </p:nvPr>
        </p:nvSpPr>
        <p:spPr>
          <a:xfrm>
            <a:off x="809943" y="1319721"/>
            <a:ext cx="9073515" cy="5795218"/>
          </a:xfrm>
        </p:spPr>
        <p:txBody>
          <a:bodyPr/>
          <a:lstStyle/>
          <a:p>
            <a:pPr>
              <a:lnSpc>
                <a:spcPct val="80000"/>
              </a:lnSpc>
            </a:pPr>
            <a:r>
              <a:rPr lang="cs-CZ" sz="2646" dirty="0" err="1"/>
              <a:t>Under</a:t>
            </a:r>
            <a:r>
              <a:rPr lang="cs-CZ" sz="2646" dirty="0"/>
              <a:t> </a:t>
            </a:r>
            <a:r>
              <a:rPr lang="cs-CZ" sz="2646" dirty="0" err="1"/>
              <a:t>Emperor</a:t>
            </a:r>
            <a:r>
              <a:rPr lang="cs-CZ" sz="2646" dirty="0"/>
              <a:t> </a:t>
            </a:r>
            <a:r>
              <a:rPr lang="cs-CZ" sz="2646" dirty="0" err="1"/>
              <a:t>Justinian</a:t>
            </a:r>
            <a:r>
              <a:rPr lang="cs-CZ" sz="2646" dirty="0"/>
              <a:t> - </a:t>
            </a:r>
            <a:r>
              <a:rPr lang="cs-CZ" sz="2646" dirty="0" err="1"/>
              <a:t>the</a:t>
            </a:r>
            <a:r>
              <a:rPr lang="cs-CZ" sz="2646" dirty="0"/>
              <a:t> temple </a:t>
            </a:r>
            <a:r>
              <a:rPr lang="cs-CZ" sz="2646" dirty="0" err="1"/>
              <a:t>of</a:t>
            </a:r>
            <a:r>
              <a:rPr lang="cs-CZ" sz="2646" dirty="0"/>
              <a:t> </a:t>
            </a:r>
            <a:r>
              <a:rPr lang="cs-CZ" sz="2646" dirty="0" err="1"/>
              <a:t>the</a:t>
            </a:r>
            <a:r>
              <a:rPr lang="cs-CZ" sz="2646" dirty="0"/>
              <a:t> </a:t>
            </a:r>
            <a:r>
              <a:rPr lang="cs-CZ" sz="2646" dirty="0" err="1"/>
              <a:t>Holy</a:t>
            </a:r>
            <a:r>
              <a:rPr lang="cs-CZ" sz="2646" dirty="0"/>
              <a:t> </a:t>
            </a:r>
            <a:r>
              <a:rPr lang="cs-CZ" sz="2646" dirty="0" err="1"/>
              <a:t>Wisdom</a:t>
            </a:r>
            <a:r>
              <a:rPr lang="cs-CZ" sz="2646" dirty="0"/>
              <a:t> (</a:t>
            </a:r>
            <a:r>
              <a:rPr lang="cs-CZ" sz="2646" dirty="0" err="1"/>
              <a:t>Hagia</a:t>
            </a:r>
            <a:r>
              <a:rPr lang="cs-CZ" sz="2646" dirty="0"/>
              <a:t> </a:t>
            </a:r>
            <a:r>
              <a:rPr lang="cs-CZ" sz="2646" dirty="0" err="1"/>
              <a:t>Sophia</a:t>
            </a:r>
            <a:r>
              <a:rPr lang="cs-CZ" sz="2646" dirty="0"/>
              <a:t>) in </a:t>
            </a:r>
            <a:r>
              <a:rPr lang="cs-CZ" sz="2646" dirty="0" err="1"/>
              <a:t>Constantinople</a:t>
            </a:r>
            <a:r>
              <a:rPr lang="cs-CZ" sz="2646" dirty="0"/>
              <a:t> - </a:t>
            </a:r>
            <a:r>
              <a:rPr lang="cs-CZ" sz="2646" dirty="0" err="1"/>
              <a:t>built</a:t>
            </a:r>
            <a:r>
              <a:rPr lang="cs-CZ" sz="2646" dirty="0"/>
              <a:t> 532-537 - type </a:t>
            </a:r>
            <a:r>
              <a:rPr lang="cs-CZ" sz="2646" dirty="0" err="1"/>
              <a:t>central</a:t>
            </a:r>
            <a:r>
              <a:rPr lang="cs-CZ" sz="2646" dirty="0"/>
              <a:t> to </a:t>
            </a:r>
            <a:r>
              <a:rPr lang="cs-CZ" sz="2646" dirty="0" err="1"/>
              <a:t>the</a:t>
            </a:r>
            <a:r>
              <a:rPr lang="cs-CZ" sz="2646" dirty="0"/>
              <a:t> type </a:t>
            </a:r>
            <a:r>
              <a:rPr lang="cs-CZ" sz="2646" dirty="0" err="1"/>
              <a:t>of</a:t>
            </a:r>
            <a:r>
              <a:rPr lang="cs-CZ" sz="2646" dirty="0"/>
              <a:t> </a:t>
            </a:r>
            <a:r>
              <a:rPr lang="cs-CZ" sz="2646" dirty="0" err="1"/>
              <a:t>longitudinal</a:t>
            </a:r>
            <a:r>
              <a:rPr lang="cs-CZ" sz="2646" dirty="0"/>
              <a:t>, </a:t>
            </a:r>
            <a:r>
              <a:rPr lang="cs-CZ" sz="2646" dirty="0" err="1"/>
              <a:t>decorated</a:t>
            </a:r>
            <a:r>
              <a:rPr lang="cs-CZ" sz="2646" dirty="0"/>
              <a:t> </a:t>
            </a:r>
            <a:r>
              <a:rPr lang="cs-CZ" sz="2646" dirty="0" err="1"/>
              <a:t>with</a:t>
            </a:r>
            <a:r>
              <a:rPr lang="cs-CZ" sz="2646" dirty="0"/>
              <a:t> </a:t>
            </a:r>
            <a:r>
              <a:rPr lang="cs-CZ" sz="2646" dirty="0" err="1"/>
              <a:t>mosaics</a:t>
            </a:r>
            <a:r>
              <a:rPr lang="cs-CZ" sz="2646" dirty="0"/>
              <a:t>, </a:t>
            </a:r>
            <a:r>
              <a:rPr lang="cs-CZ" sz="2646" dirty="0" err="1"/>
              <a:t>yet</a:t>
            </a:r>
            <a:r>
              <a:rPr lang="cs-CZ" sz="2646" dirty="0"/>
              <a:t> </a:t>
            </a:r>
            <a:r>
              <a:rPr lang="cs-CZ" sz="2646" dirty="0" err="1"/>
              <a:t>unfold</a:t>
            </a:r>
            <a:r>
              <a:rPr lang="cs-CZ" sz="2646" dirty="0"/>
              <a:t>, </a:t>
            </a:r>
            <a:r>
              <a:rPr lang="cs-CZ" sz="2646" dirty="0" err="1"/>
              <a:t>reliefs</a:t>
            </a:r>
            <a:r>
              <a:rPr lang="cs-CZ" sz="2646" dirty="0"/>
              <a:t> </a:t>
            </a:r>
            <a:r>
              <a:rPr lang="cs-CZ" sz="2646" dirty="0" err="1"/>
              <a:t>carved</a:t>
            </a:r>
            <a:r>
              <a:rPr lang="cs-CZ" sz="2646" dirty="0"/>
              <a:t> in stone </a:t>
            </a:r>
            <a:r>
              <a:rPr lang="cs-CZ" sz="2646" dirty="0" err="1"/>
              <a:t>carvings</a:t>
            </a:r>
            <a:r>
              <a:rPr lang="cs-CZ" sz="2646" dirty="0"/>
              <a:t> in </a:t>
            </a:r>
            <a:r>
              <a:rPr lang="cs-CZ" sz="2646" dirty="0" err="1"/>
              <a:t>ivory</a:t>
            </a:r>
            <a:r>
              <a:rPr lang="cs-CZ" sz="2646" dirty="0"/>
              <a:t>, </a:t>
            </a:r>
            <a:r>
              <a:rPr lang="cs-CZ" sz="2646" dirty="0" err="1"/>
              <a:t>without</a:t>
            </a:r>
            <a:r>
              <a:rPr lang="cs-CZ" sz="2646" dirty="0"/>
              <a:t> </a:t>
            </a:r>
            <a:r>
              <a:rPr lang="cs-CZ" sz="2646" dirty="0" err="1"/>
              <a:t>sculptural</a:t>
            </a:r>
            <a:r>
              <a:rPr lang="cs-CZ" sz="2646" dirty="0"/>
              <a:t> </a:t>
            </a:r>
            <a:r>
              <a:rPr lang="cs-CZ" sz="2646" dirty="0" err="1"/>
              <a:t>decoration</a:t>
            </a:r>
            <a:r>
              <a:rPr lang="cs-CZ" sz="2646" dirty="0"/>
              <a:t>.</a:t>
            </a:r>
            <a:br>
              <a:rPr lang="cs-CZ" sz="2646" dirty="0"/>
            </a:br>
            <a:r>
              <a:rPr lang="cs-CZ" sz="2646" dirty="0"/>
              <a:t>Ravenna - </a:t>
            </a:r>
            <a:r>
              <a:rPr lang="cs-CZ" sz="2646" dirty="0" err="1"/>
              <a:t>originally</a:t>
            </a:r>
            <a:r>
              <a:rPr lang="cs-CZ" sz="2646" dirty="0"/>
              <a:t> a Roman naval port, </a:t>
            </a:r>
            <a:r>
              <a:rPr lang="cs-CZ" sz="2646" dirty="0" err="1"/>
              <a:t>from</a:t>
            </a:r>
            <a:r>
              <a:rPr lang="cs-CZ" sz="2646" dirty="0"/>
              <a:t> r. 402 to r. 476 </a:t>
            </a:r>
            <a:r>
              <a:rPr lang="cs-CZ" sz="2646" dirty="0" err="1"/>
              <a:t>imperial</a:t>
            </a:r>
            <a:r>
              <a:rPr lang="cs-CZ" sz="2646" dirty="0"/>
              <a:t> residence, </a:t>
            </a:r>
            <a:r>
              <a:rPr lang="cs-CZ" sz="2646" dirty="0" err="1"/>
              <a:t>later</a:t>
            </a:r>
            <a:r>
              <a:rPr lang="cs-CZ" sz="2646" dirty="0"/>
              <a:t> ostrogótských </a:t>
            </a:r>
            <a:r>
              <a:rPr lang="cs-CZ" sz="2646" dirty="0" err="1"/>
              <a:t>seat</a:t>
            </a:r>
            <a:r>
              <a:rPr lang="cs-CZ" sz="2646" dirty="0"/>
              <a:t> </a:t>
            </a:r>
            <a:r>
              <a:rPr lang="cs-CZ" sz="2646" dirty="0" err="1"/>
              <a:t>of</a:t>
            </a:r>
            <a:r>
              <a:rPr lang="cs-CZ" sz="2646" dirty="0"/>
              <a:t> </a:t>
            </a:r>
            <a:r>
              <a:rPr lang="cs-CZ" sz="2646" dirty="0" err="1"/>
              <a:t>kings</a:t>
            </a:r>
            <a:r>
              <a:rPr lang="cs-CZ" sz="2646" dirty="0"/>
              <a:t>, </a:t>
            </a:r>
            <a:r>
              <a:rPr lang="cs-CZ" sz="2646" dirty="0" err="1"/>
              <a:t>the</a:t>
            </a:r>
            <a:r>
              <a:rPr lang="cs-CZ" sz="2646" dirty="0"/>
              <a:t> </a:t>
            </a:r>
            <a:r>
              <a:rPr lang="cs-CZ" sz="2646" dirty="0" err="1"/>
              <a:t>Byzantine</a:t>
            </a:r>
            <a:r>
              <a:rPr lang="cs-CZ" sz="2646" dirty="0"/>
              <a:t> </a:t>
            </a:r>
            <a:r>
              <a:rPr lang="cs-CZ" sz="2646" dirty="0" err="1"/>
              <a:t>viceroys</a:t>
            </a:r>
            <a:r>
              <a:rPr lang="cs-CZ" sz="2646" dirty="0"/>
              <a:t>: </a:t>
            </a:r>
            <a:r>
              <a:rPr lang="cs-CZ" sz="2646" dirty="0" err="1"/>
              <a:t>Oldest</a:t>
            </a:r>
            <a:r>
              <a:rPr lang="cs-CZ" sz="2646" dirty="0"/>
              <a:t> Mausoleum </a:t>
            </a:r>
            <a:r>
              <a:rPr lang="cs-CZ" sz="2646" dirty="0" err="1"/>
              <a:t>empress</a:t>
            </a:r>
            <a:r>
              <a:rPr lang="cs-CZ" sz="2646" dirty="0"/>
              <a:t> </a:t>
            </a:r>
            <a:r>
              <a:rPr lang="cs-CZ" sz="2646" dirty="0" err="1"/>
              <a:t>Galla</a:t>
            </a:r>
            <a:r>
              <a:rPr lang="cs-CZ" sz="2646" dirty="0"/>
              <a:t> </a:t>
            </a:r>
            <a:r>
              <a:rPr lang="cs-CZ" sz="2646" dirty="0" err="1"/>
              <a:t>Placidia</a:t>
            </a:r>
            <a:r>
              <a:rPr lang="cs-CZ" sz="2646" dirty="0"/>
              <a:t>, </a:t>
            </a:r>
            <a:r>
              <a:rPr lang="cs-CZ" sz="2646" dirty="0" err="1"/>
              <a:t>baptistery</a:t>
            </a:r>
            <a:r>
              <a:rPr lang="cs-CZ" sz="2646" dirty="0"/>
              <a:t> S. </a:t>
            </a:r>
            <a:r>
              <a:rPr lang="cs-CZ" sz="2646" dirty="0" err="1"/>
              <a:t>Giovanni</a:t>
            </a:r>
            <a:r>
              <a:rPr lang="cs-CZ" sz="2646" dirty="0"/>
              <a:t> in Fonte, </a:t>
            </a:r>
            <a:r>
              <a:rPr lang="cs-CZ" sz="2646" dirty="0" err="1"/>
              <a:t>Arian</a:t>
            </a:r>
            <a:r>
              <a:rPr lang="cs-CZ" sz="2646" dirty="0"/>
              <a:t> </a:t>
            </a:r>
            <a:r>
              <a:rPr lang="cs-CZ" sz="2646" dirty="0" err="1"/>
              <a:t>Baptistery</a:t>
            </a:r>
            <a:r>
              <a:rPr lang="cs-CZ" sz="2646" dirty="0"/>
              <a:t> </a:t>
            </a:r>
            <a:r>
              <a:rPr lang="cs-CZ" sz="2646" dirty="0" err="1"/>
              <a:t>building</a:t>
            </a:r>
            <a:r>
              <a:rPr lang="cs-CZ" sz="2646" dirty="0"/>
              <a:t> (</a:t>
            </a:r>
            <a:r>
              <a:rPr lang="cs-CZ" sz="2646" dirty="0" err="1"/>
              <a:t>Theodorichova</a:t>
            </a:r>
            <a:r>
              <a:rPr lang="cs-CZ" sz="2646" dirty="0"/>
              <a:t> </a:t>
            </a:r>
            <a:r>
              <a:rPr lang="cs-CZ" sz="2646" dirty="0" err="1"/>
              <a:t>time</a:t>
            </a:r>
            <a:r>
              <a:rPr lang="cs-CZ" sz="2646" dirty="0"/>
              <a:t>: 493- 526), </a:t>
            </a:r>
            <a:r>
              <a:rPr lang="cs-CZ" sz="2646" dirty="0" err="1"/>
              <a:t>the</a:t>
            </a:r>
            <a:r>
              <a:rPr lang="cs-CZ" sz="2646" dirty="0"/>
              <a:t> most </a:t>
            </a:r>
            <a:r>
              <a:rPr lang="cs-CZ" sz="2646" dirty="0" err="1"/>
              <a:t>valuable</a:t>
            </a:r>
            <a:r>
              <a:rPr lang="cs-CZ" sz="2646" dirty="0"/>
              <a:t> </a:t>
            </a:r>
            <a:r>
              <a:rPr lang="cs-CZ" sz="2646" dirty="0" err="1"/>
              <a:t>Byzantine</a:t>
            </a:r>
            <a:r>
              <a:rPr lang="cs-CZ" sz="2646" dirty="0"/>
              <a:t> period </a:t>
            </a:r>
            <a:r>
              <a:rPr lang="cs-CZ" sz="2646" dirty="0" err="1"/>
              <a:t>basilica</a:t>
            </a:r>
            <a:r>
              <a:rPr lang="cs-CZ" sz="2646" dirty="0"/>
              <a:t> </a:t>
            </a:r>
            <a:r>
              <a:rPr lang="cs-CZ" sz="2646" dirty="0" err="1"/>
              <a:t>of</a:t>
            </a:r>
            <a:r>
              <a:rPr lang="cs-CZ" sz="2646" dirty="0"/>
              <a:t> S. </a:t>
            </a:r>
            <a:r>
              <a:rPr lang="cs-CZ" sz="2646" dirty="0" err="1"/>
              <a:t>Vitale</a:t>
            </a:r>
            <a:r>
              <a:rPr lang="cs-CZ" sz="2646" dirty="0"/>
              <a:t>, </a:t>
            </a:r>
            <a:r>
              <a:rPr lang="cs-CZ" sz="2646" dirty="0" err="1"/>
              <a:t>until</a:t>
            </a:r>
            <a:r>
              <a:rPr lang="cs-CZ" sz="2646" dirty="0"/>
              <a:t> </a:t>
            </a:r>
            <a:r>
              <a:rPr lang="cs-CZ" sz="2646" dirty="0" err="1"/>
              <a:t>then</a:t>
            </a:r>
            <a:r>
              <a:rPr lang="cs-CZ" sz="2646" dirty="0"/>
              <a:t> </a:t>
            </a:r>
            <a:r>
              <a:rPr lang="cs-CZ" sz="2646" dirty="0" err="1"/>
              <a:t>the</a:t>
            </a:r>
            <a:r>
              <a:rPr lang="cs-CZ" sz="2646" dirty="0"/>
              <a:t> </a:t>
            </a:r>
            <a:r>
              <a:rPr lang="cs-CZ" sz="2646" dirty="0" err="1"/>
              <a:t>basilica</a:t>
            </a:r>
            <a:r>
              <a:rPr lang="cs-CZ" sz="2646" dirty="0"/>
              <a:t> </a:t>
            </a:r>
            <a:r>
              <a:rPr lang="cs-CZ" sz="2646" dirty="0" err="1"/>
              <a:t>of</a:t>
            </a:r>
            <a:r>
              <a:rPr lang="cs-CZ" sz="2646" dirty="0"/>
              <a:t> S. </a:t>
            </a:r>
            <a:r>
              <a:rPr lang="cs-CZ" sz="2646" dirty="0" err="1"/>
              <a:t>Apollinare</a:t>
            </a:r>
            <a:r>
              <a:rPr lang="cs-CZ" sz="2646" dirty="0"/>
              <a:t> </a:t>
            </a:r>
            <a:r>
              <a:rPr lang="cs-CZ" sz="2646" dirty="0" err="1"/>
              <a:t>Nuovo</a:t>
            </a:r>
            <a:r>
              <a:rPr lang="cs-CZ" sz="2646" dirty="0"/>
              <a:t> - </a:t>
            </a:r>
            <a:r>
              <a:rPr lang="cs-CZ" sz="2646" dirty="0" err="1"/>
              <a:t>Arian</a:t>
            </a:r>
            <a:r>
              <a:rPr lang="cs-CZ" sz="2646" dirty="0"/>
              <a:t> </a:t>
            </a:r>
            <a:r>
              <a:rPr lang="cs-CZ" sz="2646" dirty="0" err="1"/>
              <a:t>church</a:t>
            </a:r>
            <a:r>
              <a:rPr lang="cs-CZ" sz="2646" dirty="0"/>
              <a:t> </a:t>
            </a:r>
            <a:r>
              <a:rPr lang="cs-CZ" sz="2646" dirty="0" err="1"/>
              <a:t>of</a:t>
            </a:r>
            <a:r>
              <a:rPr lang="cs-CZ" sz="2646" dirty="0"/>
              <a:t> S. </a:t>
            </a:r>
            <a:r>
              <a:rPr lang="cs-CZ" sz="2646" dirty="0" err="1"/>
              <a:t>Apollinare</a:t>
            </a:r>
            <a:r>
              <a:rPr lang="cs-CZ" sz="2646" dirty="0"/>
              <a:t> in </a:t>
            </a:r>
            <a:r>
              <a:rPr lang="cs-CZ" sz="2646" dirty="0" err="1"/>
              <a:t>Classe</a:t>
            </a:r>
            <a:r>
              <a:rPr lang="cs-CZ" sz="2646" dirty="0"/>
              <a:t>. To </a:t>
            </a:r>
            <a:r>
              <a:rPr lang="cs-CZ" sz="2646" dirty="0" err="1"/>
              <a:t>get</a:t>
            </a:r>
            <a:r>
              <a:rPr lang="cs-CZ" sz="2646" dirty="0"/>
              <a:t> </a:t>
            </a:r>
            <a:r>
              <a:rPr lang="cs-CZ" sz="2646" dirty="0" err="1"/>
              <a:t>the</a:t>
            </a:r>
            <a:r>
              <a:rPr lang="cs-CZ" sz="2646" dirty="0"/>
              <a:t> </a:t>
            </a:r>
            <a:r>
              <a:rPr lang="cs-CZ" sz="2646" dirty="0" err="1"/>
              <a:t>splendor</a:t>
            </a:r>
            <a:r>
              <a:rPr lang="cs-CZ" sz="2646" dirty="0"/>
              <a:t> </a:t>
            </a:r>
            <a:r>
              <a:rPr lang="cs-CZ" sz="2646" dirty="0" err="1"/>
              <a:t>of</a:t>
            </a:r>
            <a:r>
              <a:rPr lang="cs-CZ" sz="2646" dirty="0"/>
              <a:t> </a:t>
            </a:r>
            <a:r>
              <a:rPr lang="cs-CZ" sz="2646" dirty="0" err="1"/>
              <a:t>color</a:t>
            </a:r>
            <a:r>
              <a:rPr lang="cs-CZ" sz="2646" dirty="0"/>
              <a:t> </a:t>
            </a:r>
            <a:r>
              <a:rPr lang="cs-CZ" sz="2646" dirty="0" err="1"/>
              <a:t>mosaics</a:t>
            </a:r>
            <a:r>
              <a:rPr lang="cs-CZ" sz="2646" dirty="0"/>
              <a:t> in S. </a:t>
            </a:r>
            <a:r>
              <a:rPr lang="cs-CZ" sz="2646" dirty="0" err="1"/>
              <a:t>Appollinare</a:t>
            </a:r>
            <a:r>
              <a:rPr lang="cs-CZ" sz="2646" dirty="0"/>
              <a:t> </a:t>
            </a:r>
            <a:r>
              <a:rPr lang="cs-CZ" sz="2646" dirty="0" err="1"/>
              <a:t>Nuovo</a:t>
            </a:r>
            <a:r>
              <a:rPr lang="cs-CZ" sz="2646" dirty="0"/>
              <a:t> </a:t>
            </a:r>
            <a:r>
              <a:rPr lang="cs-CZ" sz="2646" dirty="0" err="1"/>
              <a:t>name</a:t>
            </a:r>
            <a:r>
              <a:rPr lang="cs-CZ" sz="2646" dirty="0"/>
              <a:t> in </a:t>
            </a:r>
            <a:r>
              <a:rPr lang="cs-CZ" sz="2646" dirty="0" err="1"/>
              <a:t>coelo</a:t>
            </a:r>
            <a:r>
              <a:rPr lang="cs-CZ" sz="2646" dirty="0"/>
              <a:t> aura.</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49236" y="-103599"/>
            <a:ext cx="8144164" cy="1260210"/>
          </a:xfrm>
        </p:spPr>
        <p:txBody>
          <a:bodyPr>
            <a:normAutofit/>
          </a:bodyPr>
          <a:lstStyle/>
          <a:p>
            <a:r>
              <a:rPr lang="en-US" sz="3200" dirty="0"/>
              <a:t>Patrons of Europe, "the saint</a:t>
            </a:r>
            <a:r>
              <a:rPr lang="cs-CZ" sz="3200" dirty="0"/>
              <a:t>s</a:t>
            </a:r>
            <a:r>
              <a:rPr lang="en-US" sz="3200" dirty="0"/>
              <a:t> of Europe"</a:t>
            </a:r>
          </a:p>
        </p:txBody>
      </p:sp>
      <p:sp>
        <p:nvSpPr>
          <p:cNvPr id="3" name="Zástupný symbol pro obsah 2"/>
          <p:cNvSpPr>
            <a:spLocks noGrp="1"/>
          </p:cNvSpPr>
          <p:nvPr>
            <p:ph idx="1"/>
          </p:nvPr>
        </p:nvSpPr>
        <p:spPr>
          <a:xfrm>
            <a:off x="809943" y="1557651"/>
            <a:ext cx="9073515" cy="5557451"/>
          </a:xfrm>
        </p:spPr>
        <p:txBody>
          <a:bodyPr>
            <a:normAutofit fontScale="92500" lnSpcReduction="10000"/>
          </a:bodyPr>
          <a:lstStyle/>
          <a:p>
            <a:endParaRPr lang="en-US" dirty="0"/>
          </a:p>
          <a:p>
            <a:pPr>
              <a:buNone/>
            </a:pPr>
            <a:r>
              <a:rPr lang="en-US" dirty="0"/>
              <a:t>"The common house" </a:t>
            </a:r>
            <a:r>
              <a:rPr lang="cs-CZ" dirty="0"/>
              <a:t>– </a:t>
            </a:r>
            <a:r>
              <a:rPr lang="en-US" dirty="0"/>
              <a:t>the </a:t>
            </a:r>
            <a:r>
              <a:rPr lang="cs-CZ" dirty="0" err="1"/>
              <a:t>concept</a:t>
            </a:r>
            <a:r>
              <a:rPr lang="cs-CZ" dirty="0"/>
              <a:t> </a:t>
            </a:r>
            <a:r>
              <a:rPr lang="en-US" dirty="0"/>
              <a:t>of John Paul II.</a:t>
            </a:r>
            <a:br>
              <a:rPr lang="en-US" dirty="0"/>
            </a:br>
            <a:br>
              <a:rPr lang="en-US" dirty="0"/>
            </a:br>
            <a:r>
              <a:rPr lang="en-US" b="1" dirty="0"/>
              <a:t>Benedict of </a:t>
            </a:r>
            <a:r>
              <a:rPr lang="en-US" b="1" dirty="0" err="1"/>
              <a:t>Nursia</a:t>
            </a:r>
            <a:r>
              <a:rPr lang="en-US" dirty="0"/>
              <a:t> </a:t>
            </a:r>
            <a:r>
              <a:rPr lang="cs-CZ" dirty="0"/>
              <a:t>– </a:t>
            </a:r>
            <a:r>
              <a:rPr lang="en-US" dirty="0"/>
              <a:t>order of life</a:t>
            </a:r>
            <a:br>
              <a:rPr lang="en-US" dirty="0"/>
            </a:br>
            <a:r>
              <a:rPr lang="en-US" b="1" dirty="0"/>
              <a:t>Cyril and Methodius </a:t>
            </a:r>
            <a:r>
              <a:rPr lang="cs-CZ" dirty="0"/>
              <a:t>– </a:t>
            </a:r>
            <a:r>
              <a:rPr lang="en-US" dirty="0"/>
              <a:t>Europe is breathing with both lungs</a:t>
            </a:r>
            <a:br>
              <a:rPr lang="en-US" dirty="0"/>
            </a:br>
            <a:r>
              <a:rPr lang="en-US" b="1" dirty="0"/>
              <a:t>Bridget of Sweden </a:t>
            </a:r>
            <a:r>
              <a:rPr lang="cs-CZ" dirty="0"/>
              <a:t>– </a:t>
            </a:r>
            <a:r>
              <a:rPr lang="en-US" dirty="0"/>
              <a:t>a marriage union with the suffering Christ</a:t>
            </a:r>
            <a:br>
              <a:rPr lang="en-US" dirty="0"/>
            </a:br>
            <a:r>
              <a:rPr lang="en-US" b="1" dirty="0"/>
              <a:t>Catherine of Siena </a:t>
            </a:r>
            <a:r>
              <a:rPr lang="cs-CZ" dirty="0"/>
              <a:t>– </a:t>
            </a:r>
            <a:r>
              <a:rPr lang="en-US" dirty="0"/>
              <a:t>zeal, the Church and society, criticism and care</a:t>
            </a:r>
            <a:br>
              <a:rPr lang="en-US" dirty="0"/>
            </a:br>
            <a:r>
              <a:rPr lang="en-US" b="1" dirty="0"/>
              <a:t>Edith Stein</a:t>
            </a:r>
            <a:r>
              <a:rPr lang="cs-CZ" dirty="0"/>
              <a:t>– </a:t>
            </a:r>
            <a:r>
              <a:rPr lang="en-US" dirty="0"/>
              <a:t>rational discipline</a:t>
            </a:r>
            <a:r>
              <a:rPr lang="cs-CZ" dirty="0"/>
              <a:t>,</a:t>
            </a:r>
            <a:r>
              <a:rPr lang="en-US" dirty="0"/>
              <a:t> journey promised the nation</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318327" y="0"/>
            <a:ext cx="8069215" cy="954107"/>
          </a:xfrm>
          <a:prstGeom prst="rect">
            <a:avLst/>
          </a:prstGeom>
          <a:noFill/>
        </p:spPr>
        <p:txBody>
          <a:bodyPr wrap="square" rtlCol="0">
            <a:spAutoFit/>
          </a:bodyPr>
          <a:lstStyle/>
          <a:p>
            <a:pPr algn="ctr"/>
            <a:r>
              <a:rPr lang="cs-CZ" sz="2800" b="1" dirty="0" err="1"/>
              <a:t>Europe</a:t>
            </a:r>
            <a:r>
              <a:rPr lang="cs-CZ" sz="2800" b="1" dirty="0"/>
              <a:t> Patron </a:t>
            </a:r>
            <a:r>
              <a:rPr lang="cs-CZ" sz="2800" b="1" dirty="0" err="1"/>
              <a:t>saints</a:t>
            </a:r>
            <a:r>
              <a:rPr lang="cs-CZ" sz="2800" b="1" dirty="0"/>
              <a:t>.</a:t>
            </a:r>
          </a:p>
          <a:p>
            <a:pPr algn="ctr"/>
            <a:r>
              <a:rPr lang="cs-CZ" sz="2800" b="1" dirty="0"/>
              <a:t>CO-PATRONESSES OF EUROPE</a:t>
            </a:r>
            <a:r>
              <a:rPr lang="cs-CZ" sz="2800" dirty="0"/>
              <a:t> </a:t>
            </a:r>
          </a:p>
        </p:txBody>
      </p:sp>
      <p:pic>
        <p:nvPicPr>
          <p:cNvPr id="211972" name="Picture 4" descr="https://upload.wikimedia.org/wikipedia/commons/thumb/5/59/Europe_Patron_saints_Mosaic.jpg/1024px-Europe_Patron_saints_Mosaic.jpg"/>
          <p:cNvPicPr>
            <a:picLocks noChangeAspect="1" noChangeArrowheads="1"/>
          </p:cNvPicPr>
          <p:nvPr/>
        </p:nvPicPr>
        <p:blipFill>
          <a:blip r:embed="rId3" cstate="print"/>
          <a:srcRect/>
          <a:stretch>
            <a:fillRect/>
          </a:stretch>
        </p:blipFill>
        <p:spPr bwMode="auto">
          <a:xfrm>
            <a:off x="443345" y="918849"/>
            <a:ext cx="9944197" cy="66424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49236" y="-130026"/>
            <a:ext cx="7893724" cy="1434419"/>
          </a:xfrm>
        </p:spPr>
        <p:txBody>
          <a:bodyPr>
            <a:normAutofit/>
          </a:bodyPr>
          <a:lstStyle/>
          <a:p>
            <a:r>
              <a:rPr lang="en-US" sz="3200" dirty="0"/>
              <a:t>Current issues related to culture and values in Europe</a:t>
            </a:r>
          </a:p>
        </p:txBody>
      </p:sp>
      <p:sp>
        <p:nvSpPr>
          <p:cNvPr id="3" name="Zástupný symbol pro obsah 2"/>
          <p:cNvSpPr>
            <a:spLocks noGrp="1"/>
          </p:cNvSpPr>
          <p:nvPr>
            <p:ph idx="1"/>
          </p:nvPr>
        </p:nvSpPr>
        <p:spPr/>
        <p:txBody>
          <a:bodyPr>
            <a:normAutofit fontScale="92500" lnSpcReduction="20000"/>
          </a:bodyPr>
          <a:lstStyle/>
          <a:p>
            <a:r>
              <a:rPr lang="en-US" dirty="0"/>
              <a:t>European Values Study (European Values Study - EVS)</a:t>
            </a:r>
            <a:br>
              <a:rPr lang="en-US" dirty="0"/>
            </a:br>
            <a:r>
              <a:rPr lang="en-US" dirty="0"/>
              <a:t>factor that most affects the value ideas: the country in which one lives (and not, for example, age, gender, level of education, living situation and religiosity).</a:t>
            </a:r>
            <a:endParaRPr lang="cs-CZ" dirty="0"/>
          </a:p>
          <a:p>
            <a:r>
              <a:rPr lang="en-US" dirty="0"/>
              <a:t>Two-thirds of all Europeans call themselves religious, less than 30% </a:t>
            </a:r>
            <a:r>
              <a:rPr lang="en-US" dirty="0" err="1"/>
              <a:t>nereligiózní</a:t>
            </a:r>
            <a:r>
              <a:rPr lang="en-US" dirty="0"/>
              <a:t> and 5% describe themselves as atheists</a:t>
            </a:r>
            <a:endParaRPr lang="cs-CZ" dirty="0"/>
          </a:p>
          <a:p>
            <a:r>
              <a:rPr lang="en-US" dirty="0"/>
              <a:t>While more than 75% of religious people are located in countries: Malta, Poland, Portugal, Ireland, Romania, Northern Ireland, Greece, Italy, Croatia, Lithuania, Slovakia, Latvia, Ukraine, Austria and Denmark.</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a:t>
            </a:r>
            <a:r>
              <a:rPr lang="en-US" dirty="0" err="1"/>
              <a:t>greement</a:t>
            </a:r>
            <a:r>
              <a:rPr lang="en-US" dirty="0"/>
              <a:t> with the foundations of the Christian faith </a:t>
            </a:r>
            <a:r>
              <a:rPr lang="cs-CZ" dirty="0" err="1"/>
              <a:t>acc</a:t>
            </a:r>
            <a:r>
              <a:rPr lang="cs-CZ" dirty="0"/>
              <a:t>. to</a:t>
            </a:r>
            <a:r>
              <a:rPr lang="en-US" dirty="0"/>
              <a:t> EVS</a:t>
            </a:r>
          </a:p>
        </p:txBody>
      </p:sp>
      <p:sp>
        <p:nvSpPr>
          <p:cNvPr id="3" name="Zástupný symbol pro obsah 2"/>
          <p:cNvSpPr>
            <a:spLocks noGrp="1"/>
          </p:cNvSpPr>
          <p:nvPr>
            <p:ph idx="1"/>
          </p:nvPr>
        </p:nvSpPr>
        <p:spPr/>
        <p:txBody>
          <a:bodyPr>
            <a:normAutofit/>
          </a:bodyPr>
          <a:lstStyle/>
          <a:p>
            <a:pPr>
              <a:buNone/>
            </a:pPr>
            <a:r>
              <a:rPr lang="en-US" dirty="0"/>
              <a:t>God 72%, 62% sin, life after death, 55%, 47% heaven, hell 34%, faith in Jesus Christ as God who became man: 34%</a:t>
            </a:r>
            <a:br>
              <a:rPr lang="en-US" dirty="0"/>
            </a:br>
            <a:r>
              <a:rPr lang="en-US" dirty="0"/>
              <a:t>More than 32% of respondents never prays</a:t>
            </a:r>
            <a:br>
              <a:rPr lang="en-US" dirty="0"/>
            </a:br>
            <a:r>
              <a:rPr lang="en-US" dirty="0"/>
              <a:t>x esoteric representation of opinions: 24% (telepathy, reincarnation, talismans).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Current issues related to culture and values in Europe</a:t>
            </a:r>
            <a:endParaRPr lang="cs-CZ" dirty="0"/>
          </a:p>
        </p:txBody>
      </p:sp>
      <p:sp>
        <p:nvSpPr>
          <p:cNvPr id="3" name="Zástupný symbol pro obsah 2"/>
          <p:cNvSpPr>
            <a:spLocks noGrp="1"/>
          </p:cNvSpPr>
          <p:nvPr>
            <p:ph idx="1"/>
          </p:nvPr>
        </p:nvSpPr>
        <p:spPr/>
        <p:txBody>
          <a:bodyPr>
            <a:normAutofit/>
          </a:bodyPr>
          <a:lstStyle/>
          <a:p>
            <a:r>
              <a:rPr lang="en-US" dirty="0"/>
              <a:t>Most often they go to church to worship residents of Malta and Poland, less than residents of Czech and France.</a:t>
            </a:r>
            <a:endParaRPr lang="cs-CZ" dirty="0"/>
          </a:p>
          <a:p>
            <a:r>
              <a:rPr lang="en-US" dirty="0"/>
              <a:t>In the European average, they go to church every Sunday of 20%, while 39% do not attend worship never or almost never.</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Current issues related to culture and values in Europe</a:t>
            </a:r>
            <a:endParaRPr lang="cs-CZ" dirty="0"/>
          </a:p>
        </p:txBody>
      </p:sp>
      <p:sp>
        <p:nvSpPr>
          <p:cNvPr id="3" name="Zástupný symbol pro obsah 2"/>
          <p:cNvSpPr>
            <a:spLocks noGrp="1"/>
          </p:cNvSpPr>
          <p:nvPr>
            <p:ph idx="1"/>
          </p:nvPr>
        </p:nvSpPr>
        <p:spPr/>
        <p:txBody>
          <a:bodyPr>
            <a:normAutofit/>
          </a:bodyPr>
          <a:lstStyle/>
          <a:p>
            <a:r>
              <a:rPr lang="en-US" dirty="0"/>
              <a:t>family</a:t>
            </a:r>
            <a:endParaRPr lang="cs-CZ" dirty="0"/>
          </a:p>
          <a:p>
            <a:r>
              <a:rPr lang="en-US" dirty="0"/>
              <a:t>work - about 90% of all Europeans as it considers very important or fairly important (pleasant social environment, a good salary)</a:t>
            </a:r>
            <a:endParaRPr lang="cs-CZ" dirty="0"/>
          </a:p>
          <a:p>
            <a:r>
              <a:rPr lang="en-US" dirty="0"/>
              <a:t>friends</a:t>
            </a:r>
            <a:endParaRPr lang="cs-CZ" dirty="0"/>
          </a:p>
          <a:p>
            <a:r>
              <a:rPr lang="cs-CZ" dirty="0"/>
              <a:t>l</a:t>
            </a:r>
            <a:r>
              <a:rPr lang="en-US" dirty="0" err="1"/>
              <a:t>eisure</a:t>
            </a:r>
            <a:endParaRPr lang="cs-CZ" dirty="0"/>
          </a:p>
          <a:p>
            <a:r>
              <a:rPr lang="en-US" dirty="0"/>
              <a:t>religion</a:t>
            </a:r>
            <a:endParaRPr lang="cs-CZ" dirty="0"/>
          </a:p>
          <a:p>
            <a:r>
              <a:rPr lang="en-US" dirty="0"/>
              <a:t>politics</a:t>
            </a:r>
            <a:endParaRPr lang="cs-CZ" dirty="0"/>
          </a:p>
          <a:p>
            <a:r>
              <a:rPr lang="en-US" dirty="0"/>
              <a:t>country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a:t>
            </a:r>
            <a:r>
              <a:rPr lang="en-US" dirty="0"/>
              <a:t>he objectives of education according to EVS</a:t>
            </a:r>
            <a:endParaRPr lang="cs-CZ" dirty="0"/>
          </a:p>
        </p:txBody>
      </p:sp>
      <p:sp>
        <p:nvSpPr>
          <p:cNvPr id="3" name="Zástupný symbol pro obsah 2"/>
          <p:cNvSpPr>
            <a:spLocks noGrp="1"/>
          </p:cNvSpPr>
          <p:nvPr>
            <p:ph idx="1"/>
          </p:nvPr>
        </p:nvSpPr>
        <p:spPr/>
        <p:txBody>
          <a:bodyPr/>
          <a:lstStyle/>
          <a:p>
            <a:r>
              <a:rPr lang="en-US" dirty="0"/>
              <a:t>sense of responsibility</a:t>
            </a:r>
            <a:endParaRPr lang="cs-CZ" dirty="0"/>
          </a:p>
          <a:p>
            <a:r>
              <a:rPr lang="en-US" dirty="0"/>
              <a:t>good behavior</a:t>
            </a:r>
            <a:endParaRPr lang="cs-CZ" dirty="0"/>
          </a:p>
          <a:p>
            <a:r>
              <a:rPr lang="en-US" dirty="0"/>
              <a:t>tolerance</a:t>
            </a:r>
            <a:endParaRPr lang="cs-CZ" dirty="0"/>
          </a:p>
          <a:p>
            <a:r>
              <a:rPr lang="en-US" dirty="0"/>
              <a:t>At the lowest place include: selflessness, strong faith and imagination.</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410691" y="0"/>
            <a:ext cx="7472766" cy="1081298"/>
          </a:xfrm>
        </p:spPr>
        <p:txBody>
          <a:bodyPr>
            <a:normAutofit fontScale="90000"/>
          </a:bodyPr>
          <a:lstStyle/>
          <a:p>
            <a:r>
              <a:rPr lang="cs-CZ" dirty="0"/>
              <a:t>Peter </a:t>
            </a:r>
            <a:r>
              <a:rPr lang="cs-CZ" dirty="0" err="1"/>
              <a:t>Sloterdijk</a:t>
            </a:r>
            <a:r>
              <a:rPr lang="cs-CZ" dirty="0"/>
              <a:t>: </a:t>
            </a:r>
            <a:r>
              <a:rPr lang="en-US" dirty="0"/>
              <a:t>What Jesus teaches</a:t>
            </a:r>
            <a:r>
              <a:rPr lang="cs-CZ" dirty="0"/>
              <a:t>?</a:t>
            </a:r>
          </a:p>
        </p:txBody>
      </p:sp>
      <p:sp>
        <p:nvSpPr>
          <p:cNvPr id="3" name="Zástupný symbol pro obsah 2"/>
          <p:cNvSpPr>
            <a:spLocks noGrp="1"/>
          </p:cNvSpPr>
          <p:nvPr>
            <p:ph idx="1"/>
          </p:nvPr>
        </p:nvSpPr>
        <p:spPr>
          <a:xfrm>
            <a:off x="503779" y="1081298"/>
            <a:ext cx="9685843" cy="6113196"/>
          </a:xfrm>
        </p:spPr>
        <p:txBody>
          <a:bodyPr>
            <a:normAutofit fontScale="40000" lnSpcReduction="20000"/>
          </a:bodyPr>
          <a:lstStyle/>
          <a:p>
            <a:pPr>
              <a:buNone/>
            </a:pPr>
            <a:r>
              <a:rPr lang="cs-CZ" dirty="0"/>
              <a:t>„</a:t>
            </a:r>
            <a:r>
              <a:rPr lang="en-US" dirty="0"/>
              <a:t>The roots of moral enlightenment reach back furthest of all into the past—and for good reasons. For with regard to morality, the deepest question of all enlightenment is decided: the question of the “good life.” That human beings are not really what they pretend to be is an age-old motif of critical moral thinking. Jesus provided the model in his attack against those who harshly judge others: “How wilt thou say to thy brother, ‘Let me pull the splinter out of </a:t>
            </a:r>
            <a:r>
              <a:rPr lang="en-US" dirty="0" err="1"/>
              <a:t>thine</a:t>
            </a:r>
            <a:r>
              <a:rPr lang="en-US" dirty="0"/>
              <a:t> eye,’ when, behold, a plank is in </a:t>
            </a:r>
            <a:r>
              <a:rPr lang="en-US" dirty="0" err="1"/>
              <a:t>thine</a:t>
            </a:r>
            <a:r>
              <a:rPr lang="en-US" dirty="0"/>
              <a:t> own eye? Thou hypocrite!” (Matthew 7:4-5).</a:t>
            </a:r>
          </a:p>
          <a:p>
            <a:pPr>
              <a:buNone/>
            </a:pPr>
            <a:r>
              <a:rPr lang="en-US" dirty="0"/>
              <a:t>The critique in the New Testament already assumes an “artful” doubling: wolves in sheep’s clothing, moralists with a plank in their eye, </a:t>
            </a:r>
            <a:r>
              <a:rPr lang="en-US" dirty="0" err="1"/>
              <a:t>Pharisaism</a:t>
            </a:r>
            <a:r>
              <a:rPr lang="en-US" dirty="0"/>
              <a:t>. From its first moment, this critique of morality proceeds </a:t>
            </a:r>
            <a:r>
              <a:rPr lang="en-US" dirty="0" err="1"/>
              <a:t>metamorally</a:t>
            </a:r>
            <a:r>
              <a:rPr lang="en-US" dirty="0"/>
              <a:t>, here: psychologically. It assumes as a basic principle that the “outward” moral appearance is deceptive. A closer inspection would show how moralists in fact do not serve the law, but cover up their own lawlessness by criticizing others. Matthew 7:4 contains psychoanalysis in a nutshell. What disturbs me in others is what I myself am. However, as long as I do not see myself, I do not recognize my projections as the outward reflection of my own plank, but as the depravity of the world. Indeed, the “reality component of the projection,” as psychoanalysts would say today, should not be my first concern. Even if the world really is depraved, I should be concerned about my own defects first. What Jesus teaches is a revolutionary self-reflection: Start with yourself, and then, if others really need to be “enlightened,” show them how by your own example. Of course, under the normal conditions in the world, things proceed the other way around: The lawgivers start with others and it remains uncertain whether they will also get around to themselves. They refer to laws and conventions that are supposedly absolute. But the wolves in sheep’s clothing enjoy looking at these laws and conventions more or less from above and from outside. Only they are still allowed to know about the ambivalence of things. Only they, because they are lawgivers, feel the breath of freedom beyond the legislation. The real sheep are forced under the either/or. For no state can be “made” with self-reflection and with irony directed against the existing order. States are always also coercive apparatuses that cease to function when the sheep begin to say “I” and when the subjugated free themselves from conventions through reflection. As soon as “those at the bottom” gain the knowledge of ambivalence, a wrench is thrown into the works. ...</a:t>
            </a:r>
          </a:p>
          <a:p>
            <a:pPr>
              <a:buNone/>
            </a:pPr>
            <a:r>
              <a:rPr lang="en-US" dirty="0"/>
              <a:t>Since the “freedom of a Christian person” suspends every naive belief in norms, Christian cooperation and Christian coexistence are no longer possible on the basis of state government (</a:t>
            </a:r>
            <a:r>
              <a:rPr lang="en-US" dirty="0" err="1"/>
              <a:t>Staatlichkeit</a:t>
            </a:r>
            <a:r>
              <a:rPr lang="en-US" dirty="0"/>
              <a:t>, </a:t>
            </a:r>
            <a:r>
              <a:rPr lang="en-US" dirty="0" err="1"/>
              <a:t>civitas</a:t>
            </a:r>
            <a:r>
              <a:rPr lang="en-US" dirty="0"/>
              <a:t>), that is, of coerced communality, but only on the basis of community (</a:t>
            </a:r>
            <a:r>
              <a:rPr lang="en-US" dirty="0" err="1"/>
              <a:t>Gesellschaftlichkeit</a:t>
            </a:r>
            <a:r>
              <a:rPr lang="en-US" dirty="0"/>
              <a:t>, </a:t>
            </a:r>
            <a:r>
              <a:rPr lang="en-US" dirty="0" err="1"/>
              <a:t>communitas</a:t>
            </a:r>
            <a:r>
              <a:rPr lang="en-US" dirty="0"/>
              <a:t>, </a:t>
            </a:r>
            <a:r>
              <a:rPr lang="en-US" dirty="0" err="1"/>
              <a:t>societas</a:t>
            </a:r>
            <a:r>
              <a:rPr lang="en-US" dirty="0"/>
              <a:t>: communism, socialism). The real state needs blind subjects, whereas society can understand itself only as a commune of awakened individualities.</a:t>
            </a:r>
            <a:r>
              <a:rPr lang="cs-CZ" dirty="0"/>
              <a:t>“</a:t>
            </a:r>
            <a:endParaRPr lang="en-US" dirty="0"/>
          </a:p>
          <a:p>
            <a:pPr>
              <a:buNone/>
            </a:pPr>
            <a:endParaRPr lang="en-US" dirty="0"/>
          </a:p>
          <a:p>
            <a:pPr algn="r">
              <a:buNone/>
            </a:pPr>
            <a:r>
              <a:rPr lang="en-US" dirty="0"/>
              <a:t> </a:t>
            </a:r>
            <a:r>
              <a:rPr lang="en-US" i="1" dirty="0"/>
              <a:t>Critique of Cynical Reason</a:t>
            </a:r>
            <a:r>
              <a:rPr lang="en-US" dirty="0"/>
              <a:t> (1983)</a:t>
            </a:r>
            <a:r>
              <a:rPr lang="cs-CZ" dirty="0"/>
              <a:t> </a:t>
            </a:r>
            <a:r>
              <a:rPr lang="en-US" dirty="0"/>
              <a:t>p. 40-41</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valuessurvey.org/images/Cultural_map_WVS6_2015.jpg"/>
          <p:cNvPicPr>
            <a:picLocks noChangeAspect="1" noChangeArrowheads="1"/>
          </p:cNvPicPr>
          <p:nvPr/>
        </p:nvPicPr>
        <p:blipFill>
          <a:blip r:embed="rId3" cstate="print"/>
          <a:srcRect/>
          <a:stretch>
            <a:fillRect/>
          </a:stretch>
        </p:blipFill>
        <p:spPr bwMode="auto">
          <a:xfrm>
            <a:off x="2111466" y="858982"/>
            <a:ext cx="8049080" cy="657262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worldvaluessurvey.org/images/Cultural_map_WVS5_2008.jpg"/>
          <p:cNvPicPr>
            <a:picLocks noChangeAspect="1" noChangeArrowheads="1"/>
          </p:cNvPicPr>
          <p:nvPr/>
        </p:nvPicPr>
        <p:blipFill>
          <a:blip r:embed="rId3" cstate="print"/>
          <a:srcRect/>
          <a:stretch>
            <a:fillRect/>
          </a:stretch>
        </p:blipFill>
        <p:spPr bwMode="auto">
          <a:xfrm>
            <a:off x="2178234" y="840509"/>
            <a:ext cx="8209307" cy="663896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worldvaluessurvey.org/images/Cultural_map_WVS4_1996.jpg"/>
          <p:cNvPicPr>
            <a:picLocks noChangeAspect="1" noChangeArrowheads="1"/>
          </p:cNvPicPr>
          <p:nvPr/>
        </p:nvPicPr>
        <p:blipFill>
          <a:blip r:embed="rId3" cstate="print"/>
          <a:srcRect/>
          <a:stretch>
            <a:fillRect/>
          </a:stretch>
        </p:blipFill>
        <p:spPr bwMode="auto">
          <a:xfrm>
            <a:off x="2229545" y="766618"/>
            <a:ext cx="6610410" cy="65553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11</TotalTime>
  <Words>11908</Words>
  <Application>Microsoft Office PowerPoint</Application>
  <PresentationFormat>Vlastní</PresentationFormat>
  <Paragraphs>650</Paragraphs>
  <Slides>68</Slides>
  <Notes>31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68</vt:i4>
      </vt:variant>
    </vt:vector>
  </HeadingPairs>
  <TitlesOfParts>
    <vt:vector size="76" baseType="lpstr">
      <vt:lpstr>Arial</vt:lpstr>
      <vt:lpstr>Calibri</vt:lpstr>
      <vt:lpstr>Cambria</vt:lpstr>
      <vt:lpstr>Clara Sans</vt:lpstr>
      <vt:lpstr>Times New Roman</vt:lpstr>
      <vt:lpstr>JU_OPVVV</vt:lpstr>
      <vt:lpstr>Document</vt:lpstr>
      <vt:lpstr>Документ</vt:lpstr>
      <vt:lpstr>Christian Fundamentals in European Culture</vt:lpstr>
      <vt:lpstr>Contents – overview of the topics of the subject</vt:lpstr>
      <vt:lpstr>Targets of the subject</vt:lpstr>
      <vt:lpstr>Basic literature to study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Explanation of the basic concepts of the Christian roots of culture, including basic etymology</vt:lpstr>
      <vt:lpstr>Explanation of the basic concepts of the Christian roots of culture, including basic etymology</vt:lpstr>
      <vt:lpstr>What held Europe together? And how is the case today? The fibers and networks linking Europe. Traditional Christian European institutions of reciprocity</vt:lpstr>
      <vt:lpstr>Prezentace aplikace PowerPoint</vt:lpstr>
      <vt:lpstr>Didache  A specifically Christian document pre-dating the New Testament – The Didache, chronicles a debate between the first Christians: do you have to be a Jew to convert to Christianity?</vt:lpstr>
      <vt:lpstr>Prezentace aplikace PowerPoint</vt:lpstr>
      <vt:lpstr>Prezentace aplikace PowerPoint</vt:lpstr>
      <vt:lpstr>Prezentace aplikace PowerPoint</vt:lpstr>
      <vt:lpstr>Prezentace aplikace PowerPoint</vt:lpstr>
      <vt:lpstr>Christianity in the Roman Empire</vt:lpstr>
      <vt:lpstr>Prezentace aplikace PowerPoint</vt:lpstr>
      <vt:lpstr>University</vt:lpstr>
      <vt:lpstr>Traditional ancient and Christian values</vt:lpstr>
      <vt:lpstr>Prezentace aplikace PowerPoint</vt:lpstr>
      <vt:lpstr>Prezentace aplikace PowerPoint</vt:lpstr>
      <vt:lpstr>Prezentace aplikace PowerPoint</vt:lpstr>
      <vt:lpstr>Man according to biblical anthropology – man as imago Dei</vt:lpstr>
      <vt:lpstr>Man according to biblical anthropology – man as imago Dei</vt:lpstr>
      <vt:lpstr>Man according to biblical anthropology – man as imago Dei</vt:lpstr>
      <vt:lpstr>Man according to biblical anthropology – man as imago Dei</vt:lpstr>
      <vt:lpstr>imago Dei</vt:lpstr>
      <vt:lpstr>Man as a child of God</vt:lpstr>
      <vt:lpstr>Prezentace aplikace PowerPoint</vt:lpstr>
      <vt:lpstr>The biblical basis for the concept of man</vt:lpstr>
      <vt:lpstr>Two medieval conceptions of man</vt:lpstr>
      <vt:lpstr>Two medieval conceptions of man</vt:lpstr>
      <vt:lpstr>Expressions of Christianity in art</vt:lpstr>
      <vt:lpstr>Christians and arts</vt:lpstr>
      <vt:lpstr>Constantine the Great - incentives to buildings</vt:lpstr>
      <vt:lpstr>Indoor facilities of the temple</vt:lpstr>
      <vt:lpstr> Interior decoration of the temple</vt:lpstr>
      <vt:lpstr>Character of painting</vt:lpstr>
      <vt:lpstr>Sculptures</vt:lpstr>
      <vt:lpstr>Relics</vt:lpstr>
      <vt:lpstr>Paintings</vt:lpstr>
      <vt:lpstr>Significant buildings</vt:lpstr>
      <vt:lpstr>Patrons of Europe, "the saints of Europe"</vt:lpstr>
      <vt:lpstr>Prezentace aplikace PowerPoint</vt:lpstr>
      <vt:lpstr>Current issues related to culture and values in Europe</vt:lpstr>
      <vt:lpstr>Agreement with the foundations of the Christian faith acc. to EVS</vt:lpstr>
      <vt:lpstr>Current issues related to culture and values in Europe</vt:lpstr>
      <vt:lpstr>Current issues related to culture and values in Europe</vt:lpstr>
      <vt:lpstr>The objectives of education according to EVS</vt:lpstr>
      <vt:lpstr>Peter Sloterdijk: What Jesus teaches?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Svobodová Zuzana PhDr. Ph.D.</cp:lastModifiedBy>
  <cp:revision>3</cp:revision>
  <dcterms:created xsi:type="dcterms:W3CDTF">2017-07-17T18:52:59Z</dcterms:created>
  <dcterms:modified xsi:type="dcterms:W3CDTF">2020-12-28T20:40:29Z</dcterms:modified>
</cp:coreProperties>
</file>