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30"/>
  </p:notesMasterIdLst>
  <p:sldIdLst>
    <p:sldId id="256" r:id="rId2"/>
    <p:sldId id="347" r:id="rId3"/>
    <p:sldId id="348" r:id="rId4"/>
    <p:sldId id="349" r:id="rId5"/>
    <p:sldId id="369" r:id="rId6"/>
    <p:sldId id="350" r:id="rId7"/>
    <p:sldId id="351" r:id="rId8"/>
    <p:sldId id="352" r:id="rId9"/>
    <p:sldId id="353" r:id="rId10"/>
    <p:sldId id="354" r:id="rId11"/>
    <p:sldId id="355" r:id="rId12"/>
    <p:sldId id="356" r:id="rId13"/>
    <p:sldId id="357" r:id="rId14"/>
    <p:sldId id="358" r:id="rId15"/>
    <p:sldId id="359" r:id="rId16"/>
    <p:sldId id="370" r:id="rId17"/>
    <p:sldId id="371" r:id="rId18"/>
    <p:sldId id="360" r:id="rId19"/>
    <p:sldId id="376" r:id="rId20"/>
    <p:sldId id="372" r:id="rId21"/>
    <p:sldId id="373" r:id="rId22"/>
    <p:sldId id="374" r:id="rId23"/>
    <p:sldId id="375" r:id="rId24"/>
    <p:sldId id="377" r:id="rId25"/>
    <p:sldId id="361" r:id="rId26"/>
    <p:sldId id="362" r:id="rId27"/>
    <p:sldId id="363" r:id="rId28"/>
    <p:sldId id="275" r:id="rId29"/>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01" d="100"/>
          <a:sy n="101" d="100"/>
        </p:scale>
        <p:origin x="1380"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20.03.2020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3146616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1947988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3584548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20143149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27128221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15</a:t>
            </a:fld>
            <a:endParaRPr lang="cs-CZ"/>
          </a:p>
        </p:txBody>
      </p:sp>
    </p:spTree>
    <p:extLst>
      <p:ext uri="{BB962C8B-B14F-4D97-AF65-F5344CB8AC3E}">
        <p14:creationId xmlns:p14="http://schemas.microsoft.com/office/powerpoint/2010/main" val="41395963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16</a:t>
            </a:fld>
            <a:endParaRPr lang="cs-CZ"/>
          </a:p>
        </p:txBody>
      </p:sp>
    </p:spTree>
    <p:extLst>
      <p:ext uri="{BB962C8B-B14F-4D97-AF65-F5344CB8AC3E}">
        <p14:creationId xmlns:p14="http://schemas.microsoft.com/office/powerpoint/2010/main" val="13084086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17</a:t>
            </a:fld>
            <a:endParaRPr lang="cs-CZ"/>
          </a:p>
        </p:txBody>
      </p:sp>
    </p:spTree>
    <p:extLst>
      <p:ext uri="{BB962C8B-B14F-4D97-AF65-F5344CB8AC3E}">
        <p14:creationId xmlns:p14="http://schemas.microsoft.com/office/powerpoint/2010/main" val="30062177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18</a:t>
            </a:fld>
            <a:endParaRPr lang="cs-CZ"/>
          </a:p>
        </p:txBody>
      </p:sp>
    </p:spTree>
    <p:extLst>
      <p:ext uri="{BB962C8B-B14F-4D97-AF65-F5344CB8AC3E}">
        <p14:creationId xmlns:p14="http://schemas.microsoft.com/office/powerpoint/2010/main" val="3749692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19</a:t>
            </a:fld>
            <a:endParaRPr lang="cs-CZ"/>
          </a:p>
        </p:txBody>
      </p:sp>
    </p:spTree>
    <p:extLst>
      <p:ext uri="{BB962C8B-B14F-4D97-AF65-F5344CB8AC3E}">
        <p14:creationId xmlns:p14="http://schemas.microsoft.com/office/powerpoint/2010/main" val="5954118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20</a:t>
            </a:fld>
            <a:endParaRPr lang="cs-CZ"/>
          </a:p>
        </p:txBody>
      </p:sp>
    </p:spTree>
    <p:extLst>
      <p:ext uri="{BB962C8B-B14F-4D97-AF65-F5344CB8AC3E}">
        <p14:creationId xmlns:p14="http://schemas.microsoft.com/office/powerpoint/2010/main" val="2073709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24194405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21</a:t>
            </a:fld>
            <a:endParaRPr lang="cs-CZ"/>
          </a:p>
        </p:txBody>
      </p:sp>
    </p:spTree>
    <p:extLst>
      <p:ext uri="{BB962C8B-B14F-4D97-AF65-F5344CB8AC3E}">
        <p14:creationId xmlns:p14="http://schemas.microsoft.com/office/powerpoint/2010/main" val="32597100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22</a:t>
            </a:fld>
            <a:endParaRPr lang="cs-CZ"/>
          </a:p>
        </p:txBody>
      </p:sp>
    </p:spTree>
    <p:extLst>
      <p:ext uri="{BB962C8B-B14F-4D97-AF65-F5344CB8AC3E}">
        <p14:creationId xmlns:p14="http://schemas.microsoft.com/office/powerpoint/2010/main" val="27719784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23</a:t>
            </a:fld>
            <a:endParaRPr lang="cs-CZ"/>
          </a:p>
        </p:txBody>
      </p:sp>
    </p:spTree>
    <p:extLst>
      <p:ext uri="{BB962C8B-B14F-4D97-AF65-F5344CB8AC3E}">
        <p14:creationId xmlns:p14="http://schemas.microsoft.com/office/powerpoint/2010/main" val="24640463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24</a:t>
            </a:fld>
            <a:endParaRPr lang="cs-CZ"/>
          </a:p>
        </p:txBody>
      </p:sp>
    </p:spTree>
    <p:extLst>
      <p:ext uri="{BB962C8B-B14F-4D97-AF65-F5344CB8AC3E}">
        <p14:creationId xmlns:p14="http://schemas.microsoft.com/office/powerpoint/2010/main" val="13558574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25</a:t>
            </a:fld>
            <a:endParaRPr lang="cs-CZ"/>
          </a:p>
        </p:txBody>
      </p:sp>
    </p:spTree>
    <p:extLst>
      <p:ext uri="{BB962C8B-B14F-4D97-AF65-F5344CB8AC3E}">
        <p14:creationId xmlns:p14="http://schemas.microsoft.com/office/powerpoint/2010/main" val="37585692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26</a:t>
            </a:fld>
            <a:endParaRPr lang="cs-CZ"/>
          </a:p>
        </p:txBody>
      </p:sp>
    </p:spTree>
    <p:extLst>
      <p:ext uri="{BB962C8B-B14F-4D97-AF65-F5344CB8AC3E}">
        <p14:creationId xmlns:p14="http://schemas.microsoft.com/office/powerpoint/2010/main" val="38404174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27</a:t>
            </a:fld>
            <a:endParaRPr lang="cs-CZ"/>
          </a:p>
        </p:txBody>
      </p:sp>
    </p:spTree>
    <p:extLst>
      <p:ext uri="{BB962C8B-B14F-4D97-AF65-F5344CB8AC3E}">
        <p14:creationId xmlns:p14="http://schemas.microsoft.com/office/powerpoint/2010/main" val="335901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1905491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1023237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3462018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238029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3473348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36794087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359090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20.03.2020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20.03.2020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20.03.2020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20.03.2020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GB" b="1" dirty="0"/>
              <a:t>Reward systems</a:t>
            </a:r>
            <a:r>
              <a:rPr lang="en-GB" dirty="0"/>
              <a:t/>
            </a:r>
            <a:br>
              <a:rPr lang="en-GB" dirty="0"/>
            </a:br>
            <a:endParaRPr lang="cs-CZ" dirty="0"/>
          </a:p>
        </p:txBody>
      </p:sp>
      <p:sp>
        <p:nvSpPr>
          <p:cNvPr id="3" name="Podnadpis 2"/>
          <p:cNvSpPr>
            <a:spLocks noGrp="1"/>
          </p:cNvSpPr>
          <p:nvPr>
            <p:ph type="subTitle" idx="1"/>
          </p:nvPr>
        </p:nvSpPr>
        <p:spPr>
          <a:xfrm>
            <a:off x="847725" y="3957618"/>
            <a:ext cx="9395519" cy="720080"/>
          </a:xfrm>
        </p:spPr>
        <p:txBody>
          <a:bodyPr/>
          <a:lstStyle/>
          <a:p>
            <a:r>
              <a:rPr lang="en-GB" b="1" dirty="0"/>
              <a:t>Remuneration in the business sector. Remuneration in the non-business sector.</a:t>
            </a:r>
            <a:endParaRPr lang="en-GB"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Wage and Premium or Compensatory Time Off for Overtime </a:t>
            </a:r>
            <a:r>
              <a:rPr lang="en-GB" sz="2500" dirty="0" smtClean="0"/>
              <a:t>Work</a:t>
            </a:r>
            <a:endParaRPr lang="cs-CZ" sz="2500" dirty="0" smtClean="0"/>
          </a:p>
          <a:p>
            <a:pPr marL="0" indent="0">
              <a:buNone/>
            </a:pPr>
            <a:endParaRPr lang="en-GB" sz="2500" dirty="0"/>
          </a:p>
          <a:p>
            <a:pPr marL="0" indent="0">
              <a:buNone/>
            </a:pPr>
            <a:r>
              <a:rPr lang="en-GB" sz="2500" dirty="0"/>
              <a:t>As regards overtime work, an employee is entitled to his wage for work done within</a:t>
            </a:r>
          </a:p>
          <a:p>
            <a:pPr marL="0" indent="0">
              <a:buNone/>
            </a:pPr>
            <a:r>
              <a:rPr lang="en-GB" sz="2500" dirty="0"/>
              <a:t>and to a premium of at least 25% of his average earnings unless the employer and the employee have agreed that instead of the premium for overtime work the employee will take compensatory time off (i.e. time off in lieu) in the scope of the hours when he worked overtime.</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299786536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Wage and Compensatory Time Off or Compensatory Wage for Work on a </a:t>
            </a:r>
            <a:r>
              <a:rPr lang="en-GB" sz="2500" dirty="0" smtClean="0"/>
              <a:t>Public</a:t>
            </a:r>
            <a:r>
              <a:rPr lang="cs-CZ" sz="2500" dirty="0" smtClean="0"/>
              <a:t> </a:t>
            </a:r>
            <a:r>
              <a:rPr lang="en-GB" sz="2500" dirty="0" smtClean="0"/>
              <a:t>Holiday</a:t>
            </a:r>
            <a:endParaRPr lang="en-GB" sz="2500" dirty="0"/>
          </a:p>
          <a:p>
            <a:pPr marL="0" indent="0">
              <a:buNone/>
            </a:pPr>
            <a:endParaRPr lang="en-GB" sz="2500" dirty="0"/>
          </a:p>
          <a:p>
            <a:pPr marL="0" indent="0">
              <a:buNone/>
            </a:pPr>
            <a:r>
              <a:rPr lang="en-GB" sz="2500" dirty="0"/>
              <a:t>When an employee works on a public holiday, he is entitled to his attained wage and compensatory time off in the scope of hours for which he worked on a public holiday; the employer shall grant the employee compensatory time off latest by the end of the third calendar month after the employee's performance of work on a public holiday, or within another agreed period. When the employee takes such compensatory time off, he is entitled to compensatory wage in the amount of his average earnings.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9696584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Wage and Premium for Night Work</a:t>
            </a:r>
          </a:p>
          <a:p>
            <a:pPr marL="0" indent="0">
              <a:buNone/>
            </a:pPr>
            <a:endParaRPr lang="en-GB" sz="2500" dirty="0"/>
          </a:p>
          <a:p>
            <a:pPr marL="0" indent="0">
              <a:buNone/>
            </a:pPr>
            <a:r>
              <a:rPr lang="en-GB" sz="2500" dirty="0"/>
              <a:t>An employee is entitled to the attained wage and a premium in the amount of at least 10%</a:t>
            </a:r>
          </a:p>
          <a:p>
            <a:pPr marL="0" indent="0">
              <a:buNone/>
            </a:pPr>
            <a:r>
              <a:rPr lang="en-GB" sz="2500" dirty="0"/>
              <a:t>of the average earnings for his work at night. However, it is possible to agree another</a:t>
            </a:r>
          </a:p>
          <a:p>
            <a:pPr marL="0" indent="0">
              <a:buNone/>
            </a:pPr>
            <a:r>
              <a:rPr lang="en-GB" sz="2500" dirty="0"/>
              <a:t>minimum amount and another method of calculating a premium.</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27253301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Wage and Premium for Work in an Arduous Working Environment</a:t>
            </a:r>
          </a:p>
          <a:p>
            <a:pPr marL="0" indent="0">
              <a:buNone/>
            </a:pPr>
            <a:endParaRPr lang="en-GB" sz="2500" dirty="0"/>
          </a:p>
          <a:p>
            <a:pPr marL="0" indent="0">
              <a:buNone/>
            </a:pPr>
            <a:r>
              <a:rPr lang="en-GB" sz="2500" dirty="0"/>
              <a:t>An employee is entitled to be paid, in addition to his attained wage, a premium for work</a:t>
            </a:r>
          </a:p>
          <a:p>
            <a:pPr marL="0" indent="0">
              <a:buNone/>
            </a:pPr>
            <a:r>
              <a:rPr lang="en-GB" sz="2500" dirty="0"/>
              <a:t>done in an arduous work environment. For the purposes of remuneration and a premium,</a:t>
            </a:r>
          </a:p>
          <a:p>
            <a:pPr marL="0" indent="0">
              <a:buNone/>
            </a:pPr>
            <a:r>
              <a:rPr lang="en-GB" sz="2500" dirty="0"/>
              <a:t>the Government shall define “arduous work environment” (or “arduous working</a:t>
            </a:r>
          </a:p>
          <a:p>
            <a:pPr marL="0" indent="0">
              <a:buNone/>
            </a:pPr>
            <a:r>
              <a:rPr lang="en-GB" sz="2500" dirty="0"/>
              <a:t>environment”; in its Decree. A premium for work carried out in an arduous work environment shall be at least 10% of the amount as the base rate of minimum wage.</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37375397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Wage and Premium for Work on Saturdays and Sundays</a:t>
            </a:r>
          </a:p>
          <a:p>
            <a:pPr marL="0" indent="0">
              <a:buNone/>
            </a:pPr>
            <a:endParaRPr lang="en-GB" sz="2500" dirty="0"/>
          </a:p>
          <a:p>
            <a:pPr marL="0" indent="0">
              <a:buNone/>
            </a:pPr>
            <a:r>
              <a:rPr lang="en-GB" sz="2500" dirty="0"/>
              <a:t>An employee is entitled to the attained wage and a premium of at least 10% of his average</a:t>
            </a:r>
          </a:p>
          <a:p>
            <a:pPr marL="0" indent="0">
              <a:buNone/>
            </a:pPr>
            <a:r>
              <a:rPr lang="en-GB" sz="2500" dirty="0"/>
              <a:t>earnings for hours of work on Saturday and/or Sunday. However, it is possible to agree</a:t>
            </a:r>
          </a:p>
          <a:p>
            <a:pPr marL="0" indent="0">
              <a:buNone/>
            </a:pPr>
            <a:r>
              <a:rPr lang="en-GB" sz="2500" dirty="0"/>
              <a:t>another minimum amount and another method of calculating a premium.</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14935477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Wage and salary payment</a:t>
            </a:r>
          </a:p>
          <a:p>
            <a:pPr marL="0" indent="0">
              <a:buNone/>
            </a:pPr>
            <a:r>
              <a:rPr lang="en-GB" sz="2500" dirty="0"/>
              <a:t> </a:t>
            </a:r>
          </a:p>
          <a:p>
            <a:pPr marL="0" indent="0">
              <a:buNone/>
            </a:pPr>
            <a:r>
              <a:rPr lang="en-GB" sz="2500" dirty="0"/>
              <a:t>Wage or salary shall be payable after performance of work, namely latest in the calendar</a:t>
            </a:r>
          </a:p>
          <a:p>
            <a:pPr marL="0" indent="0">
              <a:buNone/>
            </a:pPr>
            <a:r>
              <a:rPr lang="en-GB" sz="2500" dirty="0"/>
              <a:t>month following the month when an employee's entitlement to his wage or salary, or one of</a:t>
            </a:r>
          </a:p>
          <a:p>
            <a:pPr marL="0" indent="0">
              <a:buNone/>
            </a:pPr>
            <a:r>
              <a:rPr lang="en-GB" sz="2500" dirty="0"/>
              <a:t>its items (components) arose. Wage, salary or its individual items, as set, agreed or determined for one working hour, shall be due to an employee also for fractions of hours for which he worked in a period in respect of which his wage or salary is provided. A regular pay-day for wage or salary must be agreed, set or determined within the period pursuant to subsection.</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3641332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Wage and salary payment</a:t>
            </a:r>
          </a:p>
          <a:p>
            <a:pPr marL="0" indent="0">
              <a:buNone/>
            </a:pPr>
            <a:r>
              <a:rPr lang="en-GB" sz="2500" dirty="0"/>
              <a:t> The employer shall pay his employee wage or salary before the start of the employee's</a:t>
            </a:r>
          </a:p>
          <a:p>
            <a:pPr marL="0" indent="0">
              <a:buNone/>
            </a:pPr>
            <a:r>
              <a:rPr lang="en-GB" sz="2500" dirty="0"/>
              <a:t>annual leave if the pay-day for such wage or salary is due during the annual leave unless</a:t>
            </a:r>
          </a:p>
          <a:p>
            <a:pPr marL="0" indent="0">
              <a:buNone/>
            </a:pPr>
            <a:r>
              <a:rPr lang="en-GB" sz="2500" dirty="0"/>
              <a:t>the employer and the employee agree on another pay-day. Where the system used for</a:t>
            </a:r>
          </a:p>
          <a:p>
            <a:pPr marL="0" indent="0">
              <a:buNone/>
            </a:pPr>
            <a:r>
              <a:rPr lang="en-GB" sz="2500" dirty="0"/>
              <a:t>the calculation of wages or salaries does not make the above feasible, the employer shall pay</a:t>
            </a:r>
          </a:p>
          <a:p>
            <a:pPr marL="0" indent="0">
              <a:buNone/>
            </a:pPr>
            <a:r>
              <a:rPr lang="en-GB" sz="2500" dirty="0"/>
              <a:t>the employee an adequate advance and the remaining part of the wage or salary shall be </a:t>
            </a:r>
            <a:r>
              <a:rPr lang="en-GB" sz="2500" dirty="0" smtClean="0"/>
              <a:t>paid</a:t>
            </a:r>
            <a:r>
              <a:rPr lang="cs-CZ" sz="2500" dirty="0" smtClean="0"/>
              <a:t> </a:t>
            </a:r>
            <a:r>
              <a:rPr lang="en-GB" sz="2500" dirty="0" smtClean="0"/>
              <a:t>to </a:t>
            </a:r>
            <a:r>
              <a:rPr lang="en-GB" sz="2500" dirty="0"/>
              <a:t>the employee latest on the next regular pay-day after return from his annual leave.</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19592862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Wage and salary payment</a:t>
            </a:r>
          </a:p>
          <a:p>
            <a:pPr marL="0" indent="0">
              <a:buNone/>
            </a:pPr>
            <a:r>
              <a:rPr lang="en-GB" sz="2500" dirty="0"/>
              <a:t> On termination of an employment relationship, the employer shall pay his employee, when</a:t>
            </a:r>
          </a:p>
          <a:p>
            <a:pPr marL="0" indent="0">
              <a:buNone/>
            </a:pPr>
            <a:r>
              <a:rPr lang="en-GB" sz="2500" dirty="0"/>
              <a:t>so requested, the wage or salary for the monthly period to which the employee's entitlement has arisen and the wage or salary will be paid on the date of the end of the employment  relationship. Where the system used for the calculation of wages or salaries does not make the above feasible, the employer shall pay the employee his wage or salary latest on the next regular pay-day after the end of the employment relationship. Wage or salary shall be paid to an employee by his employer in legal tender</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254466136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a:xfrm>
            <a:off x="392113" y="1235157"/>
            <a:ext cx="9623425" cy="5567281"/>
          </a:xfrm>
        </p:spPr>
        <p:txBody>
          <a:bodyPr/>
          <a:lstStyle/>
          <a:p>
            <a:pPr marL="0" indent="0">
              <a:buNone/>
            </a:pPr>
            <a:r>
              <a:rPr lang="en-GB" sz="2500" dirty="0"/>
              <a:t>INCOME FROM LABOUR RELATIONSHIP AND DEDUCTIONS</a:t>
            </a:r>
          </a:p>
          <a:p>
            <a:pPr marL="0" indent="0">
              <a:buNone/>
            </a:pPr>
            <a:endParaRPr lang="en-GB" sz="2500" dirty="0"/>
          </a:p>
          <a:p>
            <a:pPr marL="0" indent="0">
              <a:buNone/>
            </a:pPr>
            <a:r>
              <a:rPr lang="en-GB" sz="2500" dirty="0"/>
              <a:t>Deductions from an employee's income shall mean deductions from wage, salary or from an employee's other income resulting from his basic labour relationship pursuant</a:t>
            </a:r>
          </a:p>
          <a:p>
            <a:pPr marL="0" indent="0">
              <a:buNone/>
            </a:pPr>
            <a:endParaRPr lang="en-GB" sz="2500" dirty="0"/>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4872891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INCOME FROM LABOUR RELATIONSHIP AND DEDUCTIONS</a:t>
            </a:r>
          </a:p>
          <a:p>
            <a:pPr marL="0" indent="0">
              <a:buNone/>
            </a:pPr>
            <a:r>
              <a:rPr lang="en-GB" sz="2200" dirty="0" smtClean="0"/>
              <a:t>Wage </a:t>
            </a:r>
            <a:r>
              <a:rPr lang="en-GB" sz="2200" dirty="0"/>
              <a:t>deductions or wage assignments may only be made:</a:t>
            </a:r>
          </a:p>
          <a:p>
            <a:pPr marL="0" indent="0">
              <a:buNone/>
            </a:pPr>
            <a:r>
              <a:rPr lang="en-GB" sz="2200" dirty="0"/>
              <a:t>(a) in the cases laid down in this Code or in another Act;</a:t>
            </a:r>
          </a:p>
          <a:p>
            <a:pPr marL="0" indent="0">
              <a:buNone/>
            </a:pPr>
            <a:r>
              <a:rPr lang="en-GB" sz="2200" dirty="0"/>
              <a:t>(b) on the basis of an agreement on wage assignments or to satisfy (settle)</a:t>
            </a:r>
          </a:p>
          <a:p>
            <a:pPr marL="0" indent="0">
              <a:buNone/>
            </a:pPr>
            <a:r>
              <a:rPr lang="en-GB" sz="2200" dirty="0"/>
              <a:t>the liabilities of the employee concerned;</a:t>
            </a:r>
          </a:p>
          <a:p>
            <a:pPr marL="0" indent="0">
              <a:buNone/>
            </a:pPr>
            <a:r>
              <a:rPr lang="en-GB" sz="2200" dirty="0"/>
              <a:t>(c) to settle trade union membership contributions of an employee who is a member of</a:t>
            </a:r>
          </a:p>
          <a:p>
            <a:pPr marL="0" indent="0">
              <a:buNone/>
            </a:pPr>
            <a:r>
              <a:rPr lang="en-GB" sz="2200" dirty="0"/>
              <a:t>the trade union organization provided that this has been agreed in the relevant collective</a:t>
            </a:r>
          </a:p>
          <a:p>
            <a:pPr marL="0" indent="0">
              <a:buNone/>
            </a:pPr>
            <a:r>
              <a:rPr lang="en-GB" sz="2200" dirty="0"/>
              <a:t>agreement, or on the basis of a written agreement between the employer and the trade</a:t>
            </a:r>
          </a:p>
          <a:p>
            <a:pPr marL="0" indent="0">
              <a:buNone/>
            </a:pPr>
            <a:r>
              <a:rPr lang="en-GB" sz="2200" dirty="0"/>
              <a:t>union organization if the employee, who is its member, has given his consent thereto.</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spTree>
    <p:extLst>
      <p:ext uri="{BB962C8B-B14F-4D97-AF65-F5344CB8AC3E}">
        <p14:creationId xmlns:p14="http://schemas.microsoft.com/office/powerpoint/2010/main" val="264050544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Remuneration in the business </a:t>
            </a:r>
            <a:r>
              <a:rPr lang="en-GB" sz="2500" dirty="0" smtClean="0"/>
              <a:t>sector</a:t>
            </a:r>
            <a:endParaRPr lang="cs-CZ" sz="2500" dirty="0" smtClean="0"/>
          </a:p>
          <a:p>
            <a:pPr marL="0" indent="0">
              <a:buNone/>
            </a:pPr>
            <a:r>
              <a:rPr lang="en-GB" sz="2500" dirty="0"/>
              <a:t>“Wage” is a monetary consideration (pecuniary consideration) and in-kind</a:t>
            </a:r>
          </a:p>
          <a:p>
            <a:pPr marL="0" indent="0">
              <a:buNone/>
            </a:pPr>
            <a:r>
              <a:rPr lang="en-GB" sz="2500" dirty="0"/>
              <a:t>consideration (i.e. consideration of a monetary value) provided to an employee for work done.</a:t>
            </a:r>
          </a:p>
          <a:p>
            <a:pPr marL="0" indent="0">
              <a:buNone/>
            </a:pPr>
            <a:endParaRPr lang="en-GB" sz="2500" dirty="0"/>
          </a:p>
          <a:p>
            <a:pPr marL="0" indent="0">
              <a:buNone/>
            </a:pPr>
            <a:r>
              <a:rPr lang="en-GB" sz="2500" dirty="0"/>
              <a:t>Wage </a:t>
            </a:r>
            <a:r>
              <a:rPr lang="en-GB" sz="2500" dirty="0" smtClean="0"/>
              <a:t>is </a:t>
            </a:r>
            <a:r>
              <a:rPr lang="en-GB" sz="2500" dirty="0"/>
              <a:t>provided with regard to complexity, responsibility and strenuousness of</a:t>
            </a:r>
          </a:p>
          <a:p>
            <a:pPr marL="0" indent="0">
              <a:buNone/>
            </a:pPr>
            <a:r>
              <a:rPr lang="en-GB" sz="2500" dirty="0"/>
              <a:t>the work performed, and with regard to the difficult (arduous) working conditions, work</a:t>
            </a:r>
          </a:p>
          <a:p>
            <a:pPr marL="0" indent="0">
              <a:buNone/>
            </a:pPr>
            <a:r>
              <a:rPr lang="en-GB" sz="2500" dirty="0"/>
              <a:t>efficiency and attained work results.</a:t>
            </a:r>
          </a:p>
          <a:p>
            <a:pPr marL="0" indent="0">
              <a:buNone/>
            </a:pPr>
            <a:endParaRPr lang="en-GB" sz="2500" dirty="0"/>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5189036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AGREEMENTS ON WORK PERFORMED OUTSIDE AN EMPLOYMENT RELATIONSHIP</a:t>
            </a:r>
          </a:p>
          <a:p>
            <a:pPr marL="0" indent="0">
              <a:buNone/>
            </a:pPr>
            <a:endParaRPr lang="en-GB" sz="2500" dirty="0"/>
          </a:p>
          <a:p>
            <a:pPr marL="0" indent="0">
              <a:buNone/>
            </a:pPr>
            <a:r>
              <a:rPr lang="en-GB" sz="2500" dirty="0"/>
              <a:t>Agreement to Complete a Job</a:t>
            </a:r>
          </a:p>
          <a:p>
            <a:pPr marL="0" indent="0">
              <a:buNone/>
            </a:pPr>
            <a:r>
              <a:rPr lang="en-GB" sz="2500" dirty="0"/>
              <a:t>The scope of work for which an agreement to complete a job is concluded may not exceed 300 hours in one calendar year. The said scope of working hours shall also include those hours of work for which a certain employee carried out some work for the same employer in one calendar year based on another agreement to complete a job. The agreement must specify a period for which it is concluded. </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spTree>
    <p:extLst>
      <p:ext uri="{BB962C8B-B14F-4D97-AF65-F5344CB8AC3E}">
        <p14:creationId xmlns:p14="http://schemas.microsoft.com/office/powerpoint/2010/main" val="34300343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Agreement to Perform Work</a:t>
            </a:r>
          </a:p>
          <a:p>
            <a:pPr marL="0" indent="0">
              <a:buNone/>
            </a:pPr>
            <a:r>
              <a:rPr lang="en-GB" sz="2500" dirty="0"/>
              <a:t>An agreement to perform work may be concluded by an employer with an individual provided that the scope of such work does not exceed 300 hours in one calendar year. Where the average scope of work exceeds one-half of standard weekly working hours, it may not be carried out on the basis of an agreement to perform work. Observance of the agreed and maximum permissible scope of one-half of standard weekly working hours shall be assessed for the entire period for which an agreement to perform work was concluded, however for no more than a period of 52 weeks.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21</a:t>
            </a:fld>
            <a:endParaRPr lang="cs-CZ"/>
          </a:p>
        </p:txBody>
      </p:sp>
    </p:spTree>
    <p:extLst>
      <p:ext uri="{BB962C8B-B14F-4D97-AF65-F5344CB8AC3E}">
        <p14:creationId xmlns:p14="http://schemas.microsoft.com/office/powerpoint/2010/main" val="26530970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OBSTACLES TO WORK ON THE EMPLOYER´S PART </a:t>
            </a:r>
          </a:p>
          <a:p>
            <a:pPr marL="0" indent="0">
              <a:buNone/>
            </a:pPr>
            <a:r>
              <a:rPr lang="en-GB" sz="2500" dirty="0"/>
              <a:t>If an employee cannot perform work: </a:t>
            </a:r>
          </a:p>
          <a:p>
            <a:pPr marL="0" indent="0">
              <a:buNone/>
            </a:pPr>
            <a:r>
              <a:rPr lang="en-GB" sz="2500" dirty="0"/>
              <a:t>• because of a temporary defect the employee is not responsible for, or because of any other operating causes, it is regarded as dead time and if the employee is not transferred to other work the employee is entitled to the compensation for the wage or salary in the amount of at least 80 % of average earnings; </a:t>
            </a:r>
          </a:p>
          <a:p>
            <a:pPr marL="0" indent="0">
              <a:buNone/>
            </a:pPr>
            <a:r>
              <a:rPr lang="en-GB" sz="2500" dirty="0"/>
              <a:t>• as a result of interruption of work caused by bad weather or a natural disaster and if the employee is not transferred to other work, the employee is entitled to the compensation for the wage or salary in the amount of at least 60 % of average earnings.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22</a:t>
            </a:fld>
            <a:endParaRPr lang="cs-CZ"/>
          </a:p>
        </p:txBody>
      </p:sp>
    </p:spTree>
    <p:extLst>
      <p:ext uri="{BB962C8B-B14F-4D97-AF65-F5344CB8AC3E}">
        <p14:creationId xmlns:p14="http://schemas.microsoft.com/office/powerpoint/2010/main" val="15613942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The remuneration in the Czech non-business sector is abided by the </a:t>
            </a:r>
            <a:r>
              <a:rPr lang="en-GB" sz="2500" dirty="0" err="1"/>
              <a:t>Labor</a:t>
            </a:r>
            <a:r>
              <a:rPr lang="en-GB" sz="2500" dirty="0"/>
              <a:t> Code No. 262/2006 Coll.</a:t>
            </a:r>
          </a:p>
          <a:p>
            <a:pPr marL="0" indent="0">
              <a:buNone/>
            </a:pPr>
            <a:endParaRPr lang="en-GB" sz="2500" dirty="0"/>
          </a:p>
          <a:p>
            <a:pPr marL="0" indent="0">
              <a:buNone/>
            </a:pPr>
            <a:r>
              <a:rPr lang="en-GB" sz="2500" dirty="0"/>
              <a:t>SALARY</a:t>
            </a:r>
          </a:p>
          <a:p>
            <a:pPr marL="0" indent="0">
              <a:buNone/>
            </a:pPr>
            <a:endParaRPr lang="en-GB" sz="2500" dirty="0"/>
          </a:p>
          <a:p>
            <a:pPr marL="0" indent="0">
              <a:buNone/>
            </a:pPr>
            <a:r>
              <a:rPr lang="en-GB" sz="2500" dirty="0"/>
              <a:t>“Salary” is a monetary consideration provided to an employee by his employer</a:t>
            </a:r>
          </a:p>
          <a:p>
            <a:pPr marL="0" indent="0">
              <a:buNone/>
            </a:pPr>
            <a:r>
              <a:rPr lang="en-GB" sz="2500" dirty="0"/>
              <a:t>where this employer is:</a:t>
            </a:r>
          </a:p>
          <a:p>
            <a:pPr marL="0" indent="0">
              <a:buNone/>
            </a:pPr>
            <a:endParaRPr lang="en-GB" sz="2500" dirty="0"/>
          </a:p>
          <a:p>
            <a:pPr marL="0" indent="0">
              <a:buNone/>
            </a:pPr>
            <a:r>
              <a:rPr lang="en-GB" sz="2500" dirty="0"/>
              <a:t>(a) the Government </a:t>
            </a:r>
          </a:p>
          <a:p>
            <a:pPr marL="0" indent="0">
              <a:buNone/>
            </a:pPr>
            <a:r>
              <a:rPr lang="en-GB" sz="2500" dirty="0"/>
              <a:t>(b) a self-governing local area entity </a:t>
            </a:r>
          </a:p>
          <a:p>
            <a:pPr marL="0" indent="0">
              <a:buNone/>
            </a:pPr>
            <a:r>
              <a:rPr lang="en-GB" sz="2500" dirty="0"/>
              <a:t>(c) a state fund </a:t>
            </a:r>
          </a:p>
          <a:p>
            <a:pPr marL="0" indent="0">
              <a:buNone/>
            </a:pPr>
            <a:r>
              <a:rPr lang="en-GB" sz="2500" dirty="0"/>
              <a:t>(d) a contributory organization where the costs of salaries and standby remuneration are fully</a:t>
            </a:r>
          </a:p>
          <a:p>
            <a:pPr marL="0" indent="0">
              <a:buNone/>
            </a:pPr>
            <a:r>
              <a:rPr lang="en-GB" sz="2500" dirty="0"/>
              <a:t>covered from contributions  for its operations (and these contributions are</a:t>
            </a:r>
          </a:p>
          <a:p>
            <a:pPr marL="0" indent="0">
              <a:buNone/>
            </a:pPr>
            <a:r>
              <a:rPr lang="en-GB" sz="2500" dirty="0"/>
              <a:t>granted from the incorporator's budget) and/or from payments in accordance with other</a:t>
            </a:r>
          </a:p>
          <a:p>
            <a:pPr marL="0" indent="0">
              <a:buNone/>
            </a:pPr>
            <a:r>
              <a:rPr lang="en-GB" sz="2500" dirty="0"/>
              <a:t>statutory provisions; or</a:t>
            </a:r>
          </a:p>
          <a:p>
            <a:pPr marL="0" indent="0">
              <a:buNone/>
            </a:pPr>
            <a:r>
              <a:rPr lang="en-GB" sz="2500" dirty="0"/>
              <a:t>(e) a school which is a legal entity founded by the Ministry of Education, Youth and Physical</a:t>
            </a:r>
          </a:p>
          <a:p>
            <a:pPr marL="0" indent="0">
              <a:buNone/>
            </a:pPr>
            <a:r>
              <a:rPr lang="en-GB" sz="2500" dirty="0"/>
              <a:t>Education, region, municipality or the relevant voluntary alliance of municipalities</a:t>
            </a:r>
          </a:p>
          <a:p>
            <a:pPr marL="0" indent="0">
              <a:buNone/>
            </a:pPr>
            <a:r>
              <a:rPr lang="en-GB" sz="2500" dirty="0"/>
              <a:t>(communities) in accordance with the School Act.</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23</a:t>
            </a:fld>
            <a:endParaRPr lang="cs-CZ"/>
          </a:p>
        </p:txBody>
      </p:sp>
    </p:spTree>
    <p:extLst>
      <p:ext uri="{BB962C8B-B14F-4D97-AF65-F5344CB8AC3E}">
        <p14:creationId xmlns:p14="http://schemas.microsoft.com/office/powerpoint/2010/main" val="13954910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200" dirty="0" smtClean="0"/>
              <a:t>(</a:t>
            </a:r>
            <a:r>
              <a:rPr lang="en-GB" sz="2200" dirty="0"/>
              <a:t>a) the Government </a:t>
            </a:r>
          </a:p>
          <a:p>
            <a:pPr marL="0" indent="0">
              <a:buNone/>
            </a:pPr>
            <a:r>
              <a:rPr lang="en-GB" sz="2200" dirty="0"/>
              <a:t>(b) a self-governing local area entity </a:t>
            </a:r>
          </a:p>
          <a:p>
            <a:pPr marL="0" indent="0">
              <a:buNone/>
            </a:pPr>
            <a:r>
              <a:rPr lang="en-GB" sz="2200" dirty="0"/>
              <a:t>(c) a state fund </a:t>
            </a:r>
          </a:p>
          <a:p>
            <a:pPr marL="0" indent="0">
              <a:buNone/>
            </a:pPr>
            <a:r>
              <a:rPr lang="en-GB" sz="2200" dirty="0"/>
              <a:t>(d) a contributory organization where the costs of salaries and standby remuneration are fully</a:t>
            </a:r>
          </a:p>
          <a:p>
            <a:pPr marL="0" indent="0">
              <a:buNone/>
            </a:pPr>
            <a:r>
              <a:rPr lang="en-GB" sz="2200" dirty="0"/>
              <a:t>covered from contributions  for its operations (and these contributions are</a:t>
            </a:r>
          </a:p>
          <a:p>
            <a:pPr marL="0" indent="0">
              <a:buNone/>
            </a:pPr>
            <a:r>
              <a:rPr lang="en-GB" sz="2200" dirty="0"/>
              <a:t>granted from the incorporator's budget) and/or from payments in accordance with other</a:t>
            </a:r>
          </a:p>
          <a:p>
            <a:pPr marL="0" indent="0">
              <a:buNone/>
            </a:pPr>
            <a:r>
              <a:rPr lang="en-GB" sz="2200" dirty="0"/>
              <a:t>statutory provisions; or</a:t>
            </a:r>
          </a:p>
          <a:p>
            <a:pPr marL="0" indent="0">
              <a:buNone/>
            </a:pPr>
            <a:r>
              <a:rPr lang="en-GB" sz="2200" dirty="0"/>
              <a:t>(e) a school which is a legal entity founded by the Ministry of Education, Youth and Physical</a:t>
            </a:r>
          </a:p>
          <a:p>
            <a:pPr marL="0" indent="0">
              <a:buNone/>
            </a:pPr>
            <a:r>
              <a:rPr lang="en-GB" sz="2200" dirty="0"/>
              <a:t>Education, region, municipality or the relevant voluntary alliance of municipalities</a:t>
            </a:r>
          </a:p>
          <a:p>
            <a:pPr marL="0" indent="0">
              <a:buNone/>
            </a:pPr>
            <a:r>
              <a:rPr lang="en-GB" sz="2200" dirty="0"/>
              <a:t>(communities) in accordance with the School Act.</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24</a:t>
            </a:fld>
            <a:endParaRPr lang="cs-CZ"/>
          </a:p>
        </p:txBody>
      </p:sp>
    </p:spTree>
    <p:extLst>
      <p:ext uri="{BB962C8B-B14F-4D97-AF65-F5344CB8AC3E}">
        <p14:creationId xmlns:p14="http://schemas.microsoft.com/office/powerpoint/2010/main" val="11041525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Determining and Agreeing a Salary</a:t>
            </a:r>
          </a:p>
          <a:p>
            <a:pPr marL="0" indent="0">
              <a:buNone/>
            </a:pPr>
            <a:r>
              <a:rPr lang="en-GB" sz="2500" dirty="0"/>
              <a:t>The employer shall determine a salary to his employee. A salary may not be determined in a manner, structure and amount other than that prescribed by Code and the statutory provisions for the implementation of  Code unless otherwise provided in another Act.  The employer may agree with an employee, who is included in the thirteenth or higher salary grade, a fixed monthly amount comprising all individual salary items (pursuant to this Code) to which the employee's right would otherwise arise or which the employee could otherwise be granted by his employer (hereafter referred to as “contractual </a:t>
            </a:r>
            <a:r>
              <a:rPr lang="en-GB" sz="2500" dirty="0" err="1"/>
              <a:t>salar</a:t>
            </a:r>
            <a:r>
              <a:rPr lang="en-GB" sz="2500" dirty="0"/>
              <a:t>“).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25</a:t>
            </a:fld>
            <a:endParaRPr lang="cs-CZ"/>
          </a:p>
        </p:txBody>
      </p:sp>
    </p:spTree>
    <p:extLst>
      <p:ext uri="{BB962C8B-B14F-4D97-AF65-F5344CB8AC3E}">
        <p14:creationId xmlns:p14="http://schemas.microsoft.com/office/powerpoint/2010/main" val="38906701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The employee who is paid a contractual salary is not entitled to be paid any individual salary items. However, this shall be without prejudice to payment of a bonus and a target bonus. An agreement (a contract) on contractual salary must</a:t>
            </a:r>
          </a:p>
          <a:p>
            <a:pPr marL="0" indent="0">
              <a:buNone/>
            </a:pPr>
            <a:r>
              <a:rPr lang="en-GB" sz="2500" dirty="0"/>
              <a:t>be concluded in writing. The salary of a managerial employee who is his employer's statutory body or who </a:t>
            </a:r>
            <a:r>
              <a:rPr lang="en-GB" sz="2500" dirty="0" smtClean="0"/>
              <a:t>is</a:t>
            </a:r>
            <a:r>
              <a:rPr lang="cs-CZ" sz="2500" dirty="0" smtClean="0"/>
              <a:t> </a:t>
            </a:r>
            <a:r>
              <a:rPr lang="en-GB" sz="2500" dirty="0" smtClean="0"/>
              <a:t>the </a:t>
            </a:r>
            <a:r>
              <a:rPr lang="en-GB" sz="2500" dirty="0"/>
              <a:t>head (chief) of a government agency or a self-governing local area </a:t>
            </a:r>
            <a:r>
              <a:rPr lang="en-GB" sz="2500" dirty="0" smtClean="0"/>
              <a:t>entity</a:t>
            </a:r>
            <a:r>
              <a:rPr lang="cs-CZ" sz="2500" dirty="0" smtClean="0"/>
              <a:t> </a:t>
            </a:r>
            <a:r>
              <a:rPr lang="en-GB" sz="2500" dirty="0" smtClean="0"/>
              <a:t>shall </a:t>
            </a:r>
            <a:r>
              <a:rPr lang="en-GB" sz="2500" dirty="0"/>
              <a:t>be determined, or his contractual salary shall be agreed, by the body having</a:t>
            </a:r>
          </a:p>
          <a:p>
            <a:pPr marL="0" indent="0">
              <a:buNone/>
            </a:pPr>
            <a:r>
              <a:rPr lang="en-GB" sz="2500" dirty="0"/>
              <a:t>appointed this employee to his office unless otherwise provided in another Act.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26</a:t>
            </a:fld>
            <a:endParaRPr lang="cs-CZ"/>
          </a:p>
        </p:txBody>
      </p:sp>
    </p:spTree>
    <p:extLst>
      <p:ext uri="{BB962C8B-B14F-4D97-AF65-F5344CB8AC3E}">
        <p14:creationId xmlns:p14="http://schemas.microsoft.com/office/powerpoint/2010/main" val="19163026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Management Bonus</a:t>
            </a:r>
          </a:p>
          <a:p>
            <a:pPr marL="0" indent="0">
              <a:buNone/>
            </a:pPr>
            <a:endParaRPr lang="en-GB" sz="2500" dirty="0"/>
          </a:p>
          <a:p>
            <a:pPr marL="0" indent="0">
              <a:buNone/>
            </a:pPr>
            <a:r>
              <a:rPr lang="en-GB" sz="2500" dirty="0"/>
              <a:t>A managerial employee (an agency head or a managerial employee at a lower</a:t>
            </a:r>
          </a:p>
          <a:p>
            <a:pPr marL="0" indent="0">
              <a:buNone/>
            </a:pPr>
            <a:r>
              <a:rPr lang="en-GB" sz="2500" dirty="0"/>
              <a:t>management level) is entitled to a management bonus with a view to the management stage (level) and the demanding nature of his management </a:t>
            </a:r>
            <a:r>
              <a:rPr lang="en-GB" sz="2500" dirty="0" err="1"/>
              <a:t>aktivity</a:t>
            </a:r>
            <a:r>
              <a:rPr lang="en-GB" sz="2500" dirty="0"/>
              <a:t>.</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27</a:t>
            </a:fld>
            <a:endParaRPr lang="cs-CZ"/>
          </a:p>
        </p:txBody>
      </p:sp>
    </p:spTree>
    <p:extLst>
      <p:ext uri="{BB962C8B-B14F-4D97-AF65-F5344CB8AC3E}">
        <p14:creationId xmlns:p14="http://schemas.microsoft.com/office/powerpoint/2010/main" val="15593856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299" y="2024330"/>
            <a:ext cx="10563224" cy="1503745"/>
          </a:xfrm>
        </p:spPr>
        <p:txBody>
          <a:bodyPr/>
          <a:lstStyle/>
          <a:p>
            <a:pPr algn="ctr"/>
            <a:r>
              <a:rPr lang="en-US" b="1" dirty="0"/>
              <a:t>Thank you for your attention</a:t>
            </a:r>
            <a:r>
              <a:rPr lang="cs-CZ" b="1" dirty="0"/>
              <a:t/>
            </a:r>
            <a:br>
              <a:rPr lang="cs-CZ" b="1" dirty="0"/>
            </a:br>
            <a:endParaRPr lang="cs-CZ" b="1" dirty="0"/>
          </a:p>
        </p:txBody>
      </p:sp>
      <p:sp>
        <p:nvSpPr>
          <p:cNvPr id="3" name="Podnadpis 2"/>
          <p:cNvSpPr>
            <a:spLocks noGrp="1"/>
          </p:cNvSpPr>
          <p:nvPr>
            <p:ph type="subTitle" idx="1"/>
          </p:nvPr>
        </p:nvSpPr>
        <p:spPr>
          <a:xfrm>
            <a:off x="1097459" y="4110018"/>
            <a:ext cx="8640960" cy="720080"/>
          </a:xfrm>
        </p:spPr>
        <p:txBody>
          <a:bodyPr/>
          <a:lstStyle/>
          <a:p>
            <a:pPr algn="ctr"/>
            <a:r>
              <a:rPr lang="en-GB" b="1" dirty="0"/>
              <a:t> </a:t>
            </a:r>
            <a:r>
              <a:rPr lang="cs-CZ" sz="3600" b="1" dirty="0" err="1">
                <a:solidFill>
                  <a:srgbClr val="0070C0"/>
                </a:solidFill>
              </a:rPr>
              <a:t>Have</a:t>
            </a:r>
            <a:r>
              <a:rPr lang="cs-CZ" sz="3600" b="1" dirty="0">
                <a:solidFill>
                  <a:srgbClr val="0070C0"/>
                </a:solidFill>
              </a:rPr>
              <a:t> a nice </a:t>
            </a:r>
            <a:r>
              <a:rPr lang="cs-CZ" sz="3600" b="1" dirty="0" err="1">
                <a:solidFill>
                  <a:srgbClr val="0070C0"/>
                </a:solidFill>
              </a:rPr>
              <a:t>day</a:t>
            </a:r>
            <a:r>
              <a:rPr lang="cs-CZ" sz="3600" b="1" dirty="0">
                <a:solidFill>
                  <a:srgbClr val="0070C0"/>
                </a:solidFill>
              </a:rPr>
              <a:t> </a:t>
            </a:r>
            <a:endParaRPr lang="en-US" b="1" dirty="0">
              <a:solidFill>
                <a:srgbClr val="0070C0"/>
              </a:solidFill>
            </a:endParaRPr>
          </a:p>
        </p:txBody>
      </p:sp>
    </p:spTree>
    <p:extLst>
      <p:ext uri="{BB962C8B-B14F-4D97-AF65-F5344CB8AC3E}">
        <p14:creationId xmlns:p14="http://schemas.microsoft.com/office/powerpoint/2010/main" val="485231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a:xfrm>
            <a:off x="601663" y="1142340"/>
            <a:ext cx="9623425" cy="5567281"/>
          </a:xfrm>
        </p:spPr>
        <p:txBody>
          <a:bodyPr/>
          <a:lstStyle/>
          <a:p>
            <a:pPr marL="0" indent="0">
              <a:buNone/>
            </a:pPr>
            <a:r>
              <a:rPr lang="en-GB" sz="2500" dirty="0"/>
              <a:t>All employees employed by one employer are entitled to receive equal wage, salary or</a:t>
            </a:r>
          </a:p>
          <a:p>
            <a:pPr marL="0" indent="0">
              <a:buNone/>
            </a:pPr>
            <a:r>
              <a:rPr lang="en-GB" sz="2500" dirty="0"/>
              <a:t>remuneration (pursuant to an agreement) for the same (equal) work or for work of the same</a:t>
            </a:r>
          </a:p>
          <a:p>
            <a:pPr marL="0" indent="0">
              <a:buNone/>
            </a:pPr>
            <a:r>
              <a:rPr lang="en-GB" sz="2500" dirty="0"/>
              <a:t>value.</a:t>
            </a:r>
          </a:p>
          <a:p>
            <a:pPr marL="0" indent="0">
              <a:buNone/>
            </a:pPr>
            <a:endParaRPr lang="en-GB" sz="2500" dirty="0"/>
          </a:p>
          <a:p>
            <a:pPr marL="0" indent="0">
              <a:buNone/>
            </a:pPr>
            <a:r>
              <a:rPr lang="en-GB" sz="2500" dirty="0"/>
              <a:t>The same (equal) work or work of the same value shall mean to be work of the same or</a:t>
            </a:r>
          </a:p>
          <a:p>
            <a:pPr marL="0" indent="0">
              <a:buNone/>
            </a:pPr>
            <a:r>
              <a:rPr lang="en-GB" sz="2500" dirty="0"/>
              <a:t>comparable complexity, responsibility and strenuousness which is performed in the same or</a:t>
            </a:r>
          </a:p>
          <a:p>
            <a:pPr marL="0" indent="0">
              <a:buNone/>
            </a:pPr>
            <a:r>
              <a:rPr lang="en-GB" sz="2500" dirty="0"/>
              <a:t>comparable working conditions and which is of equal or comparable work efficiency and</a:t>
            </a:r>
          </a:p>
          <a:p>
            <a:pPr marL="0" indent="0">
              <a:buNone/>
            </a:pPr>
            <a:r>
              <a:rPr lang="en-GB" sz="2500" dirty="0"/>
              <a:t>brings equal or comparable work results.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3211439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Minimum Wage</a:t>
            </a:r>
          </a:p>
          <a:p>
            <a:pPr marL="0" indent="0">
              <a:buNone/>
            </a:pPr>
            <a:endParaRPr lang="en-GB" sz="2500" dirty="0"/>
          </a:p>
          <a:p>
            <a:pPr marL="0" indent="0">
              <a:buNone/>
            </a:pPr>
            <a:r>
              <a:rPr lang="en-GB" sz="2500" dirty="0"/>
              <a:t>“Minimum wage” shall be the minimum permissible amount of remuneration for work performed within a basic labour relationship.  Wage, salary or remuneration pursuant to an agreement may not be lower than the minimum wage. For this purpose, wage or salary shall not include any premium payment for overtime, work on public holidays, night work, work in arduous working environment and for work on Saturdays and/or on Sundays.</a:t>
            </a:r>
          </a:p>
          <a:p>
            <a:pPr marL="0" indent="0">
              <a:buNone/>
            </a:pPr>
            <a:endParaRPr lang="en-GB" sz="2500" dirty="0"/>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1813043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Minimum Wage</a:t>
            </a:r>
          </a:p>
          <a:p>
            <a:pPr marL="0" indent="0">
              <a:buNone/>
            </a:pPr>
            <a:endParaRPr lang="en-GB" sz="2500" dirty="0"/>
          </a:p>
          <a:p>
            <a:pPr marL="0" indent="0">
              <a:buNone/>
            </a:pPr>
            <a:r>
              <a:rPr lang="en-GB" sz="2500" dirty="0" smtClean="0"/>
              <a:t>The </a:t>
            </a:r>
            <a:r>
              <a:rPr lang="en-GB" sz="2500" dirty="0"/>
              <a:t>base rate of minimum wage and further rates of minimum wage differentiated with</a:t>
            </a:r>
          </a:p>
          <a:p>
            <a:pPr marL="0" indent="0">
              <a:buNone/>
            </a:pPr>
            <a:r>
              <a:rPr lang="en-GB" sz="2500" dirty="0"/>
              <a:t>regard to influences limiting a certain employee's employability, and the conditions for</a:t>
            </a:r>
          </a:p>
          <a:p>
            <a:pPr marL="0" indent="0">
              <a:buNone/>
            </a:pPr>
            <a:r>
              <a:rPr lang="en-GB" sz="2500" dirty="0"/>
              <a:t>minimum wage payment, shall be set out in a Government Decree, as a rule taking legal force as of the beginning of a calendar year, taking into account the development of wages and consumer prices.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411350282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Guaranteed Wage</a:t>
            </a:r>
          </a:p>
          <a:p>
            <a:pPr marL="0" indent="0">
              <a:buNone/>
            </a:pPr>
            <a:r>
              <a:rPr lang="en-GB" sz="2300" dirty="0" smtClean="0"/>
              <a:t>“</a:t>
            </a:r>
            <a:r>
              <a:rPr lang="en-GB" sz="2300" dirty="0"/>
              <a:t>Guaranteed wage”  shall be such wage or salary to which the right has arisen to an employee in accordance with this Code, relevant agreement (contract), internal regulations, or relevant wage or salary statement. The lowest level (amount) of a guaranteed wage and the conditions for its payment to those employees whose wage has not been agreed in the collective agreement and to those employees who receive a salary for their work, shall be laid down by the Government in its Decree, coming into legal force, as a rule, as of the beginning of a calendar year, taking regard to the development of wages and consumer prices. The lowest level (amount) of a guaranteed wage may not be lower than the amount determined as the basic minimum wage.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41238178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WORKING HOURS </a:t>
            </a:r>
          </a:p>
          <a:p>
            <a:pPr marL="0" indent="0">
              <a:buNone/>
            </a:pPr>
            <a:r>
              <a:rPr lang="en-GB" sz="2400" dirty="0"/>
              <a:t>The length of the determined weekly working hours must not exceed 40 hours. Employees who work on a two-shift schedule must not exceed 38.75 hours per week. Employees who work underground and extract coal, ores or non-metallic raw materials, or work on the construction of mines, or who are engaged in geological prospecting on mining sites, and also employees on a three-shift or continuous work schedule must not exceed 37.5 hours per week. With employees under the age of eighteen (18) years, the length of a shift for each day must not exceed 8 hours a day and in case of two or more employment relationships, the length of weekly working hours must not exceed 40 hours per week in total. The length of a shift must not exceed 12 hours.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1561638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A work break is provided to an employee who has been working continuously for a maximum of 6 hours (after a maximum of 4.5 hours of continuous work for minors) and such a break lasts at least 30 minutes. A continuous rest between individual shifts must be at least 11 hours within 24 consecutive hours. A continuous rest in a week within every period of seven consecutive calendar days must be at least 35 hours (48 hours for minors).</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5456760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1800" b="1" dirty="0"/>
              <a:t>Remuneration in the business </a:t>
            </a:r>
            <a:r>
              <a:rPr lang="cs-CZ" sz="1800" b="1" dirty="0" smtClean="0"/>
              <a:t>and</a:t>
            </a:r>
            <a:r>
              <a:rPr lang="en-GB" sz="1800" b="1" dirty="0" smtClean="0"/>
              <a:t> </a:t>
            </a:r>
            <a:r>
              <a:rPr lang="en-GB" sz="1800" b="1" dirty="0"/>
              <a:t>non-business sector.</a:t>
            </a:r>
            <a:endParaRPr lang="en-GB" sz="1800" b="1" dirty="0"/>
          </a:p>
        </p:txBody>
      </p:sp>
      <p:sp>
        <p:nvSpPr>
          <p:cNvPr id="3" name="Zástupný symbol pro obsah 2"/>
          <p:cNvSpPr>
            <a:spLocks noGrp="1"/>
          </p:cNvSpPr>
          <p:nvPr>
            <p:ph idx="1"/>
          </p:nvPr>
        </p:nvSpPr>
        <p:spPr/>
        <p:txBody>
          <a:bodyPr/>
          <a:lstStyle/>
          <a:p>
            <a:pPr marL="0" indent="0">
              <a:buNone/>
            </a:pPr>
            <a:r>
              <a:rPr lang="en-GB" sz="2500" dirty="0"/>
              <a:t>Overtime work may be taken only in exceptional circumstances. Any mandated overtime work must not exceed an average of 8 hours per week within a period of 26 consecutive weeks (52 weeks if specified by a collective agreement) and 150 hours within one calendar year. Overtime work beyond the scope mentioned above may be required only if agreed upon by the employee.</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137321868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249</TotalTime>
  <Words>2771</Words>
  <Application>Microsoft Office PowerPoint</Application>
  <PresentationFormat>Vlastní</PresentationFormat>
  <Paragraphs>232</Paragraphs>
  <Slides>28</Slides>
  <Notes>26</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28</vt:i4>
      </vt:variant>
    </vt:vector>
  </HeadingPairs>
  <TitlesOfParts>
    <vt:vector size="32" baseType="lpstr">
      <vt:lpstr>Arial</vt:lpstr>
      <vt:lpstr>Calibri</vt:lpstr>
      <vt:lpstr>Clara Sans</vt:lpstr>
      <vt:lpstr>JU_OPVVV</vt:lpstr>
      <vt:lpstr>Reward systems </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Remuneration in the business and non-business sector.</vt:lpstr>
      <vt:lpstr>Thank you for your attention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Volek Tomáš Ing. Ph.D.</cp:lastModifiedBy>
  <cp:revision>34</cp:revision>
  <dcterms:created xsi:type="dcterms:W3CDTF">2017-07-17T18:52:59Z</dcterms:created>
  <dcterms:modified xsi:type="dcterms:W3CDTF">2020-03-20T09:23:42Z</dcterms:modified>
</cp:coreProperties>
</file>