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114" y="22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31.05.2021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31.05.2021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31.05.2021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31.05.2021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31.05.2021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31.05.2021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31.05.2021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31.05.2021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31.05.2021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31.05.2021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31.05.2021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31.05.2021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31.05.2021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a:t>Financial</a:t>
            </a:r>
            <a:r>
              <a:rPr lang="cs-CZ" dirty="0"/>
              <a:t> </a:t>
            </a:r>
            <a:r>
              <a:rPr lang="cs-CZ" dirty="0" err="1"/>
              <a:t>Analysis</a:t>
            </a:r>
            <a:r>
              <a:rPr lang="cs-CZ" dirty="0"/>
              <a:t>: </a:t>
            </a:r>
            <a:r>
              <a:rPr lang="cs-CZ" dirty="0" err="1"/>
              <a:t>Exercise</a:t>
            </a:r>
            <a:r>
              <a:rPr lang="cs-CZ"/>
              <a:t> 1</a:t>
            </a: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graphicFrame>
        <p:nvGraphicFramePr>
          <p:cNvPr id="6" name="Zástupný symbol pro obsah 5"/>
          <p:cNvGraphicFramePr>
            <a:graphicFrameLocks noGrp="1"/>
          </p:cNvGraphicFramePr>
          <p:nvPr>
            <p:ph idx="1"/>
            <p:extLst>
              <p:ext uri="{D42A27DB-BD31-4B8C-83A1-F6EECF244321}">
                <p14:modId xmlns:p14="http://schemas.microsoft.com/office/powerpoint/2010/main" val="3405959821"/>
              </p:ext>
            </p:extLst>
          </p:nvPr>
        </p:nvGraphicFramePr>
        <p:xfrm>
          <a:off x="351525" y="1534535"/>
          <a:ext cx="9753171" cy="5783895"/>
        </p:xfrm>
        <a:graphic>
          <a:graphicData uri="http://schemas.openxmlformats.org/drawingml/2006/table">
            <a:tbl>
              <a:tblPr firstRow="1" firstCol="1" lastRow="1" lastCol="1" bandRow="1" bandCol="1">
                <a:tableStyleId>{5C22544A-7EE6-4342-B048-85BDC9FD1C3A}</a:tableStyleId>
              </a:tblPr>
              <a:tblGrid>
                <a:gridCol w="3163533">
                  <a:extLst>
                    <a:ext uri="{9D8B030D-6E8A-4147-A177-3AD203B41FA5}">
                      <a16:colId xmlns:a16="http://schemas.microsoft.com/office/drawing/2014/main" val="2961441803"/>
                    </a:ext>
                  </a:extLst>
                </a:gridCol>
                <a:gridCol w="952872">
                  <a:extLst>
                    <a:ext uri="{9D8B030D-6E8A-4147-A177-3AD203B41FA5}">
                      <a16:colId xmlns:a16="http://schemas.microsoft.com/office/drawing/2014/main" val="815154684"/>
                    </a:ext>
                  </a:extLst>
                </a:gridCol>
                <a:gridCol w="952872">
                  <a:extLst>
                    <a:ext uri="{9D8B030D-6E8A-4147-A177-3AD203B41FA5}">
                      <a16:colId xmlns:a16="http://schemas.microsoft.com/office/drawing/2014/main" val="1764823105"/>
                    </a:ext>
                  </a:extLst>
                </a:gridCol>
                <a:gridCol w="2858615">
                  <a:extLst>
                    <a:ext uri="{9D8B030D-6E8A-4147-A177-3AD203B41FA5}">
                      <a16:colId xmlns:a16="http://schemas.microsoft.com/office/drawing/2014/main" val="835192005"/>
                    </a:ext>
                  </a:extLst>
                </a:gridCol>
                <a:gridCol w="952872">
                  <a:extLst>
                    <a:ext uri="{9D8B030D-6E8A-4147-A177-3AD203B41FA5}">
                      <a16:colId xmlns:a16="http://schemas.microsoft.com/office/drawing/2014/main" val="4128405490"/>
                    </a:ext>
                  </a:extLst>
                </a:gridCol>
                <a:gridCol w="872407">
                  <a:extLst>
                    <a:ext uri="{9D8B030D-6E8A-4147-A177-3AD203B41FA5}">
                      <a16:colId xmlns:a16="http://schemas.microsoft.com/office/drawing/2014/main" val="2050993250"/>
                    </a:ext>
                  </a:extLst>
                </a:gridCol>
              </a:tblGrid>
              <a:tr h="1270991">
                <a:tc gridSpan="6">
                  <a:txBody>
                    <a:bodyPr/>
                    <a:lstStyle/>
                    <a:p>
                      <a:pPr algn="ctr">
                        <a:lnSpc>
                          <a:spcPct val="150000"/>
                        </a:lnSpc>
                        <a:spcAft>
                          <a:spcPts val="0"/>
                        </a:spcAft>
                      </a:pPr>
                      <a:r>
                        <a:rPr lang="en-US" sz="2000" dirty="0">
                          <a:solidFill>
                            <a:schemeClr val="tx1"/>
                          </a:solidFill>
                          <a:effectLst/>
                        </a:rPr>
                        <a:t>Balance Sheet</a:t>
                      </a:r>
                      <a:endParaRPr lang="cs-CZ" sz="2000" dirty="0">
                        <a:solidFill>
                          <a:schemeClr val="tx1"/>
                        </a:solidFill>
                        <a:effectLst/>
                      </a:endParaRPr>
                    </a:p>
                    <a:p>
                      <a:pPr algn="ctr">
                        <a:lnSpc>
                          <a:spcPct val="150000"/>
                        </a:lnSpc>
                        <a:spcAft>
                          <a:spcPts val="0"/>
                        </a:spcAft>
                      </a:pPr>
                      <a:r>
                        <a:rPr lang="en-US" sz="2000" dirty="0">
                          <a:solidFill>
                            <a:schemeClr val="tx1"/>
                          </a:solidFill>
                          <a:effectLst/>
                        </a:rPr>
                        <a:t>Sharper Corporation Inc.</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2334025476"/>
                  </a:ext>
                </a:extLst>
              </a:tr>
              <a:tr h="907851">
                <a:tc>
                  <a:txBody>
                    <a:bodyPr/>
                    <a:lstStyle/>
                    <a:p>
                      <a:pPr algn="ctr">
                        <a:lnSpc>
                          <a:spcPct val="150000"/>
                        </a:lnSpc>
                        <a:spcAft>
                          <a:spcPts val="0"/>
                        </a:spcAft>
                      </a:pPr>
                      <a:r>
                        <a:rPr lang="en-US" sz="2000" b="0" dirty="0">
                          <a:solidFill>
                            <a:schemeClr val="tx1"/>
                          </a:solidFill>
                          <a:effectLst/>
                        </a:rPr>
                        <a:t>X</a:t>
                      </a:r>
                      <a:endParaRPr lang="cs-CZ"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tx2"/>
                    </a:solidFill>
                  </a:tcPr>
                </a:tc>
                <a:tc>
                  <a:txBody>
                    <a:bodyPr/>
                    <a:lstStyle/>
                    <a:p>
                      <a:pPr algn="ctr">
                        <a:lnSpc>
                          <a:spcPct val="150000"/>
                        </a:lnSpc>
                        <a:spcAft>
                          <a:spcPts val="0"/>
                        </a:spcAft>
                      </a:pPr>
                      <a:r>
                        <a:rPr lang="en-US" sz="2000" dirty="0">
                          <a:solidFill>
                            <a:schemeClr val="tx1"/>
                          </a:solidFill>
                          <a:effectLst/>
                        </a:rPr>
                        <a:t>31.12.</a:t>
                      </a:r>
                      <a:endParaRPr lang="cs-CZ" sz="2000" dirty="0">
                        <a:solidFill>
                          <a:schemeClr val="tx1"/>
                        </a:solidFill>
                        <a:effectLst/>
                      </a:endParaRPr>
                    </a:p>
                    <a:p>
                      <a:pPr algn="ctr">
                        <a:lnSpc>
                          <a:spcPct val="150000"/>
                        </a:lnSpc>
                        <a:spcAft>
                          <a:spcPts val="0"/>
                        </a:spcAft>
                      </a:pPr>
                      <a:r>
                        <a:rPr lang="en-US" sz="2000" dirty="0" smtClean="0">
                          <a:solidFill>
                            <a:schemeClr val="tx1"/>
                          </a:solidFill>
                          <a:effectLst/>
                        </a:rPr>
                        <a:t>20</a:t>
                      </a:r>
                      <a:r>
                        <a:rPr lang="cs-CZ" sz="2000" dirty="0" smtClean="0">
                          <a:solidFill>
                            <a:schemeClr val="tx1"/>
                          </a:solidFill>
                          <a:effectLst/>
                        </a:rPr>
                        <a:t>21</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ctr">
                        <a:lnSpc>
                          <a:spcPct val="150000"/>
                        </a:lnSpc>
                        <a:spcAft>
                          <a:spcPts val="0"/>
                        </a:spcAft>
                      </a:pPr>
                      <a:r>
                        <a:rPr lang="en-US" sz="2000" dirty="0">
                          <a:solidFill>
                            <a:schemeClr val="tx1"/>
                          </a:solidFill>
                          <a:effectLst/>
                        </a:rPr>
                        <a:t>31.12.</a:t>
                      </a:r>
                      <a:endParaRPr lang="cs-CZ" sz="2000" dirty="0">
                        <a:solidFill>
                          <a:schemeClr val="tx1"/>
                        </a:solidFill>
                        <a:effectLst/>
                      </a:endParaRPr>
                    </a:p>
                    <a:p>
                      <a:pPr algn="ctr">
                        <a:lnSpc>
                          <a:spcPct val="150000"/>
                        </a:lnSpc>
                        <a:spcAft>
                          <a:spcPts val="0"/>
                        </a:spcAft>
                      </a:pPr>
                      <a:r>
                        <a:rPr lang="en-US" sz="2000" dirty="0" smtClean="0">
                          <a:solidFill>
                            <a:schemeClr val="tx1"/>
                          </a:solidFill>
                          <a:effectLst/>
                        </a:rPr>
                        <a:t>20</a:t>
                      </a:r>
                      <a:r>
                        <a:rPr lang="cs-CZ" sz="2000" dirty="0" smtClean="0">
                          <a:solidFill>
                            <a:schemeClr val="tx1"/>
                          </a:solidFill>
                          <a:effectLst/>
                        </a:rPr>
                        <a:t>22</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ctr">
                        <a:lnSpc>
                          <a:spcPct val="150000"/>
                        </a:lnSpc>
                        <a:spcAft>
                          <a:spcPts val="0"/>
                        </a:spcAft>
                      </a:pPr>
                      <a:r>
                        <a:rPr lang="en-US" sz="2000" dirty="0">
                          <a:solidFill>
                            <a:schemeClr val="tx1"/>
                          </a:solidFill>
                          <a:effectLst/>
                        </a:rPr>
                        <a:t>x</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tx2"/>
                    </a:solidFill>
                  </a:tcPr>
                </a:tc>
                <a:tc>
                  <a:txBody>
                    <a:bodyPr/>
                    <a:lstStyle/>
                    <a:p>
                      <a:pPr algn="ctr">
                        <a:lnSpc>
                          <a:spcPct val="150000"/>
                        </a:lnSpc>
                        <a:spcAft>
                          <a:spcPts val="0"/>
                        </a:spcAft>
                      </a:pPr>
                      <a:r>
                        <a:rPr lang="en-US" sz="2000" dirty="0">
                          <a:solidFill>
                            <a:schemeClr val="tx1"/>
                          </a:solidFill>
                          <a:effectLst/>
                        </a:rPr>
                        <a:t>31.12.</a:t>
                      </a:r>
                      <a:endParaRPr lang="cs-CZ" sz="2000" dirty="0">
                        <a:solidFill>
                          <a:schemeClr val="tx1"/>
                        </a:solidFill>
                        <a:effectLst/>
                      </a:endParaRPr>
                    </a:p>
                    <a:p>
                      <a:pPr algn="ctr">
                        <a:lnSpc>
                          <a:spcPct val="150000"/>
                        </a:lnSpc>
                        <a:spcAft>
                          <a:spcPts val="0"/>
                        </a:spcAft>
                      </a:pPr>
                      <a:r>
                        <a:rPr lang="en-US" sz="2000" dirty="0" smtClean="0">
                          <a:solidFill>
                            <a:schemeClr val="tx1"/>
                          </a:solidFill>
                          <a:effectLst/>
                        </a:rPr>
                        <a:t>20</a:t>
                      </a:r>
                      <a:r>
                        <a:rPr lang="cs-CZ" sz="2000" dirty="0" smtClean="0">
                          <a:solidFill>
                            <a:schemeClr val="tx1"/>
                          </a:solidFill>
                          <a:effectLst/>
                        </a:rPr>
                        <a:t>21</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tx2">
                        <a:lumMod val="40000"/>
                        <a:lumOff val="60000"/>
                      </a:schemeClr>
                    </a:solidFill>
                  </a:tcPr>
                </a:tc>
                <a:tc>
                  <a:txBody>
                    <a:bodyPr/>
                    <a:lstStyle/>
                    <a:p>
                      <a:pPr marL="0" algn="ctr" defTabSz="914400" rtl="0" eaLnBrk="1" latinLnBrk="0" hangingPunct="1">
                        <a:lnSpc>
                          <a:spcPct val="150000"/>
                        </a:lnSpc>
                        <a:spcAft>
                          <a:spcPts val="0"/>
                        </a:spcAft>
                      </a:pPr>
                      <a:r>
                        <a:rPr lang="en-US" sz="2000" kern="1200" dirty="0">
                          <a:solidFill>
                            <a:schemeClr val="tx1"/>
                          </a:solidFill>
                          <a:effectLst/>
                          <a:latin typeface="+mn-lt"/>
                          <a:ea typeface="+mn-ea"/>
                          <a:cs typeface="+mn-cs"/>
                        </a:rPr>
                        <a:t>31.12.</a:t>
                      </a:r>
                      <a:endParaRPr lang="cs-CZ" sz="2000" kern="1200" dirty="0">
                        <a:solidFill>
                          <a:schemeClr val="tx1"/>
                        </a:solidFill>
                        <a:effectLst/>
                        <a:latin typeface="+mn-lt"/>
                        <a:ea typeface="+mn-ea"/>
                        <a:cs typeface="+mn-cs"/>
                      </a:endParaRPr>
                    </a:p>
                    <a:p>
                      <a:pPr marL="0" algn="ctr" defTabSz="914400" rtl="0" eaLnBrk="1" latinLnBrk="0" hangingPunct="1">
                        <a:lnSpc>
                          <a:spcPct val="150000"/>
                        </a:lnSpc>
                        <a:spcAft>
                          <a:spcPts val="0"/>
                        </a:spcAft>
                      </a:pPr>
                      <a:r>
                        <a:rPr lang="en-US" sz="2000" kern="1200" dirty="0" smtClean="0">
                          <a:solidFill>
                            <a:schemeClr val="tx1"/>
                          </a:solidFill>
                          <a:effectLst/>
                          <a:latin typeface="+mn-lt"/>
                          <a:ea typeface="+mn-ea"/>
                          <a:cs typeface="+mn-cs"/>
                        </a:rPr>
                        <a:t>20</a:t>
                      </a:r>
                      <a:r>
                        <a:rPr lang="cs-CZ" sz="2000" kern="1200" dirty="0" smtClean="0">
                          <a:solidFill>
                            <a:schemeClr val="tx1"/>
                          </a:solidFill>
                          <a:effectLst/>
                          <a:latin typeface="+mn-lt"/>
                          <a:ea typeface="+mn-ea"/>
                          <a:cs typeface="+mn-cs"/>
                        </a:rPr>
                        <a:t>22</a:t>
                      </a:r>
                      <a:endParaRPr lang="cs-CZ" sz="2000" kern="1200" dirty="0">
                        <a:solidFill>
                          <a:schemeClr val="tx1"/>
                        </a:solidFill>
                        <a:effectLst/>
                        <a:latin typeface="+mn-lt"/>
                        <a:ea typeface="+mn-ea"/>
                        <a:cs typeface="+mn-cs"/>
                      </a:endParaRPr>
                    </a:p>
                  </a:txBody>
                  <a:tcPr marL="68580" marR="68580" marT="0" marB="0" anchor="ctr">
                    <a:solidFill>
                      <a:schemeClr val="tx2">
                        <a:lumMod val="40000"/>
                        <a:lumOff val="60000"/>
                      </a:schemeClr>
                    </a:solidFill>
                  </a:tcPr>
                </a:tc>
                <a:extLst>
                  <a:ext uri="{0D108BD9-81ED-4DB2-BD59-A6C34878D82A}">
                    <a16:rowId xmlns:a16="http://schemas.microsoft.com/office/drawing/2014/main" val="969970411"/>
                  </a:ext>
                </a:extLst>
              </a:tr>
              <a:tr h="514072">
                <a:tc>
                  <a:txBody>
                    <a:bodyPr/>
                    <a:lstStyle/>
                    <a:p>
                      <a:pPr>
                        <a:lnSpc>
                          <a:spcPct val="150000"/>
                        </a:lnSpc>
                        <a:spcAft>
                          <a:spcPts val="0"/>
                        </a:spcAft>
                      </a:pPr>
                      <a:r>
                        <a:rPr lang="en-US" sz="2000" b="0" dirty="0">
                          <a:solidFill>
                            <a:schemeClr val="tx1"/>
                          </a:solidFill>
                          <a:effectLst/>
                        </a:rPr>
                        <a:t>Asset</a:t>
                      </a:r>
                      <a:endParaRPr lang="cs-CZ"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sz="2000">
                          <a:solidFill>
                            <a:schemeClr val="tx1"/>
                          </a:solidFill>
                          <a:effectLst/>
                        </a:rPr>
                        <a:t>7 300</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2000">
                          <a:solidFill>
                            <a:schemeClr val="tx1"/>
                          </a:solidFill>
                          <a:effectLst/>
                        </a:rPr>
                        <a:t>8 000</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2000" dirty="0">
                          <a:solidFill>
                            <a:schemeClr val="tx1"/>
                          </a:solidFill>
                          <a:effectLst/>
                        </a:rPr>
                        <a:t>Capital</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nSpc>
                          <a:spcPct val="150000"/>
                        </a:lnSpc>
                        <a:spcAft>
                          <a:spcPts val="0"/>
                        </a:spcAft>
                      </a:pPr>
                      <a:r>
                        <a:rPr lang="en-US" sz="2000" dirty="0">
                          <a:solidFill>
                            <a:schemeClr val="tx1"/>
                          </a:solidFill>
                          <a:effectLst/>
                        </a:rPr>
                        <a:t>7 300</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marL="0" algn="ctr" defTabSz="914400" rtl="0" eaLnBrk="1" latinLnBrk="0" hangingPunct="1">
                        <a:lnSpc>
                          <a:spcPct val="150000"/>
                        </a:lnSpc>
                        <a:spcAft>
                          <a:spcPts val="0"/>
                        </a:spcAft>
                      </a:pPr>
                      <a:r>
                        <a:rPr lang="en-US" sz="2000" kern="1200" dirty="0">
                          <a:solidFill>
                            <a:schemeClr val="tx1"/>
                          </a:solidFill>
                          <a:effectLst/>
                          <a:latin typeface="+mn-lt"/>
                          <a:ea typeface="+mn-ea"/>
                          <a:cs typeface="+mn-cs"/>
                        </a:rPr>
                        <a:t>8 000</a:t>
                      </a:r>
                      <a:endParaRPr lang="cs-CZ" sz="2000" kern="1200" dirty="0">
                        <a:solidFill>
                          <a:schemeClr val="tx1"/>
                        </a:solidFill>
                        <a:effectLst/>
                        <a:latin typeface="+mn-lt"/>
                        <a:ea typeface="+mn-ea"/>
                        <a:cs typeface="+mn-cs"/>
                      </a:endParaRPr>
                    </a:p>
                  </a:txBody>
                  <a:tcPr marL="68580" marR="68580" marT="0" marB="0">
                    <a:solidFill>
                      <a:schemeClr val="tx2">
                        <a:lumMod val="40000"/>
                        <a:lumOff val="60000"/>
                      </a:schemeClr>
                    </a:solidFill>
                  </a:tcPr>
                </a:tc>
                <a:extLst>
                  <a:ext uri="{0D108BD9-81ED-4DB2-BD59-A6C34878D82A}">
                    <a16:rowId xmlns:a16="http://schemas.microsoft.com/office/drawing/2014/main" val="1695865170"/>
                  </a:ext>
                </a:extLst>
              </a:tr>
              <a:tr h="514072">
                <a:tc>
                  <a:txBody>
                    <a:bodyPr/>
                    <a:lstStyle/>
                    <a:p>
                      <a:pPr>
                        <a:lnSpc>
                          <a:spcPct val="150000"/>
                        </a:lnSpc>
                        <a:spcAft>
                          <a:spcPts val="0"/>
                        </a:spcAft>
                      </a:pPr>
                      <a:r>
                        <a:rPr lang="en-US" sz="2000" b="0" dirty="0">
                          <a:solidFill>
                            <a:schemeClr val="tx1"/>
                          </a:solidFill>
                          <a:effectLst/>
                        </a:rPr>
                        <a:t>Fixed Asset </a:t>
                      </a:r>
                      <a:endParaRPr lang="cs-CZ"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sz="2000">
                          <a:solidFill>
                            <a:schemeClr val="tx1"/>
                          </a:solidFill>
                          <a:effectLst/>
                        </a:rPr>
                        <a:t>5 000</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2000">
                          <a:solidFill>
                            <a:schemeClr val="tx1"/>
                          </a:solidFill>
                          <a:effectLst/>
                        </a:rPr>
                        <a:t>4 500</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2000" dirty="0">
                          <a:solidFill>
                            <a:schemeClr val="tx1"/>
                          </a:solidFill>
                          <a:effectLst/>
                        </a:rPr>
                        <a:t>Total Equity</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nSpc>
                          <a:spcPct val="150000"/>
                        </a:lnSpc>
                        <a:spcAft>
                          <a:spcPts val="0"/>
                        </a:spcAft>
                      </a:pPr>
                      <a:r>
                        <a:rPr lang="en-US" sz="2000" dirty="0">
                          <a:solidFill>
                            <a:schemeClr val="tx1"/>
                          </a:solidFill>
                          <a:effectLst/>
                        </a:rPr>
                        <a:t>3 600</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marL="0" algn="ctr" defTabSz="914400" rtl="0" eaLnBrk="1" latinLnBrk="0" hangingPunct="1">
                        <a:lnSpc>
                          <a:spcPct val="150000"/>
                        </a:lnSpc>
                        <a:spcAft>
                          <a:spcPts val="0"/>
                        </a:spcAft>
                      </a:pPr>
                      <a:r>
                        <a:rPr lang="en-US" sz="2000" kern="1200" dirty="0">
                          <a:solidFill>
                            <a:schemeClr val="tx1"/>
                          </a:solidFill>
                          <a:effectLst/>
                          <a:latin typeface="+mn-lt"/>
                          <a:ea typeface="+mn-ea"/>
                          <a:cs typeface="+mn-cs"/>
                        </a:rPr>
                        <a:t>3 620</a:t>
                      </a:r>
                      <a:endParaRPr lang="cs-CZ" sz="2000" kern="1200" dirty="0">
                        <a:solidFill>
                          <a:schemeClr val="tx1"/>
                        </a:solidFill>
                        <a:effectLst/>
                        <a:latin typeface="+mn-lt"/>
                        <a:ea typeface="+mn-ea"/>
                        <a:cs typeface="+mn-cs"/>
                      </a:endParaRPr>
                    </a:p>
                  </a:txBody>
                  <a:tcPr marL="68580" marR="68580" marT="0" marB="0">
                    <a:solidFill>
                      <a:schemeClr val="tx2">
                        <a:lumMod val="40000"/>
                        <a:lumOff val="60000"/>
                      </a:schemeClr>
                    </a:solidFill>
                  </a:tcPr>
                </a:tc>
                <a:extLst>
                  <a:ext uri="{0D108BD9-81ED-4DB2-BD59-A6C34878D82A}">
                    <a16:rowId xmlns:a16="http://schemas.microsoft.com/office/drawing/2014/main" val="820347652"/>
                  </a:ext>
                </a:extLst>
              </a:tr>
              <a:tr h="514072">
                <a:tc>
                  <a:txBody>
                    <a:bodyPr/>
                    <a:lstStyle/>
                    <a:p>
                      <a:pPr>
                        <a:lnSpc>
                          <a:spcPct val="150000"/>
                        </a:lnSpc>
                        <a:spcAft>
                          <a:spcPts val="0"/>
                        </a:spcAft>
                      </a:pPr>
                      <a:r>
                        <a:rPr lang="en-US" sz="2000" b="0" dirty="0">
                          <a:solidFill>
                            <a:schemeClr val="tx1"/>
                          </a:solidFill>
                          <a:effectLst/>
                        </a:rPr>
                        <a:t>Current Asset </a:t>
                      </a:r>
                      <a:endParaRPr lang="cs-CZ"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sz="2000">
                          <a:solidFill>
                            <a:schemeClr val="tx1"/>
                          </a:solidFill>
                          <a:effectLst/>
                        </a:rPr>
                        <a:t>2 300</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2000">
                          <a:solidFill>
                            <a:schemeClr val="tx1"/>
                          </a:solidFill>
                          <a:effectLst/>
                        </a:rPr>
                        <a:t>3 500</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2000" dirty="0">
                          <a:solidFill>
                            <a:schemeClr val="tx1"/>
                          </a:solidFill>
                          <a:effectLst/>
                        </a:rPr>
                        <a:t>Shareholders equity</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nSpc>
                          <a:spcPct val="150000"/>
                        </a:lnSpc>
                        <a:spcAft>
                          <a:spcPts val="0"/>
                        </a:spcAft>
                      </a:pPr>
                      <a:r>
                        <a:rPr lang="en-US" sz="2000">
                          <a:solidFill>
                            <a:schemeClr val="tx1"/>
                          </a:solidFill>
                          <a:effectLst/>
                        </a:rPr>
                        <a:t>3 500</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marL="0" algn="ctr" defTabSz="914400" rtl="0" eaLnBrk="1" latinLnBrk="0" hangingPunct="1">
                        <a:lnSpc>
                          <a:spcPct val="150000"/>
                        </a:lnSpc>
                        <a:spcAft>
                          <a:spcPts val="0"/>
                        </a:spcAft>
                      </a:pPr>
                      <a:r>
                        <a:rPr lang="en-US" sz="2000" kern="1200" dirty="0">
                          <a:solidFill>
                            <a:schemeClr val="tx1"/>
                          </a:solidFill>
                          <a:effectLst/>
                          <a:latin typeface="+mn-lt"/>
                          <a:ea typeface="+mn-ea"/>
                          <a:cs typeface="+mn-cs"/>
                        </a:rPr>
                        <a:t>3 500</a:t>
                      </a:r>
                      <a:endParaRPr lang="cs-CZ" sz="2000" kern="1200" dirty="0">
                        <a:solidFill>
                          <a:schemeClr val="tx1"/>
                        </a:solidFill>
                        <a:effectLst/>
                        <a:latin typeface="+mn-lt"/>
                        <a:ea typeface="+mn-ea"/>
                        <a:cs typeface="+mn-cs"/>
                      </a:endParaRPr>
                    </a:p>
                  </a:txBody>
                  <a:tcPr marL="68580" marR="68580" marT="0" marB="0">
                    <a:solidFill>
                      <a:schemeClr val="tx2">
                        <a:lumMod val="40000"/>
                        <a:lumOff val="60000"/>
                      </a:schemeClr>
                    </a:solidFill>
                  </a:tcPr>
                </a:tc>
                <a:extLst>
                  <a:ext uri="{0D108BD9-81ED-4DB2-BD59-A6C34878D82A}">
                    <a16:rowId xmlns:a16="http://schemas.microsoft.com/office/drawing/2014/main" val="2690090142"/>
                  </a:ext>
                </a:extLst>
              </a:tr>
              <a:tr h="514072">
                <a:tc>
                  <a:txBody>
                    <a:bodyPr/>
                    <a:lstStyle/>
                    <a:p>
                      <a:pPr>
                        <a:lnSpc>
                          <a:spcPct val="150000"/>
                        </a:lnSpc>
                        <a:spcAft>
                          <a:spcPts val="0"/>
                        </a:spcAft>
                      </a:pPr>
                      <a:r>
                        <a:rPr lang="en-US" sz="2000" b="0" dirty="0">
                          <a:solidFill>
                            <a:schemeClr val="tx1"/>
                          </a:solidFill>
                          <a:effectLst/>
                        </a:rPr>
                        <a:t>Inventory</a:t>
                      </a:r>
                      <a:endParaRPr lang="cs-CZ"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sz="2000">
                          <a:solidFill>
                            <a:schemeClr val="tx1"/>
                          </a:solidFill>
                          <a:effectLst/>
                        </a:rPr>
                        <a:t>1 500</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2000">
                          <a:solidFill>
                            <a:schemeClr val="tx1"/>
                          </a:solidFill>
                          <a:effectLst/>
                        </a:rPr>
                        <a:t>2 000</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2000" dirty="0">
                          <a:solidFill>
                            <a:schemeClr val="tx1"/>
                          </a:solidFill>
                          <a:effectLst/>
                        </a:rPr>
                        <a:t>Net Profit</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nSpc>
                          <a:spcPct val="150000"/>
                        </a:lnSpc>
                        <a:spcAft>
                          <a:spcPts val="0"/>
                        </a:spcAft>
                      </a:pPr>
                      <a:r>
                        <a:rPr lang="en-US" sz="2000" dirty="0">
                          <a:solidFill>
                            <a:schemeClr val="tx1"/>
                          </a:solidFill>
                          <a:effectLst/>
                        </a:rPr>
                        <a:t>750</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marL="0" algn="ctr" defTabSz="914400" rtl="0" eaLnBrk="1" latinLnBrk="0" hangingPunct="1">
                        <a:lnSpc>
                          <a:spcPct val="150000"/>
                        </a:lnSpc>
                        <a:spcAft>
                          <a:spcPts val="0"/>
                        </a:spcAft>
                      </a:pPr>
                      <a:r>
                        <a:rPr lang="en-US" sz="2000" kern="1200" dirty="0">
                          <a:solidFill>
                            <a:schemeClr val="tx1"/>
                          </a:solidFill>
                          <a:effectLst/>
                          <a:latin typeface="+mn-lt"/>
                          <a:ea typeface="+mn-ea"/>
                          <a:cs typeface="+mn-cs"/>
                        </a:rPr>
                        <a:t>550</a:t>
                      </a:r>
                      <a:endParaRPr lang="cs-CZ" sz="2000" kern="1200" dirty="0">
                        <a:solidFill>
                          <a:schemeClr val="tx1"/>
                        </a:solidFill>
                        <a:effectLst/>
                        <a:latin typeface="+mn-lt"/>
                        <a:ea typeface="+mn-ea"/>
                        <a:cs typeface="+mn-cs"/>
                      </a:endParaRPr>
                    </a:p>
                  </a:txBody>
                  <a:tcPr marL="68580" marR="68580" marT="0" marB="0">
                    <a:solidFill>
                      <a:schemeClr val="tx2">
                        <a:lumMod val="40000"/>
                        <a:lumOff val="60000"/>
                      </a:schemeClr>
                    </a:solidFill>
                  </a:tcPr>
                </a:tc>
                <a:extLst>
                  <a:ext uri="{0D108BD9-81ED-4DB2-BD59-A6C34878D82A}">
                    <a16:rowId xmlns:a16="http://schemas.microsoft.com/office/drawing/2014/main" val="1738398786"/>
                  </a:ext>
                </a:extLst>
              </a:tr>
              <a:tr h="514072">
                <a:tc>
                  <a:txBody>
                    <a:bodyPr/>
                    <a:lstStyle/>
                    <a:p>
                      <a:pPr>
                        <a:lnSpc>
                          <a:spcPct val="150000"/>
                        </a:lnSpc>
                        <a:spcAft>
                          <a:spcPts val="0"/>
                        </a:spcAft>
                      </a:pPr>
                      <a:r>
                        <a:rPr lang="en-US" sz="2000" b="0" dirty="0">
                          <a:solidFill>
                            <a:schemeClr val="tx1"/>
                          </a:solidFill>
                          <a:effectLst/>
                        </a:rPr>
                        <a:t>Receivables</a:t>
                      </a:r>
                      <a:endParaRPr lang="cs-CZ"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sz="2000">
                          <a:solidFill>
                            <a:schemeClr val="tx1"/>
                          </a:solidFill>
                          <a:effectLst/>
                        </a:rPr>
                        <a:t>700</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2000" dirty="0">
                          <a:solidFill>
                            <a:schemeClr val="tx1"/>
                          </a:solidFill>
                          <a:effectLst/>
                        </a:rPr>
                        <a:t>1300</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2000" dirty="0">
                          <a:solidFill>
                            <a:schemeClr val="tx1"/>
                          </a:solidFill>
                          <a:effectLst/>
                        </a:rPr>
                        <a:t>Total Debt</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nSpc>
                          <a:spcPct val="150000"/>
                        </a:lnSpc>
                        <a:spcAft>
                          <a:spcPts val="0"/>
                        </a:spcAft>
                      </a:pPr>
                      <a:r>
                        <a:rPr lang="en-US" sz="2000">
                          <a:solidFill>
                            <a:schemeClr val="tx1"/>
                          </a:solidFill>
                          <a:effectLst/>
                        </a:rPr>
                        <a:t>3 700</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marL="0" algn="ctr" defTabSz="914400" rtl="0" eaLnBrk="1" latinLnBrk="0" hangingPunct="1">
                        <a:lnSpc>
                          <a:spcPct val="150000"/>
                        </a:lnSpc>
                        <a:spcAft>
                          <a:spcPts val="0"/>
                        </a:spcAft>
                      </a:pPr>
                      <a:r>
                        <a:rPr lang="en-US" sz="2000" kern="1200" dirty="0">
                          <a:solidFill>
                            <a:schemeClr val="tx1"/>
                          </a:solidFill>
                          <a:effectLst/>
                          <a:latin typeface="+mn-lt"/>
                          <a:ea typeface="+mn-ea"/>
                          <a:cs typeface="+mn-cs"/>
                        </a:rPr>
                        <a:t>4 380</a:t>
                      </a:r>
                      <a:endParaRPr lang="cs-CZ" sz="2000" kern="1200" dirty="0">
                        <a:solidFill>
                          <a:schemeClr val="tx1"/>
                        </a:solidFill>
                        <a:effectLst/>
                        <a:latin typeface="+mn-lt"/>
                        <a:ea typeface="+mn-ea"/>
                        <a:cs typeface="+mn-cs"/>
                      </a:endParaRPr>
                    </a:p>
                  </a:txBody>
                  <a:tcPr marL="68580" marR="68580" marT="0" marB="0">
                    <a:solidFill>
                      <a:schemeClr val="tx2">
                        <a:lumMod val="40000"/>
                        <a:lumOff val="60000"/>
                      </a:schemeClr>
                    </a:solidFill>
                  </a:tcPr>
                </a:tc>
                <a:extLst>
                  <a:ext uri="{0D108BD9-81ED-4DB2-BD59-A6C34878D82A}">
                    <a16:rowId xmlns:a16="http://schemas.microsoft.com/office/drawing/2014/main" val="3573690561"/>
                  </a:ext>
                </a:extLst>
              </a:tr>
              <a:tr h="514072">
                <a:tc>
                  <a:txBody>
                    <a:bodyPr/>
                    <a:lstStyle/>
                    <a:p>
                      <a:pPr>
                        <a:lnSpc>
                          <a:spcPct val="150000"/>
                        </a:lnSpc>
                        <a:spcAft>
                          <a:spcPts val="0"/>
                        </a:spcAft>
                      </a:pPr>
                      <a:r>
                        <a:rPr lang="en-US" sz="2000" b="0" dirty="0">
                          <a:solidFill>
                            <a:schemeClr val="tx1"/>
                          </a:solidFill>
                          <a:effectLst/>
                        </a:rPr>
                        <a:t>Cash </a:t>
                      </a:r>
                      <a:endParaRPr lang="cs-CZ"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sz="2000">
                          <a:solidFill>
                            <a:schemeClr val="tx1"/>
                          </a:solidFill>
                          <a:effectLst/>
                        </a:rPr>
                        <a:t>100</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2000" dirty="0">
                          <a:solidFill>
                            <a:schemeClr val="tx1"/>
                          </a:solidFill>
                          <a:effectLst/>
                        </a:rPr>
                        <a:t>200</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2000" dirty="0">
                          <a:solidFill>
                            <a:schemeClr val="tx1"/>
                          </a:solidFill>
                          <a:effectLst/>
                        </a:rPr>
                        <a:t>Short-term liabilities</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nSpc>
                          <a:spcPct val="150000"/>
                        </a:lnSpc>
                        <a:spcAft>
                          <a:spcPts val="0"/>
                        </a:spcAft>
                      </a:pPr>
                      <a:r>
                        <a:rPr lang="en-US" sz="2000" dirty="0">
                          <a:solidFill>
                            <a:schemeClr val="tx1"/>
                          </a:solidFill>
                          <a:effectLst/>
                        </a:rPr>
                        <a:t>2 000</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marL="0" algn="ctr" defTabSz="914400" rtl="0" eaLnBrk="1" latinLnBrk="0" hangingPunct="1">
                        <a:lnSpc>
                          <a:spcPct val="150000"/>
                        </a:lnSpc>
                        <a:spcAft>
                          <a:spcPts val="0"/>
                        </a:spcAft>
                      </a:pPr>
                      <a:r>
                        <a:rPr lang="en-US" sz="2000" kern="1200" dirty="0">
                          <a:solidFill>
                            <a:schemeClr val="tx1"/>
                          </a:solidFill>
                          <a:effectLst/>
                          <a:latin typeface="+mn-lt"/>
                          <a:ea typeface="+mn-ea"/>
                          <a:cs typeface="+mn-cs"/>
                        </a:rPr>
                        <a:t>2 880 </a:t>
                      </a:r>
                      <a:endParaRPr lang="cs-CZ" sz="2000" kern="1200" dirty="0">
                        <a:solidFill>
                          <a:schemeClr val="tx1"/>
                        </a:solidFill>
                        <a:effectLst/>
                        <a:latin typeface="+mn-lt"/>
                        <a:ea typeface="+mn-ea"/>
                        <a:cs typeface="+mn-cs"/>
                      </a:endParaRPr>
                    </a:p>
                  </a:txBody>
                  <a:tcPr marL="68580" marR="68580" marT="0" marB="0">
                    <a:solidFill>
                      <a:schemeClr val="tx2">
                        <a:lumMod val="40000"/>
                        <a:lumOff val="60000"/>
                      </a:schemeClr>
                    </a:solidFill>
                  </a:tcPr>
                </a:tc>
                <a:extLst>
                  <a:ext uri="{0D108BD9-81ED-4DB2-BD59-A6C34878D82A}">
                    <a16:rowId xmlns:a16="http://schemas.microsoft.com/office/drawing/2014/main" val="1005424448"/>
                  </a:ext>
                </a:extLst>
              </a:tr>
              <a:tr h="514072">
                <a:tc>
                  <a:txBody>
                    <a:bodyPr/>
                    <a:lstStyle/>
                    <a:p>
                      <a:pPr algn="ctr">
                        <a:lnSpc>
                          <a:spcPct val="150000"/>
                        </a:lnSpc>
                        <a:spcAft>
                          <a:spcPts val="0"/>
                        </a:spcAft>
                      </a:pPr>
                      <a:r>
                        <a:rPr lang="en-US" sz="1200" b="0" dirty="0">
                          <a:solidFill>
                            <a:schemeClr val="tx1"/>
                          </a:solidFill>
                          <a:effectLst/>
                        </a:rPr>
                        <a:t>x</a:t>
                      </a:r>
                      <a:endParaRPr lang="cs-CZ" sz="12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sz="1800">
                          <a:solidFill>
                            <a:schemeClr val="tx1"/>
                          </a:solidFill>
                          <a:effectLst/>
                        </a:rPr>
                        <a:t>x</a:t>
                      </a:r>
                      <a:endParaRPr lang="cs-CZ" sz="18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gn="ctr">
                        <a:lnSpc>
                          <a:spcPct val="150000"/>
                        </a:lnSpc>
                        <a:spcAft>
                          <a:spcPts val="0"/>
                        </a:spcAft>
                      </a:pPr>
                      <a:r>
                        <a:rPr lang="en-US" sz="1800" dirty="0">
                          <a:solidFill>
                            <a:schemeClr val="tx1"/>
                          </a:solidFill>
                          <a:effectLst/>
                        </a:rPr>
                        <a:t>x</a:t>
                      </a:r>
                      <a:endParaRPr lang="cs-CZ" sz="18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1800" dirty="0">
                          <a:solidFill>
                            <a:schemeClr val="tx1"/>
                          </a:solidFill>
                          <a:effectLst/>
                        </a:rPr>
                        <a:t>Long-term liabilities </a:t>
                      </a:r>
                      <a:endParaRPr lang="cs-CZ" sz="18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nSpc>
                          <a:spcPct val="150000"/>
                        </a:lnSpc>
                        <a:spcAft>
                          <a:spcPts val="0"/>
                        </a:spcAft>
                      </a:pPr>
                      <a:r>
                        <a:rPr lang="en-US" sz="1800" dirty="0">
                          <a:solidFill>
                            <a:schemeClr val="tx1"/>
                          </a:solidFill>
                          <a:effectLst/>
                        </a:rPr>
                        <a:t>1 700</a:t>
                      </a:r>
                      <a:endParaRPr lang="cs-CZ" sz="18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50000"/>
                        </a:lnSpc>
                        <a:spcAft>
                          <a:spcPts val="0"/>
                        </a:spcAft>
                      </a:pPr>
                      <a:r>
                        <a:rPr lang="en-US" sz="1800" dirty="0">
                          <a:solidFill>
                            <a:schemeClr val="tx1"/>
                          </a:solidFill>
                          <a:effectLst/>
                        </a:rPr>
                        <a:t>1 500</a:t>
                      </a:r>
                      <a:endParaRPr lang="cs-CZ" sz="18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40000"/>
                        <a:lumOff val="60000"/>
                      </a:schemeClr>
                    </a:solidFill>
                  </a:tcPr>
                </a:tc>
                <a:extLst>
                  <a:ext uri="{0D108BD9-81ED-4DB2-BD59-A6C34878D82A}">
                    <a16:rowId xmlns:a16="http://schemas.microsoft.com/office/drawing/2014/main" val="2981973742"/>
                  </a:ext>
                </a:extLst>
              </a:tr>
            </a:tbl>
          </a:graphicData>
        </a:graphic>
      </p:graphicFrame>
      <p:sp>
        <p:nvSpPr>
          <p:cNvPr id="4" name="Zástupný symbol pro datum 3"/>
          <p:cNvSpPr>
            <a:spLocks noGrp="1"/>
          </p:cNvSpPr>
          <p:nvPr>
            <p:ph type="dt" sz="half" idx="10"/>
          </p:nvPr>
        </p:nvSpPr>
        <p:spPr/>
        <p:txBody>
          <a:bodyPr/>
          <a:lstStyle/>
          <a:p>
            <a:pPr>
              <a:defRPr/>
            </a:pPr>
            <a:fld id="{726CC4F1-5057-4CD5-A5C6-D728C577C984}" type="datetime1">
              <a:rPr lang="cs-CZ" smtClean="0"/>
              <a:t>31.05.2021</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dirty="0"/>
          </a:p>
        </p:txBody>
      </p:sp>
      <p:sp>
        <p:nvSpPr>
          <p:cNvPr id="7" name="Rectangle 1"/>
          <p:cNvSpPr>
            <a:spLocks noChangeArrowheads="1"/>
          </p:cNvSpPr>
          <p:nvPr/>
        </p:nvSpPr>
        <p:spPr bwMode="auto">
          <a:xfrm>
            <a:off x="-3686530" y="0"/>
            <a:ext cx="17829282" cy="95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graphicFrame>
        <p:nvGraphicFramePr>
          <p:cNvPr id="6" name="Zástupný symbol pro obsah 5"/>
          <p:cNvGraphicFramePr>
            <a:graphicFrameLocks noGrp="1"/>
          </p:cNvGraphicFramePr>
          <p:nvPr>
            <p:ph idx="1"/>
            <p:extLst>
              <p:ext uri="{D42A27DB-BD31-4B8C-83A1-F6EECF244321}">
                <p14:modId xmlns:p14="http://schemas.microsoft.com/office/powerpoint/2010/main" val="4193250641"/>
              </p:ext>
            </p:extLst>
          </p:nvPr>
        </p:nvGraphicFramePr>
        <p:xfrm>
          <a:off x="935181" y="1257300"/>
          <a:ext cx="7159336" cy="5829299"/>
        </p:xfrm>
        <a:graphic>
          <a:graphicData uri="http://schemas.openxmlformats.org/drawingml/2006/table">
            <a:tbl>
              <a:tblPr firstRow="1" firstCol="1" lastRow="1" lastCol="1" bandRow="1" bandCol="1">
                <a:tableStyleId>{5C22544A-7EE6-4342-B048-85BDC9FD1C3A}</a:tableStyleId>
              </a:tblPr>
              <a:tblGrid>
                <a:gridCol w="4467856">
                  <a:extLst>
                    <a:ext uri="{9D8B030D-6E8A-4147-A177-3AD203B41FA5}">
                      <a16:colId xmlns:a16="http://schemas.microsoft.com/office/drawing/2014/main" val="1470899669"/>
                    </a:ext>
                  </a:extLst>
                </a:gridCol>
                <a:gridCol w="1345740">
                  <a:extLst>
                    <a:ext uri="{9D8B030D-6E8A-4147-A177-3AD203B41FA5}">
                      <a16:colId xmlns:a16="http://schemas.microsoft.com/office/drawing/2014/main" val="3482069061"/>
                    </a:ext>
                  </a:extLst>
                </a:gridCol>
                <a:gridCol w="1345740">
                  <a:extLst>
                    <a:ext uri="{9D8B030D-6E8A-4147-A177-3AD203B41FA5}">
                      <a16:colId xmlns:a16="http://schemas.microsoft.com/office/drawing/2014/main" val="57688115"/>
                    </a:ext>
                  </a:extLst>
                </a:gridCol>
              </a:tblGrid>
              <a:tr h="1177635">
                <a:tc gridSpan="3">
                  <a:txBody>
                    <a:bodyPr/>
                    <a:lstStyle/>
                    <a:p>
                      <a:pPr algn="ctr">
                        <a:lnSpc>
                          <a:spcPct val="150000"/>
                        </a:lnSpc>
                        <a:spcAft>
                          <a:spcPts val="0"/>
                        </a:spcAft>
                      </a:pPr>
                      <a:r>
                        <a:rPr lang="en-US" sz="2000" dirty="0">
                          <a:solidFill>
                            <a:schemeClr val="tx1"/>
                          </a:solidFill>
                          <a:effectLst/>
                        </a:rPr>
                        <a:t>Income Statement</a:t>
                      </a:r>
                      <a:endParaRPr lang="cs-CZ" sz="2000" dirty="0">
                        <a:solidFill>
                          <a:schemeClr val="tx1"/>
                        </a:solidFill>
                        <a:effectLst/>
                      </a:endParaRPr>
                    </a:p>
                    <a:p>
                      <a:pPr algn="ctr">
                        <a:lnSpc>
                          <a:spcPct val="150000"/>
                        </a:lnSpc>
                        <a:spcAft>
                          <a:spcPts val="0"/>
                        </a:spcAft>
                      </a:pPr>
                      <a:r>
                        <a:rPr lang="en-US" sz="2000" dirty="0">
                          <a:solidFill>
                            <a:schemeClr val="tx1"/>
                          </a:solidFill>
                          <a:effectLst/>
                        </a:rPr>
                        <a:t>Sharper Corporation Inc.</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3096164456"/>
                  </a:ext>
                </a:extLst>
              </a:tr>
              <a:tr h="841168">
                <a:tc>
                  <a:txBody>
                    <a:bodyPr/>
                    <a:lstStyle/>
                    <a:p>
                      <a:pPr algn="ctr">
                        <a:lnSpc>
                          <a:spcPct val="150000"/>
                        </a:lnSpc>
                        <a:spcAft>
                          <a:spcPts val="0"/>
                        </a:spcAft>
                      </a:pPr>
                      <a:r>
                        <a:rPr lang="en-US" sz="2000">
                          <a:solidFill>
                            <a:schemeClr val="tx1"/>
                          </a:solidFill>
                          <a:effectLst/>
                        </a:rPr>
                        <a:t>x</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tx2"/>
                    </a:solidFill>
                  </a:tcPr>
                </a:tc>
                <a:tc>
                  <a:txBody>
                    <a:bodyPr/>
                    <a:lstStyle/>
                    <a:p>
                      <a:pPr algn="ctr">
                        <a:lnSpc>
                          <a:spcPct val="150000"/>
                        </a:lnSpc>
                        <a:spcAft>
                          <a:spcPts val="0"/>
                        </a:spcAft>
                      </a:pPr>
                      <a:r>
                        <a:rPr lang="en-US" dirty="0">
                          <a:solidFill>
                            <a:schemeClr val="tx1"/>
                          </a:solidFill>
                        </a:rPr>
                        <a:t>31.12.</a:t>
                      </a:r>
                      <a:endParaRPr lang="cs-CZ" dirty="0">
                        <a:solidFill>
                          <a:schemeClr val="tx1"/>
                        </a:solidFill>
                      </a:endParaRPr>
                    </a:p>
                    <a:p>
                      <a:pPr algn="ctr">
                        <a:lnSpc>
                          <a:spcPct val="150000"/>
                        </a:lnSpc>
                        <a:spcAft>
                          <a:spcPts val="0"/>
                        </a:spcAft>
                      </a:pPr>
                      <a:r>
                        <a:rPr lang="en-US" dirty="0">
                          <a:solidFill>
                            <a:schemeClr val="tx1"/>
                          </a:solidFill>
                        </a:rPr>
                        <a:t>2005</a:t>
                      </a:r>
                      <a:endParaRPr lang="cs-CZ" dirty="0">
                        <a:solidFill>
                          <a:schemeClr val="tx1"/>
                        </a:solidFill>
                      </a:endParaRPr>
                    </a:p>
                  </a:txBody>
                  <a:tcPr marL="68580" marR="68580" marT="0" marB="0" anchor="ctr">
                    <a:solidFill>
                      <a:schemeClr val="tx2">
                        <a:lumMod val="40000"/>
                        <a:lumOff val="60000"/>
                      </a:schemeClr>
                    </a:solidFill>
                  </a:tcPr>
                </a:tc>
                <a:tc>
                  <a:txBody>
                    <a:bodyPr/>
                    <a:lstStyle/>
                    <a:p>
                      <a:pPr algn="ctr">
                        <a:lnSpc>
                          <a:spcPct val="150000"/>
                        </a:lnSpc>
                        <a:spcAft>
                          <a:spcPts val="0"/>
                        </a:spcAft>
                      </a:pPr>
                      <a:r>
                        <a:rPr lang="en-US" dirty="0">
                          <a:solidFill>
                            <a:schemeClr val="tx1"/>
                          </a:solidFill>
                        </a:rPr>
                        <a:t>31.12.</a:t>
                      </a:r>
                      <a:endParaRPr lang="cs-CZ" dirty="0">
                        <a:solidFill>
                          <a:schemeClr val="tx1"/>
                        </a:solidFill>
                      </a:endParaRPr>
                    </a:p>
                    <a:p>
                      <a:pPr algn="ctr">
                        <a:lnSpc>
                          <a:spcPct val="150000"/>
                        </a:lnSpc>
                        <a:spcAft>
                          <a:spcPts val="0"/>
                        </a:spcAft>
                      </a:pPr>
                      <a:r>
                        <a:rPr lang="en-US" dirty="0">
                          <a:solidFill>
                            <a:schemeClr val="tx1"/>
                          </a:solidFill>
                        </a:rPr>
                        <a:t>2006</a:t>
                      </a:r>
                      <a:endParaRPr lang="cs-CZ" dirty="0">
                        <a:solidFill>
                          <a:schemeClr val="tx1"/>
                        </a:solidFill>
                      </a:endParaRPr>
                    </a:p>
                  </a:txBody>
                  <a:tcPr marL="68580" marR="68580" marT="0" marB="0" anchor="ctr">
                    <a:solidFill>
                      <a:schemeClr val="tx2">
                        <a:lumMod val="40000"/>
                        <a:lumOff val="60000"/>
                      </a:schemeClr>
                    </a:solidFill>
                  </a:tcPr>
                </a:tc>
                <a:extLst>
                  <a:ext uri="{0D108BD9-81ED-4DB2-BD59-A6C34878D82A}">
                    <a16:rowId xmlns:a16="http://schemas.microsoft.com/office/drawing/2014/main" val="1604011182"/>
                  </a:ext>
                </a:extLst>
              </a:tr>
              <a:tr h="476312">
                <a:tc>
                  <a:txBody>
                    <a:bodyPr/>
                    <a:lstStyle/>
                    <a:p>
                      <a:pPr>
                        <a:lnSpc>
                          <a:spcPct val="150000"/>
                        </a:lnSpc>
                        <a:spcAft>
                          <a:spcPts val="0"/>
                        </a:spcAft>
                      </a:pPr>
                      <a:r>
                        <a:rPr lang="en-US" sz="2000">
                          <a:solidFill>
                            <a:schemeClr val="tx1"/>
                          </a:solidFill>
                          <a:effectLst/>
                        </a:rPr>
                        <a:t>Sales </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a:solidFill>
                            <a:schemeClr val="tx1"/>
                          </a:solidFill>
                        </a:rPr>
                        <a:t>11 000</a:t>
                      </a:r>
                      <a:endParaRPr lang="cs-CZ">
                        <a:solidFill>
                          <a:schemeClr val="tx1"/>
                        </a:solidFill>
                      </a:endParaRPr>
                    </a:p>
                  </a:txBody>
                  <a:tcPr marL="68580" marR="68580" marT="0" marB="0">
                    <a:solidFill>
                      <a:schemeClr val="tx2">
                        <a:lumMod val="40000"/>
                        <a:lumOff val="60000"/>
                      </a:schemeClr>
                    </a:solidFill>
                  </a:tcPr>
                </a:tc>
                <a:tc>
                  <a:txBody>
                    <a:bodyPr/>
                    <a:lstStyle/>
                    <a:p>
                      <a:pPr algn="ctr">
                        <a:lnSpc>
                          <a:spcPct val="150000"/>
                        </a:lnSpc>
                        <a:spcAft>
                          <a:spcPts val="0"/>
                        </a:spcAft>
                      </a:pPr>
                      <a:r>
                        <a:rPr lang="en-US" dirty="0">
                          <a:solidFill>
                            <a:schemeClr val="tx1"/>
                          </a:solidFill>
                        </a:rPr>
                        <a:t>12 500</a:t>
                      </a:r>
                      <a:endParaRPr lang="cs-CZ" dirty="0">
                        <a:solidFill>
                          <a:schemeClr val="tx1"/>
                        </a:solidFill>
                      </a:endParaRPr>
                    </a:p>
                  </a:txBody>
                  <a:tcPr marL="68580" marR="68580" marT="0" marB="0">
                    <a:solidFill>
                      <a:schemeClr val="tx2">
                        <a:lumMod val="40000"/>
                        <a:lumOff val="60000"/>
                      </a:schemeClr>
                    </a:solidFill>
                  </a:tcPr>
                </a:tc>
                <a:extLst>
                  <a:ext uri="{0D108BD9-81ED-4DB2-BD59-A6C34878D82A}">
                    <a16:rowId xmlns:a16="http://schemas.microsoft.com/office/drawing/2014/main" val="1448070967"/>
                  </a:ext>
                </a:extLst>
              </a:tr>
              <a:tr h="476312">
                <a:tc>
                  <a:txBody>
                    <a:bodyPr/>
                    <a:lstStyle/>
                    <a:p>
                      <a:pPr>
                        <a:lnSpc>
                          <a:spcPct val="150000"/>
                        </a:lnSpc>
                        <a:spcAft>
                          <a:spcPts val="0"/>
                        </a:spcAft>
                      </a:pPr>
                      <a:r>
                        <a:rPr lang="en-US" sz="2000">
                          <a:solidFill>
                            <a:schemeClr val="tx1"/>
                          </a:solidFill>
                          <a:effectLst/>
                        </a:rPr>
                        <a:t>Operating costs</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a:solidFill>
                            <a:schemeClr val="tx1"/>
                          </a:solidFill>
                        </a:rPr>
                        <a:t>9 500</a:t>
                      </a:r>
                      <a:endParaRPr lang="cs-CZ">
                        <a:solidFill>
                          <a:schemeClr val="tx1"/>
                        </a:solidFill>
                      </a:endParaRPr>
                    </a:p>
                  </a:txBody>
                  <a:tcPr marL="68580" marR="68580" marT="0" marB="0">
                    <a:solidFill>
                      <a:schemeClr val="tx2">
                        <a:lumMod val="40000"/>
                        <a:lumOff val="60000"/>
                      </a:schemeClr>
                    </a:solidFill>
                  </a:tcPr>
                </a:tc>
                <a:tc>
                  <a:txBody>
                    <a:bodyPr/>
                    <a:lstStyle/>
                    <a:p>
                      <a:pPr algn="ctr">
                        <a:lnSpc>
                          <a:spcPct val="150000"/>
                        </a:lnSpc>
                        <a:spcAft>
                          <a:spcPts val="0"/>
                        </a:spcAft>
                      </a:pPr>
                      <a:r>
                        <a:rPr lang="en-US" dirty="0">
                          <a:solidFill>
                            <a:schemeClr val="tx1"/>
                          </a:solidFill>
                        </a:rPr>
                        <a:t>10 500</a:t>
                      </a:r>
                      <a:endParaRPr lang="cs-CZ" dirty="0">
                        <a:solidFill>
                          <a:schemeClr val="tx1"/>
                        </a:solidFill>
                      </a:endParaRPr>
                    </a:p>
                  </a:txBody>
                  <a:tcPr marL="68580" marR="68580" marT="0" marB="0">
                    <a:solidFill>
                      <a:schemeClr val="tx2">
                        <a:lumMod val="40000"/>
                        <a:lumOff val="60000"/>
                      </a:schemeClr>
                    </a:solidFill>
                  </a:tcPr>
                </a:tc>
                <a:extLst>
                  <a:ext uri="{0D108BD9-81ED-4DB2-BD59-A6C34878D82A}">
                    <a16:rowId xmlns:a16="http://schemas.microsoft.com/office/drawing/2014/main" val="250865529"/>
                  </a:ext>
                </a:extLst>
              </a:tr>
              <a:tr h="476312">
                <a:tc>
                  <a:txBody>
                    <a:bodyPr/>
                    <a:lstStyle/>
                    <a:p>
                      <a:pPr>
                        <a:lnSpc>
                          <a:spcPct val="150000"/>
                        </a:lnSpc>
                        <a:spcAft>
                          <a:spcPts val="0"/>
                        </a:spcAft>
                      </a:pPr>
                      <a:r>
                        <a:rPr lang="en-US" sz="2000">
                          <a:solidFill>
                            <a:schemeClr val="tx1"/>
                          </a:solidFill>
                          <a:effectLst/>
                        </a:rPr>
                        <a:t>- Cost of goods sold</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a:solidFill>
                            <a:schemeClr val="tx1"/>
                          </a:solidFill>
                        </a:rPr>
                        <a:t>4 500</a:t>
                      </a:r>
                      <a:endParaRPr lang="cs-CZ">
                        <a:solidFill>
                          <a:schemeClr val="tx1"/>
                        </a:solidFill>
                      </a:endParaRPr>
                    </a:p>
                  </a:txBody>
                  <a:tcPr marL="68580" marR="68580" marT="0" marB="0">
                    <a:solidFill>
                      <a:schemeClr val="tx2">
                        <a:lumMod val="40000"/>
                        <a:lumOff val="60000"/>
                      </a:schemeClr>
                    </a:solidFill>
                  </a:tcPr>
                </a:tc>
                <a:tc>
                  <a:txBody>
                    <a:bodyPr/>
                    <a:lstStyle/>
                    <a:p>
                      <a:pPr algn="ctr">
                        <a:lnSpc>
                          <a:spcPct val="150000"/>
                        </a:lnSpc>
                        <a:spcAft>
                          <a:spcPts val="0"/>
                        </a:spcAft>
                      </a:pPr>
                      <a:r>
                        <a:rPr lang="en-US" dirty="0">
                          <a:solidFill>
                            <a:schemeClr val="tx1"/>
                          </a:solidFill>
                        </a:rPr>
                        <a:t>4 000</a:t>
                      </a:r>
                      <a:endParaRPr lang="cs-CZ" dirty="0">
                        <a:solidFill>
                          <a:schemeClr val="tx1"/>
                        </a:solidFill>
                      </a:endParaRPr>
                    </a:p>
                  </a:txBody>
                  <a:tcPr marL="68580" marR="68580" marT="0" marB="0">
                    <a:solidFill>
                      <a:schemeClr val="tx2">
                        <a:lumMod val="40000"/>
                        <a:lumOff val="60000"/>
                      </a:schemeClr>
                    </a:solidFill>
                  </a:tcPr>
                </a:tc>
                <a:extLst>
                  <a:ext uri="{0D108BD9-81ED-4DB2-BD59-A6C34878D82A}">
                    <a16:rowId xmlns:a16="http://schemas.microsoft.com/office/drawing/2014/main" val="651756209"/>
                  </a:ext>
                </a:extLst>
              </a:tr>
              <a:tr h="476312">
                <a:tc>
                  <a:txBody>
                    <a:bodyPr/>
                    <a:lstStyle/>
                    <a:p>
                      <a:pPr>
                        <a:lnSpc>
                          <a:spcPct val="150000"/>
                        </a:lnSpc>
                        <a:spcAft>
                          <a:spcPts val="0"/>
                        </a:spcAft>
                      </a:pPr>
                      <a:r>
                        <a:rPr lang="en-US" sz="2000">
                          <a:solidFill>
                            <a:schemeClr val="tx1"/>
                          </a:solidFill>
                          <a:effectLst/>
                        </a:rPr>
                        <a:t>- Depreciation cost</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dirty="0">
                          <a:solidFill>
                            <a:schemeClr val="tx1"/>
                          </a:solidFill>
                        </a:rPr>
                        <a:t>1 500</a:t>
                      </a:r>
                      <a:endParaRPr lang="cs-CZ" dirty="0">
                        <a:solidFill>
                          <a:schemeClr val="tx1"/>
                        </a:solidFill>
                      </a:endParaRPr>
                    </a:p>
                  </a:txBody>
                  <a:tcPr marL="68580" marR="68580" marT="0" marB="0">
                    <a:solidFill>
                      <a:schemeClr val="tx2">
                        <a:lumMod val="40000"/>
                        <a:lumOff val="60000"/>
                      </a:schemeClr>
                    </a:solidFill>
                  </a:tcPr>
                </a:tc>
                <a:tc>
                  <a:txBody>
                    <a:bodyPr/>
                    <a:lstStyle/>
                    <a:p>
                      <a:pPr algn="ctr">
                        <a:lnSpc>
                          <a:spcPct val="150000"/>
                        </a:lnSpc>
                        <a:spcAft>
                          <a:spcPts val="0"/>
                        </a:spcAft>
                      </a:pPr>
                      <a:r>
                        <a:rPr lang="en-US" dirty="0">
                          <a:solidFill>
                            <a:schemeClr val="tx1"/>
                          </a:solidFill>
                        </a:rPr>
                        <a:t>2 000</a:t>
                      </a:r>
                      <a:endParaRPr lang="cs-CZ" dirty="0">
                        <a:solidFill>
                          <a:schemeClr val="tx1"/>
                        </a:solidFill>
                      </a:endParaRPr>
                    </a:p>
                  </a:txBody>
                  <a:tcPr marL="68580" marR="68580" marT="0" marB="0">
                    <a:solidFill>
                      <a:schemeClr val="tx2">
                        <a:lumMod val="40000"/>
                        <a:lumOff val="60000"/>
                      </a:schemeClr>
                    </a:solidFill>
                  </a:tcPr>
                </a:tc>
                <a:extLst>
                  <a:ext uri="{0D108BD9-81ED-4DB2-BD59-A6C34878D82A}">
                    <a16:rowId xmlns:a16="http://schemas.microsoft.com/office/drawing/2014/main" val="3000914792"/>
                  </a:ext>
                </a:extLst>
              </a:tr>
              <a:tr h="476312">
                <a:tc>
                  <a:txBody>
                    <a:bodyPr/>
                    <a:lstStyle/>
                    <a:p>
                      <a:pPr>
                        <a:lnSpc>
                          <a:spcPct val="150000"/>
                        </a:lnSpc>
                        <a:spcAft>
                          <a:spcPts val="0"/>
                        </a:spcAft>
                      </a:pPr>
                      <a:r>
                        <a:rPr lang="en-US" sz="2000">
                          <a:solidFill>
                            <a:schemeClr val="tx1"/>
                          </a:solidFill>
                          <a:effectLst/>
                        </a:rPr>
                        <a:t>- Payroll cost</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a:solidFill>
                            <a:schemeClr val="tx1"/>
                          </a:solidFill>
                        </a:rPr>
                        <a:t>3 000</a:t>
                      </a:r>
                      <a:endParaRPr lang="cs-CZ">
                        <a:solidFill>
                          <a:schemeClr val="tx1"/>
                        </a:solidFill>
                      </a:endParaRPr>
                    </a:p>
                  </a:txBody>
                  <a:tcPr marL="68580" marR="68580" marT="0" marB="0">
                    <a:solidFill>
                      <a:schemeClr val="tx2">
                        <a:lumMod val="40000"/>
                        <a:lumOff val="60000"/>
                      </a:schemeClr>
                    </a:solidFill>
                  </a:tcPr>
                </a:tc>
                <a:tc>
                  <a:txBody>
                    <a:bodyPr/>
                    <a:lstStyle/>
                    <a:p>
                      <a:pPr algn="ctr">
                        <a:lnSpc>
                          <a:spcPct val="150000"/>
                        </a:lnSpc>
                        <a:spcAft>
                          <a:spcPts val="0"/>
                        </a:spcAft>
                      </a:pPr>
                      <a:r>
                        <a:rPr lang="en-US" dirty="0">
                          <a:solidFill>
                            <a:schemeClr val="tx1"/>
                          </a:solidFill>
                        </a:rPr>
                        <a:t>4 500</a:t>
                      </a:r>
                      <a:endParaRPr lang="cs-CZ" dirty="0">
                        <a:solidFill>
                          <a:schemeClr val="tx1"/>
                        </a:solidFill>
                      </a:endParaRPr>
                    </a:p>
                  </a:txBody>
                  <a:tcPr marL="68580" marR="68580" marT="0" marB="0">
                    <a:solidFill>
                      <a:schemeClr val="tx2">
                        <a:lumMod val="40000"/>
                        <a:lumOff val="60000"/>
                      </a:schemeClr>
                    </a:solidFill>
                  </a:tcPr>
                </a:tc>
                <a:extLst>
                  <a:ext uri="{0D108BD9-81ED-4DB2-BD59-A6C34878D82A}">
                    <a16:rowId xmlns:a16="http://schemas.microsoft.com/office/drawing/2014/main" val="737722651"/>
                  </a:ext>
                </a:extLst>
              </a:tr>
              <a:tr h="476312">
                <a:tc>
                  <a:txBody>
                    <a:bodyPr/>
                    <a:lstStyle/>
                    <a:p>
                      <a:pPr>
                        <a:lnSpc>
                          <a:spcPct val="150000"/>
                        </a:lnSpc>
                        <a:spcAft>
                          <a:spcPts val="0"/>
                        </a:spcAft>
                      </a:pPr>
                      <a:r>
                        <a:rPr lang="en-US" sz="2000">
                          <a:solidFill>
                            <a:schemeClr val="tx1"/>
                          </a:solidFill>
                          <a:effectLst/>
                        </a:rPr>
                        <a:t>Interest (Financial costs)</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a:solidFill>
                            <a:schemeClr val="tx1"/>
                          </a:solidFill>
                        </a:rPr>
                        <a:t>500</a:t>
                      </a:r>
                      <a:endParaRPr lang="cs-CZ">
                        <a:solidFill>
                          <a:schemeClr val="tx1"/>
                        </a:solidFill>
                      </a:endParaRPr>
                    </a:p>
                  </a:txBody>
                  <a:tcPr marL="68580" marR="68580" marT="0" marB="0">
                    <a:solidFill>
                      <a:schemeClr val="tx2">
                        <a:lumMod val="40000"/>
                        <a:lumOff val="60000"/>
                      </a:schemeClr>
                    </a:solidFill>
                  </a:tcPr>
                </a:tc>
                <a:tc>
                  <a:txBody>
                    <a:bodyPr/>
                    <a:lstStyle/>
                    <a:p>
                      <a:pPr algn="ctr">
                        <a:lnSpc>
                          <a:spcPct val="150000"/>
                        </a:lnSpc>
                        <a:spcAft>
                          <a:spcPts val="0"/>
                        </a:spcAft>
                      </a:pPr>
                      <a:r>
                        <a:rPr lang="en-US" dirty="0">
                          <a:solidFill>
                            <a:schemeClr val="tx1"/>
                          </a:solidFill>
                        </a:rPr>
                        <a:t>1 250</a:t>
                      </a:r>
                      <a:endParaRPr lang="cs-CZ" dirty="0">
                        <a:solidFill>
                          <a:schemeClr val="tx1"/>
                        </a:solidFill>
                      </a:endParaRPr>
                    </a:p>
                  </a:txBody>
                  <a:tcPr marL="68580" marR="68580" marT="0" marB="0">
                    <a:solidFill>
                      <a:schemeClr val="tx2">
                        <a:lumMod val="40000"/>
                        <a:lumOff val="60000"/>
                      </a:schemeClr>
                    </a:solidFill>
                  </a:tcPr>
                </a:tc>
                <a:extLst>
                  <a:ext uri="{0D108BD9-81ED-4DB2-BD59-A6C34878D82A}">
                    <a16:rowId xmlns:a16="http://schemas.microsoft.com/office/drawing/2014/main" val="4116302906"/>
                  </a:ext>
                </a:extLst>
              </a:tr>
              <a:tr h="476312">
                <a:tc>
                  <a:txBody>
                    <a:bodyPr/>
                    <a:lstStyle/>
                    <a:p>
                      <a:pPr>
                        <a:lnSpc>
                          <a:spcPct val="150000"/>
                        </a:lnSpc>
                        <a:spcAft>
                          <a:spcPts val="0"/>
                        </a:spcAft>
                      </a:pPr>
                      <a:r>
                        <a:rPr lang="en-US" sz="2000">
                          <a:solidFill>
                            <a:schemeClr val="tx1"/>
                          </a:solidFill>
                          <a:effectLst/>
                        </a:rPr>
                        <a:t>Taxes</a:t>
                      </a:r>
                      <a:endParaRPr lang="cs-CZ"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a:solidFill>
                            <a:schemeClr val="tx1"/>
                          </a:solidFill>
                        </a:rPr>
                        <a:t>250</a:t>
                      </a:r>
                      <a:endParaRPr lang="cs-CZ">
                        <a:solidFill>
                          <a:schemeClr val="tx1"/>
                        </a:solidFill>
                      </a:endParaRPr>
                    </a:p>
                  </a:txBody>
                  <a:tcPr marL="68580" marR="68580" marT="0" marB="0">
                    <a:solidFill>
                      <a:schemeClr val="tx2">
                        <a:lumMod val="40000"/>
                        <a:lumOff val="60000"/>
                      </a:schemeClr>
                    </a:solidFill>
                  </a:tcPr>
                </a:tc>
                <a:tc>
                  <a:txBody>
                    <a:bodyPr/>
                    <a:lstStyle/>
                    <a:p>
                      <a:pPr algn="ctr">
                        <a:lnSpc>
                          <a:spcPct val="150000"/>
                        </a:lnSpc>
                        <a:spcAft>
                          <a:spcPts val="0"/>
                        </a:spcAft>
                      </a:pPr>
                      <a:r>
                        <a:rPr lang="en-US" dirty="0">
                          <a:solidFill>
                            <a:schemeClr val="tx1"/>
                          </a:solidFill>
                        </a:rPr>
                        <a:t>200</a:t>
                      </a:r>
                      <a:endParaRPr lang="cs-CZ" dirty="0">
                        <a:solidFill>
                          <a:schemeClr val="tx1"/>
                        </a:solidFill>
                      </a:endParaRPr>
                    </a:p>
                  </a:txBody>
                  <a:tcPr marL="68580" marR="68580" marT="0" marB="0">
                    <a:solidFill>
                      <a:schemeClr val="tx2">
                        <a:lumMod val="40000"/>
                        <a:lumOff val="60000"/>
                      </a:schemeClr>
                    </a:solidFill>
                  </a:tcPr>
                </a:tc>
                <a:extLst>
                  <a:ext uri="{0D108BD9-81ED-4DB2-BD59-A6C34878D82A}">
                    <a16:rowId xmlns:a16="http://schemas.microsoft.com/office/drawing/2014/main" val="2164006629"/>
                  </a:ext>
                </a:extLst>
              </a:tr>
              <a:tr h="476312">
                <a:tc>
                  <a:txBody>
                    <a:bodyPr/>
                    <a:lstStyle/>
                    <a:p>
                      <a:pPr>
                        <a:lnSpc>
                          <a:spcPct val="150000"/>
                        </a:lnSpc>
                        <a:spcAft>
                          <a:spcPts val="0"/>
                        </a:spcAft>
                      </a:pPr>
                      <a:r>
                        <a:rPr lang="en-US" sz="2000" dirty="0">
                          <a:solidFill>
                            <a:schemeClr val="tx1"/>
                          </a:solidFill>
                          <a:effectLst/>
                        </a:rPr>
                        <a:t>Net Profit </a:t>
                      </a:r>
                      <a:endParaRPr lang="cs-CZ"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tx2"/>
                    </a:solidFill>
                  </a:tcPr>
                </a:tc>
                <a:tc>
                  <a:txBody>
                    <a:bodyPr/>
                    <a:lstStyle/>
                    <a:p>
                      <a:pPr algn="ctr">
                        <a:lnSpc>
                          <a:spcPct val="150000"/>
                        </a:lnSpc>
                        <a:spcAft>
                          <a:spcPts val="0"/>
                        </a:spcAft>
                      </a:pPr>
                      <a:r>
                        <a:rPr lang="en-US">
                          <a:solidFill>
                            <a:schemeClr val="tx1"/>
                          </a:solidFill>
                        </a:rPr>
                        <a:t>750</a:t>
                      </a:r>
                      <a:endParaRPr lang="cs-CZ">
                        <a:solidFill>
                          <a:schemeClr val="tx1"/>
                        </a:solidFill>
                      </a:endParaRPr>
                    </a:p>
                  </a:txBody>
                  <a:tcPr marL="68580" marR="68580" marT="0" marB="0">
                    <a:solidFill>
                      <a:schemeClr val="tx2">
                        <a:lumMod val="40000"/>
                        <a:lumOff val="60000"/>
                      </a:schemeClr>
                    </a:solidFill>
                  </a:tcPr>
                </a:tc>
                <a:tc>
                  <a:txBody>
                    <a:bodyPr/>
                    <a:lstStyle/>
                    <a:p>
                      <a:pPr algn="ctr">
                        <a:lnSpc>
                          <a:spcPct val="150000"/>
                        </a:lnSpc>
                        <a:spcAft>
                          <a:spcPts val="0"/>
                        </a:spcAft>
                      </a:pPr>
                      <a:r>
                        <a:rPr lang="en-US" dirty="0">
                          <a:solidFill>
                            <a:schemeClr val="tx1"/>
                          </a:solidFill>
                        </a:rPr>
                        <a:t>550</a:t>
                      </a:r>
                      <a:endParaRPr lang="cs-CZ" dirty="0">
                        <a:solidFill>
                          <a:schemeClr val="tx1"/>
                        </a:solidFill>
                      </a:endParaRPr>
                    </a:p>
                  </a:txBody>
                  <a:tcPr marL="68580" marR="68580" marT="0" marB="0">
                    <a:solidFill>
                      <a:schemeClr val="tx2">
                        <a:lumMod val="40000"/>
                        <a:lumOff val="60000"/>
                      </a:schemeClr>
                    </a:solidFill>
                  </a:tcPr>
                </a:tc>
                <a:extLst>
                  <a:ext uri="{0D108BD9-81ED-4DB2-BD59-A6C34878D82A}">
                    <a16:rowId xmlns:a16="http://schemas.microsoft.com/office/drawing/2014/main" val="610793770"/>
                  </a:ext>
                </a:extLst>
              </a:tr>
            </a:tbl>
          </a:graphicData>
        </a:graphic>
      </p:graphicFrame>
      <p:sp>
        <p:nvSpPr>
          <p:cNvPr id="4" name="Zástupný symbol pro datum 3"/>
          <p:cNvSpPr>
            <a:spLocks noGrp="1"/>
          </p:cNvSpPr>
          <p:nvPr>
            <p:ph type="dt" sz="half" idx="10"/>
          </p:nvPr>
        </p:nvSpPr>
        <p:spPr/>
        <p:txBody>
          <a:bodyPr/>
          <a:lstStyle/>
          <a:p>
            <a:pPr>
              <a:defRPr/>
            </a:pPr>
            <a:fld id="{8863D660-356F-4B7B-9477-B5CEBBE7ED6F}" type="datetime1">
              <a:rPr lang="cs-CZ" smtClean="0"/>
              <a:t>31.05.2021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
        <p:nvSpPr>
          <p:cNvPr id="7" name="Rectangle 1"/>
          <p:cNvSpPr>
            <a:spLocks noChangeArrowheads="1"/>
          </p:cNvSpPr>
          <p:nvPr/>
        </p:nvSpPr>
        <p:spPr bwMode="auto">
          <a:xfrm>
            <a:off x="-10169165" y="-162805"/>
            <a:ext cx="25180287" cy="888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24864740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b="1" dirty="0" smtClean="0"/>
              <a:t>1.Calculate </a:t>
            </a:r>
            <a:r>
              <a:rPr lang="en-US" sz="2400" dirty="0"/>
              <a:t>the following </a:t>
            </a:r>
            <a:r>
              <a:rPr lang="en-US" sz="2400" dirty="0" smtClean="0"/>
              <a:t>ratios</a:t>
            </a:r>
            <a:r>
              <a:rPr lang="cs-CZ" sz="2400" dirty="0" smtClean="0"/>
              <a:t>:</a:t>
            </a:r>
          </a:p>
          <a:p>
            <a:pPr lvl="0"/>
            <a:r>
              <a:rPr lang="en-US" sz="2400" dirty="0" smtClean="0"/>
              <a:t>Return </a:t>
            </a:r>
            <a:r>
              <a:rPr lang="en-US" sz="2400" dirty="0"/>
              <a:t>on Assets (ROA)</a:t>
            </a:r>
            <a:endParaRPr lang="cs-CZ" sz="2400" dirty="0"/>
          </a:p>
          <a:p>
            <a:pPr lvl="0"/>
            <a:r>
              <a:rPr lang="en-US" sz="2400" dirty="0"/>
              <a:t>Return on Equity (ROE)</a:t>
            </a:r>
            <a:endParaRPr lang="cs-CZ" sz="2400" dirty="0"/>
          </a:p>
          <a:p>
            <a:pPr lvl="0"/>
            <a:r>
              <a:rPr lang="en-US" sz="2400" dirty="0"/>
              <a:t>Return on Investment</a:t>
            </a:r>
            <a:endParaRPr lang="cs-CZ" sz="2400" dirty="0"/>
          </a:p>
          <a:p>
            <a:pPr lvl="0"/>
            <a:r>
              <a:rPr lang="en-US" sz="2400" dirty="0"/>
              <a:t>Sales Growth</a:t>
            </a:r>
            <a:endParaRPr lang="cs-CZ" sz="2400" dirty="0"/>
          </a:p>
          <a:p>
            <a:pPr lvl="0"/>
            <a:r>
              <a:rPr lang="en-US" sz="2400" dirty="0"/>
              <a:t>Total asset </a:t>
            </a:r>
            <a:r>
              <a:rPr lang="en-US" sz="2400" dirty="0" smtClean="0"/>
              <a:t>turnover</a:t>
            </a:r>
            <a:endParaRPr lang="cs-CZ" sz="2400" dirty="0" smtClean="0"/>
          </a:p>
          <a:p>
            <a:pPr lvl="0"/>
            <a:r>
              <a:rPr lang="en-US" sz="2400" dirty="0"/>
              <a:t>Account receivable turnover</a:t>
            </a:r>
            <a:endParaRPr lang="cs-CZ" sz="2400" dirty="0"/>
          </a:p>
          <a:p>
            <a:pPr lvl="0"/>
            <a:r>
              <a:rPr lang="en-US" sz="2400" dirty="0"/>
              <a:t>Accounts Receivable Turnover in Days</a:t>
            </a:r>
            <a:endParaRPr lang="cs-CZ" sz="2400" dirty="0"/>
          </a:p>
          <a:p>
            <a:pPr lvl="0"/>
            <a:r>
              <a:rPr lang="en-US" sz="2400" dirty="0"/>
              <a:t>Acid Test or Quick Ratio</a:t>
            </a:r>
            <a:endParaRPr lang="cs-CZ" sz="2400" dirty="0"/>
          </a:p>
          <a:p>
            <a:pPr lvl="0"/>
            <a:r>
              <a:rPr lang="en-US" sz="2400" dirty="0"/>
              <a:t>Capitalization Ratio</a:t>
            </a:r>
            <a:endParaRPr lang="cs-CZ" sz="2400" dirty="0"/>
          </a:p>
          <a:p>
            <a:pPr lvl="0"/>
            <a:r>
              <a:rPr lang="en-US" sz="2400" dirty="0"/>
              <a:t>Cash Ratio</a:t>
            </a:r>
            <a:endParaRPr lang="cs-CZ" sz="2400" dirty="0"/>
          </a:p>
          <a:p>
            <a:pPr lvl="0"/>
            <a:r>
              <a:rPr lang="en-US" sz="2400" dirty="0"/>
              <a:t>Current asset turnover</a:t>
            </a:r>
            <a:endParaRPr lang="cs-CZ" sz="2400" dirty="0"/>
          </a:p>
          <a:p>
            <a:pPr lvl="0"/>
            <a:r>
              <a:rPr lang="en-US" sz="2400" dirty="0"/>
              <a:t>Current </a:t>
            </a:r>
            <a:r>
              <a:rPr lang="en-US" sz="2400" dirty="0" smtClean="0"/>
              <a:t>Ratio</a:t>
            </a:r>
            <a:r>
              <a:rPr lang="en-US" dirty="0"/>
              <a:t/>
            </a:r>
            <a:br>
              <a:rPr lang="en-US" dirty="0"/>
            </a:br>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31.05.2021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161651935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lvl="0"/>
            <a:r>
              <a:rPr lang="en-US" sz="2400" dirty="0"/>
              <a:t>Inventory asset turnover</a:t>
            </a:r>
            <a:endParaRPr lang="cs-CZ" sz="2400" dirty="0"/>
          </a:p>
          <a:p>
            <a:pPr lvl="0"/>
            <a:r>
              <a:rPr lang="en-US" sz="2400" dirty="0"/>
              <a:t>Inventory Turnover in Days</a:t>
            </a:r>
            <a:endParaRPr lang="cs-CZ" sz="2400" dirty="0"/>
          </a:p>
          <a:p>
            <a:pPr lvl="0"/>
            <a:r>
              <a:rPr lang="en-US" sz="2400" dirty="0"/>
              <a:t>Long-term Debt to Net Working Capital</a:t>
            </a:r>
            <a:endParaRPr lang="cs-CZ" sz="2400" dirty="0"/>
          </a:p>
          <a:p>
            <a:pPr lvl="0"/>
            <a:r>
              <a:rPr lang="en-US" sz="2400" dirty="0"/>
              <a:t>Net Profit Margin (Return on Sales = ROS)</a:t>
            </a:r>
            <a:endParaRPr lang="cs-CZ" sz="2400" dirty="0"/>
          </a:p>
          <a:p>
            <a:pPr lvl="0"/>
            <a:r>
              <a:rPr lang="en-US" sz="2400" dirty="0"/>
              <a:t>Operating Cycle</a:t>
            </a:r>
            <a:endParaRPr lang="cs-CZ" sz="2400" dirty="0"/>
          </a:p>
          <a:p>
            <a:pPr lvl="0"/>
            <a:r>
              <a:rPr lang="en-US" sz="2400" dirty="0"/>
              <a:t>Debt ratio</a:t>
            </a:r>
            <a:endParaRPr lang="cs-CZ" sz="2400" dirty="0"/>
          </a:p>
          <a:p>
            <a:pPr lvl="0"/>
            <a:r>
              <a:rPr lang="en-US" sz="2400" dirty="0"/>
              <a:t>Equity ratio</a:t>
            </a:r>
            <a:endParaRPr lang="cs-CZ" sz="2400" dirty="0"/>
          </a:p>
          <a:p>
            <a:pPr lvl="0"/>
            <a:r>
              <a:rPr lang="en-US" sz="2400" dirty="0"/>
              <a:t>Fixed asset turnover</a:t>
            </a:r>
            <a:endParaRPr lang="cs-CZ" sz="2400" dirty="0"/>
          </a:p>
          <a:p>
            <a:pPr lvl="0"/>
            <a:r>
              <a:rPr lang="en-US" sz="2400" dirty="0"/>
              <a:t>Gross Profit Margin</a:t>
            </a:r>
            <a:endParaRPr lang="cs-CZ" sz="2400" dirty="0"/>
          </a:p>
          <a:p>
            <a:pPr lvl="0"/>
            <a:r>
              <a:rPr lang="en-US" sz="2400" dirty="0"/>
              <a:t>Interest Coverage Ratio I.</a:t>
            </a:r>
            <a:endParaRPr lang="cs-CZ" sz="2400" dirty="0"/>
          </a:p>
          <a:p>
            <a:pPr lvl="0"/>
            <a:r>
              <a:rPr lang="en-US" sz="2400" dirty="0"/>
              <a:t>Interest Coverage Ratio II.</a:t>
            </a:r>
            <a:endParaRPr lang="cs-CZ" sz="2400" dirty="0"/>
          </a:p>
          <a:p>
            <a:endParaRPr lang="cs-CZ" sz="18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31.05.2021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94552811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b="1" dirty="0"/>
              <a:t>2. Explai</a:t>
            </a:r>
            <a:r>
              <a:rPr lang="en-US" sz="2400" dirty="0"/>
              <a:t>n the situation of this firm  </a:t>
            </a:r>
            <a:endParaRPr lang="cs-CZ" sz="2400" dirty="0"/>
          </a:p>
          <a:p>
            <a:pPr marL="0" indent="0">
              <a:buNone/>
            </a:pPr>
            <a:r>
              <a:rPr lang="en-US" sz="2400" dirty="0"/>
              <a:t> </a:t>
            </a:r>
            <a:endParaRPr lang="cs-CZ" sz="2400" dirty="0"/>
          </a:p>
          <a:p>
            <a:pPr marL="0" indent="0">
              <a:buNone/>
            </a:pPr>
            <a:r>
              <a:rPr lang="en-US" sz="2400" b="1" dirty="0"/>
              <a:t>3. Calculate </a:t>
            </a:r>
            <a:r>
              <a:rPr lang="en-US" sz="2400" dirty="0"/>
              <a:t>the Working Capital</a:t>
            </a:r>
            <a:endParaRPr lang="cs-CZ" sz="2400" dirty="0"/>
          </a:p>
          <a:p>
            <a:pPr marL="0" indent="0">
              <a:buNone/>
            </a:pPr>
            <a:r>
              <a:rPr lang="en-US" sz="2400" dirty="0"/>
              <a:t> </a:t>
            </a:r>
            <a:endParaRPr lang="cs-CZ" sz="2400" dirty="0"/>
          </a:p>
          <a:p>
            <a:pPr marL="0" indent="0">
              <a:buNone/>
            </a:pPr>
            <a:r>
              <a:rPr lang="en-US" sz="2400" b="1" dirty="0"/>
              <a:t>4. Calculate</a:t>
            </a:r>
            <a:r>
              <a:rPr lang="en-US" sz="2400" dirty="0"/>
              <a:t> the following indicators of prediction bankruptcy </a:t>
            </a:r>
            <a:endParaRPr lang="cs-CZ" sz="2400" dirty="0"/>
          </a:p>
          <a:p>
            <a:pPr lvl="0"/>
            <a:r>
              <a:rPr lang="en-US" sz="2400" dirty="0"/>
              <a:t>Altman Z-Score</a:t>
            </a:r>
            <a:endParaRPr lang="cs-CZ" sz="2400" dirty="0"/>
          </a:p>
          <a:p>
            <a:pPr lvl="0"/>
            <a:r>
              <a:rPr lang="en-US" sz="2400" dirty="0"/>
              <a:t>IN 01</a:t>
            </a:r>
            <a:endParaRPr lang="cs-CZ" sz="2400" dirty="0"/>
          </a:p>
          <a:p>
            <a:pPr lvl="0"/>
            <a:r>
              <a:rPr lang="en-US" sz="2400" dirty="0"/>
              <a:t>IN 95,</a:t>
            </a:r>
            <a:endParaRPr lang="cs-CZ" sz="2400"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31.05.2021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4646738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b="1" dirty="0" smtClean="0"/>
              <a:t>5. </a:t>
            </a:r>
            <a:r>
              <a:rPr lang="en-US" sz="2400" b="1" dirty="0" smtClean="0"/>
              <a:t>Consider </a:t>
            </a:r>
            <a:r>
              <a:rPr lang="en-US" sz="2400" b="1" dirty="0"/>
              <a:t>two firms,</a:t>
            </a:r>
            <a:r>
              <a:rPr lang="en-US" sz="2400" dirty="0"/>
              <a:t> each with a return on assets on 10 percent. Firm X has a return on equity of 15 percent, and Y has a return on equity of 20 percent. Which firm uses more financial leverage? Explain. </a:t>
            </a:r>
            <a:r>
              <a:rPr lang="en-US" sz="2400" b="1" dirty="0"/>
              <a:t> </a:t>
            </a:r>
            <a:endParaRPr lang="cs-CZ" sz="2400"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31.05.2021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8887202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endParaRPr lang="cs-CZ" dirty="0" smtClean="0"/>
          </a:p>
          <a:p>
            <a:endParaRPr lang="cs-CZ" dirty="0"/>
          </a:p>
          <a:p>
            <a:endParaRPr lang="cs-CZ" dirty="0" smtClean="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31.05.2021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graphicFrame>
        <p:nvGraphicFramePr>
          <p:cNvPr id="6" name="Tabulka 5"/>
          <p:cNvGraphicFramePr>
            <a:graphicFrameLocks noGrp="1"/>
          </p:cNvGraphicFramePr>
          <p:nvPr>
            <p:extLst>
              <p:ext uri="{D42A27DB-BD31-4B8C-83A1-F6EECF244321}">
                <p14:modId xmlns:p14="http://schemas.microsoft.com/office/powerpoint/2010/main" val="1396136652"/>
              </p:ext>
            </p:extLst>
          </p:nvPr>
        </p:nvGraphicFramePr>
        <p:xfrm>
          <a:off x="534990" y="1745675"/>
          <a:ext cx="9190900" cy="3377044"/>
        </p:xfrm>
        <a:graphic>
          <a:graphicData uri="http://schemas.openxmlformats.org/drawingml/2006/table">
            <a:tbl>
              <a:tblPr firstRow="1" firstCol="1" lastRow="1" lastCol="1" bandRow="1" bandCol="1">
                <a:tableStyleId>{5C22544A-7EE6-4342-B048-85BDC9FD1C3A}</a:tableStyleId>
              </a:tblPr>
              <a:tblGrid>
                <a:gridCol w="2297725">
                  <a:extLst>
                    <a:ext uri="{9D8B030D-6E8A-4147-A177-3AD203B41FA5}">
                      <a16:colId xmlns:a16="http://schemas.microsoft.com/office/drawing/2014/main" val="1754295358"/>
                    </a:ext>
                  </a:extLst>
                </a:gridCol>
                <a:gridCol w="2297725">
                  <a:extLst>
                    <a:ext uri="{9D8B030D-6E8A-4147-A177-3AD203B41FA5}">
                      <a16:colId xmlns:a16="http://schemas.microsoft.com/office/drawing/2014/main" val="297259257"/>
                    </a:ext>
                  </a:extLst>
                </a:gridCol>
                <a:gridCol w="2297725">
                  <a:extLst>
                    <a:ext uri="{9D8B030D-6E8A-4147-A177-3AD203B41FA5}">
                      <a16:colId xmlns:a16="http://schemas.microsoft.com/office/drawing/2014/main" val="77876826"/>
                    </a:ext>
                  </a:extLst>
                </a:gridCol>
                <a:gridCol w="2297725">
                  <a:extLst>
                    <a:ext uri="{9D8B030D-6E8A-4147-A177-3AD203B41FA5}">
                      <a16:colId xmlns:a16="http://schemas.microsoft.com/office/drawing/2014/main" val="614457664"/>
                    </a:ext>
                  </a:extLst>
                </a:gridCol>
              </a:tblGrid>
              <a:tr h="1088848">
                <a:tc>
                  <a:txBody>
                    <a:bodyPr/>
                    <a:lstStyle/>
                    <a:p>
                      <a:pPr algn="ctr">
                        <a:spcAft>
                          <a:spcPts val="0"/>
                        </a:spcAft>
                      </a:pPr>
                      <a:r>
                        <a:rPr lang="en-US" sz="2000" b="0">
                          <a:solidFill>
                            <a:schemeClr val="tx1"/>
                          </a:solidFill>
                          <a:effectLst/>
                        </a:rPr>
                        <a:t> </a:t>
                      </a:r>
                      <a:endParaRPr lang="cs-CZ" sz="2000" b="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US" sz="2000" b="0">
                          <a:solidFill>
                            <a:schemeClr val="tx1"/>
                          </a:solidFill>
                          <a:effectLst/>
                        </a:rPr>
                        <a:t>Computers technology</a:t>
                      </a:r>
                      <a:endParaRPr lang="cs-CZ" sz="2000" b="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US" sz="2000" b="0">
                          <a:solidFill>
                            <a:schemeClr val="tx1"/>
                          </a:solidFill>
                          <a:effectLst/>
                        </a:rPr>
                        <a:t>Electronic </a:t>
                      </a:r>
                      <a:endParaRPr lang="cs-CZ" sz="2000" b="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US" sz="2000" b="0">
                          <a:solidFill>
                            <a:schemeClr val="tx1"/>
                          </a:solidFill>
                          <a:effectLst/>
                        </a:rPr>
                        <a:t>Heavy </a:t>
                      </a:r>
                      <a:endParaRPr lang="cs-CZ" sz="2000" b="0">
                        <a:solidFill>
                          <a:schemeClr val="tx1"/>
                        </a:solidFill>
                        <a:effectLst/>
                      </a:endParaRPr>
                    </a:p>
                    <a:p>
                      <a:pPr algn="ctr">
                        <a:spcAft>
                          <a:spcPts val="0"/>
                        </a:spcAft>
                      </a:pPr>
                      <a:r>
                        <a:rPr lang="en-US" sz="2000" b="0">
                          <a:solidFill>
                            <a:schemeClr val="tx1"/>
                          </a:solidFill>
                          <a:effectLst/>
                        </a:rPr>
                        <a:t>Machinery</a:t>
                      </a:r>
                      <a:endParaRPr lang="cs-CZ" sz="2000" b="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315667292"/>
                  </a:ext>
                </a:extLst>
              </a:tr>
              <a:tr h="762732">
                <a:tc>
                  <a:txBody>
                    <a:bodyPr/>
                    <a:lstStyle/>
                    <a:p>
                      <a:pPr algn="ctr">
                        <a:lnSpc>
                          <a:spcPct val="150000"/>
                        </a:lnSpc>
                        <a:spcAft>
                          <a:spcPts val="0"/>
                        </a:spcAft>
                      </a:pPr>
                      <a:r>
                        <a:rPr lang="en-US" sz="2000" b="0">
                          <a:solidFill>
                            <a:schemeClr val="tx1"/>
                          </a:solidFill>
                          <a:effectLst/>
                        </a:rPr>
                        <a:t>Sales</a:t>
                      </a:r>
                      <a:endParaRPr lang="cs-CZ" sz="2000" b="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algn="ctr" defTabSz="914400" rtl="0" eaLnBrk="1" latinLnBrk="0" hangingPunct="1">
                        <a:lnSpc>
                          <a:spcPct val="150000"/>
                        </a:lnSpc>
                        <a:spcAft>
                          <a:spcPts val="0"/>
                        </a:spcAft>
                      </a:pPr>
                      <a:r>
                        <a:rPr lang="en-US" sz="2000" b="0" kern="1200" dirty="0">
                          <a:solidFill>
                            <a:schemeClr val="tx1"/>
                          </a:solidFill>
                          <a:effectLst/>
                          <a:latin typeface="+mn-lt"/>
                          <a:ea typeface="+mn-ea"/>
                          <a:cs typeface="+mn-cs"/>
                        </a:rPr>
                        <a:t>$ 40 mil.</a:t>
                      </a:r>
                      <a:endParaRPr lang="cs-CZ" sz="2000" b="0" kern="1200" dirty="0">
                        <a:solidFill>
                          <a:schemeClr val="tx1"/>
                        </a:solidFill>
                        <a:effectLst/>
                        <a:latin typeface="+mn-lt"/>
                        <a:ea typeface="+mn-ea"/>
                        <a:cs typeface="+mn-cs"/>
                      </a:endParaRPr>
                    </a:p>
                  </a:txBody>
                  <a:tcPr marL="68580" marR="68580" marT="0" marB="0">
                    <a:solidFill>
                      <a:schemeClr val="tx2">
                        <a:lumMod val="20000"/>
                        <a:lumOff val="80000"/>
                      </a:schemeClr>
                    </a:solidFill>
                  </a:tcPr>
                </a:tc>
                <a:tc>
                  <a:txBody>
                    <a:bodyPr/>
                    <a:lstStyle/>
                    <a:p>
                      <a:pPr marL="0" algn="ctr" defTabSz="914400" rtl="0" eaLnBrk="1" latinLnBrk="0" hangingPunct="1">
                        <a:lnSpc>
                          <a:spcPct val="150000"/>
                        </a:lnSpc>
                        <a:spcAft>
                          <a:spcPts val="0"/>
                        </a:spcAft>
                      </a:pPr>
                      <a:r>
                        <a:rPr lang="en-US" sz="2000" b="0" kern="1200" dirty="0">
                          <a:solidFill>
                            <a:schemeClr val="tx1"/>
                          </a:solidFill>
                          <a:effectLst/>
                          <a:latin typeface="+mn-lt"/>
                          <a:ea typeface="+mn-ea"/>
                          <a:cs typeface="+mn-cs"/>
                        </a:rPr>
                        <a:t>$ 15 mil.</a:t>
                      </a:r>
                      <a:endParaRPr lang="cs-CZ" sz="2000" b="0" kern="1200" dirty="0">
                        <a:solidFill>
                          <a:schemeClr val="tx1"/>
                        </a:solidFill>
                        <a:effectLst/>
                        <a:latin typeface="+mn-lt"/>
                        <a:ea typeface="+mn-ea"/>
                        <a:cs typeface="+mn-cs"/>
                      </a:endParaRPr>
                    </a:p>
                  </a:txBody>
                  <a:tcPr marL="68580" marR="68580" marT="0" marB="0">
                    <a:solidFill>
                      <a:schemeClr val="tx2">
                        <a:lumMod val="20000"/>
                        <a:lumOff val="80000"/>
                      </a:schemeClr>
                    </a:solidFill>
                  </a:tcPr>
                </a:tc>
                <a:tc>
                  <a:txBody>
                    <a:bodyPr/>
                    <a:lstStyle/>
                    <a:p>
                      <a:pPr marL="0" algn="ctr" defTabSz="914400" rtl="0" eaLnBrk="1" latinLnBrk="0" hangingPunct="1">
                        <a:lnSpc>
                          <a:spcPct val="150000"/>
                        </a:lnSpc>
                        <a:spcAft>
                          <a:spcPts val="0"/>
                        </a:spcAft>
                      </a:pPr>
                      <a:r>
                        <a:rPr lang="en-US" sz="2000" b="0" kern="1200" dirty="0">
                          <a:solidFill>
                            <a:schemeClr val="tx1"/>
                          </a:solidFill>
                          <a:effectLst/>
                          <a:latin typeface="+mn-lt"/>
                          <a:ea typeface="+mn-ea"/>
                          <a:cs typeface="+mn-cs"/>
                        </a:rPr>
                        <a:t>$ 8 mil.</a:t>
                      </a:r>
                      <a:endParaRPr lang="cs-CZ" sz="2000" b="0" kern="1200" dirty="0">
                        <a:solidFill>
                          <a:schemeClr val="tx1"/>
                        </a:solidFill>
                        <a:effectLst/>
                        <a:latin typeface="+mn-lt"/>
                        <a:ea typeface="+mn-ea"/>
                        <a:cs typeface="+mn-cs"/>
                      </a:endParaRPr>
                    </a:p>
                  </a:txBody>
                  <a:tcPr marL="68580" marR="68580" marT="0" marB="0">
                    <a:solidFill>
                      <a:schemeClr val="tx2">
                        <a:lumMod val="20000"/>
                        <a:lumOff val="80000"/>
                      </a:schemeClr>
                    </a:solidFill>
                  </a:tcPr>
                </a:tc>
                <a:extLst>
                  <a:ext uri="{0D108BD9-81ED-4DB2-BD59-A6C34878D82A}">
                    <a16:rowId xmlns:a16="http://schemas.microsoft.com/office/drawing/2014/main" val="2640075231"/>
                  </a:ext>
                </a:extLst>
              </a:tr>
              <a:tr h="762732">
                <a:tc>
                  <a:txBody>
                    <a:bodyPr/>
                    <a:lstStyle/>
                    <a:p>
                      <a:pPr algn="ctr">
                        <a:lnSpc>
                          <a:spcPct val="150000"/>
                        </a:lnSpc>
                        <a:spcAft>
                          <a:spcPts val="0"/>
                        </a:spcAft>
                      </a:pPr>
                      <a:r>
                        <a:rPr lang="en-US" sz="2000" b="0">
                          <a:solidFill>
                            <a:schemeClr val="tx1"/>
                          </a:solidFill>
                          <a:effectLst/>
                        </a:rPr>
                        <a:t>Net Income</a:t>
                      </a:r>
                      <a:endParaRPr lang="cs-CZ" sz="2000" b="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algn="ctr" defTabSz="914400" rtl="0" eaLnBrk="1" latinLnBrk="0" hangingPunct="1">
                        <a:lnSpc>
                          <a:spcPct val="150000"/>
                        </a:lnSpc>
                        <a:spcAft>
                          <a:spcPts val="0"/>
                        </a:spcAft>
                      </a:pPr>
                      <a:r>
                        <a:rPr lang="en-US" sz="2000" b="0" kern="1200">
                          <a:solidFill>
                            <a:schemeClr val="tx1"/>
                          </a:solidFill>
                          <a:effectLst/>
                          <a:latin typeface="+mn-lt"/>
                          <a:ea typeface="+mn-ea"/>
                          <a:cs typeface="+mn-cs"/>
                        </a:rPr>
                        <a:t>$ 3.1 mil.</a:t>
                      </a:r>
                      <a:endParaRPr lang="cs-CZ" sz="2000" b="0" kern="1200">
                        <a:solidFill>
                          <a:schemeClr val="tx1"/>
                        </a:solidFill>
                        <a:effectLst/>
                        <a:latin typeface="+mn-lt"/>
                        <a:ea typeface="+mn-ea"/>
                        <a:cs typeface="+mn-cs"/>
                      </a:endParaRPr>
                    </a:p>
                  </a:txBody>
                  <a:tcPr marL="68580" marR="68580" marT="0" marB="0">
                    <a:solidFill>
                      <a:schemeClr val="tx2">
                        <a:lumMod val="20000"/>
                        <a:lumOff val="80000"/>
                      </a:schemeClr>
                    </a:solidFill>
                  </a:tcPr>
                </a:tc>
                <a:tc>
                  <a:txBody>
                    <a:bodyPr/>
                    <a:lstStyle/>
                    <a:p>
                      <a:pPr marL="0" algn="ctr" defTabSz="914400" rtl="0" eaLnBrk="1" latinLnBrk="0" hangingPunct="1">
                        <a:lnSpc>
                          <a:spcPct val="150000"/>
                        </a:lnSpc>
                        <a:spcAft>
                          <a:spcPts val="0"/>
                        </a:spcAft>
                      </a:pPr>
                      <a:r>
                        <a:rPr lang="en-US" sz="2000" b="0" kern="1200" dirty="0">
                          <a:solidFill>
                            <a:schemeClr val="tx1"/>
                          </a:solidFill>
                          <a:effectLst/>
                          <a:latin typeface="+mn-lt"/>
                          <a:ea typeface="+mn-ea"/>
                          <a:cs typeface="+mn-cs"/>
                        </a:rPr>
                        <a:t>$ 3.36 mil</a:t>
                      </a:r>
                      <a:endParaRPr lang="cs-CZ" sz="2000" b="0" kern="1200" dirty="0">
                        <a:solidFill>
                          <a:schemeClr val="tx1"/>
                        </a:solidFill>
                        <a:effectLst/>
                        <a:latin typeface="+mn-lt"/>
                        <a:ea typeface="+mn-ea"/>
                        <a:cs typeface="+mn-cs"/>
                      </a:endParaRPr>
                    </a:p>
                  </a:txBody>
                  <a:tcPr marL="68580" marR="68580" marT="0" marB="0">
                    <a:solidFill>
                      <a:schemeClr val="tx2">
                        <a:lumMod val="20000"/>
                        <a:lumOff val="80000"/>
                      </a:schemeClr>
                    </a:solidFill>
                  </a:tcPr>
                </a:tc>
                <a:tc>
                  <a:txBody>
                    <a:bodyPr/>
                    <a:lstStyle/>
                    <a:p>
                      <a:pPr marL="0" algn="ctr" defTabSz="914400" rtl="0" eaLnBrk="1" latinLnBrk="0" hangingPunct="1">
                        <a:lnSpc>
                          <a:spcPct val="150000"/>
                        </a:lnSpc>
                        <a:spcAft>
                          <a:spcPts val="0"/>
                        </a:spcAft>
                      </a:pPr>
                      <a:r>
                        <a:rPr lang="en-US" sz="2000" b="0" kern="1200" dirty="0">
                          <a:solidFill>
                            <a:schemeClr val="tx1"/>
                          </a:solidFill>
                          <a:effectLst/>
                          <a:latin typeface="+mn-lt"/>
                          <a:ea typeface="+mn-ea"/>
                          <a:cs typeface="+mn-cs"/>
                        </a:rPr>
                        <a:t>$ 0.62 mil.</a:t>
                      </a:r>
                      <a:endParaRPr lang="cs-CZ" sz="2000" b="0" kern="1200" dirty="0">
                        <a:solidFill>
                          <a:schemeClr val="tx1"/>
                        </a:solidFill>
                        <a:effectLst/>
                        <a:latin typeface="+mn-lt"/>
                        <a:ea typeface="+mn-ea"/>
                        <a:cs typeface="+mn-cs"/>
                      </a:endParaRPr>
                    </a:p>
                  </a:txBody>
                  <a:tcPr marL="68580" marR="68580" marT="0" marB="0">
                    <a:solidFill>
                      <a:schemeClr val="tx2">
                        <a:lumMod val="20000"/>
                        <a:lumOff val="80000"/>
                      </a:schemeClr>
                    </a:solidFill>
                  </a:tcPr>
                </a:tc>
                <a:extLst>
                  <a:ext uri="{0D108BD9-81ED-4DB2-BD59-A6C34878D82A}">
                    <a16:rowId xmlns:a16="http://schemas.microsoft.com/office/drawing/2014/main" val="3572470145"/>
                  </a:ext>
                </a:extLst>
              </a:tr>
              <a:tr h="762732">
                <a:tc>
                  <a:txBody>
                    <a:bodyPr/>
                    <a:lstStyle/>
                    <a:p>
                      <a:pPr algn="ctr">
                        <a:lnSpc>
                          <a:spcPct val="150000"/>
                        </a:lnSpc>
                        <a:spcAft>
                          <a:spcPts val="0"/>
                        </a:spcAft>
                      </a:pPr>
                      <a:r>
                        <a:rPr lang="en-US" sz="2000" b="0">
                          <a:solidFill>
                            <a:schemeClr val="tx1"/>
                          </a:solidFill>
                          <a:effectLst/>
                        </a:rPr>
                        <a:t>Assets</a:t>
                      </a:r>
                      <a:endParaRPr lang="cs-CZ" sz="2000" b="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algn="ctr" defTabSz="914400" rtl="0" eaLnBrk="1" latinLnBrk="0" hangingPunct="1">
                        <a:lnSpc>
                          <a:spcPct val="150000"/>
                        </a:lnSpc>
                        <a:spcAft>
                          <a:spcPts val="0"/>
                        </a:spcAft>
                      </a:pPr>
                      <a:r>
                        <a:rPr lang="en-US" sz="2000" b="0" kern="1200">
                          <a:solidFill>
                            <a:schemeClr val="tx1"/>
                          </a:solidFill>
                          <a:effectLst/>
                          <a:latin typeface="+mn-lt"/>
                          <a:ea typeface="+mn-ea"/>
                          <a:cs typeface="+mn-cs"/>
                        </a:rPr>
                        <a:t>$ 16 mil.</a:t>
                      </a:r>
                      <a:endParaRPr lang="cs-CZ" sz="2000" b="0" kern="1200">
                        <a:solidFill>
                          <a:schemeClr val="tx1"/>
                        </a:solidFill>
                        <a:effectLst/>
                        <a:latin typeface="+mn-lt"/>
                        <a:ea typeface="+mn-ea"/>
                        <a:cs typeface="+mn-cs"/>
                      </a:endParaRPr>
                    </a:p>
                  </a:txBody>
                  <a:tcPr marL="68580" marR="68580" marT="0" marB="0">
                    <a:solidFill>
                      <a:schemeClr val="tx2">
                        <a:lumMod val="20000"/>
                        <a:lumOff val="80000"/>
                      </a:schemeClr>
                    </a:solidFill>
                  </a:tcPr>
                </a:tc>
                <a:tc>
                  <a:txBody>
                    <a:bodyPr/>
                    <a:lstStyle/>
                    <a:p>
                      <a:pPr marL="0" algn="ctr" defTabSz="914400" rtl="0" eaLnBrk="1" latinLnBrk="0" hangingPunct="1">
                        <a:lnSpc>
                          <a:spcPct val="150000"/>
                        </a:lnSpc>
                        <a:spcAft>
                          <a:spcPts val="0"/>
                        </a:spcAft>
                      </a:pPr>
                      <a:r>
                        <a:rPr lang="en-US" sz="2000" b="0" kern="1200">
                          <a:solidFill>
                            <a:schemeClr val="tx1"/>
                          </a:solidFill>
                          <a:effectLst/>
                          <a:latin typeface="+mn-lt"/>
                          <a:ea typeface="+mn-ea"/>
                          <a:cs typeface="+mn-cs"/>
                        </a:rPr>
                        <a:t>$ 17 mil.</a:t>
                      </a:r>
                      <a:endParaRPr lang="cs-CZ" sz="2000" b="0" kern="1200">
                        <a:solidFill>
                          <a:schemeClr val="tx1"/>
                        </a:solidFill>
                        <a:effectLst/>
                        <a:latin typeface="+mn-lt"/>
                        <a:ea typeface="+mn-ea"/>
                        <a:cs typeface="+mn-cs"/>
                      </a:endParaRPr>
                    </a:p>
                  </a:txBody>
                  <a:tcPr marL="68580" marR="68580" marT="0" marB="0">
                    <a:solidFill>
                      <a:schemeClr val="tx2">
                        <a:lumMod val="20000"/>
                        <a:lumOff val="80000"/>
                      </a:schemeClr>
                    </a:solidFill>
                  </a:tcPr>
                </a:tc>
                <a:tc>
                  <a:txBody>
                    <a:bodyPr/>
                    <a:lstStyle/>
                    <a:p>
                      <a:pPr marL="0" algn="ctr" defTabSz="914400" rtl="0" eaLnBrk="1" latinLnBrk="0" hangingPunct="1">
                        <a:lnSpc>
                          <a:spcPct val="150000"/>
                        </a:lnSpc>
                        <a:spcAft>
                          <a:spcPts val="0"/>
                        </a:spcAft>
                      </a:pPr>
                      <a:r>
                        <a:rPr lang="en-US" sz="2000" b="0" kern="1200" dirty="0">
                          <a:solidFill>
                            <a:schemeClr val="tx1"/>
                          </a:solidFill>
                          <a:effectLst/>
                          <a:latin typeface="+mn-lt"/>
                          <a:ea typeface="+mn-ea"/>
                          <a:cs typeface="+mn-cs"/>
                        </a:rPr>
                        <a:t>$ 5 mil.</a:t>
                      </a:r>
                      <a:endParaRPr lang="cs-CZ" sz="2000" b="0" kern="1200" dirty="0">
                        <a:solidFill>
                          <a:schemeClr val="tx1"/>
                        </a:solidFill>
                        <a:effectLst/>
                        <a:latin typeface="+mn-lt"/>
                        <a:ea typeface="+mn-ea"/>
                        <a:cs typeface="+mn-cs"/>
                      </a:endParaRPr>
                    </a:p>
                  </a:txBody>
                  <a:tcPr marL="68580" marR="68580" marT="0" marB="0">
                    <a:solidFill>
                      <a:schemeClr val="tx2">
                        <a:lumMod val="20000"/>
                        <a:lumOff val="80000"/>
                      </a:schemeClr>
                    </a:solidFill>
                  </a:tcPr>
                </a:tc>
                <a:extLst>
                  <a:ext uri="{0D108BD9-81ED-4DB2-BD59-A6C34878D82A}">
                    <a16:rowId xmlns:a16="http://schemas.microsoft.com/office/drawing/2014/main" val="3567406763"/>
                  </a:ext>
                </a:extLst>
              </a:tr>
            </a:tbl>
          </a:graphicData>
        </a:graphic>
      </p:graphicFrame>
    </p:spTree>
    <p:extLst>
      <p:ext uri="{BB962C8B-B14F-4D97-AF65-F5344CB8AC3E}">
        <p14:creationId xmlns:p14="http://schemas.microsoft.com/office/powerpoint/2010/main" val="27598729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lvl="0"/>
            <a:r>
              <a:rPr lang="en-US" sz="2400" dirty="0"/>
              <a:t>Witch division has the lowest return on sales? </a:t>
            </a:r>
            <a:endParaRPr lang="cs-CZ" sz="2400" dirty="0"/>
          </a:p>
          <a:p>
            <a:pPr lvl="0"/>
            <a:r>
              <a:rPr lang="en-US" sz="2400" dirty="0"/>
              <a:t>Witch division has the highest return on sales? </a:t>
            </a:r>
            <a:endParaRPr lang="cs-CZ" sz="2400" dirty="0"/>
          </a:p>
          <a:p>
            <a:pPr lvl="0"/>
            <a:r>
              <a:rPr lang="en-US" sz="2400" dirty="0"/>
              <a:t>Compute the return on assets for the entire corporation. </a:t>
            </a:r>
            <a:endParaRPr lang="cs-CZ" sz="2400" dirty="0"/>
          </a:p>
          <a:p>
            <a:pPr lvl="0"/>
            <a:r>
              <a:rPr lang="en-US" sz="2400" dirty="0"/>
              <a:t>In the $ investment in the heavy machinery division is sold off and redeployed in the computers technology subsidiary at the same rate of return of assets currently achieved in the computers division, what will  be the return on assets for the entire corporation?</a:t>
            </a:r>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31.05.2021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26162974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15</TotalTime>
  <Words>471</Words>
  <Application>Microsoft Office PowerPoint</Application>
  <PresentationFormat>Vlastní</PresentationFormat>
  <Paragraphs>159</Paragraphs>
  <Slides>9</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9</vt:i4>
      </vt:variant>
    </vt:vector>
  </HeadingPairs>
  <TitlesOfParts>
    <vt:vector size="14" baseType="lpstr">
      <vt:lpstr>Arial</vt:lpstr>
      <vt:lpstr>Calibri</vt:lpstr>
      <vt:lpstr>Clara Sans</vt:lpstr>
      <vt:lpstr>Times New Roman</vt:lpstr>
      <vt:lpstr>JU_OPVVV</vt:lpstr>
      <vt:lpstr>Financial Analysis: Exercise 1</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Kopta Daniel Ing. Ph.D.</cp:lastModifiedBy>
  <cp:revision>3</cp:revision>
  <dcterms:created xsi:type="dcterms:W3CDTF">2017-07-17T18:52:59Z</dcterms:created>
  <dcterms:modified xsi:type="dcterms:W3CDTF">2021-05-31T15:47:19Z</dcterms:modified>
</cp:coreProperties>
</file>