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33"/>
          </a:p>
        </p:txBody>
      </p:sp>
      <p:sp>
        <p:nvSpPr>
          <p:cNvPr id="14" name="Obdélník 13"/>
          <p:cNvSpPr/>
          <p:nvPr/>
        </p:nvSpPr>
        <p:spPr>
          <a:xfrm>
            <a:off x="0" y="1712008"/>
            <a:ext cx="12192000" cy="1714214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056859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4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6832" y="1836050"/>
            <a:ext cx="9450767" cy="1363884"/>
          </a:xfrm>
        </p:spPr>
        <p:txBody>
          <a:bodyPr/>
          <a:lstStyle>
            <a:lvl1pPr marL="0" indent="0" algn="l">
              <a:defRPr sz="3991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6832" y="3589525"/>
            <a:ext cx="9851926" cy="653106"/>
          </a:xfrm>
        </p:spPr>
        <p:txBody>
          <a:bodyPr/>
          <a:lstStyle>
            <a:lvl1pPr marL="0" indent="0" algn="l">
              <a:buNone/>
              <a:defRPr sz="2177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0" y="1"/>
            <a:ext cx="3455245" cy="1143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33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3" y="193087"/>
            <a:ext cx="4530637" cy="9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445" y="5649562"/>
            <a:ext cx="5256171" cy="57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4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2" y="947196"/>
            <a:ext cx="2743200" cy="517896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947196"/>
            <a:ext cx="8026400" cy="517896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4100" y="163468"/>
            <a:ext cx="8467939" cy="601260"/>
          </a:xfrm>
        </p:spPr>
        <p:txBody>
          <a:bodyPr/>
          <a:lstStyle>
            <a:lvl1pPr>
              <a:defRPr sz="3265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963" y="1077081"/>
            <a:ext cx="10972076" cy="50494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68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0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2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0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6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4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5342" y="1077817"/>
            <a:ext cx="5386917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1796234"/>
            <a:ext cx="5386917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7626" y="1077817"/>
            <a:ext cx="5389033" cy="639762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1796234"/>
            <a:ext cx="5389033" cy="4329929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881884"/>
            <a:ext cx="4011084" cy="553215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881885"/>
            <a:ext cx="7315200" cy="3845690"/>
          </a:xfrm>
        </p:spPr>
        <p:txBody>
          <a:bodyPr rtlCol="0">
            <a:normAutofit/>
          </a:bodyPr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3665"/>
            <a:ext cx="12192000" cy="5954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33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455245" y="131628"/>
            <a:ext cx="8537743" cy="6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963" y="1143240"/>
            <a:ext cx="10972076" cy="49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962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fld id="{C4D78780-0A65-44D1-9C41-8D0174084793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6756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8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fld id="{8459E840-E5D1-451D-9D6A-67F6160F67F7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4" y="196657"/>
            <a:ext cx="2709280" cy="5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54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77">
          <a:solidFill>
            <a:schemeClr val="tx1"/>
          </a:solidFill>
          <a:latin typeface="Clara Sans" pitchFamily="50" charset="0"/>
        </a:defRPr>
      </a:lvl5pPr>
      <a:lvl6pPr marL="414680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6pPr>
      <a:lvl7pPr marL="82936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7pPr>
      <a:lvl8pPr marL="1244041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8pPr>
      <a:lvl9pPr marL="1658722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9pPr>
    </p:titleStyle>
    <p:bodyStyle>
      <a:lvl1pPr marL="311010" indent="-3110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2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673856" indent="-259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4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03670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77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451381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1866062" indent="-2073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14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36237" y="924950"/>
            <a:ext cx="8001000" cy="2324687"/>
          </a:xfrm>
        </p:spPr>
        <p:txBody>
          <a:bodyPr/>
          <a:lstStyle/>
          <a:p>
            <a:pPr algn="ctr"/>
            <a:r>
              <a:rPr lang="en-GB" dirty="0"/>
              <a:t>Economy growth models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0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519311"/>
            <a:ext cx="10131425" cy="4881489"/>
          </a:xfrm>
        </p:spPr>
        <p:txBody>
          <a:bodyPr>
            <a:normAutofit/>
          </a:bodyPr>
          <a:lstStyle/>
          <a:p>
            <a:r>
              <a:rPr lang="en-US" sz="3000" dirty="0"/>
              <a:t>Classical theory of growth</a:t>
            </a:r>
          </a:p>
          <a:p>
            <a:r>
              <a:rPr lang="en-US" sz="3000" dirty="0"/>
              <a:t>Neo-classical theory of Growth</a:t>
            </a:r>
          </a:p>
          <a:p>
            <a:r>
              <a:rPr lang="en-US" sz="3000" dirty="0"/>
              <a:t>Endogenous Theory of Growth</a:t>
            </a:r>
          </a:p>
          <a:p>
            <a:r>
              <a:rPr lang="en-US" sz="3000" dirty="0"/>
              <a:t>Keynesian Theory of Growth</a:t>
            </a:r>
          </a:p>
          <a:p>
            <a:r>
              <a:rPr lang="en-US" sz="3000" dirty="0"/>
              <a:t>Sustainable Growth and global problems of Growth</a:t>
            </a:r>
          </a:p>
          <a:p>
            <a:r>
              <a:rPr lang="en-US" sz="3000" dirty="0"/>
              <a:t>The Limits of Growth</a:t>
            </a:r>
          </a:p>
        </p:txBody>
      </p:sp>
    </p:spTree>
    <p:extLst>
      <p:ext uri="{BB962C8B-B14F-4D97-AF65-F5344CB8AC3E}">
        <p14:creationId xmlns:p14="http://schemas.microsoft.com/office/powerpoint/2010/main" val="25218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THEORY OF GROWTH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845877"/>
            <a:ext cx="10131425" cy="4743456"/>
          </a:xfrm>
        </p:spPr>
        <p:txBody>
          <a:bodyPr>
            <a:normAutofit/>
          </a:bodyPr>
          <a:lstStyle/>
          <a:p>
            <a:r>
              <a:rPr lang="en-GB" sz="2500" dirty="0"/>
              <a:t>Founders: Adam Smith, Ricardo</a:t>
            </a:r>
          </a:p>
          <a:p>
            <a:r>
              <a:rPr lang="en-GB" sz="2500" dirty="0"/>
              <a:t>Premises:</a:t>
            </a:r>
          </a:p>
          <a:p>
            <a:pPr lvl="1"/>
            <a:r>
              <a:rPr lang="en-GB" sz="2100" dirty="0"/>
              <a:t>Fixed amount of labour</a:t>
            </a:r>
          </a:p>
          <a:p>
            <a:pPr lvl="1"/>
            <a:r>
              <a:rPr lang="en-GB" sz="2100" dirty="0"/>
              <a:t>Malthusian theory of population</a:t>
            </a:r>
          </a:p>
          <a:p>
            <a:pPr lvl="1"/>
            <a:r>
              <a:rPr lang="en-GB" sz="2100" dirty="0"/>
              <a:t>Creation of a surplus</a:t>
            </a:r>
          </a:p>
          <a:p>
            <a:r>
              <a:rPr lang="en-GB" sz="2500" dirty="0"/>
              <a:t>Limits:</a:t>
            </a:r>
          </a:p>
          <a:p>
            <a:pPr lvl="1"/>
            <a:r>
              <a:rPr lang="en-GB" sz="2300" dirty="0"/>
              <a:t>No role of technical progress</a:t>
            </a:r>
          </a:p>
          <a:p>
            <a:pPr lvl="1"/>
            <a:r>
              <a:rPr lang="en-GB" sz="2300" dirty="0"/>
              <a:t>Wages determined by offer of labour</a:t>
            </a:r>
          </a:p>
          <a:p>
            <a:pPr lvl="1"/>
            <a:r>
              <a:rPr lang="en-GB" sz="2300" dirty="0"/>
              <a:t>Malthusian theory applied</a:t>
            </a:r>
          </a:p>
        </p:txBody>
      </p:sp>
      <p:pic>
        <p:nvPicPr>
          <p:cNvPr id="2052" name="Picture 4" descr="https://lh3.googleusercontent.com/ATNHbBUMEp5ufMVnb72hMHfA7vyRkPQUOmZ5ou9FLm-wOoONXJrS5mFsTDKy5PUqtDQZvXxyHMvczN3dpsSTUZr-LLN70YOSMmbCBDZ3aXIaQz2ZTTeLdoURwGh5kJQYUbTu6q8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17" y="1845876"/>
            <a:ext cx="5756764" cy="47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Neo/classical theory of growth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669851"/>
            <a:ext cx="10131425" cy="4992546"/>
          </a:xfrm>
        </p:spPr>
        <p:txBody>
          <a:bodyPr>
            <a:normAutofit/>
          </a:bodyPr>
          <a:lstStyle/>
          <a:p>
            <a:r>
              <a:rPr lang="en-GB" sz="2500" dirty="0"/>
              <a:t>Premises:</a:t>
            </a:r>
          </a:p>
          <a:p>
            <a:pPr lvl="1"/>
            <a:r>
              <a:rPr lang="en-GB" sz="2100" dirty="0"/>
              <a:t>Share of product on labour</a:t>
            </a:r>
          </a:p>
          <a:p>
            <a:pPr lvl="1"/>
            <a:r>
              <a:rPr lang="en-GB" sz="2100" dirty="0"/>
              <a:t>GDP per capita</a:t>
            </a:r>
          </a:p>
          <a:p>
            <a:pPr lvl="1"/>
            <a:r>
              <a:rPr lang="en-GB" sz="2100" dirty="0"/>
              <a:t>Aggregate production function</a:t>
            </a:r>
          </a:p>
          <a:p>
            <a:pPr lvl="1"/>
            <a:r>
              <a:rPr lang="pt-BR" sz="2100" dirty="0"/>
              <a:t>Q = f (K, L, A)</a:t>
            </a:r>
          </a:p>
          <a:p>
            <a:r>
              <a:rPr lang="en-GB" sz="2500" dirty="0"/>
              <a:t>Limits:</a:t>
            </a:r>
          </a:p>
          <a:p>
            <a:pPr lvl="1"/>
            <a:r>
              <a:rPr lang="en-GB" sz="2300" dirty="0"/>
              <a:t>Role of technical progress</a:t>
            </a:r>
          </a:p>
          <a:p>
            <a:pPr lvl="1"/>
            <a:r>
              <a:rPr lang="en-GB" sz="2300" dirty="0"/>
              <a:t>Wages determined by offer of labour</a:t>
            </a:r>
          </a:p>
          <a:p>
            <a:pPr lvl="1"/>
            <a:r>
              <a:rPr lang="en-GB" sz="2300" dirty="0"/>
              <a:t>Malthusian theory applied</a:t>
            </a:r>
          </a:p>
          <a:p>
            <a:endParaRPr lang="en-GB" dirty="0"/>
          </a:p>
        </p:txBody>
      </p:sp>
      <p:pic>
        <p:nvPicPr>
          <p:cNvPr id="3074" name="Picture 2" descr="https://lh6.googleusercontent.com/5fBVFTM9iZOKvaItj8qS_fiKAWUjSJn0KntQ3vjOCUoapYPFk_xEAh_e0um08CKHGVu3FxOakYwzIgSqqm1qYd3NUVzYdSN-DXVQcnvpv-3yVCkLCH8mmifrM5fpwilyv-tZooS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19473" b="23636"/>
          <a:stretch/>
        </p:blipFill>
        <p:spPr bwMode="auto">
          <a:xfrm>
            <a:off x="6260123" y="1669851"/>
            <a:ext cx="5781821" cy="49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theory of growth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16258"/>
            <a:ext cx="10131425" cy="5022167"/>
          </a:xfrm>
        </p:spPr>
        <p:txBody>
          <a:bodyPr>
            <a:normAutofit/>
          </a:bodyPr>
          <a:lstStyle/>
          <a:p>
            <a:r>
              <a:rPr lang="en-GB" sz="2500" dirty="0"/>
              <a:t>Premises:</a:t>
            </a:r>
            <a:endParaRPr lang="en-GB" sz="2100" dirty="0"/>
          </a:p>
          <a:p>
            <a:pPr lvl="1"/>
            <a:r>
              <a:rPr lang="en-GB" sz="2100" dirty="0"/>
              <a:t>Impact of technological progress</a:t>
            </a:r>
          </a:p>
          <a:p>
            <a:pPr lvl="1"/>
            <a:r>
              <a:rPr lang="en-GB" sz="2100" dirty="0"/>
              <a:t>Tangible and intangible capital</a:t>
            </a:r>
          </a:p>
          <a:p>
            <a:pPr lvl="1"/>
            <a:r>
              <a:rPr lang="en-GB" sz="2100" dirty="0"/>
              <a:t>No stable state possible</a:t>
            </a:r>
          </a:p>
          <a:p>
            <a:r>
              <a:rPr lang="en-GB" sz="2500" dirty="0"/>
              <a:t>Limits:</a:t>
            </a:r>
          </a:p>
          <a:p>
            <a:pPr lvl="1"/>
            <a:r>
              <a:rPr lang="en-GB" sz="2300" dirty="0"/>
              <a:t>Risk of investments</a:t>
            </a:r>
          </a:p>
          <a:p>
            <a:pPr lvl="1"/>
            <a:r>
              <a:rPr lang="en-GB" sz="2300" dirty="0"/>
              <a:t>Winner takes all mentality</a:t>
            </a:r>
          </a:p>
          <a:p>
            <a:pPr lvl="1"/>
            <a:r>
              <a:rPr lang="en-GB" sz="2300" dirty="0"/>
              <a:t>State subsidiaries for research and development</a:t>
            </a:r>
          </a:p>
          <a:p>
            <a:pPr lvl="1"/>
            <a:r>
              <a:rPr lang="en-GB" sz="2300" dirty="0"/>
              <a:t>Inequalities between countries</a:t>
            </a:r>
          </a:p>
        </p:txBody>
      </p:sp>
    </p:spTree>
    <p:extLst>
      <p:ext uri="{BB962C8B-B14F-4D97-AF65-F5344CB8AC3E}">
        <p14:creationId xmlns:p14="http://schemas.microsoft.com/office/powerpoint/2010/main" val="253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Keynesian theory of growth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44394"/>
            <a:ext cx="10131425" cy="4994031"/>
          </a:xfrm>
        </p:spPr>
        <p:txBody>
          <a:bodyPr>
            <a:normAutofit/>
          </a:bodyPr>
          <a:lstStyle/>
          <a:p>
            <a:r>
              <a:rPr lang="en-GB" sz="2500" dirty="0"/>
              <a:t>Founder: John Maynard Keynes</a:t>
            </a:r>
          </a:p>
          <a:p>
            <a:r>
              <a:rPr lang="en-GB" sz="2500" dirty="0"/>
              <a:t>Premises:</a:t>
            </a:r>
            <a:endParaRPr lang="en-GB" sz="2100" dirty="0"/>
          </a:p>
          <a:p>
            <a:pPr lvl="1"/>
            <a:r>
              <a:rPr lang="en-GB" sz="2100" dirty="0"/>
              <a:t>No natural equilibrium between aggregate offer and demand</a:t>
            </a:r>
          </a:p>
          <a:p>
            <a:pPr lvl="1"/>
            <a:r>
              <a:rPr lang="en-GB" sz="2100" dirty="0"/>
              <a:t>Consumption (C), government expenditures (G),  investments (I)</a:t>
            </a:r>
          </a:p>
          <a:p>
            <a:pPr lvl="1"/>
            <a:r>
              <a:rPr lang="en-GB" sz="2100" dirty="0"/>
              <a:t>Increase income</a:t>
            </a:r>
          </a:p>
          <a:p>
            <a:pPr lvl="1"/>
            <a:r>
              <a:rPr lang="en-GB" sz="2100" dirty="0"/>
              <a:t>Full employment</a:t>
            </a:r>
          </a:p>
          <a:p>
            <a:pPr lvl="1"/>
            <a:r>
              <a:rPr lang="en-GB" sz="2100" dirty="0"/>
              <a:t>Government regulated economy</a:t>
            </a:r>
          </a:p>
          <a:p>
            <a:r>
              <a:rPr lang="en-GB" sz="2500" dirty="0"/>
              <a:t>Limits:</a:t>
            </a:r>
          </a:p>
          <a:p>
            <a:pPr lvl="1"/>
            <a:r>
              <a:rPr lang="en-GB" sz="2300" dirty="0"/>
              <a:t>Budget deficits</a:t>
            </a:r>
          </a:p>
          <a:p>
            <a:pPr lvl="1"/>
            <a:r>
              <a:rPr lang="en-GB" sz="2300" dirty="0"/>
              <a:t>Neo-classical synthesis theory</a:t>
            </a:r>
          </a:p>
        </p:txBody>
      </p:sp>
    </p:spTree>
    <p:extLst>
      <p:ext uri="{BB962C8B-B14F-4D97-AF65-F5344CB8AC3E}">
        <p14:creationId xmlns:p14="http://schemas.microsoft.com/office/powerpoint/2010/main" val="17775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growth theory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44394"/>
            <a:ext cx="10131425" cy="4994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"Sustainable development is development that meets the needs of the present without compromising the ability of future generations to meet their own needs."</a:t>
            </a:r>
          </a:p>
          <a:p>
            <a:pPr marL="0" indent="0" algn="r">
              <a:buNone/>
            </a:pPr>
            <a:r>
              <a:rPr lang="en-US" sz="1500" dirty="0"/>
              <a:t>http://www.iisd.org/topic/sustainable-development [04/01/2018]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Limits</a:t>
            </a:r>
          </a:p>
          <a:p>
            <a:pPr lvl="1"/>
            <a:r>
              <a:rPr lang="en-US" sz="2200" dirty="0"/>
              <a:t>Oil prices</a:t>
            </a:r>
          </a:p>
          <a:p>
            <a:pPr lvl="1"/>
            <a:r>
              <a:rPr lang="en-US" sz="2200" dirty="0"/>
              <a:t>External imbalance</a:t>
            </a:r>
          </a:p>
          <a:p>
            <a:pPr lvl="1"/>
            <a:r>
              <a:rPr lang="en-US" sz="2200" dirty="0"/>
              <a:t>Social problems</a:t>
            </a:r>
          </a:p>
          <a:p>
            <a:pPr lvl="1"/>
            <a:r>
              <a:rPr lang="en-US" sz="2200" dirty="0"/>
              <a:t>Environmental problems</a:t>
            </a:r>
          </a:p>
        </p:txBody>
      </p:sp>
    </p:spTree>
    <p:extLst>
      <p:ext uri="{BB962C8B-B14F-4D97-AF65-F5344CB8AC3E}">
        <p14:creationId xmlns:p14="http://schemas.microsoft.com/office/powerpoint/2010/main" val="4235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 of growth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44394"/>
            <a:ext cx="10131425" cy="4994031"/>
          </a:xfrm>
        </p:spPr>
        <p:txBody>
          <a:bodyPr>
            <a:normAutofit/>
          </a:bodyPr>
          <a:lstStyle/>
          <a:p>
            <a:r>
              <a:rPr lang="en-GB" sz="2500" dirty="0"/>
              <a:t>Premises:</a:t>
            </a:r>
            <a:endParaRPr lang="en-GB" sz="2100" dirty="0"/>
          </a:p>
          <a:p>
            <a:pPr lvl="1"/>
            <a:r>
              <a:rPr lang="en-GB" sz="2100" dirty="0"/>
              <a:t>Economic + social + environmental factors</a:t>
            </a:r>
          </a:p>
          <a:p>
            <a:pPr lvl="1"/>
            <a:r>
              <a:rPr lang="en-GB" sz="2100" dirty="0"/>
              <a:t>Unlimited growth on a limited planet is not possible</a:t>
            </a:r>
          </a:p>
          <a:p>
            <a:pPr lvl="1"/>
            <a:r>
              <a:rPr lang="en-GB" sz="2100" dirty="0"/>
              <a:t>Carrying capacity of the planet</a:t>
            </a:r>
          </a:p>
          <a:p>
            <a:pPr lvl="1"/>
            <a:r>
              <a:rPr lang="en-GB" sz="2100" dirty="0"/>
              <a:t>More is better &gt; enough is best</a:t>
            </a:r>
          </a:p>
          <a:p>
            <a:r>
              <a:rPr lang="en-GB" sz="2500" dirty="0"/>
              <a:t>Limits:</a:t>
            </a:r>
          </a:p>
          <a:p>
            <a:pPr lvl="1"/>
            <a:r>
              <a:rPr lang="en-GB" sz="2300" dirty="0"/>
              <a:t>Natural sources management</a:t>
            </a:r>
          </a:p>
          <a:p>
            <a:pPr lvl="1"/>
            <a:r>
              <a:rPr lang="en-GB" sz="2300" dirty="0"/>
              <a:t>Transformation of economy and society</a:t>
            </a:r>
          </a:p>
          <a:p>
            <a:pPr lvl="1"/>
            <a:r>
              <a:rPr lang="en-GB" sz="2300" dirty="0"/>
              <a:t>Optimal scale</a:t>
            </a:r>
          </a:p>
        </p:txBody>
      </p:sp>
    </p:spTree>
    <p:extLst>
      <p:ext uri="{BB962C8B-B14F-4D97-AF65-F5344CB8AC3E}">
        <p14:creationId xmlns:p14="http://schemas.microsoft.com/office/powerpoint/2010/main" val="2789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02523" y="1148342"/>
            <a:ext cx="8726414" cy="2421464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</Template>
  <TotalTime>46</TotalTime>
  <Words>288</Words>
  <Application>Microsoft Office PowerPoint</Application>
  <PresentationFormat>Širokoúhlá obrazovka</PresentationFormat>
  <Paragraphs>69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Clara Sans</vt:lpstr>
      <vt:lpstr>JU_OPVVV</vt:lpstr>
      <vt:lpstr>Economy growth models</vt:lpstr>
      <vt:lpstr>OUTLINE</vt:lpstr>
      <vt:lpstr>CLASSICAL THEORY OF GROWTH</vt:lpstr>
      <vt:lpstr>Neo/classical theory of growth</vt:lpstr>
      <vt:lpstr>Endogenous theory of growth</vt:lpstr>
      <vt:lpstr>Keynesian theory of growth</vt:lpstr>
      <vt:lpstr>Sustainable growth theory</vt:lpstr>
      <vt:lpstr>Limits of growth model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growth models</dc:title>
  <dc:creator>Lucie Stepankova</dc:creator>
  <cp:lastModifiedBy>Alina Jiří Ing. Ph.D.</cp:lastModifiedBy>
  <cp:revision>8</cp:revision>
  <dcterms:created xsi:type="dcterms:W3CDTF">2018-01-05T09:17:49Z</dcterms:created>
  <dcterms:modified xsi:type="dcterms:W3CDTF">2019-01-09T10:50:03Z</dcterms:modified>
</cp:coreProperties>
</file>