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Latina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79712" y="3886200"/>
            <a:ext cx="5184576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Vazba akuzativu a nominativu s infinitivem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463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Akuzativ s infinitivem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C00000"/>
                </a:solidFill>
              </a:rPr>
              <a:t>Pozor! </a:t>
            </a:r>
          </a:p>
          <a:p>
            <a:pPr lvl="1"/>
            <a:r>
              <a:rPr lang="cs-CZ" sz="2000" dirty="0"/>
              <a:t>Sloveso </a:t>
            </a:r>
            <a:r>
              <a:rPr lang="cs-CZ" sz="2000" i="1" dirty="0" err="1"/>
              <a:t>esse</a:t>
            </a:r>
            <a:r>
              <a:rPr lang="cs-CZ" sz="2000" dirty="0"/>
              <a:t> v infinitivní pozici může být vypuštěno:</a:t>
            </a:r>
          </a:p>
          <a:p>
            <a:pPr marL="457200" lvl="1" indent="0">
              <a:buNone/>
            </a:pPr>
            <a:r>
              <a:rPr lang="cs-CZ" sz="2000" i="1" dirty="0">
                <a:solidFill>
                  <a:srgbClr val="0070C0"/>
                </a:solidFill>
              </a:rPr>
              <a:t>	Video </a:t>
            </a:r>
            <a:r>
              <a:rPr lang="cs-CZ" sz="2000" i="1" dirty="0" err="1">
                <a:solidFill>
                  <a:srgbClr val="0070C0"/>
                </a:solidFill>
              </a:rPr>
              <a:t>te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felicem</a:t>
            </a:r>
            <a:r>
              <a:rPr lang="cs-CZ" sz="2000" i="1" dirty="0">
                <a:solidFill>
                  <a:srgbClr val="0070C0"/>
                </a:solidFill>
              </a:rPr>
              <a:t> (</a:t>
            </a:r>
            <a:r>
              <a:rPr lang="cs-CZ" sz="2000" i="1" dirty="0" err="1">
                <a:solidFill>
                  <a:srgbClr val="0070C0"/>
                </a:solidFill>
              </a:rPr>
              <a:t>esse</a:t>
            </a:r>
            <a:r>
              <a:rPr lang="cs-CZ" sz="2000" i="1" dirty="0">
                <a:solidFill>
                  <a:srgbClr val="0070C0"/>
                </a:solidFill>
              </a:rPr>
              <a:t>) </a:t>
            </a:r>
            <a:r>
              <a:rPr lang="cs-CZ" sz="2000" dirty="0"/>
              <a:t>= „Vidím, že ty (jsi) šťastný.“ </a:t>
            </a:r>
            <a:endParaRPr lang="cs-CZ" sz="2000" dirty="0" smtClean="0"/>
          </a:p>
          <a:p>
            <a:pPr marL="457200" lvl="1" indent="0">
              <a:buNone/>
            </a:pPr>
            <a:r>
              <a:rPr lang="cs-CZ" sz="2000" i="1" dirty="0" smtClean="0">
                <a:solidFill>
                  <a:srgbClr val="0070C0"/>
                </a:solidFill>
              </a:rPr>
              <a:t>	Video </a:t>
            </a:r>
            <a:r>
              <a:rPr lang="cs-CZ" sz="2000" i="1" dirty="0" err="1">
                <a:solidFill>
                  <a:srgbClr val="0070C0"/>
                </a:solidFill>
              </a:rPr>
              <a:t>te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 smtClean="0">
                <a:solidFill>
                  <a:srgbClr val="0070C0"/>
                </a:solidFill>
              </a:rPr>
              <a:t>monitum</a:t>
            </a:r>
            <a:r>
              <a:rPr lang="cs-CZ" sz="2000" i="1" dirty="0" smtClean="0">
                <a:solidFill>
                  <a:srgbClr val="0070C0"/>
                </a:solidFill>
              </a:rPr>
              <a:t> (</a:t>
            </a:r>
            <a:r>
              <a:rPr lang="cs-CZ" sz="2000" i="1" dirty="0" err="1" smtClean="0">
                <a:solidFill>
                  <a:srgbClr val="0070C0"/>
                </a:solidFill>
              </a:rPr>
              <a:t>esse</a:t>
            </a:r>
            <a:r>
              <a:rPr lang="cs-CZ" sz="2000" i="1" dirty="0">
                <a:solidFill>
                  <a:srgbClr val="0070C0"/>
                </a:solidFill>
              </a:rPr>
              <a:t>) </a:t>
            </a:r>
            <a:r>
              <a:rPr lang="cs-CZ" sz="2000" dirty="0"/>
              <a:t>= „Vidím, že ty (</a:t>
            </a:r>
            <a:r>
              <a:rPr lang="cs-CZ" sz="2000" dirty="0" smtClean="0"/>
              <a:t>jsi byl) napomenut.“ </a:t>
            </a:r>
            <a:endParaRPr lang="cs-CZ" sz="2000" dirty="0"/>
          </a:p>
          <a:p>
            <a:pPr lvl="1"/>
            <a:r>
              <a:rPr lang="cs-CZ" sz="2000" dirty="0"/>
              <a:t>Jmenný přísudek je v akuzativu, shodně s „podmětem“: </a:t>
            </a:r>
          </a:p>
          <a:p>
            <a:pPr marL="457200" lvl="1" indent="0">
              <a:buNone/>
            </a:pPr>
            <a:r>
              <a:rPr lang="cs-CZ" sz="2000" i="1" dirty="0" smtClean="0">
                <a:solidFill>
                  <a:srgbClr val="0070C0"/>
                </a:solidFill>
              </a:rPr>
              <a:t>	</a:t>
            </a:r>
            <a:r>
              <a:rPr lang="cs-CZ" sz="2000" i="1" dirty="0" err="1" smtClean="0">
                <a:solidFill>
                  <a:srgbClr val="0070C0"/>
                </a:solidFill>
              </a:rPr>
              <a:t>Scio</a:t>
            </a:r>
            <a:r>
              <a:rPr lang="cs-CZ" sz="2000" i="1" dirty="0" smtClean="0">
                <a:solidFill>
                  <a:srgbClr val="0070C0"/>
                </a:solidFill>
              </a:rPr>
              <a:t> </a:t>
            </a:r>
            <a:r>
              <a:rPr lang="cs-CZ" sz="2000" i="1" dirty="0" err="1" smtClean="0">
                <a:solidFill>
                  <a:srgbClr val="0070C0"/>
                </a:solidFill>
              </a:rPr>
              <a:t>te</a:t>
            </a:r>
            <a:r>
              <a:rPr lang="cs-CZ" sz="2000" i="1" dirty="0" smtClean="0">
                <a:solidFill>
                  <a:srgbClr val="0070C0"/>
                </a:solidFill>
              </a:rPr>
              <a:t> </a:t>
            </a:r>
            <a:r>
              <a:rPr lang="cs-CZ" sz="2000" b="1" i="1" dirty="0" err="1" smtClean="0">
                <a:solidFill>
                  <a:srgbClr val="0070C0"/>
                </a:solidFill>
              </a:rPr>
              <a:t>divitem</a:t>
            </a:r>
            <a:r>
              <a:rPr lang="cs-CZ" sz="2000" i="1" dirty="0" smtClean="0">
                <a:solidFill>
                  <a:srgbClr val="0070C0"/>
                </a:solidFill>
              </a:rPr>
              <a:t> </a:t>
            </a:r>
            <a:r>
              <a:rPr lang="cs-CZ" sz="2000" i="1" dirty="0" err="1" smtClean="0">
                <a:solidFill>
                  <a:srgbClr val="0070C0"/>
                </a:solidFill>
              </a:rPr>
              <a:t>esse</a:t>
            </a:r>
            <a:r>
              <a:rPr lang="cs-CZ" sz="2000" i="1" dirty="0" smtClean="0">
                <a:solidFill>
                  <a:srgbClr val="0070C0"/>
                </a:solidFill>
              </a:rPr>
              <a:t>. </a:t>
            </a:r>
            <a:r>
              <a:rPr lang="cs-CZ" sz="2000" dirty="0"/>
              <a:t>= „</a:t>
            </a:r>
            <a:r>
              <a:rPr lang="cs-CZ" sz="2000" dirty="0" smtClean="0"/>
              <a:t>Vím, že jsi bohatý.“ </a:t>
            </a:r>
            <a:endParaRPr lang="cs-CZ" sz="2000" i="1" dirty="0">
              <a:solidFill>
                <a:srgbClr val="0070C0"/>
              </a:solidFill>
            </a:endParaRPr>
          </a:p>
          <a:p>
            <a:pPr lvl="1"/>
            <a:r>
              <a:rPr lang="cs-CZ" sz="2000" dirty="0"/>
              <a:t>Týká se to vlastně i perfektního či futurálního infinitivu: </a:t>
            </a:r>
          </a:p>
          <a:p>
            <a:pPr marL="895350" lvl="1" indent="-438150">
              <a:buNone/>
            </a:pPr>
            <a:r>
              <a:rPr lang="cs-CZ" sz="2000" i="1" dirty="0" smtClean="0">
                <a:solidFill>
                  <a:srgbClr val="0070C0"/>
                </a:solidFill>
              </a:rPr>
              <a:t>	</a:t>
            </a:r>
            <a:r>
              <a:rPr lang="cs-CZ" sz="2000" i="1" dirty="0" err="1" smtClean="0">
                <a:solidFill>
                  <a:srgbClr val="0070C0"/>
                </a:solidFill>
              </a:rPr>
              <a:t>Scio</a:t>
            </a:r>
            <a:r>
              <a:rPr lang="cs-CZ" sz="2000" i="1" dirty="0" smtClean="0">
                <a:solidFill>
                  <a:srgbClr val="0070C0"/>
                </a:solidFill>
              </a:rPr>
              <a:t> </a:t>
            </a:r>
            <a:r>
              <a:rPr lang="cs-CZ" sz="2000" i="1" dirty="0" err="1" smtClean="0">
                <a:solidFill>
                  <a:srgbClr val="0070C0"/>
                </a:solidFill>
              </a:rPr>
              <a:t>hunc</a:t>
            </a:r>
            <a:r>
              <a:rPr lang="cs-CZ" sz="2000" i="1" dirty="0" smtClean="0">
                <a:solidFill>
                  <a:srgbClr val="0070C0"/>
                </a:solidFill>
              </a:rPr>
              <a:t> </a:t>
            </a:r>
            <a:r>
              <a:rPr lang="cs-CZ" sz="2000" i="1" dirty="0" err="1" smtClean="0">
                <a:solidFill>
                  <a:srgbClr val="0070C0"/>
                </a:solidFill>
              </a:rPr>
              <a:t>hominem</a:t>
            </a:r>
            <a:r>
              <a:rPr lang="cs-CZ" sz="2000" i="1" dirty="0" smtClean="0">
                <a:solidFill>
                  <a:srgbClr val="0070C0"/>
                </a:solidFill>
              </a:rPr>
              <a:t> </a:t>
            </a:r>
            <a:r>
              <a:rPr lang="cs-CZ" sz="2000" b="1" i="1" dirty="0" err="1" smtClean="0">
                <a:solidFill>
                  <a:srgbClr val="0070C0"/>
                </a:solidFill>
              </a:rPr>
              <a:t>interfectum</a:t>
            </a:r>
            <a:r>
              <a:rPr lang="cs-CZ" sz="2000" i="1" dirty="0" smtClean="0">
                <a:solidFill>
                  <a:srgbClr val="0070C0"/>
                </a:solidFill>
              </a:rPr>
              <a:t> </a:t>
            </a:r>
            <a:r>
              <a:rPr lang="cs-CZ" sz="2000" i="1" dirty="0" err="1" smtClean="0">
                <a:solidFill>
                  <a:srgbClr val="0070C0"/>
                </a:solidFill>
              </a:rPr>
              <a:t>esse</a:t>
            </a:r>
            <a:r>
              <a:rPr lang="cs-CZ" sz="2000" i="1" dirty="0" smtClean="0">
                <a:solidFill>
                  <a:srgbClr val="0070C0"/>
                </a:solidFill>
              </a:rPr>
              <a:t>. </a:t>
            </a:r>
            <a:r>
              <a:rPr lang="cs-CZ" sz="2000" dirty="0"/>
              <a:t>= „</a:t>
            </a:r>
            <a:r>
              <a:rPr lang="cs-CZ" sz="2000" dirty="0" smtClean="0"/>
              <a:t>Vím, že tento člověk byl zabit.“</a:t>
            </a:r>
            <a:endParaRPr lang="cs-CZ" sz="2000" i="1" dirty="0">
              <a:solidFill>
                <a:srgbClr val="0070C0"/>
              </a:solidFill>
            </a:endParaRPr>
          </a:p>
          <a:p>
            <a:pPr lvl="1"/>
            <a:r>
              <a:rPr lang="cs-CZ" sz="2000" dirty="0" smtClean="0"/>
              <a:t>Budoucí infinitiv slovesa </a:t>
            </a:r>
            <a:r>
              <a:rPr lang="cs-CZ" sz="2000" i="1" dirty="0" err="1">
                <a:solidFill>
                  <a:srgbClr val="0070C0"/>
                </a:solidFill>
              </a:rPr>
              <a:t>esse</a:t>
            </a:r>
            <a:r>
              <a:rPr lang="cs-CZ" sz="2000" dirty="0" smtClean="0"/>
              <a:t> (tj. </a:t>
            </a:r>
            <a:r>
              <a:rPr lang="cs-CZ" sz="2000" i="1" dirty="0">
                <a:solidFill>
                  <a:srgbClr val="0070C0"/>
                </a:solidFill>
              </a:rPr>
              <a:t>futurum, -</a:t>
            </a:r>
            <a:r>
              <a:rPr lang="cs-CZ" sz="2000" i="1" dirty="0" err="1">
                <a:solidFill>
                  <a:srgbClr val="0070C0"/>
                </a:solidFill>
              </a:rPr>
              <a:t>am</a:t>
            </a:r>
            <a:r>
              <a:rPr lang="cs-CZ" sz="2000" i="1" dirty="0">
                <a:solidFill>
                  <a:srgbClr val="0070C0"/>
                </a:solidFill>
              </a:rPr>
              <a:t>, -os, -as, -a </a:t>
            </a:r>
            <a:r>
              <a:rPr lang="cs-CZ" sz="2000" i="1" dirty="0" err="1">
                <a:solidFill>
                  <a:srgbClr val="0070C0"/>
                </a:solidFill>
              </a:rPr>
              <a:t>esse</a:t>
            </a:r>
            <a:r>
              <a:rPr lang="cs-CZ" sz="2000" dirty="0" smtClean="0"/>
              <a:t>) má i zkrácený nesklonný tvar </a:t>
            </a:r>
            <a:r>
              <a:rPr lang="cs-CZ" sz="2000" i="1" dirty="0" err="1">
                <a:solidFill>
                  <a:srgbClr val="0070C0"/>
                </a:solidFill>
              </a:rPr>
              <a:t>fore</a:t>
            </a:r>
            <a:r>
              <a:rPr lang="cs-CZ" sz="2000" dirty="0" smtClean="0"/>
              <a:t>. </a:t>
            </a:r>
          </a:p>
          <a:p>
            <a:pPr marL="895350" lvl="1" indent="-438150">
              <a:buNone/>
            </a:pPr>
            <a:r>
              <a:rPr lang="cs-CZ" sz="2000" i="1" dirty="0" smtClean="0">
                <a:solidFill>
                  <a:srgbClr val="0070C0"/>
                </a:solidFill>
              </a:rPr>
              <a:t>	</a:t>
            </a:r>
            <a:r>
              <a:rPr lang="cs-CZ" sz="2000" i="1" dirty="0" err="1" smtClean="0">
                <a:solidFill>
                  <a:srgbClr val="0070C0"/>
                </a:solidFill>
              </a:rPr>
              <a:t>Scio</a:t>
            </a:r>
            <a:r>
              <a:rPr lang="cs-CZ" sz="2000" i="1" dirty="0" smtClean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hanc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feminam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divitem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b="1" i="1" dirty="0" err="1" smtClean="0">
                <a:solidFill>
                  <a:srgbClr val="0070C0"/>
                </a:solidFill>
              </a:rPr>
              <a:t>fore</a:t>
            </a:r>
            <a:r>
              <a:rPr lang="cs-CZ" sz="2000" b="1" i="1" dirty="0" smtClean="0">
                <a:solidFill>
                  <a:srgbClr val="0070C0"/>
                </a:solidFill>
              </a:rPr>
              <a:t> </a:t>
            </a:r>
            <a:r>
              <a:rPr lang="cs-CZ" sz="2000" i="1" dirty="0" smtClean="0">
                <a:solidFill>
                  <a:srgbClr val="0070C0"/>
                </a:solidFill>
              </a:rPr>
              <a:t>(= </a:t>
            </a:r>
            <a:r>
              <a:rPr lang="cs-CZ" sz="2000" b="1" i="1" dirty="0" err="1" smtClean="0">
                <a:solidFill>
                  <a:srgbClr val="0070C0"/>
                </a:solidFill>
              </a:rPr>
              <a:t>futuram</a:t>
            </a:r>
            <a:r>
              <a:rPr lang="cs-CZ" sz="2000" b="1" i="1" dirty="0" smtClean="0">
                <a:solidFill>
                  <a:srgbClr val="0070C0"/>
                </a:solidFill>
              </a:rPr>
              <a:t> </a:t>
            </a:r>
            <a:r>
              <a:rPr lang="cs-CZ" sz="2000" b="1" i="1" dirty="0" err="1" smtClean="0">
                <a:solidFill>
                  <a:srgbClr val="0070C0"/>
                </a:solidFill>
              </a:rPr>
              <a:t>esse</a:t>
            </a:r>
            <a:r>
              <a:rPr lang="cs-CZ" sz="2000" i="1" dirty="0" smtClean="0">
                <a:solidFill>
                  <a:srgbClr val="0070C0"/>
                </a:solidFill>
              </a:rPr>
              <a:t>). </a:t>
            </a:r>
            <a:r>
              <a:rPr lang="cs-CZ" sz="2000" dirty="0"/>
              <a:t>= „</a:t>
            </a:r>
            <a:r>
              <a:rPr lang="cs-CZ" sz="2000" dirty="0" smtClean="0"/>
              <a:t>Vím, že tato žena bude bohatá.“ </a:t>
            </a:r>
          </a:p>
          <a:p>
            <a:pPr lvl="2"/>
            <a:endParaRPr lang="cs-CZ" sz="1600" dirty="0"/>
          </a:p>
          <a:p>
            <a:pPr lvl="1"/>
            <a:endParaRPr lang="cs-CZ" sz="2000" dirty="0"/>
          </a:p>
          <a:p>
            <a:pPr marL="457200" lvl="1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584730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Nominativ s infinitivem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Vazba nominativu s infinitivem nemá v češtině přímou obdobu. </a:t>
            </a:r>
          </a:p>
          <a:p>
            <a:r>
              <a:rPr lang="cs-CZ" sz="2400" dirty="0" smtClean="0"/>
              <a:t>Jedná se vlastně o pasivní vazbu akuzativu s infinitivem, ovšem pokud je tato informace zmatečná, zapomeňme ji. </a:t>
            </a:r>
          </a:p>
          <a:p>
            <a:r>
              <a:rPr lang="cs-CZ" sz="2400" dirty="0" smtClean="0"/>
              <a:t>Podobně jako u vazby akuzativu s infinitivem je nejlepší tuto vazbu překládat vedlejší větou se spojkou „že“. </a:t>
            </a:r>
          </a:p>
          <a:p>
            <a:r>
              <a:rPr lang="cs-CZ" sz="2400" dirty="0" smtClean="0"/>
              <a:t>Vytváří se od (pasivních tvarů) sloves vnímání a myšlení (</a:t>
            </a:r>
            <a:r>
              <a:rPr lang="cs-CZ" sz="2400" i="1" dirty="0" err="1">
                <a:solidFill>
                  <a:srgbClr val="0070C0"/>
                </a:solidFill>
              </a:rPr>
              <a:t>videre</a:t>
            </a:r>
            <a:r>
              <a:rPr lang="cs-CZ" sz="2400" dirty="0" smtClean="0"/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putare</a:t>
            </a:r>
            <a:r>
              <a:rPr lang="cs-CZ" sz="2400" dirty="0" smtClean="0"/>
              <a:t> aj.) či slovního projevu (</a:t>
            </a:r>
            <a:r>
              <a:rPr lang="cs-CZ" sz="2400" i="1" dirty="0" err="1" smtClean="0">
                <a:solidFill>
                  <a:srgbClr val="0070C0"/>
                </a:solidFill>
              </a:rPr>
              <a:t>dicere</a:t>
            </a:r>
            <a:r>
              <a:rPr lang="cs-CZ" sz="2400" dirty="0" smtClean="0"/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tradere</a:t>
            </a:r>
            <a:r>
              <a:rPr lang="cs-CZ" sz="2400" dirty="0" smtClean="0"/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narrare</a:t>
            </a:r>
            <a:r>
              <a:rPr lang="cs-CZ" sz="2400" dirty="0" smtClean="0"/>
              <a:t> aj.) </a:t>
            </a:r>
          </a:p>
          <a:p>
            <a:pPr lvl="1"/>
            <a:endParaRPr lang="cs-CZ" sz="2000" dirty="0"/>
          </a:p>
          <a:p>
            <a:pPr marL="457200" lvl="1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872281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Nominativ s infinitivem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cs-CZ" sz="2400" i="1" dirty="0" err="1">
                <a:solidFill>
                  <a:srgbClr val="0070C0"/>
                </a:solidFill>
              </a:rPr>
              <a:t>Frater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meus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beatus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esse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b="1" i="1" dirty="0" err="1">
                <a:solidFill>
                  <a:srgbClr val="0070C0"/>
                </a:solidFill>
              </a:rPr>
              <a:t>videtur</a:t>
            </a:r>
            <a:r>
              <a:rPr lang="cs-CZ" sz="2400" i="1" dirty="0">
                <a:solidFill>
                  <a:srgbClr val="0070C0"/>
                </a:solidFill>
              </a:rPr>
              <a:t>. </a:t>
            </a:r>
          </a:p>
          <a:p>
            <a:pPr marL="457200" lvl="1" indent="0" algn="ctr">
              <a:buNone/>
            </a:pPr>
            <a:r>
              <a:rPr lang="cs-CZ" sz="2400" b="1" i="1" dirty="0" err="1">
                <a:solidFill>
                  <a:srgbClr val="0070C0"/>
                </a:solidFill>
              </a:rPr>
              <a:t>Diceris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cum</a:t>
            </a:r>
            <a:r>
              <a:rPr lang="cs-CZ" sz="2400" i="1" dirty="0">
                <a:solidFill>
                  <a:srgbClr val="0070C0"/>
                </a:solidFill>
              </a:rPr>
              <a:t> omnibus in pace </a:t>
            </a:r>
            <a:r>
              <a:rPr lang="cs-CZ" sz="2400" i="1" dirty="0" err="1">
                <a:solidFill>
                  <a:srgbClr val="0070C0"/>
                </a:solidFill>
              </a:rPr>
              <a:t>vixisse</a:t>
            </a:r>
            <a:r>
              <a:rPr lang="cs-CZ" sz="2400" i="1" dirty="0">
                <a:solidFill>
                  <a:srgbClr val="0070C0"/>
                </a:solidFill>
              </a:rPr>
              <a:t>. </a:t>
            </a:r>
          </a:p>
          <a:p>
            <a:r>
              <a:rPr lang="cs-CZ" sz="2400" dirty="0"/>
              <a:t>Jak </a:t>
            </a:r>
            <a:r>
              <a:rPr lang="cs-CZ" sz="2400" dirty="0" smtClean="0"/>
              <a:t>tuto vazbu poznáme</a:t>
            </a:r>
            <a:r>
              <a:rPr lang="cs-CZ" sz="2400" dirty="0"/>
              <a:t>? </a:t>
            </a:r>
          </a:p>
          <a:p>
            <a:pPr lvl="1"/>
            <a:r>
              <a:rPr lang="cs-CZ" sz="2200" dirty="0"/>
              <a:t>Hlavní sloveso je v pasivu (</a:t>
            </a:r>
            <a:r>
              <a:rPr lang="cs-CZ" sz="2200" i="1" dirty="0" err="1">
                <a:solidFill>
                  <a:srgbClr val="0070C0"/>
                </a:solidFill>
              </a:rPr>
              <a:t>videtur</a:t>
            </a:r>
            <a:r>
              <a:rPr lang="cs-CZ" sz="2200" dirty="0"/>
              <a:t>, </a:t>
            </a:r>
            <a:r>
              <a:rPr lang="cs-CZ" sz="2200" i="1" dirty="0" err="1" smtClean="0">
                <a:solidFill>
                  <a:srgbClr val="0070C0"/>
                </a:solidFill>
              </a:rPr>
              <a:t>diceris</a:t>
            </a:r>
            <a:r>
              <a:rPr lang="cs-CZ" sz="2200" dirty="0" smtClean="0"/>
              <a:t> aj.)</a:t>
            </a:r>
            <a:endParaRPr lang="cs-CZ" sz="2200" dirty="0"/>
          </a:p>
          <a:p>
            <a:pPr lvl="1"/>
            <a:r>
              <a:rPr lang="cs-CZ" sz="2200" dirty="0"/>
              <a:t>Podmět infinitivního slovesa </a:t>
            </a:r>
            <a:r>
              <a:rPr lang="cs-CZ" sz="2200" dirty="0" smtClean="0"/>
              <a:t>(</a:t>
            </a:r>
            <a:r>
              <a:rPr lang="cs-CZ" sz="2200" i="1" dirty="0" err="1">
                <a:solidFill>
                  <a:srgbClr val="0070C0"/>
                </a:solidFill>
              </a:rPr>
              <a:t>esse</a:t>
            </a:r>
            <a:r>
              <a:rPr lang="cs-CZ" sz="2200" dirty="0" smtClean="0"/>
              <a:t>, </a:t>
            </a:r>
            <a:r>
              <a:rPr lang="cs-CZ" sz="2200" i="1" dirty="0" err="1">
                <a:solidFill>
                  <a:srgbClr val="0070C0"/>
                </a:solidFill>
              </a:rPr>
              <a:t>vixisse</a:t>
            </a:r>
            <a:r>
              <a:rPr lang="cs-CZ" sz="2200" dirty="0" smtClean="0"/>
              <a:t>) je </a:t>
            </a:r>
            <a:r>
              <a:rPr lang="cs-CZ" sz="2200" dirty="0"/>
              <a:t>stejný jako podmět hlavního </a:t>
            </a:r>
            <a:r>
              <a:rPr lang="cs-CZ" sz="2200" dirty="0" smtClean="0"/>
              <a:t>slovesa. </a:t>
            </a:r>
            <a:endParaRPr lang="cs-CZ" sz="2200" dirty="0"/>
          </a:p>
          <a:p>
            <a:pPr lvl="1"/>
            <a:r>
              <a:rPr lang="cs-CZ" sz="2200" dirty="0" smtClean="0"/>
              <a:t>Hlavní sloveso </a:t>
            </a:r>
            <a:r>
              <a:rPr lang="cs-CZ" sz="2200" dirty="0"/>
              <a:t>překládáme obvykle nikoli doslova, ale opisem: </a:t>
            </a:r>
          </a:p>
          <a:p>
            <a:pPr lvl="2"/>
            <a:r>
              <a:rPr lang="cs-CZ" sz="1800" i="1" dirty="0" err="1">
                <a:solidFill>
                  <a:srgbClr val="0070C0"/>
                </a:solidFill>
              </a:rPr>
              <a:t>Videtur</a:t>
            </a:r>
            <a:r>
              <a:rPr lang="cs-CZ" sz="1800" dirty="0">
                <a:solidFill>
                  <a:srgbClr val="0070C0"/>
                </a:solidFill>
              </a:rPr>
              <a:t> </a:t>
            </a:r>
            <a:r>
              <a:rPr lang="cs-CZ" sz="1800" dirty="0"/>
              <a:t>= „je viděn“, tedy „zdá </a:t>
            </a:r>
            <a:r>
              <a:rPr lang="cs-CZ" sz="1800" dirty="0" smtClean="0"/>
              <a:t>se, že on(a)“; </a:t>
            </a:r>
            <a:r>
              <a:rPr lang="cs-CZ" sz="1800" i="1" dirty="0" err="1">
                <a:solidFill>
                  <a:srgbClr val="0070C0"/>
                </a:solidFill>
              </a:rPr>
              <a:t>videris</a:t>
            </a:r>
            <a:r>
              <a:rPr lang="cs-CZ" sz="1800" dirty="0"/>
              <a:t> = </a:t>
            </a:r>
            <a:r>
              <a:rPr lang="cs-CZ" sz="1800" dirty="0" smtClean="0"/>
              <a:t>jsi </a:t>
            </a:r>
            <a:r>
              <a:rPr lang="cs-CZ" sz="1800" dirty="0"/>
              <a:t>viděn, tedy </a:t>
            </a:r>
            <a:r>
              <a:rPr lang="cs-CZ" sz="1800" dirty="0" smtClean="0"/>
              <a:t>„zdáš se“, </a:t>
            </a:r>
            <a:r>
              <a:rPr lang="cs-CZ" sz="1800" dirty="0"/>
              <a:t>resp. „zdá se, že ty“. </a:t>
            </a:r>
            <a:endParaRPr lang="cs-CZ" sz="1800" dirty="0" smtClean="0"/>
          </a:p>
          <a:p>
            <a:pPr lvl="2"/>
            <a:r>
              <a:rPr lang="cs-CZ" sz="1800" i="1" dirty="0" err="1">
                <a:solidFill>
                  <a:srgbClr val="0070C0"/>
                </a:solidFill>
              </a:rPr>
              <a:t>Diceris</a:t>
            </a:r>
            <a:r>
              <a:rPr lang="cs-CZ" sz="1800" dirty="0" smtClean="0"/>
              <a:t> = „jsi říkán“, tedy lépe „říká se, že ty“, „říká se o tobě, že“ </a:t>
            </a:r>
          </a:p>
          <a:p>
            <a:pPr lvl="1"/>
            <a:r>
              <a:rPr lang="cs-CZ" sz="2200" dirty="0" smtClean="0"/>
              <a:t>Z infinitivu vytvoříme příslušnou vedlejší větu se spojkou že: </a:t>
            </a:r>
          </a:p>
          <a:p>
            <a:pPr lvl="2"/>
            <a:r>
              <a:rPr lang="cs-CZ" sz="1800" i="1" dirty="0" err="1">
                <a:solidFill>
                  <a:srgbClr val="00B050"/>
                </a:solidFill>
              </a:rPr>
              <a:t>Frater</a:t>
            </a:r>
            <a:r>
              <a:rPr lang="cs-CZ" sz="1800" i="1" dirty="0">
                <a:solidFill>
                  <a:srgbClr val="00B050"/>
                </a:solidFill>
              </a:rPr>
              <a:t> </a:t>
            </a:r>
            <a:r>
              <a:rPr lang="cs-CZ" sz="1800" i="1" dirty="0" err="1">
                <a:solidFill>
                  <a:srgbClr val="00B050"/>
                </a:solidFill>
              </a:rPr>
              <a:t>meus</a:t>
            </a:r>
            <a:r>
              <a:rPr lang="cs-CZ" sz="1800" i="1" dirty="0">
                <a:solidFill>
                  <a:srgbClr val="00B050"/>
                </a:solidFill>
              </a:rPr>
              <a:t> </a:t>
            </a:r>
            <a:r>
              <a:rPr lang="cs-CZ" sz="1800" i="1" dirty="0" err="1"/>
              <a:t>beatus</a:t>
            </a:r>
            <a:r>
              <a:rPr lang="cs-CZ" sz="1800" i="1" dirty="0"/>
              <a:t> </a:t>
            </a:r>
            <a:r>
              <a:rPr lang="cs-CZ" sz="1800" i="1" dirty="0" err="1">
                <a:solidFill>
                  <a:srgbClr val="C00000"/>
                </a:solidFill>
              </a:rPr>
              <a:t>esse</a:t>
            </a:r>
            <a:r>
              <a:rPr lang="cs-CZ" sz="1800" i="1" dirty="0">
                <a:solidFill>
                  <a:srgbClr val="0070C0"/>
                </a:solidFill>
              </a:rPr>
              <a:t> </a:t>
            </a:r>
            <a:r>
              <a:rPr lang="cs-CZ" sz="1800" i="1" dirty="0" err="1">
                <a:solidFill>
                  <a:srgbClr val="0070C0"/>
                </a:solidFill>
              </a:rPr>
              <a:t>videtur</a:t>
            </a:r>
            <a:r>
              <a:rPr lang="cs-CZ" sz="1800" i="1" dirty="0">
                <a:solidFill>
                  <a:srgbClr val="0070C0"/>
                </a:solidFill>
              </a:rPr>
              <a:t>. </a:t>
            </a:r>
            <a:r>
              <a:rPr lang="cs-CZ" sz="1800" dirty="0" smtClean="0">
                <a:solidFill>
                  <a:srgbClr val="0070C0"/>
                </a:solidFill>
              </a:rPr>
              <a:t>= </a:t>
            </a:r>
            <a:r>
              <a:rPr lang="cs-CZ" sz="1800" dirty="0">
                <a:solidFill>
                  <a:srgbClr val="0070C0"/>
                </a:solidFill>
              </a:rPr>
              <a:t>Zdá</a:t>
            </a:r>
            <a:r>
              <a:rPr lang="cs-CZ" sz="1800" dirty="0"/>
              <a:t> </a:t>
            </a:r>
            <a:r>
              <a:rPr lang="cs-CZ" sz="1800" dirty="0">
                <a:solidFill>
                  <a:srgbClr val="0070C0"/>
                </a:solidFill>
              </a:rPr>
              <a:t>se</a:t>
            </a:r>
            <a:r>
              <a:rPr lang="cs-CZ" sz="1800" dirty="0"/>
              <a:t>, že </a:t>
            </a:r>
            <a:r>
              <a:rPr lang="cs-CZ" sz="1800" dirty="0">
                <a:solidFill>
                  <a:srgbClr val="00B050"/>
                </a:solidFill>
              </a:rPr>
              <a:t>můj bratr </a:t>
            </a:r>
            <a:r>
              <a:rPr lang="cs-CZ" sz="1800" dirty="0">
                <a:solidFill>
                  <a:srgbClr val="C00000"/>
                </a:solidFill>
              </a:rPr>
              <a:t>je</a:t>
            </a:r>
            <a:r>
              <a:rPr lang="cs-CZ" sz="1800" dirty="0"/>
              <a:t> </a:t>
            </a:r>
            <a:r>
              <a:rPr lang="cs-CZ" sz="1800" dirty="0"/>
              <a:t>blažený</a:t>
            </a:r>
            <a:r>
              <a:rPr lang="cs-CZ" sz="1800" dirty="0"/>
              <a:t>. </a:t>
            </a:r>
            <a:endParaRPr lang="cs-CZ" sz="1800" dirty="0"/>
          </a:p>
          <a:p>
            <a:pPr lvl="2"/>
            <a:r>
              <a:rPr lang="cs-CZ" sz="1800" i="1" dirty="0" smtClean="0">
                <a:solidFill>
                  <a:srgbClr val="00B050"/>
                </a:solidFill>
              </a:rPr>
              <a:t>(Tu) </a:t>
            </a:r>
            <a:r>
              <a:rPr lang="cs-CZ" sz="1800" i="1" dirty="0" err="1" smtClean="0">
                <a:solidFill>
                  <a:srgbClr val="0070C0"/>
                </a:solidFill>
              </a:rPr>
              <a:t>diceris</a:t>
            </a:r>
            <a:r>
              <a:rPr lang="cs-CZ" sz="1800" i="1" dirty="0" smtClean="0">
                <a:solidFill>
                  <a:srgbClr val="0070C0"/>
                </a:solidFill>
              </a:rPr>
              <a:t> </a:t>
            </a:r>
            <a:r>
              <a:rPr lang="cs-CZ" sz="1800" i="1" dirty="0" err="1"/>
              <a:t>cum</a:t>
            </a:r>
            <a:r>
              <a:rPr lang="cs-CZ" sz="1800" i="1" dirty="0"/>
              <a:t> omnibus in pace </a:t>
            </a:r>
            <a:r>
              <a:rPr lang="cs-CZ" sz="1800" i="1" dirty="0" err="1">
                <a:solidFill>
                  <a:srgbClr val="C00000"/>
                </a:solidFill>
              </a:rPr>
              <a:t>vixisse</a:t>
            </a:r>
            <a:r>
              <a:rPr lang="cs-CZ" sz="1800" dirty="0">
                <a:solidFill>
                  <a:srgbClr val="0070C0"/>
                </a:solidFill>
              </a:rPr>
              <a:t>. </a:t>
            </a:r>
            <a:r>
              <a:rPr lang="cs-CZ" sz="1800" dirty="0" smtClean="0"/>
              <a:t>= </a:t>
            </a:r>
            <a:r>
              <a:rPr lang="cs-CZ" sz="1800" dirty="0">
                <a:solidFill>
                  <a:srgbClr val="0070C0"/>
                </a:solidFill>
              </a:rPr>
              <a:t>Říká </a:t>
            </a:r>
            <a:r>
              <a:rPr lang="cs-CZ" sz="1800" dirty="0">
                <a:solidFill>
                  <a:srgbClr val="0070C0"/>
                </a:solidFill>
              </a:rPr>
              <a:t>se (</a:t>
            </a:r>
            <a:r>
              <a:rPr lang="cs-CZ" sz="1800" dirty="0">
                <a:solidFill>
                  <a:srgbClr val="00B050"/>
                </a:solidFill>
              </a:rPr>
              <a:t>o tobě</a:t>
            </a:r>
            <a:r>
              <a:rPr lang="cs-CZ" sz="1800" dirty="0">
                <a:solidFill>
                  <a:srgbClr val="0070C0"/>
                </a:solidFill>
              </a:rPr>
              <a:t>)</a:t>
            </a:r>
            <a:r>
              <a:rPr lang="cs-CZ" sz="1800" dirty="0"/>
              <a:t>, že </a:t>
            </a:r>
            <a:r>
              <a:rPr lang="cs-CZ" sz="1800" dirty="0">
                <a:solidFill>
                  <a:srgbClr val="C00000"/>
                </a:solidFill>
              </a:rPr>
              <a:t>jsi žil </a:t>
            </a:r>
            <a:r>
              <a:rPr lang="cs-CZ" sz="1800" dirty="0"/>
              <a:t>se všemi v míru.</a:t>
            </a:r>
            <a:endParaRPr lang="cs-CZ" sz="1800" dirty="0"/>
          </a:p>
          <a:p>
            <a:pPr lvl="1"/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195166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Nominativ s infinitivem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I zde je možné využít všech možných infinitivů: </a:t>
            </a:r>
          </a:p>
          <a:p>
            <a:endParaRPr lang="cs-CZ" sz="2400" dirty="0"/>
          </a:p>
          <a:p>
            <a:pPr lvl="1"/>
            <a:r>
              <a:rPr lang="cs-CZ" sz="2200" i="1" dirty="0" smtClean="0">
                <a:solidFill>
                  <a:srgbClr val="0070C0"/>
                </a:solidFill>
              </a:rPr>
              <a:t>Pater </a:t>
            </a:r>
            <a:r>
              <a:rPr lang="cs-CZ" sz="2200" i="1" dirty="0" err="1" smtClean="0">
                <a:solidFill>
                  <a:srgbClr val="0070C0"/>
                </a:solidFill>
              </a:rPr>
              <a:t>videtur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i="1" dirty="0" err="1" smtClean="0">
                <a:solidFill>
                  <a:srgbClr val="0070C0"/>
                </a:solidFill>
              </a:rPr>
              <a:t>filium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b="1" i="1" dirty="0" err="1" smtClean="0">
                <a:solidFill>
                  <a:srgbClr val="0070C0"/>
                </a:solidFill>
              </a:rPr>
              <a:t>laudare</a:t>
            </a:r>
            <a:r>
              <a:rPr lang="cs-CZ" sz="2200" i="1" dirty="0" smtClean="0">
                <a:solidFill>
                  <a:srgbClr val="0070C0"/>
                </a:solidFill>
              </a:rPr>
              <a:t>.</a:t>
            </a:r>
            <a:r>
              <a:rPr lang="cs-CZ" sz="2200" dirty="0" smtClean="0"/>
              <a:t> = Zdá se, že otec </a:t>
            </a:r>
            <a:r>
              <a:rPr lang="cs-CZ" sz="2200" b="1" dirty="0" smtClean="0"/>
              <a:t>chválí</a:t>
            </a:r>
            <a:r>
              <a:rPr lang="cs-CZ" sz="2200" dirty="0" smtClean="0"/>
              <a:t> syna. </a:t>
            </a:r>
          </a:p>
          <a:p>
            <a:pPr lvl="1"/>
            <a:r>
              <a:rPr lang="cs-CZ" sz="2200" i="1" dirty="0" err="1" smtClean="0">
                <a:solidFill>
                  <a:srgbClr val="0070C0"/>
                </a:solidFill>
              </a:rPr>
              <a:t>Filius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i="1" dirty="0" err="1" smtClean="0">
                <a:solidFill>
                  <a:srgbClr val="0070C0"/>
                </a:solidFill>
              </a:rPr>
              <a:t>videtur</a:t>
            </a:r>
            <a:r>
              <a:rPr lang="cs-CZ" sz="2200" i="1" dirty="0" smtClean="0">
                <a:solidFill>
                  <a:srgbClr val="0070C0"/>
                </a:solidFill>
              </a:rPr>
              <a:t> a </a:t>
            </a:r>
            <a:r>
              <a:rPr lang="cs-CZ" sz="2200" i="1" dirty="0" err="1" smtClean="0">
                <a:solidFill>
                  <a:srgbClr val="0070C0"/>
                </a:solidFill>
              </a:rPr>
              <a:t>patre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b="1" i="1" dirty="0" err="1" smtClean="0">
                <a:solidFill>
                  <a:srgbClr val="0070C0"/>
                </a:solidFill>
              </a:rPr>
              <a:t>laudari</a:t>
            </a:r>
            <a:r>
              <a:rPr lang="cs-CZ" sz="2200" i="1" dirty="0" smtClean="0">
                <a:solidFill>
                  <a:srgbClr val="0070C0"/>
                </a:solidFill>
              </a:rPr>
              <a:t>.</a:t>
            </a:r>
            <a:r>
              <a:rPr lang="cs-CZ" sz="2200" dirty="0" smtClean="0"/>
              <a:t> </a:t>
            </a:r>
            <a:r>
              <a:rPr lang="cs-CZ" sz="2200" dirty="0"/>
              <a:t>= Zdá se, že </a:t>
            </a:r>
            <a:r>
              <a:rPr lang="cs-CZ" sz="2200" dirty="0" smtClean="0"/>
              <a:t>syn </a:t>
            </a:r>
            <a:r>
              <a:rPr lang="cs-CZ" sz="2200" b="1" dirty="0" smtClean="0"/>
              <a:t>je</a:t>
            </a:r>
            <a:r>
              <a:rPr lang="cs-CZ" sz="2200" dirty="0" smtClean="0"/>
              <a:t> otcem </a:t>
            </a:r>
            <a:r>
              <a:rPr lang="cs-CZ" sz="2200" b="1" dirty="0" smtClean="0"/>
              <a:t>chválen</a:t>
            </a:r>
            <a:r>
              <a:rPr lang="cs-CZ" sz="2200" dirty="0" smtClean="0"/>
              <a:t>.</a:t>
            </a:r>
          </a:p>
          <a:p>
            <a:pPr lvl="1"/>
            <a:endParaRPr lang="cs-CZ" sz="2200" dirty="0"/>
          </a:p>
          <a:p>
            <a:pPr lvl="1"/>
            <a:r>
              <a:rPr lang="cs-CZ" sz="2200" i="1" dirty="0">
                <a:solidFill>
                  <a:srgbClr val="0070C0"/>
                </a:solidFill>
              </a:rPr>
              <a:t>Pater </a:t>
            </a:r>
            <a:r>
              <a:rPr lang="cs-CZ" sz="2200" i="1" dirty="0" err="1">
                <a:solidFill>
                  <a:srgbClr val="0070C0"/>
                </a:solidFill>
              </a:rPr>
              <a:t>videtur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i="1" dirty="0" err="1">
                <a:solidFill>
                  <a:srgbClr val="0070C0"/>
                </a:solidFill>
              </a:rPr>
              <a:t>filium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b="1" i="1" dirty="0" err="1" smtClean="0">
                <a:solidFill>
                  <a:srgbClr val="0070C0"/>
                </a:solidFill>
              </a:rPr>
              <a:t>laudavisse</a:t>
            </a:r>
            <a:r>
              <a:rPr lang="cs-CZ" sz="2200" i="1" dirty="0" smtClean="0">
                <a:solidFill>
                  <a:srgbClr val="0070C0"/>
                </a:solidFill>
              </a:rPr>
              <a:t>.</a:t>
            </a:r>
            <a:r>
              <a:rPr lang="cs-CZ" sz="2200" dirty="0" smtClean="0"/>
              <a:t> </a:t>
            </a:r>
            <a:r>
              <a:rPr lang="cs-CZ" sz="2200" dirty="0"/>
              <a:t>= Zdá se, že otec </a:t>
            </a:r>
            <a:r>
              <a:rPr lang="cs-CZ" sz="2200" b="1" dirty="0" smtClean="0"/>
              <a:t>pochválil</a:t>
            </a:r>
            <a:r>
              <a:rPr lang="cs-CZ" sz="2200" dirty="0" smtClean="0"/>
              <a:t> syna</a:t>
            </a:r>
            <a:r>
              <a:rPr lang="cs-CZ" sz="2200" dirty="0"/>
              <a:t>. </a:t>
            </a:r>
          </a:p>
          <a:p>
            <a:pPr lvl="1"/>
            <a:r>
              <a:rPr lang="cs-CZ" sz="2200" i="1" dirty="0" err="1">
                <a:solidFill>
                  <a:srgbClr val="0070C0"/>
                </a:solidFill>
              </a:rPr>
              <a:t>Filius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i="1" dirty="0" err="1">
                <a:solidFill>
                  <a:srgbClr val="0070C0"/>
                </a:solidFill>
              </a:rPr>
              <a:t>videtur</a:t>
            </a:r>
            <a:r>
              <a:rPr lang="cs-CZ" sz="2200" i="1" dirty="0">
                <a:solidFill>
                  <a:srgbClr val="0070C0"/>
                </a:solidFill>
              </a:rPr>
              <a:t> a </a:t>
            </a:r>
            <a:r>
              <a:rPr lang="cs-CZ" sz="2200" i="1" dirty="0" err="1">
                <a:solidFill>
                  <a:srgbClr val="0070C0"/>
                </a:solidFill>
              </a:rPr>
              <a:t>patre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b="1" i="1" dirty="0" err="1" smtClean="0">
                <a:solidFill>
                  <a:srgbClr val="0070C0"/>
                </a:solidFill>
              </a:rPr>
              <a:t>laudatum</a:t>
            </a:r>
            <a:r>
              <a:rPr lang="cs-CZ" sz="2200" i="1" dirty="0" smtClean="0">
                <a:solidFill>
                  <a:srgbClr val="0070C0"/>
                </a:solidFill>
              </a:rPr>
              <a:t> (</a:t>
            </a:r>
            <a:r>
              <a:rPr lang="cs-CZ" sz="2200" b="1" i="1" dirty="0" err="1" smtClean="0">
                <a:solidFill>
                  <a:srgbClr val="0070C0"/>
                </a:solidFill>
              </a:rPr>
              <a:t>esse</a:t>
            </a:r>
            <a:r>
              <a:rPr lang="cs-CZ" sz="2200" i="1" dirty="0" smtClean="0">
                <a:solidFill>
                  <a:srgbClr val="0070C0"/>
                </a:solidFill>
              </a:rPr>
              <a:t>).</a:t>
            </a:r>
            <a:r>
              <a:rPr lang="cs-CZ" sz="2200" dirty="0" smtClean="0"/>
              <a:t> </a:t>
            </a:r>
            <a:r>
              <a:rPr lang="cs-CZ" sz="2200" dirty="0"/>
              <a:t>= Zdá se, že syn </a:t>
            </a:r>
            <a:r>
              <a:rPr lang="cs-CZ" sz="2200" dirty="0" smtClean="0"/>
              <a:t>byl otcem </a:t>
            </a:r>
            <a:r>
              <a:rPr lang="cs-CZ" sz="2200" b="1" dirty="0" smtClean="0"/>
              <a:t>pochválen</a:t>
            </a:r>
            <a:r>
              <a:rPr lang="cs-CZ" sz="2200" dirty="0" smtClean="0"/>
              <a:t>. </a:t>
            </a:r>
          </a:p>
          <a:p>
            <a:pPr lvl="1"/>
            <a:endParaRPr lang="cs-CZ" sz="2200" dirty="0"/>
          </a:p>
          <a:p>
            <a:pPr lvl="1"/>
            <a:r>
              <a:rPr lang="cs-CZ" sz="2200" i="1" dirty="0">
                <a:solidFill>
                  <a:srgbClr val="0070C0"/>
                </a:solidFill>
              </a:rPr>
              <a:t>Pater </a:t>
            </a:r>
            <a:r>
              <a:rPr lang="cs-CZ" sz="2200" i="1" dirty="0" err="1">
                <a:solidFill>
                  <a:srgbClr val="0070C0"/>
                </a:solidFill>
              </a:rPr>
              <a:t>videtur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i="1" dirty="0" err="1">
                <a:solidFill>
                  <a:srgbClr val="0070C0"/>
                </a:solidFill>
              </a:rPr>
              <a:t>filium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b="1" i="1" dirty="0" err="1" smtClean="0">
                <a:solidFill>
                  <a:srgbClr val="0070C0"/>
                </a:solidFill>
              </a:rPr>
              <a:t>laudaturus</a:t>
            </a:r>
            <a:r>
              <a:rPr lang="cs-CZ" sz="2200" i="1" dirty="0" smtClean="0">
                <a:solidFill>
                  <a:srgbClr val="0070C0"/>
                </a:solidFill>
              </a:rPr>
              <a:t> (</a:t>
            </a:r>
            <a:r>
              <a:rPr lang="cs-CZ" sz="2200" b="1" i="1" dirty="0" err="1" smtClean="0">
                <a:solidFill>
                  <a:srgbClr val="0070C0"/>
                </a:solidFill>
              </a:rPr>
              <a:t>esse</a:t>
            </a:r>
            <a:r>
              <a:rPr lang="cs-CZ" sz="2200" i="1" dirty="0" smtClean="0">
                <a:solidFill>
                  <a:srgbClr val="0070C0"/>
                </a:solidFill>
              </a:rPr>
              <a:t>).</a:t>
            </a:r>
            <a:r>
              <a:rPr lang="cs-CZ" sz="2200" dirty="0" smtClean="0"/>
              <a:t> </a:t>
            </a:r>
            <a:r>
              <a:rPr lang="cs-CZ" sz="2200" dirty="0"/>
              <a:t>= Zdá se, že otec </a:t>
            </a:r>
            <a:r>
              <a:rPr lang="cs-CZ" sz="2200" b="1" dirty="0" smtClean="0"/>
              <a:t>pochválí</a:t>
            </a:r>
            <a:r>
              <a:rPr lang="cs-CZ" sz="2200" dirty="0" smtClean="0"/>
              <a:t> </a:t>
            </a:r>
            <a:r>
              <a:rPr lang="cs-CZ" sz="2200" dirty="0"/>
              <a:t>syna. </a:t>
            </a:r>
          </a:p>
          <a:p>
            <a:pPr lvl="1"/>
            <a:r>
              <a:rPr lang="cs-CZ" sz="2200" i="1" dirty="0" err="1">
                <a:solidFill>
                  <a:srgbClr val="0070C0"/>
                </a:solidFill>
              </a:rPr>
              <a:t>Filius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i="1" dirty="0" err="1">
                <a:solidFill>
                  <a:srgbClr val="0070C0"/>
                </a:solidFill>
              </a:rPr>
              <a:t>videtur</a:t>
            </a:r>
            <a:r>
              <a:rPr lang="cs-CZ" sz="2200" i="1" dirty="0">
                <a:solidFill>
                  <a:srgbClr val="0070C0"/>
                </a:solidFill>
              </a:rPr>
              <a:t> a </a:t>
            </a:r>
            <a:r>
              <a:rPr lang="cs-CZ" sz="2200" i="1" dirty="0" err="1">
                <a:solidFill>
                  <a:srgbClr val="0070C0"/>
                </a:solidFill>
              </a:rPr>
              <a:t>patre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b="1" i="1" dirty="0" err="1" smtClean="0">
                <a:solidFill>
                  <a:srgbClr val="0070C0"/>
                </a:solidFill>
              </a:rPr>
              <a:t>laudatum</a:t>
            </a:r>
            <a:r>
              <a:rPr lang="cs-CZ" sz="2200" b="1" i="1" dirty="0" smtClean="0">
                <a:solidFill>
                  <a:srgbClr val="0070C0"/>
                </a:solidFill>
              </a:rPr>
              <a:t> </a:t>
            </a:r>
            <a:r>
              <a:rPr lang="cs-CZ" sz="2200" b="1" i="1" dirty="0" err="1" smtClean="0">
                <a:solidFill>
                  <a:srgbClr val="0070C0"/>
                </a:solidFill>
              </a:rPr>
              <a:t>iri</a:t>
            </a:r>
            <a:r>
              <a:rPr lang="cs-CZ" sz="2200" i="1" dirty="0" smtClean="0">
                <a:solidFill>
                  <a:srgbClr val="0070C0"/>
                </a:solidFill>
              </a:rPr>
              <a:t>.</a:t>
            </a:r>
            <a:r>
              <a:rPr lang="cs-CZ" sz="2200" dirty="0" smtClean="0"/>
              <a:t> </a:t>
            </a:r>
            <a:r>
              <a:rPr lang="cs-CZ" sz="2200" dirty="0"/>
              <a:t>= Zdá se, že syn </a:t>
            </a:r>
            <a:r>
              <a:rPr lang="cs-CZ" sz="2200" b="1" dirty="0" smtClean="0"/>
              <a:t>bude</a:t>
            </a:r>
            <a:r>
              <a:rPr lang="cs-CZ" sz="2200" dirty="0" smtClean="0"/>
              <a:t> otcem </a:t>
            </a:r>
            <a:r>
              <a:rPr lang="cs-CZ" sz="2200" b="1" dirty="0"/>
              <a:t>pochválen</a:t>
            </a:r>
            <a:r>
              <a:rPr lang="cs-CZ" sz="2200" dirty="0" smtClean="0"/>
              <a:t>. </a:t>
            </a:r>
            <a:endParaRPr lang="cs-CZ" sz="2200" dirty="0"/>
          </a:p>
          <a:p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61761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Infinitivní vazby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Infinitivní vazby jsou vazby, v nichž se používá infinitiv. </a:t>
            </a:r>
          </a:p>
          <a:p>
            <a:r>
              <a:rPr lang="cs-CZ" sz="2800" dirty="0" smtClean="0"/>
              <a:t>Latina zná dvě specifické vazby, v nichž je </a:t>
            </a:r>
            <a:r>
              <a:rPr lang="cs-CZ" sz="2800" b="1" dirty="0" smtClean="0"/>
              <a:t>infinitiv</a:t>
            </a:r>
            <a:r>
              <a:rPr lang="cs-CZ" sz="2800" dirty="0" smtClean="0"/>
              <a:t> doplněn </a:t>
            </a:r>
            <a:r>
              <a:rPr lang="cs-CZ" sz="2800" b="1" dirty="0" smtClean="0"/>
              <a:t>nominativem</a:t>
            </a:r>
            <a:r>
              <a:rPr lang="cs-CZ" sz="2800" dirty="0" smtClean="0"/>
              <a:t> nebo </a:t>
            </a:r>
            <a:r>
              <a:rPr lang="cs-CZ" sz="2800" b="1" dirty="0" smtClean="0"/>
              <a:t>akuzativem</a:t>
            </a:r>
            <a:r>
              <a:rPr lang="cs-CZ" sz="2800" dirty="0" smtClean="0"/>
              <a:t>. </a:t>
            </a:r>
          </a:p>
          <a:p>
            <a:r>
              <a:rPr lang="cs-CZ" sz="2800" dirty="0" smtClean="0"/>
              <a:t>Jedná se o velmi časté vazby. </a:t>
            </a:r>
          </a:p>
          <a:p>
            <a:r>
              <a:rPr lang="cs-CZ" sz="2800" dirty="0" smtClean="0"/>
              <a:t>V češtině těmto vazbám odpovídají vazby obdobné, ovšem v naprosté většině případů jim odpovídají </a:t>
            </a:r>
            <a:r>
              <a:rPr lang="cs-CZ" sz="2800" b="1" dirty="0" smtClean="0"/>
              <a:t>vedlejší věty </a:t>
            </a:r>
            <a:r>
              <a:rPr lang="cs-CZ" sz="2800" dirty="0" smtClean="0"/>
              <a:t>(podmětné, předmětné aj.)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732755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Vazba akuzativu s infinitivem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r>
              <a:rPr lang="cs-CZ" sz="2400" dirty="0" smtClean="0"/>
              <a:t>Česká varianta: </a:t>
            </a:r>
          </a:p>
          <a:p>
            <a:pPr marL="0" indent="0" defTabSz="539750">
              <a:buNone/>
            </a:pPr>
            <a:r>
              <a:rPr lang="cs-CZ" sz="2400" dirty="0">
                <a:solidFill>
                  <a:srgbClr val="7030A0"/>
                </a:solidFill>
              </a:rPr>
              <a:t>	</a:t>
            </a:r>
            <a:r>
              <a:rPr lang="cs-CZ" sz="2400" dirty="0" smtClean="0">
                <a:solidFill>
                  <a:srgbClr val="7030A0"/>
                </a:solidFill>
              </a:rPr>
              <a:t>Slyším </a:t>
            </a:r>
            <a:r>
              <a:rPr lang="cs-CZ" sz="2400" dirty="0">
                <a:solidFill>
                  <a:srgbClr val="7030A0"/>
                </a:solidFill>
              </a:rPr>
              <a:t>přicházet svou ženu. </a:t>
            </a:r>
            <a:endParaRPr lang="cs-CZ" sz="2400" dirty="0" smtClean="0">
              <a:solidFill>
                <a:srgbClr val="7030A0"/>
              </a:solidFill>
            </a:endParaRPr>
          </a:p>
          <a:p>
            <a:pPr marL="457200" lvl="1" indent="0">
              <a:buNone/>
            </a:pPr>
            <a:r>
              <a:rPr lang="cs-CZ" sz="2200" b="1" dirty="0" smtClean="0">
                <a:solidFill>
                  <a:srgbClr val="7030A0"/>
                </a:solidFill>
              </a:rPr>
              <a:t>	Slyším</a:t>
            </a:r>
            <a:r>
              <a:rPr lang="cs-CZ" sz="2200" dirty="0" smtClean="0">
                <a:solidFill>
                  <a:srgbClr val="7030A0"/>
                </a:solidFill>
              </a:rPr>
              <a:t> </a:t>
            </a:r>
            <a:r>
              <a:rPr lang="cs-CZ" sz="2200" dirty="0"/>
              <a:t>– přísudek věty </a:t>
            </a:r>
            <a:endParaRPr lang="cs-CZ" sz="2200" dirty="0" smtClean="0"/>
          </a:p>
          <a:p>
            <a:pPr marL="457200" lvl="1" indent="0">
              <a:buNone/>
            </a:pPr>
            <a:r>
              <a:rPr lang="cs-CZ" sz="2200" b="1" dirty="0" smtClean="0">
                <a:solidFill>
                  <a:srgbClr val="7030A0"/>
                </a:solidFill>
              </a:rPr>
              <a:t>	Přicházet svou ženu </a:t>
            </a:r>
            <a:r>
              <a:rPr lang="cs-CZ" sz="2200" dirty="0" smtClean="0"/>
              <a:t>= vazba akuzativu s infinitivem </a:t>
            </a:r>
          </a:p>
          <a:p>
            <a:pPr lvl="2"/>
            <a:r>
              <a:rPr lang="cs-CZ" sz="2000" dirty="0" smtClean="0">
                <a:solidFill>
                  <a:srgbClr val="7030A0"/>
                </a:solidFill>
              </a:rPr>
              <a:t>Svou ženu </a:t>
            </a:r>
            <a:r>
              <a:rPr lang="cs-CZ" sz="2000" dirty="0" smtClean="0"/>
              <a:t>– akuzativ </a:t>
            </a:r>
          </a:p>
          <a:p>
            <a:pPr lvl="2"/>
            <a:r>
              <a:rPr lang="cs-CZ" sz="2000" dirty="0" smtClean="0">
                <a:solidFill>
                  <a:srgbClr val="7030A0"/>
                </a:solidFill>
              </a:rPr>
              <a:t>Přicházet</a:t>
            </a:r>
            <a:r>
              <a:rPr lang="cs-CZ" sz="2000" dirty="0" smtClean="0"/>
              <a:t> – infinitiv </a:t>
            </a:r>
          </a:p>
          <a:p>
            <a:endParaRPr lang="cs-CZ" sz="2200" dirty="0"/>
          </a:p>
          <a:p>
            <a:r>
              <a:rPr lang="cs-CZ" sz="2400" dirty="0" smtClean="0"/>
              <a:t>Jiné způsoby vyjádření: </a:t>
            </a:r>
          </a:p>
          <a:p>
            <a:pPr marL="457200" lvl="1" indent="0">
              <a:buNone/>
            </a:pPr>
            <a:r>
              <a:rPr lang="cs-CZ" sz="2200" dirty="0" smtClean="0">
                <a:solidFill>
                  <a:srgbClr val="7030A0"/>
                </a:solidFill>
              </a:rPr>
              <a:t>	Slyším, </a:t>
            </a:r>
            <a:r>
              <a:rPr lang="cs-CZ" sz="2200" b="1" dirty="0" smtClean="0">
                <a:solidFill>
                  <a:srgbClr val="7030A0"/>
                </a:solidFill>
              </a:rPr>
              <a:t>že</a:t>
            </a:r>
            <a:r>
              <a:rPr lang="cs-CZ" sz="2200" dirty="0" smtClean="0">
                <a:solidFill>
                  <a:srgbClr val="7030A0"/>
                </a:solidFill>
              </a:rPr>
              <a:t> má žena přichází </a:t>
            </a:r>
            <a:r>
              <a:rPr lang="cs-CZ" sz="2200" dirty="0" smtClean="0"/>
              <a:t>(vedlejší věta předmětná) </a:t>
            </a:r>
          </a:p>
          <a:p>
            <a:endParaRPr lang="cs-CZ" sz="2200" dirty="0" smtClean="0">
              <a:solidFill>
                <a:srgbClr val="7030A0"/>
              </a:solidFill>
            </a:endParaRPr>
          </a:p>
          <a:p>
            <a:r>
              <a:rPr lang="cs-CZ" sz="2400" dirty="0" smtClean="0">
                <a:solidFill>
                  <a:srgbClr val="7030A0"/>
                </a:solidFill>
              </a:rPr>
              <a:t>Slyším</a:t>
            </a:r>
            <a:r>
              <a:rPr lang="cs-CZ" sz="2400" dirty="0" smtClean="0"/>
              <a:t> </a:t>
            </a:r>
            <a:r>
              <a:rPr lang="cs-CZ" sz="2400" dirty="0">
                <a:solidFill>
                  <a:srgbClr val="0070C0"/>
                </a:solidFill>
              </a:rPr>
              <a:t>přicházet</a:t>
            </a:r>
            <a:r>
              <a:rPr lang="cs-CZ" sz="2400" dirty="0"/>
              <a:t> </a:t>
            </a:r>
            <a:r>
              <a:rPr lang="cs-CZ" sz="2400" dirty="0">
                <a:solidFill>
                  <a:srgbClr val="00B050"/>
                </a:solidFill>
              </a:rPr>
              <a:t>svou ženu</a:t>
            </a:r>
            <a:r>
              <a:rPr lang="cs-CZ" sz="2400" dirty="0"/>
              <a:t>. </a:t>
            </a:r>
          </a:p>
          <a:p>
            <a:pPr marL="895350" lvl="1" indent="0">
              <a:buNone/>
            </a:pPr>
            <a:r>
              <a:rPr lang="cs-CZ" sz="2200" dirty="0" smtClean="0"/>
              <a:t>Akuzativ </a:t>
            </a:r>
            <a:r>
              <a:rPr lang="cs-CZ" sz="2200" dirty="0">
                <a:solidFill>
                  <a:srgbClr val="00B050"/>
                </a:solidFill>
              </a:rPr>
              <a:t>svou ženu</a:t>
            </a:r>
            <a:r>
              <a:rPr lang="cs-CZ" sz="2200" dirty="0"/>
              <a:t> je „podmětem“, činitelem slovesa v infinitivu, </a:t>
            </a:r>
            <a:r>
              <a:rPr lang="cs-CZ" sz="2200" dirty="0">
                <a:solidFill>
                  <a:srgbClr val="0070C0"/>
                </a:solidFill>
              </a:rPr>
              <a:t>přicházet</a:t>
            </a:r>
            <a:r>
              <a:rPr lang="cs-CZ" sz="2200" dirty="0"/>
              <a:t>.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58775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Akuzativ s infinitivem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rgbClr val="7030A0"/>
                </a:solidFill>
              </a:rPr>
              <a:t>Slyším</a:t>
            </a:r>
            <a:r>
              <a:rPr lang="cs-CZ" sz="2400" dirty="0" smtClean="0"/>
              <a:t> </a:t>
            </a:r>
            <a:r>
              <a:rPr lang="cs-CZ" sz="2400" dirty="0" smtClean="0">
                <a:solidFill>
                  <a:srgbClr val="0070C0"/>
                </a:solidFill>
              </a:rPr>
              <a:t>přicházet</a:t>
            </a:r>
            <a:r>
              <a:rPr lang="cs-CZ" sz="2400" dirty="0" smtClean="0"/>
              <a:t> </a:t>
            </a:r>
            <a:r>
              <a:rPr lang="cs-CZ" sz="2400" dirty="0" smtClean="0">
                <a:solidFill>
                  <a:srgbClr val="00B050"/>
                </a:solidFill>
              </a:rPr>
              <a:t>svou ženu</a:t>
            </a:r>
            <a:r>
              <a:rPr lang="cs-CZ" sz="2400" dirty="0" smtClean="0"/>
              <a:t>. </a:t>
            </a:r>
          </a:p>
          <a:p>
            <a:endParaRPr lang="cs-CZ" sz="2400" dirty="0"/>
          </a:p>
          <a:p>
            <a:r>
              <a:rPr lang="cs-CZ" sz="2400" dirty="0" smtClean="0"/>
              <a:t>Latinsky:</a:t>
            </a:r>
            <a:r>
              <a:rPr lang="cs-CZ" sz="2400" dirty="0"/>
              <a:t> </a:t>
            </a:r>
            <a:r>
              <a:rPr lang="cs-CZ" sz="2400" i="1" dirty="0" smtClean="0">
                <a:solidFill>
                  <a:srgbClr val="7030A0"/>
                </a:solidFill>
              </a:rPr>
              <a:t>Audio</a:t>
            </a:r>
            <a:r>
              <a:rPr lang="cs-CZ" sz="2400" i="1" dirty="0" smtClean="0"/>
              <a:t> </a:t>
            </a:r>
            <a:r>
              <a:rPr lang="cs-CZ" sz="2400" i="1" dirty="0" err="1" smtClean="0">
                <a:solidFill>
                  <a:srgbClr val="00B050"/>
                </a:solidFill>
              </a:rPr>
              <a:t>uxorem</a:t>
            </a:r>
            <a:r>
              <a:rPr lang="cs-CZ" sz="2400" i="1" dirty="0" smtClean="0">
                <a:solidFill>
                  <a:srgbClr val="00B050"/>
                </a:solidFill>
              </a:rPr>
              <a:t> </a:t>
            </a:r>
            <a:r>
              <a:rPr lang="cs-CZ" sz="2400" i="1" dirty="0" err="1" smtClean="0">
                <a:solidFill>
                  <a:srgbClr val="00B050"/>
                </a:solidFill>
              </a:rPr>
              <a:t>meam</a:t>
            </a:r>
            <a:r>
              <a:rPr lang="cs-CZ" sz="2400" i="1" dirty="0" smtClean="0">
                <a:solidFill>
                  <a:srgbClr val="00B05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venire</a:t>
            </a:r>
            <a:r>
              <a:rPr lang="cs-CZ" sz="2400" i="1" dirty="0" smtClean="0"/>
              <a:t>. </a:t>
            </a:r>
            <a:endParaRPr lang="cs-CZ" sz="2400" dirty="0"/>
          </a:p>
          <a:p>
            <a:endParaRPr lang="cs-CZ" sz="2400" i="1" dirty="0" smtClean="0"/>
          </a:p>
          <a:p>
            <a:r>
              <a:rPr lang="cs-CZ" sz="2400" dirty="0" smtClean="0"/>
              <a:t>To znamená, že to, co je v latině v této vazbě v akuzativu, se nejlépe přeloží jako podmět vedlejší věty (nejčastěji se spojkou „že“), infinitiv jako příslušný tvar slovesa: </a:t>
            </a:r>
          </a:p>
          <a:p>
            <a:pPr lvl="1"/>
            <a:r>
              <a:rPr lang="cs-CZ" sz="2200" dirty="0" smtClean="0">
                <a:solidFill>
                  <a:srgbClr val="7030A0"/>
                </a:solidFill>
              </a:rPr>
              <a:t>Slyším</a:t>
            </a:r>
            <a:r>
              <a:rPr lang="cs-CZ" sz="2200" dirty="0" smtClean="0"/>
              <a:t>, </a:t>
            </a:r>
            <a:r>
              <a:rPr lang="cs-CZ" sz="2200" b="1" dirty="0" smtClean="0"/>
              <a:t>že</a:t>
            </a:r>
            <a:r>
              <a:rPr lang="cs-CZ" sz="2200" dirty="0" smtClean="0"/>
              <a:t> </a:t>
            </a:r>
            <a:r>
              <a:rPr lang="cs-CZ" sz="2200" dirty="0" smtClean="0">
                <a:solidFill>
                  <a:srgbClr val="00B050"/>
                </a:solidFill>
              </a:rPr>
              <a:t>má žena </a:t>
            </a:r>
            <a:r>
              <a:rPr lang="cs-CZ" sz="2200" dirty="0" smtClean="0">
                <a:solidFill>
                  <a:srgbClr val="0070C0"/>
                </a:solidFill>
              </a:rPr>
              <a:t>přichází</a:t>
            </a:r>
            <a:r>
              <a:rPr lang="cs-CZ" sz="22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18610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Akuzativ s infinitivem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Nejčastěji se tato vazba vyskytuje po slovesech: </a:t>
            </a:r>
          </a:p>
          <a:p>
            <a:pPr lvl="1"/>
            <a:r>
              <a:rPr lang="cs-CZ" sz="1800" dirty="0" smtClean="0"/>
              <a:t>smyslového vnímání a myšlení (</a:t>
            </a:r>
            <a:r>
              <a:rPr lang="cs-CZ" sz="1800" i="1" dirty="0" smtClean="0"/>
              <a:t>video, audio, </a:t>
            </a:r>
            <a:r>
              <a:rPr lang="cs-CZ" sz="1800" i="1" dirty="0" err="1" smtClean="0"/>
              <a:t>sentio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scio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intellego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puto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arbitror</a:t>
            </a:r>
            <a:r>
              <a:rPr lang="cs-CZ" sz="1800" i="1" dirty="0" smtClean="0"/>
              <a:t>,, </a:t>
            </a:r>
            <a:r>
              <a:rPr lang="cs-CZ" sz="1800" i="1" dirty="0" err="1" smtClean="0"/>
              <a:t>iudico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censeo</a:t>
            </a:r>
            <a:r>
              <a:rPr lang="cs-CZ" sz="1800" dirty="0" smtClean="0"/>
              <a:t>…), tedy: </a:t>
            </a:r>
            <a:r>
              <a:rPr lang="cs-CZ" sz="1800" dirty="0" smtClean="0">
                <a:solidFill>
                  <a:srgbClr val="0070C0"/>
                </a:solidFill>
              </a:rPr>
              <a:t>domnívám se, </a:t>
            </a:r>
            <a:r>
              <a:rPr lang="cs-CZ" sz="1800" b="1" dirty="0" smtClean="0">
                <a:solidFill>
                  <a:srgbClr val="0070C0"/>
                </a:solidFill>
              </a:rPr>
              <a:t>že</a:t>
            </a:r>
            <a:r>
              <a:rPr lang="cs-CZ" sz="1800" dirty="0" smtClean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, </a:t>
            </a:r>
            <a:r>
              <a:rPr lang="cs-CZ" sz="1800" dirty="0" smtClean="0">
                <a:solidFill>
                  <a:srgbClr val="0070C0"/>
                </a:solidFill>
              </a:rPr>
              <a:t>vidím, </a:t>
            </a:r>
            <a:r>
              <a:rPr lang="cs-CZ" sz="1800" b="1" dirty="0" smtClean="0">
                <a:solidFill>
                  <a:srgbClr val="0070C0"/>
                </a:solidFill>
              </a:rPr>
              <a:t>že</a:t>
            </a:r>
            <a:r>
              <a:rPr lang="cs-CZ" sz="1800" dirty="0" smtClean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 aj. </a:t>
            </a:r>
          </a:p>
          <a:p>
            <a:pPr lvl="1"/>
            <a:r>
              <a:rPr lang="cs-CZ" sz="1800" dirty="0" smtClean="0"/>
              <a:t>cítění (</a:t>
            </a:r>
            <a:r>
              <a:rPr lang="cs-CZ" sz="1800" i="1" dirty="0" err="1" smtClean="0"/>
              <a:t>gaudeo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doleo</a:t>
            </a:r>
            <a:r>
              <a:rPr lang="cs-CZ" sz="1800" dirty="0" smtClean="0"/>
              <a:t>…), tedy </a:t>
            </a:r>
            <a:r>
              <a:rPr lang="cs-CZ" sz="1800" dirty="0" smtClean="0">
                <a:solidFill>
                  <a:srgbClr val="0070C0"/>
                </a:solidFill>
              </a:rPr>
              <a:t>raduji se, </a:t>
            </a:r>
            <a:r>
              <a:rPr lang="cs-CZ" sz="1800" b="1" dirty="0" smtClean="0">
                <a:solidFill>
                  <a:srgbClr val="0070C0"/>
                </a:solidFill>
              </a:rPr>
              <a:t>že</a:t>
            </a:r>
            <a:r>
              <a:rPr lang="cs-CZ" sz="1800" dirty="0" smtClean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, </a:t>
            </a:r>
            <a:r>
              <a:rPr lang="cs-CZ" sz="1800" dirty="0">
                <a:solidFill>
                  <a:srgbClr val="0070C0"/>
                </a:solidFill>
              </a:rPr>
              <a:t>je mi líto, </a:t>
            </a:r>
            <a:r>
              <a:rPr lang="cs-CZ" sz="1800" b="1" dirty="0">
                <a:solidFill>
                  <a:srgbClr val="0070C0"/>
                </a:solidFill>
              </a:rPr>
              <a:t>že</a:t>
            </a:r>
            <a:r>
              <a:rPr lang="cs-CZ" sz="1800" dirty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 aj. </a:t>
            </a:r>
          </a:p>
          <a:p>
            <a:pPr lvl="1"/>
            <a:r>
              <a:rPr lang="cs-CZ" sz="1800" dirty="0" smtClean="0"/>
              <a:t>chtění a žádání (</a:t>
            </a:r>
            <a:r>
              <a:rPr lang="cs-CZ" sz="1800" i="1" dirty="0" err="1" smtClean="0"/>
              <a:t>volo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nolo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cupio</a:t>
            </a:r>
            <a:r>
              <a:rPr lang="cs-CZ" sz="1800" i="1" dirty="0" smtClean="0"/>
              <a:t>, studio, </a:t>
            </a:r>
            <a:r>
              <a:rPr lang="cs-CZ" sz="1800" i="1" dirty="0" err="1" smtClean="0"/>
              <a:t>postulo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iubeo</a:t>
            </a:r>
            <a:r>
              <a:rPr lang="cs-CZ" sz="1800" i="1" dirty="0" smtClean="0"/>
              <a:t>, veto…</a:t>
            </a:r>
            <a:r>
              <a:rPr lang="cs-CZ" sz="1800" dirty="0" smtClean="0"/>
              <a:t>), tedy </a:t>
            </a:r>
            <a:r>
              <a:rPr lang="cs-CZ" sz="1800" dirty="0">
                <a:solidFill>
                  <a:srgbClr val="0070C0"/>
                </a:solidFill>
              </a:rPr>
              <a:t>chci, </a:t>
            </a:r>
            <a:r>
              <a:rPr lang="cs-CZ" sz="1800" b="1" dirty="0">
                <a:solidFill>
                  <a:srgbClr val="0070C0"/>
                </a:solidFill>
              </a:rPr>
              <a:t>aby</a:t>
            </a:r>
            <a:r>
              <a:rPr lang="cs-CZ" sz="1800" dirty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, </a:t>
            </a:r>
            <a:r>
              <a:rPr lang="cs-CZ" sz="1800" dirty="0">
                <a:solidFill>
                  <a:srgbClr val="0070C0"/>
                </a:solidFill>
              </a:rPr>
              <a:t>přikazuji, </a:t>
            </a:r>
            <a:r>
              <a:rPr lang="cs-CZ" sz="1800" b="1" dirty="0">
                <a:solidFill>
                  <a:srgbClr val="0070C0"/>
                </a:solidFill>
              </a:rPr>
              <a:t>aby</a:t>
            </a:r>
            <a:r>
              <a:rPr lang="cs-CZ" sz="1800" dirty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 aj. </a:t>
            </a:r>
          </a:p>
          <a:p>
            <a:pPr lvl="1"/>
            <a:r>
              <a:rPr lang="cs-CZ" sz="1800" dirty="0" smtClean="0"/>
              <a:t>slovního projevu (</a:t>
            </a:r>
            <a:r>
              <a:rPr lang="cs-CZ" sz="1800" i="1" dirty="0" err="1" smtClean="0"/>
              <a:t>dico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loquor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affirmo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nuntio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respondeo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moneo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narro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trado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promitto</a:t>
            </a:r>
            <a:r>
              <a:rPr lang="cs-CZ" sz="1800" dirty="0" smtClean="0"/>
              <a:t>…), tedy </a:t>
            </a:r>
            <a:r>
              <a:rPr lang="cs-CZ" sz="1800" dirty="0" smtClean="0">
                <a:solidFill>
                  <a:srgbClr val="0070C0"/>
                </a:solidFill>
              </a:rPr>
              <a:t>říkám, </a:t>
            </a:r>
            <a:r>
              <a:rPr lang="cs-CZ" sz="1800" b="1" dirty="0" smtClean="0">
                <a:solidFill>
                  <a:srgbClr val="0070C0"/>
                </a:solidFill>
              </a:rPr>
              <a:t>že</a:t>
            </a:r>
            <a:r>
              <a:rPr lang="cs-CZ" sz="1800" dirty="0" smtClean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, </a:t>
            </a:r>
            <a:r>
              <a:rPr lang="cs-CZ" sz="1800" dirty="0">
                <a:solidFill>
                  <a:srgbClr val="0070C0"/>
                </a:solidFill>
              </a:rPr>
              <a:t>tvrdím, </a:t>
            </a:r>
            <a:r>
              <a:rPr lang="cs-CZ" sz="1800" b="1" dirty="0">
                <a:solidFill>
                  <a:srgbClr val="0070C0"/>
                </a:solidFill>
              </a:rPr>
              <a:t>že</a:t>
            </a:r>
            <a:r>
              <a:rPr lang="cs-CZ" sz="1800" dirty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 aj. </a:t>
            </a:r>
          </a:p>
          <a:p>
            <a:pPr lvl="1"/>
            <a:r>
              <a:rPr lang="cs-CZ" sz="1800" dirty="0" smtClean="0"/>
              <a:t>způsobování (někdy, např. </a:t>
            </a:r>
            <a:r>
              <a:rPr lang="cs-CZ" sz="1800" i="1" dirty="0" err="1" smtClean="0"/>
              <a:t>facio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efficio</a:t>
            </a:r>
            <a:r>
              <a:rPr lang="cs-CZ" sz="1800" i="1" dirty="0" smtClean="0"/>
              <a:t>, do</a:t>
            </a:r>
            <a:r>
              <a:rPr lang="cs-CZ" sz="1800" dirty="0" smtClean="0"/>
              <a:t>…), tedy </a:t>
            </a:r>
            <a:r>
              <a:rPr lang="cs-CZ" sz="1800" dirty="0">
                <a:solidFill>
                  <a:srgbClr val="0070C0"/>
                </a:solidFill>
              </a:rPr>
              <a:t>způsobuji, </a:t>
            </a:r>
            <a:r>
              <a:rPr lang="cs-CZ" sz="1800" b="1" dirty="0">
                <a:solidFill>
                  <a:srgbClr val="0070C0"/>
                </a:solidFill>
              </a:rPr>
              <a:t>že</a:t>
            </a:r>
            <a:r>
              <a:rPr lang="cs-CZ" sz="1800" dirty="0">
                <a:solidFill>
                  <a:srgbClr val="0070C0"/>
                </a:solidFill>
              </a:rPr>
              <a:t>… </a:t>
            </a:r>
            <a:r>
              <a:rPr lang="cs-CZ" sz="1800" dirty="0" smtClean="0"/>
              <a:t>aj. </a:t>
            </a:r>
            <a:endParaRPr lang="cs-CZ" sz="1800" dirty="0"/>
          </a:p>
          <a:p>
            <a:pPr lvl="1"/>
            <a:r>
              <a:rPr lang="cs-CZ" sz="1800" dirty="0" smtClean="0"/>
              <a:t>neosobních slovesech projevování a známosti (</a:t>
            </a:r>
            <a:r>
              <a:rPr lang="cs-CZ" sz="1800" i="1" dirty="0" err="1" smtClean="0"/>
              <a:t>constat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notum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est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apparet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dictum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est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fama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est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opinio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est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verisimile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est</a:t>
            </a:r>
            <a:r>
              <a:rPr lang="cs-CZ" sz="1800" dirty="0" smtClean="0"/>
              <a:t>…), tedy </a:t>
            </a:r>
            <a:r>
              <a:rPr lang="cs-CZ" sz="1800" dirty="0">
                <a:solidFill>
                  <a:srgbClr val="0070C0"/>
                </a:solidFill>
              </a:rPr>
              <a:t>je známo, </a:t>
            </a:r>
            <a:r>
              <a:rPr lang="cs-CZ" sz="1800" b="1" dirty="0">
                <a:solidFill>
                  <a:srgbClr val="0070C0"/>
                </a:solidFill>
              </a:rPr>
              <a:t>že</a:t>
            </a:r>
            <a:r>
              <a:rPr lang="cs-CZ" sz="1800" dirty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, </a:t>
            </a:r>
            <a:r>
              <a:rPr lang="cs-CZ" sz="1800" dirty="0">
                <a:solidFill>
                  <a:srgbClr val="0070C0"/>
                </a:solidFill>
              </a:rPr>
              <a:t>je zjevné, </a:t>
            </a:r>
            <a:r>
              <a:rPr lang="cs-CZ" sz="1800" b="1" dirty="0" smtClean="0">
                <a:solidFill>
                  <a:srgbClr val="0070C0"/>
                </a:solidFill>
              </a:rPr>
              <a:t>že</a:t>
            </a:r>
            <a:r>
              <a:rPr lang="cs-CZ" sz="1800" dirty="0" smtClean="0">
                <a:solidFill>
                  <a:srgbClr val="0070C0"/>
                </a:solidFill>
              </a:rPr>
              <a:t>… </a:t>
            </a:r>
            <a:r>
              <a:rPr lang="cs-CZ" sz="1800" dirty="0" smtClean="0"/>
              <a:t>aj. </a:t>
            </a:r>
          </a:p>
          <a:p>
            <a:pPr lvl="1"/>
            <a:r>
              <a:rPr lang="cs-CZ" sz="1800" dirty="0" smtClean="0"/>
              <a:t>neosobních slovesech náležitosti (</a:t>
            </a:r>
            <a:r>
              <a:rPr lang="cs-CZ" sz="1800" i="1" dirty="0" err="1" smtClean="0"/>
              <a:t>oportet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decet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licet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mos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est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fas</a:t>
            </a:r>
            <a:r>
              <a:rPr lang="cs-CZ" sz="1800" i="1" dirty="0" smtClean="0"/>
              <a:t> es…</a:t>
            </a:r>
            <a:r>
              <a:rPr lang="cs-CZ" sz="1800" dirty="0" smtClean="0"/>
              <a:t>), tedy </a:t>
            </a:r>
            <a:r>
              <a:rPr lang="cs-CZ" sz="1800" dirty="0">
                <a:solidFill>
                  <a:srgbClr val="0070C0"/>
                </a:solidFill>
              </a:rPr>
              <a:t>je třeba, </a:t>
            </a:r>
            <a:r>
              <a:rPr lang="cs-CZ" sz="1800" b="1" dirty="0">
                <a:solidFill>
                  <a:srgbClr val="0070C0"/>
                </a:solidFill>
              </a:rPr>
              <a:t>aby</a:t>
            </a:r>
            <a:r>
              <a:rPr lang="cs-CZ" sz="1800" dirty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, </a:t>
            </a:r>
            <a:r>
              <a:rPr lang="cs-CZ" sz="1800" dirty="0">
                <a:solidFill>
                  <a:srgbClr val="0070C0"/>
                </a:solidFill>
              </a:rPr>
              <a:t>sluší se, </a:t>
            </a:r>
            <a:r>
              <a:rPr lang="cs-CZ" sz="1800" b="1" dirty="0">
                <a:solidFill>
                  <a:srgbClr val="0070C0"/>
                </a:solidFill>
              </a:rPr>
              <a:t>aby</a:t>
            </a:r>
            <a:r>
              <a:rPr lang="cs-CZ" sz="1800" dirty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 aj. </a:t>
            </a:r>
          </a:p>
          <a:p>
            <a:pPr lvl="1"/>
            <a:r>
              <a:rPr lang="cs-CZ" sz="1800" dirty="0"/>
              <a:t>neosobních slovesech </a:t>
            </a:r>
            <a:r>
              <a:rPr lang="cs-CZ" sz="1800" dirty="0" smtClean="0"/>
              <a:t>výsledku myšlenky (</a:t>
            </a:r>
            <a:r>
              <a:rPr lang="cs-CZ" sz="1800" i="1" dirty="0" err="1" smtClean="0"/>
              <a:t>efficitur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sequitur</a:t>
            </a:r>
            <a:r>
              <a:rPr lang="cs-CZ" sz="1800" i="1" dirty="0" smtClean="0"/>
              <a:t>…</a:t>
            </a:r>
            <a:r>
              <a:rPr lang="cs-CZ" sz="1800" dirty="0" smtClean="0"/>
              <a:t>), </a:t>
            </a:r>
            <a:r>
              <a:rPr lang="cs-CZ" sz="1800" dirty="0"/>
              <a:t>tedy </a:t>
            </a:r>
            <a:r>
              <a:rPr lang="cs-CZ" sz="1800" dirty="0">
                <a:solidFill>
                  <a:srgbClr val="0070C0"/>
                </a:solidFill>
              </a:rPr>
              <a:t>z toho vyplývá, </a:t>
            </a:r>
            <a:r>
              <a:rPr lang="cs-CZ" sz="1800" b="1" dirty="0">
                <a:solidFill>
                  <a:srgbClr val="0070C0"/>
                </a:solidFill>
              </a:rPr>
              <a:t>že</a:t>
            </a:r>
            <a:r>
              <a:rPr lang="cs-CZ" sz="1800" dirty="0" smtClean="0">
                <a:solidFill>
                  <a:srgbClr val="0070C0"/>
                </a:solidFill>
              </a:rPr>
              <a:t>…</a:t>
            </a:r>
            <a:r>
              <a:rPr lang="cs-CZ" sz="1800" dirty="0" smtClean="0"/>
              <a:t> </a:t>
            </a:r>
            <a:r>
              <a:rPr lang="cs-CZ" sz="1800" dirty="0"/>
              <a:t>aj. </a:t>
            </a:r>
          </a:p>
          <a:p>
            <a:pPr lvl="1"/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353122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Akuzativ s infinitivem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Příklady:</a:t>
            </a:r>
          </a:p>
          <a:p>
            <a:pPr lvl="1"/>
            <a:r>
              <a:rPr lang="cs-CZ" sz="2200" i="1" dirty="0" err="1" smtClean="0">
                <a:solidFill>
                  <a:srgbClr val="7030A0"/>
                </a:solidFill>
              </a:rPr>
              <a:t>Scio</a:t>
            </a:r>
            <a:r>
              <a:rPr lang="cs-CZ" sz="2200" i="1" dirty="0" smtClean="0">
                <a:solidFill>
                  <a:srgbClr val="7030A0"/>
                </a:solidFill>
              </a:rPr>
              <a:t> </a:t>
            </a:r>
            <a:r>
              <a:rPr lang="cs-CZ" sz="2200" i="1" dirty="0" err="1" smtClean="0">
                <a:solidFill>
                  <a:srgbClr val="00B050"/>
                </a:solidFill>
              </a:rPr>
              <a:t>te</a:t>
            </a:r>
            <a:r>
              <a:rPr lang="cs-CZ" sz="2200" i="1" dirty="0" smtClean="0">
                <a:solidFill>
                  <a:srgbClr val="00B050"/>
                </a:solidFill>
              </a:rPr>
              <a:t> </a:t>
            </a:r>
            <a:r>
              <a:rPr lang="cs-CZ" sz="2200" i="1" dirty="0" err="1" smtClean="0">
                <a:solidFill>
                  <a:srgbClr val="00B050"/>
                </a:solidFill>
              </a:rPr>
              <a:t>sapientem</a:t>
            </a:r>
            <a:r>
              <a:rPr lang="cs-CZ" sz="2200" i="1" dirty="0" smtClean="0">
                <a:solidFill>
                  <a:srgbClr val="00B050"/>
                </a:solidFill>
              </a:rPr>
              <a:t> </a:t>
            </a:r>
            <a:r>
              <a:rPr lang="cs-CZ" sz="2200" i="1" dirty="0" err="1" smtClean="0">
                <a:solidFill>
                  <a:srgbClr val="0070C0"/>
                </a:solidFill>
              </a:rPr>
              <a:t>esse</a:t>
            </a:r>
            <a:r>
              <a:rPr lang="cs-CZ" sz="2200" i="1" dirty="0" smtClean="0"/>
              <a:t>. </a:t>
            </a:r>
          </a:p>
          <a:p>
            <a:pPr marL="457200" lvl="1" indent="0">
              <a:buNone/>
            </a:pPr>
            <a:r>
              <a:rPr lang="cs-CZ" sz="2200" dirty="0" smtClean="0"/>
              <a:t>Akuzativ bude přeložen jako podmět vedlejší věty, infinitiv jako sloveso ve finitním tvaru. </a:t>
            </a:r>
          </a:p>
          <a:p>
            <a:pPr lvl="1"/>
            <a:r>
              <a:rPr lang="cs-CZ" sz="2200" dirty="0" smtClean="0">
                <a:solidFill>
                  <a:srgbClr val="7030A0"/>
                </a:solidFill>
              </a:rPr>
              <a:t>Vím</a:t>
            </a:r>
            <a:r>
              <a:rPr lang="cs-CZ" sz="2200" dirty="0"/>
              <a:t>, </a:t>
            </a:r>
            <a:r>
              <a:rPr lang="cs-CZ" sz="2200" b="1" dirty="0"/>
              <a:t>že</a:t>
            </a:r>
            <a:r>
              <a:rPr lang="cs-CZ" sz="2200" dirty="0"/>
              <a:t> </a:t>
            </a:r>
            <a:r>
              <a:rPr lang="cs-CZ" sz="2200" dirty="0">
                <a:solidFill>
                  <a:srgbClr val="0070C0"/>
                </a:solidFill>
              </a:rPr>
              <a:t>jsi</a:t>
            </a:r>
            <a:r>
              <a:rPr lang="cs-CZ" sz="2200" dirty="0"/>
              <a:t> </a:t>
            </a:r>
            <a:r>
              <a:rPr lang="cs-CZ" sz="2200" dirty="0">
                <a:solidFill>
                  <a:srgbClr val="00B050"/>
                </a:solidFill>
              </a:rPr>
              <a:t>moudrý</a:t>
            </a:r>
            <a:r>
              <a:rPr lang="cs-CZ" sz="2200" dirty="0"/>
              <a:t>. </a:t>
            </a:r>
            <a:endParaRPr lang="cs-CZ" sz="2200" dirty="0" smtClean="0"/>
          </a:p>
          <a:p>
            <a:pPr lvl="1"/>
            <a:endParaRPr lang="cs-CZ" sz="2200" dirty="0" smtClean="0"/>
          </a:p>
          <a:p>
            <a:pPr lvl="1"/>
            <a:r>
              <a:rPr lang="cs-CZ" sz="2200" i="1" dirty="0">
                <a:solidFill>
                  <a:srgbClr val="7030A0"/>
                </a:solidFill>
              </a:rPr>
              <a:t>Omnibus </a:t>
            </a:r>
            <a:r>
              <a:rPr lang="cs-CZ" sz="2200" i="1" dirty="0" err="1">
                <a:solidFill>
                  <a:srgbClr val="7030A0"/>
                </a:solidFill>
              </a:rPr>
              <a:t>notum</a:t>
            </a:r>
            <a:r>
              <a:rPr lang="cs-CZ" sz="2200" i="1" dirty="0">
                <a:solidFill>
                  <a:srgbClr val="7030A0"/>
                </a:solidFill>
              </a:rPr>
              <a:t> </a:t>
            </a:r>
            <a:r>
              <a:rPr lang="cs-CZ" sz="2200" i="1" dirty="0" err="1">
                <a:solidFill>
                  <a:srgbClr val="7030A0"/>
                </a:solidFill>
              </a:rPr>
              <a:t>est</a:t>
            </a:r>
            <a:r>
              <a:rPr lang="cs-CZ" sz="2200" i="1" dirty="0">
                <a:solidFill>
                  <a:srgbClr val="7030A0"/>
                </a:solidFill>
              </a:rPr>
              <a:t> </a:t>
            </a:r>
            <a:r>
              <a:rPr lang="cs-CZ" sz="2200" i="1" dirty="0" err="1"/>
              <a:t>autumno</a:t>
            </a:r>
            <a:r>
              <a:rPr lang="cs-CZ" sz="2200" i="1" dirty="0"/>
              <a:t> </a:t>
            </a:r>
            <a:r>
              <a:rPr lang="cs-CZ" sz="2200" i="1" dirty="0" err="1" smtClean="0">
                <a:solidFill>
                  <a:srgbClr val="00B050"/>
                </a:solidFill>
              </a:rPr>
              <a:t>multas</a:t>
            </a:r>
            <a:r>
              <a:rPr lang="cs-CZ" sz="2200" i="1" dirty="0" smtClean="0">
                <a:solidFill>
                  <a:srgbClr val="00B050"/>
                </a:solidFill>
              </a:rPr>
              <a:t> </a:t>
            </a:r>
            <a:r>
              <a:rPr lang="cs-CZ" sz="2200" i="1" dirty="0" err="1">
                <a:solidFill>
                  <a:srgbClr val="00B050"/>
                </a:solidFill>
              </a:rPr>
              <a:t>aves</a:t>
            </a:r>
            <a:r>
              <a:rPr lang="cs-CZ" sz="2200" i="1" dirty="0">
                <a:solidFill>
                  <a:srgbClr val="00B050"/>
                </a:solidFill>
              </a:rPr>
              <a:t> </a:t>
            </a:r>
            <a:r>
              <a:rPr lang="cs-CZ" sz="2200" i="1" dirty="0" smtClean="0"/>
              <a:t>in </a:t>
            </a:r>
            <a:r>
              <a:rPr lang="cs-CZ" sz="2200" i="1" dirty="0" err="1" smtClean="0"/>
              <a:t>regiones</a:t>
            </a:r>
            <a:r>
              <a:rPr lang="cs-CZ" sz="2200" i="1" dirty="0" smtClean="0"/>
              <a:t> </a:t>
            </a:r>
            <a:r>
              <a:rPr lang="cs-CZ" sz="2200" i="1" dirty="0" err="1" smtClean="0"/>
              <a:t>calidiores</a:t>
            </a:r>
            <a:r>
              <a:rPr lang="cs-CZ" sz="2200" i="1" dirty="0" smtClean="0"/>
              <a:t> </a:t>
            </a:r>
            <a:r>
              <a:rPr lang="cs-CZ" sz="2200" i="1" dirty="0" err="1" smtClean="0">
                <a:solidFill>
                  <a:srgbClr val="0070C0"/>
                </a:solidFill>
              </a:rPr>
              <a:t>avolare</a:t>
            </a:r>
            <a:r>
              <a:rPr lang="cs-CZ" sz="2200" dirty="0" smtClean="0"/>
              <a:t>.</a:t>
            </a:r>
          </a:p>
          <a:p>
            <a:pPr marL="457200" lvl="1" indent="0">
              <a:buNone/>
            </a:pPr>
            <a:r>
              <a:rPr lang="cs-CZ" sz="2200" dirty="0"/>
              <a:t>Akuzativ bude přeložen jako podmět vedlejší věty, infinitiv jako sloveso ve finitním tvaru. </a:t>
            </a:r>
            <a:r>
              <a:rPr lang="cs-CZ" sz="2200" dirty="0" smtClean="0"/>
              <a:t>V souvětí je mnoho dalších termínů, které zůstanou přeloženy beze změny. </a:t>
            </a:r>
            <a:endParaRPr lang="cs-CZ" sz="2200" dirty="0"/>
          </a:p>
          <a:p>
            <a:pPr lvl="1"/>
            <a:r>
              <a:rPr lang="cs-CZ" sz="2200" dirty="0" smtClean="0">
                <a:solidFill>
                  <a:srgbClr val="7030A0"/>
                </a:solidFill>
              </a:rPr>
              <a:t>Všem je známo</a:t>
            </a:r>
            <a:r>
              <a:rPr lang="cs-CZ" sz="2200" dirty="0" smtClean="0"/>
              <a:t>, </a:t>
            </a:r>
            <a:r>
              <a:rPr lang="cs-CZ" sz="2200" b="1" dirty="0"/>
              <a:t>že</a:t>
            </a:r>
            <a:r>
              <a:rPr lang="cs-CZ" sz="2200" dirty="0"/>
              <a:t> </a:t>
            </a:r>
            <a:r>
              <a:rPr lang="cs-CZ" sz="2200" dirty="0" smtClean="0">
                <a:solidFill>
                  <a:srgbClr val="00B050"/>
                </a:solidFill>
              </a:rPr>
              <a:t>mnoho ptáků </a:t>
            </a:r>
            <a:r>
              <a:rPr lang="cs-CZ" sz="2200" dirty="0" smtClean="0"/>
              <a:t>na podzim </a:t>
            </a:r>
            <a:r>
              <a:rPr lang="cs-CZ" sz="2200" dirty="0" smtClean="0">
                <a:solidFill>
                  <a:srgbClr val="0070C0"/>
                </a:solidFill>
              </a:rPr>
              <a:t>odlétá</a:t>
            </a:r>
            <a:r>
              <a:rPr lang="cs-CZ" sz="2200" dirty="0" smtClean="0"/>
              <a:t> do teplejších krajin.  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97253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Infinitivy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cs-CZ" sz="2200" dirty="0" smtClean="0"/>
              <a:t>Latina zná celkem  infinitivů, které slouží právě pro vyjádření aktivní či pasivní činnosti (tj. aktivní a pasivní infinitivy) současné (</a:t>
            </a:r>
            <a:r>
              <a:rPr lang="cs-CZ" sz="2200" dirty="0" smtClean="0">
                <a:solidFill>
                  <a:srgbClr val="0070C0"/>
                </a:solidFill>
              </a:rPr>
              <a:t>infinitiv prézentu</a:t>
            </a:r>
            <a:r>
              <a:rPr lang="cs-CZ" sz="2200" dirty="0" smtClean="0"/>
              <a:t>), předčasné (</a:t>
            </a:r>
            <a:r>
              <a:rPr lang="cs-CZ" sz="2200" dirty="0" smtClean="0">
                <a:solidFill>
                  <a:srgbClr val="00B050"/>
                </a:solidFill>
              </a:rPr>
              <a:t>infinitiv perfekta</a:t>
            </a:r>
            <a:r>
              <a:rPr lang="cs-CZ" sz="2200" dirty="0" smtClean="0"/>
              <a:t>) či budoucí (</a:t>
            </a:r>
            <a:r>
              <a:rPr lang="cs-CZ" sz="2200" dirty="0" smtClean="0">
                <a:solidFill>
                  <a:srgbClr val="C00000"/>
                </a:solidFill>
              </a:rPr>
              <a:t>infinitiv futura</a:t>
            </a:r>
            <a:r>
              <a:rPr lang="cs-CZ" sz="2200" dirty="0" smtClean="0"/>
              <a:t>) vůči ději hlavnímu. Tedy: </a:t>
            </a:r>
          </a:p>
          <a:p>
            <a:endParaRPr lang="cs-CZ" sz="2200" dirty="0" smtClean="0"/>
          </a:p>
          <a:p>
            <a:r>
              <a:rPr lang="cs-CZ" sz="2200" i="1" dirty="0" err="1" smtClean="0"/>
              <a:t>Scio</a:t>
            </a:r>
            <a:r>
              <a:rPr lang="cs-CZ" sz="2200" i="1" dirty="0" smtClean="0"/>
              <a:t> </a:t>
            </a:r>
            <a:r>
              <a:rPr lang="cs-CZ" sz="2200" i="1" dirty="0" err="1" smtClean="0"/>
              <a:t>te</a:t>
            </a:r>
            <a:r>
              <a:rPr lang="cs-CZ" sz="2200" i="1" dirty="0" smtClean="0"/>
              <a:t> </a:t>
            </a:r>
            <a:r>
              <a:rPr lang="cs-CZ" sz="2200" i="1" dirty="0" err="1" smtClean="0">
                <a:solidFill>
                  <a:srgbClr val="0070C0"/>
                </a:solidFill>
              </a:rPr>
              <a:t>laudare</a:t>
            </a:r>
            <a:r>
              <a:rPr lang="cs-CZ" sz="2200" dirty="0" smtClean="0"/>
              <a:t>. 		</a:t>
            </a:r>
            <a:r>
              <a:rPr lang="cs-CZ" sz="2200" dirty="0" err="1"/>
              <a:t>i</a:t>
            </a:r>
            <a:r>
              <a:rPr lang="cs-CZ" sz="2200" dirty="0" err="1" smtClean="0"/>
              <a:t>nf</a:t>
            </a:r>
            <a:r>
              <a:rPr lang="cs-CZ" sz="2200" dirty="0" smtClean="0"/>
              <a:t>. </a:t>
            </a:r>
            <a:r>
              <a:rPr lang="cs-CZ" sz="2200" dirty="0" err="1" smtClean="0"/>
              <a:t>préz</a:t>
            </a:r>
            <a:r>
              <a:rPr lang="cs-CZ" sz="2200" dirty="0" smtClean="0"/>
              <a:t>. akt.	Vím, že </a:t>
            </a:r>
            <a:r>
              <a:rPr lang="cs-CZ" sz="2200" b="1" dirty="0" smtClean="0"/>
              <a:t>chválíš</a:t>
            </a:r>
            <a:r>
              <a:rPr lang="cs-CZ" sz="2200" dirty="0" smtClean="0"/>
              <a:t>. </a:t>
            </a:r>
          </a:p>
          <a:p>
            <a:r>
              <a:rPr lang="cs-CZ" sz="2200" i="1" dirty="0" err="1" smtClean="0"/>
              <a:t>Scio</a:t>
            </a:r>
            <a:r>
              <a:rPr lang="cs-CZ" sz="2200" i="1" dirty="0" smtClean="0"/>
              <a:t> </a:t>
            </a:r>
            <a:r>
              <a:rPr lang="cs-CZ" sz="2200" i="1" dirty="0" err="1" smtClean="0"/>
              <a:t>te</a:t>
            </a:r>
            <a:r>
              <a:rPr lang="cs-CZ" sz="2200" i="1" dirty="0" smtClean="0"/>
              <a:t> </a:t>
            </a:r>
            <a:r>
              <a:rPr lang="cs-CZ" sz="2200" i="1" dirty="0" err="1">
                <a:solidFill>
                  <a:srgbClr val="0070C0"/>
                </a:solidFill>
              </a:rPr>
              <a:t>laudari</a:t>
            </a:r>
            <a:r>
              <a:rPr lang="cs-CZ" sz="2200" i="1" dirty="0" smtClean="0"/>
              <a:t>. </a:t>
            </a:r>
            <a:r>
              <a:rPr lang="cs-CZ" sz="2200" dirty="0" smtClean="0"/>
              <a:t>		</a:t>
            </a:r>
            <a:r>
              <a:rPr lang="cs-CZ" sz="2200" dirty="0" err="1" smtClean="0"/>
              <a:t>inf</a:t>
            </a:r>
            <a:r>
              <a:rPr lang="cs-CZ" sz="2200" dirty="0"/>
              <a:t>. </a:t>
            </a:r>
            <a:r>
              <a:rPr lang="cs-CZ" sz="2200" dirty="0" err="1"/>
              <a:t>préz</a:t>
            </a:r>
            <a:r>
              <a:rPr lang="cs-CZ" sz="2200" dirty="0"/>
              <a:t>. </a:t>
            </a:r>
            <a:r>
              <a:rPr lang="cs-CZ" sz="2200" dirty="0" smtClean="0"/>
              <a:t>pas. 	Vím, že </a:t>
            </a:r>
            <a:r>
              <a:rPr lang="cs-CZ" sz="2200" b="1" dirty="0" smtClean="0"/>
              <a:t>jsi chválen</a:t>
            </a:r>
            <a:r>
              <a:rPr lang="cs-CZ" sz="2200" dirty="0" smtClean="0"/>
              <a:t>. </a:t>
            </a:r>
          </a:p>
          <a:p>
            <a:endParaRPr lang="cs-CZ" sz="2200" dirty="0" smtClean="0"/>
          </a:p>
          <a:p>
            <a:r>
              <a:rPr lang="cs-CZ" sz="2200" i="1" dirty="0" err="1" smtClean="0"/>
              <a:t>Scio</a:t>
            </a:r>
            <a:r>
              <a:rPr lang="cs-CZ" sz="2200" i="1" dirty="0" smtClean="0"/>
              <a:t> </a:t>
            </a:r>
            <a:r>
              <a:rPr lang="cs-CZ" sz="2200" i="1" dirty="0" err="1" smtClean="0"/>
              <a:t>te</a:t>
            </a:r>
            <a:r>
              <a:rPr lang="cs-CZ" sz="2200" i="1" dirty="0" smtClean="0"/>
              <a:t> </a:t>
            </a:r>
            <a:r>
              <a:rPr lang="cs-CZ" sz="2200" i="1" dirty="0" err="1" smtClean="0">
                <a:solidFill>
                  <a:srgbClr val="00B050"/>
                </a:solidFill>
              </a:rPr>
              <a:t>laudavisse</a:t>
            </a:r>
            <a:r>
              <a:rPr lang="cs-CZ" sz="2200" i="1" dirty="0" smtClean="0"/>
              <a:t>. 	</a:t>
            </a:r>
            <a:r>
              <a:rPr lang="cs-CZ" sz="2200" dirty="0" smtClean="0"/>
              <a:t>	</a:t>
            </a:r>
            <a:r>
              <a:rPr lang="cs-CZ" sz="2200" dirty="0" err="1" smtClean="0"/>
              <a:t>inf</a:t>
            </a:r>
            <a:r>
              <a:rPr lang="cs-CZ" sz="2200" dirty="0"/>
              <a:t>. </a:t>
            </a:r>
            <a:r>
              <a:rPr lang="cs-CZ" sz="2200" dirty="0" err="1" smtClean="0"/>
              <a:t>perf</a:t>
            </a:r>
            <a:r>
              <a:rPr lang="cs-CZ" sz="2200" dirty="0" smtClean="0"/>
              <a:t>. </a:t>
            </a:r>
            <a:r>
              <a:rPr lang="cs-CZ" sz="2200" dirty="0"/>
              <a:t>akt. </a:t>
            </a:r>
            <a:r>
              <a:rPr lang="cs-CZ" sz="2200" dirty="0" smtClean="0"/>
              <a:t>	Vím, že </a:t>
            </a:r>
            <a:r>
              <a:rPr lang="cs-CZ" sz="2200" b="1" dirty="0" smtClean="0"/>
              <a:t>jsi pochválil</a:t>
            </a:r>
            <a:r>
              <a:rPr lang="cs-CZ" sz="2200" dirty="0" smtClean="0"/>
              <a:t>. </a:t>
            </a:r>
          </a:p>
          <a:p>
            <a:r>
              <a:rPr lang="cs-CZ" sz="2200" i="1" dirty="0" err="1" smtClean="0"/>
              <a:t>Scio</a:t>
            </a:r>
            <a:r>
              <a:rPr lang="cs-CZ" sz="2200" i="1" dirty="0" smtClean="0"/>
              <a:t> </a:t>
            </a:r>
            <a:r>
              <a:rPr lang="cs-CZ" sz="2200" i="1" dirty="0" err="1" smtClean="0"/>
              <a:t>te</a:t>
            </a:r>
            <a:r>
              <a:rPr lang="cs-CZ" sz="2200" i="1" dirty="0" smtClean="0"/>
              <a:t> </a:t>
            </a:r>
            <a:r>
              <a:rPr lang="cs-CZ" sz="2200" i="1" dirty="0" err="1">
                <a:solidFill>
                  <a:srgbClr val="00B050"/>
                </a:solidFill>
              </a:rPr>
              <a:t>laudatum</a:t>
            </a:r>
            <a:r>
              <a:rPr lang="cs-CZ" sz="2200" i="1" dirty="0">
                <a:solidFill>
                  <a:srgbClr val="00B050"/>
                </a:solidFill>
              </a:rPr>
              <a:t> </a:t>
            </a:r>
            <a:r>
              <a:rPr lang="cs-CZ" sz="2200" i="1" dirty="0" err="1">
                <a:solidFill>
                  <a:srgbClr val="00B050"/>
                </a:solidFill>
              </a:rPr>
              <a:t>esse</a:t>
            </a:r>
            <a:r>
              <a:rPr lang="cs-CZ" sz="2200" i="1" dirty="0" smtClean="0"/>
              <a:t>. </a:t>
            </a:r>
            <a:r>
              <a:rPr lang="cs-CZ" sz="2200" dirty="0" smtClean="0"/>
              <a:t>	</a:t>
            </a:r>
            <a:r>
              <a:rPr lang="cs-CZ" sz="2200" dirty="0" err="1" smtClean="0"/>
              <a:t>inf</a:t>
            </a:r>
            <a:r>
              <a:rPr lang="cs-CZ" sz="2200" dirty="0"/>
              <a:t>. </a:t>
            </a:r>
            <a:r>
              <a:rPr lang="cs-CZ" sz="2200" dirty="0" err="1" smtClean="0"/>
              <a:t>perf</a:t>
            </a:r>
            <a:r>
              <a:rPr lang="cs-CZ" sz="2200" dirty="0" smtClean="0"/>
              <a:t>. pas.	Vím</a:t>
            </a:r>
            <a:r>
              <a:rPr lang="cs-CZ" sz="2200" dirty="0"/>
              <a:t>, </a:t>
            </a:r>
            <a:r>
              <a:rPr lang="cs-CZ" sz="2200" dirty="0" smtClean="0"/>
              <a:t>že </a:t>
            </a:r>
            <a:r>
              <a:rPr lang="cs-CZ" sz="2200" b="1" dirty="0" smtClean="0"/>
              <a:t>jsi byl pochválen</a:t>
            </a:r>
            <a:r>
              <a:rPr lang="cs-CZ" sz="2200" dirty="0" smtClean="0"/>
              <a:t>. </a:t>
            </a:r>
          </a:p>
          <a:p>
            <a:endParaRPr lang="cs-CZ" sz="2200" dirty="0" smtClean="0"/>
          </a:p>
          <a:p>
            <a:r>
              <a:rPr lang="cs-CZ" sz="2200" i="1" dirty="0" err="1" smtClean="0"/>
              <a:t>Scio</a:t>
            </a:r>
            <a:r>
              <a:rPr lang="cs-CZ" sz="2200" i="1" dirty="0" smtClean="0"/>
              <a:t> </a:t>
            </a:r>
            <a:r>
              <a:rPr lang="cs-CZ" sz="2200" i="1" dirty="0" err="1" smtClean="0"/>
              <a:t>te</a:t>
            </a:r>
            <a:r>
              <a:rPr lang="cs-CZ" sz="2200" i="1" dirty="0" smtClean="0"/>
              <a:t> </a:t>
            </a:r>
            <a:r>
              <a:rPr lang="cs-CZ" sz="2200" i="1" dirty="0" err="1" smtClean="0">
                <a:solidFill>
                  <a:srgbClr val="C00000"/>
                </a:solidFill>
              </a:rPr>
              <a:t>laudaturum</a:t>
            </a:r>
            <a:r>
              <a:rPr lang="cs-CZ" sz="2200" i="1" dirty="0" smtClean="0">
                <a:solidFill>
                  <a:srgbClr val="C00000"/>
                </a:solidFill>
              </a:rPr>
              <a:t> </a:t>
            </a:r>
            <a:r>
              <a:rPr lang="cs-CZ" sz="2200" i="1" dirty="0" err="1" smtClean="0">
                <a:solidFill>
                  <a:srgbClr val="C00000"/>
                </a:solidFill>
              </a:rPr>
              <a:t>esse</a:t>
            </a:r>
            <a:r>
              <a:rPr lang="cs-CZ" sz="2200" i="1" dirty="0" smtClean="0"/>
              <a:t>. </a:t>
            </a:r>
            <a:r>
              <a:rPr lang="cs-CZ" sz="2200" dirty="0" smtClean="0"/>
              <a:t>	</a:t>
            </a:r>
            <a:r>
              <a:rPr lang="cs-CZ" sz="2200" dirty="0" err="1" smtClean="0"/>
              <a:t>inf</a:t>
            </a:r>
            <a:r>
              <a:rPr lang="cs-CZ" sz="2200" dirty="0"/>
              <a:t>. </a:t>
            </a:r>
            <a:r>
              <a:rPr lang="cs-CZ" sz="2200" dirty="0" err="1" smtClean="0"/>
              <a:t>fut</a:t>
            </a:r>
            <a:r>
              <a:rPr lang="cs-CZ" sz="2200" dirty="0" smtClean="0"/>
              <a:t>. </a:t>
            </a:r>
            <a:r>
              <a:rPr lang="cs-CZ" sz="2200" dirty="0"/>
              <a:t>akt. </a:t>
            </a:r>
            <a:r>
              <a:rPr lang="cs-CZ" sz="2200" dirty="0" smtClean="0"/>
              <a:t>	Vím</a:t>
            </a:r>
            <a:r>
              <a:rPr lang="cs-CZ" sz="2200" dirty="0"/>
              <a:t>, </a:t>
            </a:r>
            <a:r>
              <a:rPr lang="cs-CZ" sz="2200" dirty="0" smtClean="0"/>
              <a:t>že </a:t>
            </a:r>
            <a:r>
              <a:rPr lang="cs-CZ" sz="2200" b="1" dirty="0" smtClean="0"/>
              <a:t>budeš chválit</a:t>
            </a:r>
            <a:r>
              <a:rPr lang="cs-CZ" sz="2200" dirty="0" smtClean="0"/>
              <a:t>. </a:t>
            </a:r>
          </a:p>
          <a:p>
            <a:r>
              <a:rPr lang="cs-CZ" sz="2200" i="1" dirty="0" err="1" smtClean="0"/>
              <a:t>Scio</a:t>
            </a:r>
            <a:r>
              <a:rPr lang="cs-CZ" sz="2200" i="1" dirty="0" smtClean="0"/>
              <a:t> </a:t>
            </a:r>
            <a:r>
              <a:rPr lang="cs-CZ" sz="2200" i="1" dirty="0" err="1" smtClean="0"/>
              <a:t>te</a:t>
            </a:r>
            <a:r>
              <a:rPr lang="cs-CZ" sz="2200" i="1" dirty="0" smtClean="0"/>
              <a:t> </a:t>
            </a:r>
            <a:r>
              <a:rPr lang="cs-CZ" sz="2200" i="1" dirty="0" err="1">
                <a:solidFill>
                  <a:srgbClr val="C00000"/>
                </a:solidFill>
              </a:rPr>
              <a:t>laudatum</a:t>
            </a:r>
            <a:r>
              <a:rPr lang="cs-CZ" sz="2200" i="1" dirty="0">
                <a:solidFill>
                  <a:srgbClr val="C00000"/>
                </a:solidFill>
              </a:rPr>
              <a:t> </a:t>
            </a:r>
            <a:r>
              <a:rPr lang="cs-CZ" sz="2200" i="1" dirty="0" err="1">
                <a:solidFill>
                  <a:srgbClr val="C00000"/>
                </a:solidFill>
              </a:rPr>
              <a:t>iri</a:t>
            </a:r>
            <a:r>
              <a:rPr lang="cs-CZ" sz="2200" i="1" dirty="0" smtClean="0"/>
              <a:t>. </a:t>
            </a:r>
            <a:r>
              <a:rPr lang="cs-CZ" sz="2200" dirty="0" smtClean="0"/>
              <a:t>		</a:t>
            </a:r>
            <a:r>
              <a:rPr lang="cs-CZ" sz="2200" dirty="0" err="1" smtClean="0"/>
              <a:t>inf</a:t>
            </a:r>
            <a:r>
              <a:rPr lang="cs-CZ" sz="2200" dirty="0"/>
              <a:t>. </a:t>
            </a:r>
            <a:r>
              <a:rPr lang="cs-CZ" sz="2200" dirty="0" err="1" smtClean="0"/>
              <a:t>fut</a:t>
            </a:r>
            <a:r>
              <a:rPr lang="cs-CZ" sz="2200" dirty="0" smtClean="0"/>
              <a:t>. pas. 	Vím</a:t>
            </a:r>
            <a:r>
              <a:rPr lang="cs-CZ" sz="2200" dirty="0"/>
              <a:t>, </a:t>
            </a:r>
            <a:r>
              <a:rPr lang="cs-CZ" sz="2200" dirty="0" smtClean="0"/>
              <a:t>že </a:t>
            </a:r>
            <a:r>
              <a:rPr lang="cs-CZ" sz="2200" b="1" dirty="0" smtClean="0"/>
              <a:t>budeš pochválen</a:t>
            </a:r>
            <a:r>
              <a:rPr lang="cs-CZ" sz="22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77012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Infinitivy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cs-CZ" sz="2200" dirty="0" smtClean="0"/>
              <a:t>Infinitivy perfekta pasiva a futura aktiva obsahují přídavná jména, která respektují rod a číslo „podmětu“, tj. příslušného akuzativu: ,</a:t>
            </a:r>
          </a:p>
          <a:p>
            <a:endParaRPr lang="cs-CZ" sz="2200" dirty="0"/>
          </a:p>
          <a:p>
            <a:r>
              <a:rPr lang="cs-CZ" sz="2200" i="1" dirty="0" err="1" smtClean="0"/>
              <a:t>Scio</a:t>
            </a:r>
            <a:r>
              <a:rPr lang="cs-CZ" sz="2200" i="1" dirty="0" smtClean="0"/>
              <a:t> </a:t>
            </a:r>
            <a:r>
              <a:rPr lang="cs-CZ" sz="2200" i="1" dirty="0" err="1" smtClean="0"/>
              <a:t>te</a:t>
            </a:r>
            <a:r>
              <a:rPr lang="cs-CZ" sz="2200" i="1" dirty="0" smtClean="0"/>
              <a:t> </a:t>
            </a:r>
            <a:r>
              <a:rPr lang="cs-CZ" sz="2200" i="1" dirty="0" err="1">
                <a:solidFill>
                  <a:srgbClr val="00B050"/>
                </a:solidFill>
              </a:rPr>
              <a:t>laudatum</a:t>
            </a:r>
            <a:r>
              <a:rPr lang="cs-CZ" sz="2200" i="1" dirty="0">
                <a:solidFill>
                  <a:srgbClr val="00B050"/>
                </a:solidFill>
              </a:rPr>
              <a:t> </a:t>
            </a:r>
            <a:r>
              <a:rPr lang="cs-CZ" sz="2200" i="1" dirty="0" err="1">
                <a:solidFill>
                  <a:srgbClr val="00B050"/>
                </a:solidFill>
              </a:rPr>
              <a:t>esse</a:t>
            </a:r>
            <a:r>
              <a:rPr lang="cs-CZ" sz="2200" i="1" dirty="0" smtClean="0"/>
              <a:t>. </a:t>
            </a:r>
            <a:r>
              <a:rPr lang="cs-CZ" sz="2200" dirty="0" smtClean="0"/>
              <a:t>	Vím</a:t>
            </a:r>
            <a:r>
              <a:rPr lang="cs-CZ" sz="2200" dirty="0"/>
              <a:t>, </a:t>
            </a:r>
            <a:r>
              <a:rPr lang="cs-CZ" sz="2200" dirty="0" smtClean="0"/>
              <a:t>že </a:t>
            </a:r>
            <a:r>
              <a:rPr lang="cs-CZ" sz="2200" b="1" dirty="0" smtClean="0"/>
              <a:t>jsi byl pochválen</a:t>
            </a:r>
            <a:r>
              <a:rPr lang="cs-CZ" sz="2200" dirty="0" smtClean="0"/>
              <a:t>. </a:t>
            </a:r>
          </a:p>
          <a:p>
            <a:r>
              <a:rPr lang="cs-CZ" sz="2200" i="1" dirty="0" err="1"/>
              <a:t>Scio</a:t>
            </a:r>
            <a:r>
              <a:rPr lang="cs-CZ" sz="2200" i="1" dirty="0"/>
              <a:t> </a:t>
            </a:r>
            <a:r>
              <a:rPr lang="cs-CZ" sz="2200" i="1" dirty="0" smtClean="0"/>
              <a:t>vos </a:t>
            </a:r>
            <a:r>
              <a:rPr lang="cs-CZ" sz="2200" i="1" dirty="0" err="1" smtClean="0">
                <a:solidFill>
                  <a:srgbClr val="00B050"/>
                </a:solidFill>
              </a:rPr>
              <a:t>laudatas</a:t>
            </a:r>
            <a:r>
              <a:rPr lang="cs-CZ" sz="2200" i="1" dirty="0" smtClean="0">
                <a:solidFill>
                  <a:srgbClr val="00B050"/>
                </a:solidFill>
              </a:rPr>
              <a:t> </a:t>
            </a:r>
            <a:r>
              <a:rPr lang="cs-CZ" sz="2200" i="1" dirty="0" err="1">
                <a:solidFill>
                  <a:srgbClr val="00B050"/>
                </a:solidFill>
              </a:rPr>
              <a:t>esse</a:t>
            </a:r>
            <a:r>
              <a:rPr lang="cs-CZ" sz="2200" i="1" dirty="0"/>
              <a:t>. </a:t>
            </a:r>
            <a:r>
              <a:rPr lang="cs-CZ" sz="2200" dirty="0"/>
              <a:t>	Vím, že </a:t>
            </a:r>
            <a:r>
              <a:rPr lang="cs-CZ" sz="2200" b="1" dirty="0" smtClean="0"/>
              <a:t>jste byly pochváleny</a:t>
            </a:r>
            <a:r>
              <a:rPr lang="cs-CZ" sz="2200" dirty="0" smtClean="0"/>
              <a:t>. </a:t>
            </a:r>
          </a:p>
          <a:p>
            <a:r>
              <a:rPr lang="cs-CZ" sz="2200" i="1" dirty="0" err="1" smtClean="0"/>
              <a:t>Scio</a:t>
            </a:r>
            <a:r>
              <a:rPr lang="cs-CZ" sz="2200" i="1" dirty="0" smtClean="0"/>
              <a:t> </a:t>
            </a:r>
            <a:r>
              <a:rPr lang="cs-CZ" sz="2200" i="1" dirty="0" err="1" smtClean="0"/>
              <a:t>te</a:t>
            </a:r>
            <a:r>
              <a:rPr lang="cs-CZ" sz="2200" i="1" dirty="0" smtClean="0"/>
              <a:t> </a:t>
            </a:r>
            <a:r>
              <a:rPr lang="cs-CZ" sz="2200" i="1" dirty="0" err="1" smtClean="0">
                <a:solidFill>
                  <a:srgbClr val="C00000"/>
                </a:solidFill>
              </a:rPr>
              <a:t>laudaturam</a:t>
            </a:r>
            <a:r>
              <a:rPr lang="cs-CZ" sz="2200" i="1" dirty="0" smtClean="0">
                <a:solidFill>
                  <a:srgbClr val="C00000"/>
                </a:solidFill>
              </a:rPr>
              <a:t> </a:t>
            </a:r>
            <a:r>
              <a:rPr lang="cs-CZ" sz="2200" i="1" dirty="0" err="1" smtClean="0">
                <a:solidFill>
                  <a:srgbClr val="C00000"/>
                </a:solidFill>
              </a:rPr>
              <a:t>esse</a:t>
            </a:r>
            <a:r>
              <a:rPr lang="cs-CZ" sz="2200" i="1" dirty="0" smtClean="0"/>
              <a:t>. </a:t>
            </a:r>
            <a:r>
              <a:rPr lang="cs-CZ" sz="2200" dirty="0" smtClean="0"/>
              <a:t>	Vím</a:t>
            </a:r>
            <a:r>
              <a:rPr lang="cs-CZ" sz="2200" dirty="0"/>
              <a:t>, </a:t>
            </a:r>
            <a:r>
              <a:rPr lang="cs-CZ" sz="2200" dirty="0" smtClean="0"/>
              <a:t>že </a:t>
            </a:r>
            <a:r>
              <a:rPr lang="cs-CZ" sz="2200" b="1" dirty="0" smtClean="0"/>
              <a:t>budeš chválit</a:t>
            </a:r>
            <a:r>
              <a:rPr lang="cs-CZ" sz="2200" dirty="0" smtClean="0"/>
              <a:t> (ty žena).</a:t>
            </a:r>
          </a:p>
          <a:p>
            <a:r>
              <a:rPr lang="cs-CZ" sz="2200" i="1" dirty="0" err="1"/>
              <a:t>Scio</a:t>
            </a:r>
            <a:r>
              <a:rPr lang="cs-CZ" sz="2200" i="1" dirty="0"/>
              <a:t> </a:t>
            </a:r>
            <a:r>
              <a:rPr lang="cs-CZ" sz="2200" i="1" dirty="0" smtClean="0"/>
              <a:t>nos </a:t>
            </a:r>
            <a:r>
              <a:rPr lang="cs-CZ" sz="2200" i="1" dirty="0" err="1" smtClean="0">
                <a:solidFill>
                  <a:srgbClr val="C00000"/>
                </a:solidFill>
              </a:rPr>
              <a:t>laudaturos</a:t>
            </a:r>
            <a:r>
              <a:rPr lang="cs-CZ" sz="2200" i="1" dirty="0" smtClean="0">
                <a:solidFill>
                  <a:srgbClr val="C00000"/>
                </a:solidFill>
              </a:rPr>
              <a:t> </a:t>
            </a:r>
            <a:r>
              <a:rPr lang="cs-CZ" sz="2200" i="1" dirty="0" err="1">
                <a:solidFill>
                  <a:srgbClr val="C00000"/>
                </a:solidFill>
              </a:rPr>
              <a:t>esse</a:t>
            </a:r>
            <a:r>
              <a:rPr lang="cs-CZ" sz="2200" i="1" dirty="0"/>
              <a:t>. </a:t>
            </a:r>
            <a:r>
              <a:rPr lang="cs-CZ" sz="2200" dirty="0"/>
              <a:t>	Vím, že </a:t>
            </a:r>
            <a:r>
              <a:rPr lang="cs-CZ" sz="2200" b="1" dirty="0" smtClean="0"/>
              <a:t>budeme </a:t>
            </a:r>
            <a:r>
              <a:rPr lang="cs-CZ" sz="2200" b="1" dirty="0"/>
              <a:t>chválit</a:t>
            </a:r>
            <a:r>
              <a:rPr lang="cs-CZ" sz="2200" dirty="0"/>
              <a:t> </a:t>
            </a:r>
            <a:r>
              <a:rPr lang="cs-CZ" sz="2200" dirty="0" smtClean="0"/>
              <a:t>(my).</a:t>
            </a:r>
            <a:endParaRPr lang="cs-CZ" sz="2200" dirty="0"/>
          </a:p>
          <a:p>
            <a:endParaRPr lang="cs-CZ" sz="2200" dirty="0" smtClean="0"/>
          </a:p>
          <a:p>
            <a:r>
              <a:rPr lang="cs-CZ" sz="2200" dirty="0" smtClean="0"/>
              <a:t>V případě infinitivu futura pasiva se nejedná o přídavné jméno, ale o supinum, tedy o nesklonný tvar. Proto jej neměníme: </a:t>
            </a:r>
          </a:p>
          <a:p>
            <a:endParaRPr lang="cs-CZ" sz="2200" dirty="0" smtClean="0"/>
          </a:p>
          <a:p>
            <a:r>
              <a:rPr lang="cs-CZ" sz="2200" i="1" dirty="0" err="1" smtClean="0"/>
              <a:t>Scio</a:t>
            </a:r>
            <a:r>
              <a:rPr lang="cs-CZ" sz="2200" i="1" dirty="0" smtClean="0"/>
              <a:t> </a:t>
            </a:r>
            <a:r>
              <a:rPr lang="cs-CZ" sz="2200" i="1" dirty="0" err="1" smtClean="0"/>
              <a:t>te</a:t>
            </a:r>
            <a:r>
              <a:rPr lang="cs-CZ" sz="2200" i="1" dirty="0" smtClean="0"/>
              <a:t> </a:t>
            </a:r>
            <a:r>
              <a:rPr lang="cs-CZ" sz="2200" i="1" dirty="0" err="1">
                <a:solidFill>
                  <a:srgbClr val="C00000"/>
                </a:solidFill>
              </a:rPr>
              <a:t>laudatum</a:t>
            </a:r>
            <a:r>
              <a:rPr lang="cs-CZ" sz="2200" i="1" dirty="0">
                <a:solidFill>
                  <a:srgbClr val="C00000"/>
                </a:solidFill>
              </a:rPr>
              <a:t> </a:t>
            </a:r>
            <a:r>
              <a:rPr lang="cs-CZ" sz="2200" i="1" dirty="0" err="1">
                <a:solidFill>
                  <a:srgbClr val="C00000"/>
                </a:solidFill>
              </a:rPr>
              <a:t>iri</a:t>
            </a:r>
            <a:r>
              <a:rPr lang="cs-CZ" sz="2200" i="1" dirty="0" smtClean="0"/>
              <a:t>. </a:t>
            </a:r>
            <a:r>
              <a:rPr lang="cs-CZ" sz="2200" dirty="0" smtClean="0"/>
              <a:t>		Vím</a:t>
            </a:r>
            <a:r>
              <a:rPr lang="cs-CZ" sz="2200" dirty="0"/>
              <a:t>, </a:t>
            </a:r>
            <a:r>
              <a:rPr lang="cs-CZ" sz="2200" dirty="0" smtClean="0"/>
              <a:t>že </a:t>
            </a:r>
            <a:r>
              <a:rPr lang="cs-CZ" sz="2200" b="1" dirty="0" smtClean="0"/>
              <a:t>budeš pochválen(a)</a:t>
            </a:r>
            <a:r>
              <a:rPr lang="cs-CZ" sz="2200" dirty="0" smtClean="0"/>
              <a:t>. </a:t>
            </a:r>
          </a:p>
          <a:p>
            <a:r>
              <a:rPr lang="cs-CZ" sz="2200" i="1" dirty="0" err="1"/>
              <a:t>Scio</a:t>
            </a:r>
            <a:r>
              <a:rPr lang="cs-CZ" sz="2200" i="1" dirty="0"/>
              <a:t> </a:t>
            </a:r>
            <a:r>
              <a:rPr lang="cs-CZ" sz="2200" i="1" dirty="0" err="1" smtClean="0"/>
              <a:t>eos</a:t>
            </a:r>
            <a:r>
              <a:rPr lang="cs-CZ" sz="2200" i="1" dirty="0" smtClean="0"/>
              <a:t> </a:t>
            </a:r>
            <a:r>
              <a:rPr lang="cs-CZ" sz="2200" i="1" dirty="0" err="1" smtClean="0">
                <a:solidFill>
                  <a:srgbClr val="C00000"/>
                </a:solidFill>
              </a:rPr>
              <a:t>laudatum</a:t>
            </a:r>
            <a:r>
              <a:rPr lang="cs-CZ" sz="2200" i="1" dirty="0" smtClean="0">
                <a:solidFill>
                  <a:srgbClr val="C00000"/>
                </a:solidFill>
              </a:rPr>
              <a:t> </a:t>
            </a:r>
            <a:r>
              <a:rPr lang="cs-CZ" sz="2200" i="1" dirty="0" err="1">
                <a:solidFill>
                  <a:srgbClr val="C00000"/>
                </a:solidFill>
              </a:rPr>
              <a:t>iri</a:t>
            </a:r>
            <a:r>
              <a:rPr lang="cs-CZ" sz="2200" i="1" dirty="0"/>
              <a:t>. </a:t>
            </a:r>
            <a:r>
              <a:rPr lang="cs-CZ" sz="2200" dirty="0"/>
              <a:t>	</a:t>
            </a:r>
            <a:r>
              <a:rPr lang="cs-CZ" sz="2200" dirty="0" smtClean="0"/>
              <a:t>Vím</a:t>
            </a:r>
            <a:r>
              <a:rPr lang="cs-CZ" sz="2200" dirty="0"/>
              <a:t>, že </a:t>
            </a:r>
            <a:r>
              <a:rPr lang="cs-CZ" sz="2200" b="1" dirty="0" smtClean="0"/>
              <a:t>budou pochváleni/y</a:t>
            </a:r>
            <a:r>
              <a:rPr lang="cs-CZ" sz="2200" dirty="0" smtClean="0"/>
              <a:t>. </a:t>
            </a:r>
            <a:endParaRPr lang="cs-CZ" sz="2200" dirty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497253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Akuzativ s infinitivem 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Pro praxi je důležité vědět, že</a:t>
            </a:r>
          </a:p>
          <a:p>
            <a:pPr lvl="1"/>
            <a:r>
              <a:rPr lang="cs-CZ" sz="2000" dirty="0" smtClean="0"/>
              <a:t>vazba akuzativu s infinitivem je v latině velmi častá; </a:t>
            </a:r>
          </a:p>
          <a:p>
            <a:pPr lvl="1"/>
            <a:r>
              <a:rPr lang="cs-CZ" sz="2000" dirty="0" smtClean="0"/>
              <a:t>narazíme-li na infinitiv v kombinaci s akuzativem, je více než pravděpodobné, že máme před sebou vazbu akuzativu s infinitivem; </a:t>
            </a:r>
          </a:p>
          <a:p>
            <a:pPr lvl="1"/>
            <a:r>
              <a:rPr lang="cs-CZ" sz="2000" dirty="0" smtClean="0"/>
              <a:t>máme-li před sebou vazbu akuzativu s infinitivem, přeložíme nejlépe vedlejší větou se spojkou „že“ nebo „aby“ (podle hlavního slovesa ve větě), akuzativ se stane podmětem věty a infinitiv přísudkem. </a:t>
            </a:r>
          </a:p>
          <a:p>
            <a:pPr lvl="1"/>
            <a:r>
              <a:rPr lang="cs-CZ" sz="2000" dirty="0" smtClean="0"/>
              <a:t>Je-li věta komplikovanější a obsahuje více akuzativů, bývá akuzativ s funkcí podmětu (tj. ten hlavní) na prvním místě. </a:t>
            </a:r>
          </a:p>
          <a:p>
            <a:pPr lvl="1"/>
            <a:endParaRPr lang="cs-CZ" sz="2000" dirty="0"/>
          </a:p>
          <a:p>
            <a:pPr marL="457200" lvl="1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42701253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992</Words>
  <Application>Microsoft Office PowerPoint</Application>
  <PresentationFormat>Předvádění na obrazovce (4:3)</PresentationFormat>
  <Paragraphs>115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Latina</vt:lpstr>
      <vt:lpstr>Infinitivní vazby</vt:lpstr>
      <vt:lpstr>Vazba akuzativu s infinitivem </vt:lpstr>
      <vt:lpstr>Akuzativ s infinitivem </vt:lpstr>
      <vt:lpstr>Akuzativ s infinitivem </vt:lpstr>
      <vt:lpstr>Akuzativ s infinitivem </vt:lpstr>
      <vt:lpstr>Infinitivy</vt:lpstr>
      <vt:lpstr>Infinitivy</vt:lpstr>
      <vt:lpstr>Akuzativ s infinitivem </vt:lpstr>
      <vt:lpstr>Akuzativ s infinitivem </vt:lpstr>
      <vt:lpstr>Nominativ s infinitivem </vt:lpstr>
      <vt:lpstr>Nominativ s infinitivem </vt:lpstr>
      <vt:lpstr>Nominativ s infinitivem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oem</dc:creator>
  <cp:lastModifiedBy>mackerle</cp:lastModifiedBy>
  <cp:revision>26</cp:revision>
  <dcterms:created xsi:type="dcterms:W3CDTF">2016-03-29T04:59:48Z</dcterms:created>
  <dcterms:modified xsi:type="dcterms:W3CDTF">2016-05-02T13:38:15Z</dcterms:modified>
</cp:coreProperties>
</file>