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Budoucnost čtenářství v 21. století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193C8F-890F-4C94-8D2F-965C4ACDD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E37675-7B5C-44F1-B1E2-7FB95DB27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Doporučená literatura:</a:t>
            </a:r>
          </a:p>
          <a:p>
            <a:r>
              <a:rPr lang="cs-CZ" sz="2400" dirty="0" err="1"/>
              <a:t>Cílek</a:t>
            </a:r>
            <a:r>
              <a:rPr lang="cs-CZ" sz="2400" dirty="0"/>
              <a:t>, V.: Zneklidňující množství knih. </a:t>
            </a:r>
            <a:r>
              <a:rPr lang="cs-CZ" sz="2400" i="1" dirty="0"/>
              <a:t>Tvar</a:t>
            </a:r>
            <a:r>
              <a:rPr lang="cs-CZ" sz="2400" dirty="0"/>
              <a:t>, č. 3/2011, roč. 22, s. 4-5.</a:t>
            </a:r>
          </a:p>
          <a:p>
            <a:r>
              <a:rPr lang="cs-CZ" sz="2400" dirty="0" err="1"/>
              <a:t>Fromm</a:t>
            </a:r>
            <a:r>
              <a:rPr lang="cs-CZ" sz="2400" dirty="0"/>
              <a:t>, E.: </a:t>
            </a:r>
            <a:r>
              <a:rPr lang="cs-CZ" sz="2400" i="1" dirty="0"/>
              <a:t>Mít, či být?</a:t>
            </a:r>
            <a:r>
              <a:rPr lang="cs-CZ" sz="2400" dirty="0"/>
              <a:t> Praha: Aurora, 2014. </a:t>
            </a:r>
          </a:p>
          <a:p>
            <a:r>
              <a:rPr lang="cs-CZ" sz="2400" dirty="0" err="1"/>
              <a:t>Hogenová</a:t>
            </a:r>
            <a:r>
              <a:rPr lang="cs-CZ" sz="2400" dirty="0"/>
              <a:t>, A.: Postmoderna a fenomenologie, in: </a:t>
            </a:r>
            <a:r>
              <a:rPr lang="cs-CZ" sz="2400" dirty="0" err="1"/>
              <a:t>Poněšický</a:t>
            </a:r>
            <a:r>
              <a:rPr lang="cs-CZ" sz="2400" dirty="0"/>
              <a:t>, J.: </a:t>
            </a:r>
            <a:r>
              <a:rPr lang="cs-CZ" sz="2400" i="1" dirty="0"/>
              <a:t>Člověk a jeho postavení ve světě</a:t>
            </a:r>
            <a:r>
              <a:rPr lang="cs-CZ" sz="2400" dirty="0"/>
              <a:t>. Praha: Triton, 2006, s. 181.  </a:t>
            </a:r>
          </a:p>
          <a:p>
            <a:r>
              <a:rPr lang="cs-CZ" sz="2400" dirty="0" err="1"/>
              <a:t>Eriksen</a:t>
            </a:r>
            <a:r>
              <a:rPr lang="cs-CZ" sz="2400" dirty="0"/>
              <a:t>, T. H.: </a:t>
            </a:r>
            <a:r>
              <a:rPr lang="cs-CZ" sz="2400" i="1" dirty="0"/>
              <a:t>Tyranie okamžiku.</a:t>
            </a:r>
            <a:r>
              <a:rPr lang="cs-CZ" sz="2400" dirty="0"/>
              <a:t> Brno: Doplněk, 2001.</a:t>
            </a:r>
          </a:p>
          <a:p>
            <a:r>
              <a:rPr lang="cs-CZ" sz="2400" dirty="0" err="1"/>
              <a:t>Spitzer</a:t>
            </a:r>
            <a:r>
              <a:rPr lang="cs-CZ" sz="2400" dirty="0"/>
              <a:t>, M.: </a:t>
            </a:r>
            <a:r>
              <a:rPr lang="cs-CZ" sz="2400" i="1" dirty="0"/>
              <a:t>Digitální demence. Jak připravujeme sami sebe a naše děti o rozum.</a:t>
            </a:r>
            <a:r>
              <a:rPr lang="cs-CZ" sz="2400" dirty="0"/>
              <a:t> Brno: Host, 2014.</a:t>
            </a:r>
          </a:p>
          <a:p>
            <a:r>
              <a:rPr lang="cs-CZ" sz="2400" dirty="0" err="1"/>
              <a:t>Cílek</a:t>
            </a:r>
            <a:r>
              <a:rPr lang="cs-CZ" sz="2400" dirty="0"/>
              <a:t>, V.: </a:t>
            </a:r>
            <a:r>
              <a:rPr lang="cs-CZ" sz="2400" i="1" dirty="0"/>
              <a:t>Co se děje se světem?</a:t>
            </a:r>
            <a:r>
              <a:rPr lang="cs-CZ" sz="2400" dirty="0"/>
              <a:t> Praha: Dokořán, 2016.</a:t>
            </a:r>
          </a:p>
          <a:p>
            <a:r>
              <a:rPr lang="cs-CZ" sz="2400" dirty="0"/>
              <a:t>Spousta, </a:t>
            </a:r>
            <a:r>
              <a:rPr lang="cs-CZ" sz="2400" dirty="0" err="1"/>
              <a:t>Vl</a:t>
            </a:r>
            <a:r>
              <a:rPr lang="cs-CZ" sz="2400" dirty="0"/>
              <a:t>.: Krize současné společnosti a proměny hodnot na přelomu tisíciletí, </a:t>
            </a:r>
            <a:r>
              <a:rPr lang="cs-CZ" sz="2400" i="1" dirty="0"/>
              <a:t>Pedagogika</a:t>
            </a:r>
            <a:r>
              <a:rPr lang="cs-CZ" sz="2400" dirty="0"/>
              <a:t>, č. 3/2008, roč. LVIII, s. 248.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89FD3C-821F-437F-A46D-7A89822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FB6522F-7C34-44BC-AA82-2F7A3E24D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24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svět počátku 3. tisíciletí zůstávají v platnosti slova Ericha </a:t>
            </a:r>
            <a:r>
              <a:rPr lang="cs-CZ" dirty="0" err="1"/>
              <a:t>Fromma</a:t>
            </a:r>
            <a:r>
              <a:rPr lang="cs-CZ" dirty="0"/>
              <a:t> o moderní společnosti jako o </a:t>
            </a:r>
            <a:r>
              <a:rPr lang="cs-CZ" b="1" dirty="0"/>
              <a:t>„vědeckotechnicky přesycené“ </a:t>
            </a:r>
            <a:r>
              <a:rPr lang="cs-CZ" dirty="0"/>
              <a:t>a</a:t>
            </a:r>
            <a:r>
              <a:rPr lang="cs-CZ" b="1" dirty="0"/>
              <a:t> „lidsky podvyživené</a:t>
            </a:r>
            <a:r>
              <a:rPr lang="cs-CZ" dirty="0"/>
              <a:t>“.</a:t>
            </a:r>
          </a:p>
          <a:p>
            <a:r>
              <a:rPr lang="cs-CZ" dirty="0"/>
              <a:t>Dochází k zvěcňování člověka, odcizující individualizaci a odosobňování mezilidských vztahů. Lidský čas je dobou displejů a obrazovek, všeobecné virtualizace života. V duchu </a:t>
            </a:r>
            <a:r>
              <a:rPr lang="cs-CZ" dirty="0" err="1"/>
              <a:t>orwellizace</a:t>
            </a:r>
            <a:r>
              <a:rPr lang="cs-CZ" dirty="0"/>
              <a:t> životního stylu se člověk stává otrokem mobilů a počítače. Ve věku informatiky a ve světě médií a internetu se bytí proměnilo v dění – začarovaný kruh práce, užívání a spotřebovávání.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6C9E1-3006-493A-B37B-3E781B49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C2763CE-70A0-42E2-BADB-B3A9643B7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Dnešní přetechnizovaná doba přináší vedle řady </a:t>
            </a:r>
            <a:r>
              <a:rPr lang="cs-CZ" b="1" dirty="0"/>
              <a:t>výhod i zvýšené nároky na člověka</a:t>
            </a:r>
            <a:r>
              <a:rPr lang="cs-CZ" dirty="0"/>
              <a:t>, jehož život se odehrává ve zrychleném, mnohdy uspěchaném pracovním tempu, v němž se mu nedostává prostoru pro pomalé prožívání volného času. </a:t>
            </a:r>
          </a:p>
          <a:p>
            <a:r>
              <a:rPr lang="cs-CZ" dirty="0"/>
              <a:t>Společnost je stále abstraktnější a zrychlující. Akcelerace ovládá produkci vědomostí i samotný způsob myšlení v moderní kultuře, vede ke zjednodušování, upřednostňování jednotlivostí před celistvostí a ke ztrátě přesnosti.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DB773A-6A6D-4A4F-B5D5-24989F3AE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EA0D5BA-9E47-43BC-906D-F58FE0756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4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B07A65-9A0C-436A-862D-485B034D6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0A0794-A114-476C-A603-4C5F622B5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Není jednoznačně prokázáno, že by moderní informační technika zlepšovala výsledky výuky ve školách. Její nadměrné používání vede k </a:t>
            </a:r>
            <a:r>
              <a:rPr lang="cs-CZ" b="1" dirty="0"/>
              <a:t>povrchnímu myšlení, rozptyluje pozornost, zvyšuje agresivitu, pocity osamělosti, deprese</a:t>
            </a:r>
            <a:r>
              <a:rPr lang="cs-CZ" dirty="0"/>
              <a:t>, může být příčinou špatných školních výkonů žáků a může snižovat celkové šance na jeho vzdělání. Na řadu těchto negativních jevů upozorňuje Manfred </a:t>
            </a:r>
            <a:r>
              <a:rPr lang="cs-CZ" dirty="0" err="1"/>
              <a:t>Spitzer</a:t>
            </a:r>
            <a:r>
              <a:rPr lang="cs-CZ" dirty="0"/>
              <a:t> v díle </a:t>
            </a:r>
            <a:r>
              <a:rPr lang="cs-CZ" b="1" dirty="0"/>
              <a:t>Digitální demence</a:t>
            </a:r>
            <a:r>
              <a:rPr lang="cs-CZ" dirty="0"/>
              <a:t>, v němž konstatuje, že „mozek bez vzdělávání je jako kniha bez písmen“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133833-B88D-4A29-9C2E-6764F326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0E55348-3AFB-4670-A84D-2351C1AB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42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3A4090-9AEC-4E11-8228-0788AB260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9366A5D-74F6-444C-A1B7-F7F7A7CB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Václav </a:t>
            </a:r>
            <a:r>
              <a:rPr lang="cs-CZ" dirty="0" err="1"/>
              <a:t>Cílek</a:t>
            </a:r>
            <a:r>
              <a:rPr lang="cs-CZ" dirty="0"/>
              <a:t> vyjádřil obavy, že „přicházející generace budou v řadě aspektů patřit mezi nejhloupější a nejméně připravené generace posledních staletí, protože je práce s počítači obrala o </a:t>
            </a:r>
            <a:r>
              <a:rPr lang="cs-CZ" b="1" dirty="0"/>
              <a:t>dlouhodobé strategické plánování a zkušenost přirozeného světa</a:t>
            </a:r>
            <a:r>
              <a:rPr lang="cs-CZ" dirty="0"/>
              <a:t>“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6ED3F3-E80E-4E80-B2FE-054965A35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5BDA140-FBCB-4E2F-B3E1-4312FC84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3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AF3870-9C7A-4AB6-8E3D-F9B4B6BD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D893DE-3C07-4FE3-83EA-3564E7EDE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Společenská a kulturní realita proniká stále intenzivněji do oblasti </a:t>
            </a:r>
            <a:r>
              <a:rPr lang="cs-CZ" b="1" dirty="0"/>
              <a:t>výchovy bez ohledu na rozvoj citové</a:t>
            </a:r>
            <a:r>
              <a:rPr lang="cs-CZ" dirty="0"/>
              <a:t> </a:t>
            </a:r>
            <a:r>
              <a:rPr lang="cs-CZ" b="1" dirty="0"/>
              <a:t>a mravní</a:t>
            </a:r>
            <a:r>
              <a:rPr lang="cs-CZ" dirty="0"/>
              <a:t> složky osobnosti. Vladimír Spousta doporučuje posilovat orientaci na duchovní hodnoty, na etické a estetické otázky.</a:t>
            </a:r>
          </a:p>
          <a:p>
            <a:r>
              <a:rPr lang="cs-CZ" dirty="0"/>
              <a:t>Jan Patočka konstatoval, že v postmodernismu člověku </a:t>
            </a:r>
            <a:r>
              <a:rPr lang="cs-CZ" b="1" dirty="0"/>
              <a:t>chybí opěrný bod</a:t>
            </a:r>
            <a:r>
              <a:rPr lang="cs-CZ" dirty="0"/>
              <a:t>, něco trvalého a obecně platného. Oním opěrným bodem by mohl být právě návrat k </a:t>
            </a:r>
            <a:r>
              <a:rPr lang="cs-CZ" b="1" dirty="0"/>
              <a:t>„žitým“ hodnotám prostřednictvím výchovy k hodnotám</a:t>
            </a:r>
            <a:r>
              <a:rPr lang="cs-CZ" dirty="0"/>
              <a:t>. Návrat k hodnotám lze realizovat </a:t>
            </a:r>
            <a:r>
              <a:rPr lang="cs-CZ" b="1" dirty="0"/>
              <a:t>prostřednictvím literatury.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A5754E-1143-4BC8-8FD6-BC70A2B2C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FDE6CC4-A584-4CE1-87FC-4108E1D9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404D17-8CB6-460F-BB07-4CCE0A753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DDA2D5-C2D3-4837-94AE-9AA148D24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Knihy</a:t>
            </a:r>
            <a:r>
              <a:rPr lang="cs-CZ" dirty="0"/>
              <a:t> jsou i dnes v mediálním světě, ve kterém žijeme, chápány jako „nejlepší prameny informací o naší přítomnosti a nejpromyšlenější médium“.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Smysluplné trávení volného času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880CFB-583E-4DF1-A4B2-6BF7A5CC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3EFA60-21D8-4B15-92CF-CAC0E9C2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30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DBF74-8836-4AF7-80EF-7E1D6C56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55DA6E-0CBA-4F64-88A8-52DA4A731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Sledování televize, brouzdání na internetu, chatování, hraní počítačových her – </a:t>
            </a:r>
            <a:r>
              <a:rPr lang="cs-CZ" b="1" dirty="0"/>
              <a:t>negativní vliv na děti a mládež</a:t>
            </a:r>
          </a:p>
          <a:p>
            <a:r>
              <a:rPr lang="cs-CZ" dirty="0"/>
              <a:t>Např. </a:t>
            </a:r>
            <a:r>
              <a:rPr lang="cs-CZ" dirty="0" err="1"/>
              <a:t>Zormanová</a:t>
            </a:r>
            <a:r>
              <a:rPr lang="cs-CZ" dirty="0"/>
              <a:t>, Lucie: Odložíte ho před obrazovku? Rodina a škola. </a:t>
            </a:r>
          </a:p>
          <a:p>
            <a:endParaRPr lang="cs-CZ" dirty="0"/>
          </a:p>
          <a:p>
            <a:r>
              <a:rPr lang="cs-CZ" dirty="0"/>
              <a:t>Srovnání generací X – Y - 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Průzkum volnočasových aktivit dětí a mládeže posledních let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CAFCB0-BF97-4EC9-9704-15900F1D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0851E1C-CB68-43AD-A225-AEDA9C7A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20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55D8DD-F264-4402-9D3D-0F45EE7CD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D5D504-AC9E-444B-A931-B9B6D962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Dětské čtenářství jako základ funkční gramotnosti</a:t>
            </a:r>
          </a:p>
          <a:p>
            <a:r>
              <a:rPr lang="cs-CZ" sz="2800" dirty="0"/>
              <a:t>Vyšší nároky v rámci čtenářské gramotnosti</a:t>
            </a:r>
          </a:p>
          <a:p>
            <a:r>
              <a:rPr lang="cs-CZ" sz="2800" dirty="0"/>
              <a:t>Spolupráce rodiny se školou a dalšími institucemi</a:t>
            </a:r>
          </a:p>
          <a:p>
            <a:r>
              <a:rPr lang="cs-CZ" sz="2800" dirty="0"/>
              <a:t>Kniha v budoucnosti – spotřební zboží či umělecké dílo?</a:t>
            </a:r>
          </a:p>
          <a:p>
            <a:r>
              <a:rPr lang="cs-CZ" sz="2800" dirty="0"/>
              <a:t>Posun knihoven – změna funkcí (nabízených služeb)</a:t>
            </a:r>
          </a:p>
          <a:p>
            <a:r>
              <a:rPr lang="cs-CZ" sz="2800" dirty="0"/>
              <a:t>Knihkupectví – místa setkávání</a:t>
            </a:r>
          </a:p>
          <a:p>
            <a:r>
              <a:rPr lang="cs-CZ" sz="2800" dirty="0"/>
              <a:t>Kniha versus čtečka</a:t>
            </a:r>
          </a:p>
          <a:p>
            <a:r>
              <a:rPr lang="cs-CZ" sz="2800" dirty="0"/>
              <a:t>Nové formy a žánry e-knih (literární seriály, multimediální či interaktivní aplikace pro děti a mládež)</a:t>
            </a:r>
          </a:p>
          <a:p>
            <a:r>
              <a:rPr lang="cs-CZ" sz="2800" dirty="0"/>
              <a:t>Četba a vzdělávací systém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83AA65-EDDC-4EBA-A96F-8A1AC1ED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24FCE1-A97B-4CF3-99AD-0C936916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65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</TotalTime>
  <Words>396</Words>
  <Application>Microsoft Office PowerPoint</Application>
  <PresentationFormat>Vlastní</PresentationFormat>
  <Paragraphs>45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Clara Sans</vt:lpstr>
      <vt:lpstr>JU_OPVVV</vt:lpstr>
      <vt:lpstr>Budoucnost čtenářství v 21. století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2</cp:revision>
  <dcterms:created xsi:type="dcterms:W3CDTF">2017-07-17T18:52:59Z</dcterms:created>
  <dcterms:modified xsi:type="dcterms:W3CDTF">2018-12-03T14:43:01Z</dcterms:modified>
</cp:coreProperties>
</file>