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437" r:id="rId3"/>
    <p:sldId id="409" r:id="rId4"/>
    <p:sldId id="438" r:id="rId5"/>
    <p:sldId id="439" r:id="rId6"/>
    <p:sldId id="440" r:id="rId7"/>
    <p:sldId id="367" r:id="rId8"/>
    <p:sldId id="368" r:id="rId9"/>
    <p:sldId id="369" r:id="rId10"/>
    <p:sldId id="373" r:id="rId11"/>
    <p:sldId id="374" r:id="rId12"/>
    <p:sldId id="370" r:id="rId13"/>
    <p:sldId id="362" r:id="rId14"/>
    <p:sldId id="363" r:id="rId15"/>
    <p:sldId id="371" r:id="rId16"/>
    <p:sldId id="436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9F571-D1C5-4D03-8B94-E38BF0981935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DCBC6-94C3-411A-A067-0061AB2AB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24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0D641-D569-4A60-9EB1-B81DCE003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569082-5E31-492E-9F1E-23B1F4C37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BA613E-38B5-42BC-A20F-7137C71E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E99D7F-AD7F-4930-94AE-99E6B593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113C0-C77B-4B51-BFBF-4F3E65C3F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23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F12A9-7731-4175-B8B4-EBB65D08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4B59B0-8E52-4C0F-B2EF-BE633DC11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75B1D-14F1-48EB-A3E5-DCA3E0F1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BDBF13-1C1A-4CAB-8EA4-E0BC3B7A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2814FF-1D6A-42B6-88F1-03441442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1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DEB1CD-95E0-4E13-8259-282DBE569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0E4E24-0C52-41B2-9438-735C1C15A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BD18F5-9C1F-468C-92F8-DCC7C71E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521EF6-7434-428A-8C95-EAD05C76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8E8819-BED1-444E-91AE-955B9555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11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7DFC6-C5CD-4AD7-B269-46F074E5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C8F8D-7DC4-46C8-A5FA-CF85142EC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08E7C4-38E1-45D7-80FA-AEAC4EE4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20B3FD-223A-4791-9A4F-CAB64CEF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5D1A99-6A19-4066-BC4C-A691D7A9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60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80D7D-0F06-4B41-AE6A-001D4D4D5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D2DB09-B605-4103-981A-23DB5B967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9828A2-8C14-4DAB-A537-0251A730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5F5492-F9D6-45CF-A37E-ED090B70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4AB76C-5815-4FBE-AF8D-1D7BA714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72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DA347-BAB8-4F79-B1B8-CEC158287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BB7252-F966-4B87-A9E2-C6C6EB9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07B8BA-27BD-423E-B0E7-48DA79CCF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D0E967-256E-4C43-8CFC-6774E931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D498D6-3A12-4490-B54C-5A604D26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515BBA-FF76-4E0B-BAE8-E275C646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35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49A8B-98AD-4C24-AB34-274B15F4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259523-94EB-4869-AB81-A64C33DF1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D5F1E5-7F27-4492-BFE0-B84FB3309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3E5504-57CC-49F5-9D01-821CF6840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28EEBE-F70A-4B24-9609-2A4D9C76F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89E36F-D134-4CDA-B2BA-2423899F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401819-6CC6-4420-B98E-CF616AC7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21439-72DA-41CD-A58A-F17D0CFD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57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840E6-9445-451C-B422-CED323F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296E7B-1F40-4245-942E-DA9F9B69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B38F70-E367-4A79-83E8-BA2773B6E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E24718-1DA2-49F8-993C-CD7C899D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47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60C824-96C4-4A5D-AFCB-BC240EA9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D344B26-4B8A-4AA5-B567-A05871AB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2B35A6-48D5-4926-B6C8-B56629E9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54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D19E8B-85BA-43CE-B06E-7C5F3EE4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BC91DA-2C9E-4108-B3C5-9D3E4FE6B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04A63C-2FA0-42B0-AA6D-2E84590B5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1A08FA-AE2D-4831-9EE8-E656A895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F28AE0-83B1-40FC-89BE-0443D861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DE4C6-A5AD-4E98-9247-746360B8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6BABF-FEF5-4682-8B2F-57B07C78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BFA390-3282-4E31-843A-11B46F457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A86584-EE10-491E-88BF-2869DD832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A671F1-4441-4D14-9D1B-03FE0084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18A10F-3DDB-4921-8704-EAAF12D7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43F6D7-F0AD-44A4-B1BD-18D2A099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20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C764746-EEE2-4123-B33B-C4B766333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FF01B8-D5CF-4BE2-BE90-CBDD877E7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00A90-BEAF-4E5A-A82C-2EAB57C72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5678-034F-4045-B6CF-2C1FB118CF07}" type="datetimeFigureOut">
              <a:rPr lang="de-DE" smtClean="0"/>
              <a:t>19.04.2022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B0CF4F-1B5D-4170-B995-1DA50C5EC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DC8E65-BF78-4CFD-8605-449EA776B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34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wds.d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344" y="734917"/>
            <a:ext cx="9144000" cy="1730565"/>
          </a:xfrm>
        </p:spPr>
        <p:txBody>
          <a:bodyPr>
            <a:normAutofit/>
          </a:bodyPr>
          <a:lstStyle/>
          <a:p>
            <a:br>
              <a:rPr lang="de-DE" sz="3600" b="1" dirty="0"/>
            </a:br>
            <a:br>
              <a:rPr lang="de-DE" sz="3600" b="1" dirty="0"/>
            </a:br>
            <a:r>
              <a:rPr lang="de-DE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Lexikologie und Wortbildung</a:t>
            </a:r>
            <a:endParaRPr lang="de-DE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800" b="1" cap="small" dirty="0"/>
              <a:t>Block IV:</a:t>
            </a:r>
          </a:p>
          <a:p>
            <a:r>
              <a:rPr lang="de-DE" sz="2600" b="1" dirty="0"/>
              <a:t>Wortbildung _ Teil 2</a:t>
            </a: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 habil.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/>
              <a:t>Sommersemester 2022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589C7B08-1327-4441-ADF7-416228332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63" y="3607943"/>
            <a:ext cx="8013701" cy="30763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‚Rechnungen am Schluss’		                             </a:t>
            </a:r>
            <a:r>
              <a:rPr lang="de-DE" sz="1400" i="1" dirty="0">
                <a:cs typeface="Arial" pitchFamily="34" charset="0"/>
              </a:rPr>
              <a:t>Schlussrechnungen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de-DE" sz="14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       </a:t>
            </a:r>
            <a:r>
              <a:rPr lang="de-DE" sz="1400" i="1" dirty="0">
                <a:cs typeface="Arial" pitchFamily="34" charset="0"/>
              </a:rPr>
              <a:t>Schlussrechnung</a:t>
            </a:r>
            <a:r>
              <a:rPr lang="de-DE" sz="1400" dirty="0">
                <a:cs typeface="Arial" pitchFamily="34" charset="0"/>
              </a:rPr>
              <a:t>		{-en} FM </a:t>
            </a:r>
            <a:r>
              <a:rPr lang="de-DE" sz="1200" dirty="0">
                <a:cs typeface="Arial" pitchFamily="34" charset="0"/>
              </a:rPr>
              <a:t>(gebunden)</a:t>
            </a:r>
            <a:r>
              <a:rPr lang="de-DE" sz="1400" dirty="0">
                <a:cs typeface="Arial" pitchFamily="34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{Schluss}		     </a:t>
            </a:r>
            <a:r>
              <a:rPr lang="de-DE" sz="1400" i="1" dirty="0" err="1">
                <a:cs typeface="Arial" pitchFamily="34" charset="0"/>
              </a:rPr>
              <a:t>rechnung</a:t>
            </a:r>
            <a:r>
              <a:rPr lang="de-DE" sz="1400" i="1" dirty="0">
                <a:cs typeface="Arial" pitchFamily="34" charset="0"/>
              </a:rPr>
              <a:t>	</a:t>
            </a:r>
            <a:r>
              <a:rPr lang="de-DE" sz="1400" dirty="0">
                <a:cs typeface="Arial" pitchFamily="34" charset="0"/>
              </a:rPr>
              <a:t>	     ‚Vorgang, etwas zu rechnen’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                       BM, frei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{</a:t>
            </a:r>
            <a:r>
              <a:rPr lang="de-DE" sz="1400" dirty="0" err="1">
                <a:cs typeface="Arial" pitchFamily="34" charset="0"/>
              </a:rPr>
              <a:t>rechn</a:t>
            </a:r>
            <a:r>
              <a:rPr lang="de-DE" sz="1400" dirty="0">
                <a:cs typeface="Arial" pitchFamily="34" charset="0"/>
              </a:rPr>
              <a:t>-}		{-</a:t>
            </a:r>
            <a:r>
              <a:rPr lang="de-DE" sz="1400" dirty="0" err="1">
                <a:cs typeface="Arial" pitchFamily="34" charset="0"/>
              </a:rPr>
              <a:t>ung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                                              BM, gebunden                   WBM </a:t>
            </a:r>
            <a:r>
              <a:rPr lang="de-DE" sz="1200" dirty="0">
                <a:cs typeface="Arial" pitchFamily="34" charset="0"/>
              </a:rPr>
              <a:t>(Suffix, gebunden)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71B131B-A91F-4BBA-97C6-A0F99D412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971" y="500241"/>
            <a:ext cx="8013701" cy="15297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‚Wetter im Herbst‘		</a:t>
            </a:r>
            <a:r>
              <a:rPr lang="de-DE" sz="1400" i="1" dirty="0">
                <a:cs typeface="Arial" pitchFamily="34" charset="0"/>
              </a:rPr>
              <a:t>Herbstwetter</a:t>
            </a: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{Herbst}		     {</a:t>
            </a:r>
            <a:r>
              <a:rPr lang="de-DE" sz="1400" dirty="0" err="1">
                <a:cs typeface="Arial" pitchFamily="34" charset="0"/>
              </a:rPr>
              <a:t>wetter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                       BM, frei	</a:t>
            </a:r>
            <a:r>
              <a:rPr lang="de-DE" sz="1600" dirty="0">
                <a:cs typeface="Arial" pitchFamily="34" charset="0"/>
              </a:rPr>
              <a:t>	</a:t>
            </a:r>
            <a:r>
              <a:rPr lang="de-DE" sz="1400" dirty="0">
                <a:cs typeface="Arial" pitchFamily="34" charset="0"/>
              </a:rPr>
              <a:t>    BM, frei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E548B83-0FD5-4D9A-8088-247B30D56515}"/>
              </a:ext>
            </a:extLst>
          </p:cNvPr>
          <p:cNvCxnSpPr/>
          <p:nvPr/>
        </p:nvCxnSpPr>
        <p:spPr>
          <a:xfrm flipH="1">
            <a:off x="3776472" y="758952"/>
            <a:ext cx="402336" cy="52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9130A670-B158-4C0A-B5B9-B007C6AF966C}"/>
              </a:ext>
            </a:extLst>
          </p:cNvPr>
          <p:cNvCxnSpPr/>
          <p:nvPr/>
        </p:nvCxnSpPr>
        <p:spPr>
          <a:xfrm>
            <a:off x="5120640" y="804672"/>
            <a:ext cx="420624" cy="4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0B00598F-CFFA-474B-BF15-A7080DC0BBBB}"/>
              </a:ext>
            </a:extLst>
          </p:cNvPr>
          <p:cNvCxnSpPr/>
          <p:nvPr/>
        </p:nvCxnSpPr>
        <p:spPr>
          <a:xfrm>
            <a:off x="5998464" y="3904488"/>
            <a:ext cx="822960" cy="420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E4285C9-13A3-4A20-8D4F-CB0C8AA480EB}"/>
              </a:ext>
            </a:extLst>
          </p:cNvPr>
          <p:cNvCxnSpPr/>
          <p:nvPr/>
        </p:nvCxnSpPr>
        <p:spPr>
          <a:xfrm flipH="1">
            <a:off x="4617720" y="3904488"/>
            <a:ext cx="502920" cy="338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1AE4945B-5BA6-4BEC-87FC-74116AAC996E}"/>
              </a:ext>
            </a:extLst>
          </p:cNvPr>
          <p:cNvCxnSpPr/>
          <p:nvPr/>
        </p:nvCxnSpPr>
        <p:spPr>
          <a:xfrm flipH="1">
            <a:off x="3547872" y="4544568"/>
            <a:ext cx="713232" cy="438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CBD63E7-736B-4AD8-9A26-2A882159C472}"/>
              </a:ext>
            </a:extLst>
          </p:cNvPr>
          <p:cNvCxnSpPr/>
          <p:nvPr/>
        </p:nvCxnSpPr>
        <p:spPr>
          <a:xfrm>
            <a:off x="5285232" y="4562856"/>
            <a:ext cx="384048" cy="4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3F06002-084B-4FF9-B011-8B1AC7EB38BF}"/>
              </a:ext>
            </a:extLst>
          </p:cNvPr>
          <p:cNvCxnSpPr/>
          <p:nvPr/>
        </p:nvCxnSpPr>
        <p:spPr>
          <a:xfrm flipH="1">
            <a:off x="4617720" y="5276088"/>
            <a:ext cx="502920" cy="374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E8C0907-E8D8-4050-AF45-D15EF6D83146}"/>
              </a:ext>
            </a:extLst>
          </p:cNvPr>
          <p:cNvCxnSpPr/>
          <p:nvPr/>
        </p:nvCxnSpPr>
        <p:spPr>
          <a:xfrm>
            <a:off x="5733288" y="5276088"/>
            <a:ext cx="362712" cy="393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16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9AEC4AB-A981-4E21-9CBD-5797ED54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867" y="1962023"/>
            <a:ext cx="9828669" cy="23722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‚Förderung von Familien‘		                  </a:t>
            </a:r>
            <a:r>
              <a:rPr lang="de-DE" sz="1400" i="1" dirty="0">
                <a:cs typeface="Arial" pitchFamily="34" charset="0"/>
              </a:rPr>
              <a:t>Familienförderung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</a:t>
            </a:r>
            <a:r>
              <a:rPr lang="de-DE" sz="1600" i="1" dirty="0">
                <a:cs typeface="Arial" pitchFamily="34" charset="0"/>
              </a:rPr>
              <a:t>   </a:t>
            </a:r>
            <a:r>
              <a:rPr lang="de-DE" sz="1400" i="1" dirty="0">
                <a:cs typeface="Arial" pitchFamily="34" charset="0"/>
              </a:rPr>
              <a:t>Familien		                                </a:t>
            </a:r>
            <a:r>
              <a:rPr lang="de-DE" sz="1400" i="1" dirty="0" err="1">
                <a:cs typeface="Arial" pitchFamily="34" charset="0"/>
              </a:rPr>
              <a:t>förderung</a:t>
            </a:r>
            <a:r>
              <a:rPr lang="de-DE" sz="1400" i="1" dirty="0">
                <a:cs typeface="Arial" pitchFamily="34" charset="0"/>
              </a:rPr>
              <a:t>	</a:t>
            </a:r>
            <a:r>
              <a:rPr lang="de-DE" sz="1400" dirty="0">
                <a:cs typeface="Arial" pitchFamily="34" charset="0"/>
              </a:rPr>
              <a:t>	        ‚Vorgang, etwas zu fördern’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{Familie}		{n} 	          {förder-}		{-</a:t>
            </a:r>
            <a:r>
              <a:rPr lang="de-DE" sz="1400" dirty="0" err="1">
                <a:cs typeface="Arial" pitchFamily="34" charset="0"/>
              </a:rPr>
              <a:t>ung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BM, frei		FM 	           BM, gebunden	                        WBM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(</a:t>
            </a:r>
            <a:r>
              <a:rPr lang="de-DE" sz="1200" dirty="0">
                <a:cs typeface="Arial" pitchFamily="34" charset="0"/>
              </a:rPr>
              <a:t>Pluralbildung)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3DC9700-2FB5-40FD-9ECA-4B90DA29DB9F}"/>
              </a:ext>
            </a:extLst>
          </p:cNvPr>
          <p:cNvCxnSpPr/>
          <p:nvPr/>
        </p:nvCxnSpPr>
        <p:spPr>
          <a:xfrm flipV="1">
            <a:off x="3941064" y="2212848"/>
            <a:ext cx="923544" cy="53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85A65574-46DC-4631-B614-F94AA92ECC21}"/>
              </a:ext>
            </a:extLst>
          </p:cNvPr>
          <p:cNvCxnSpPr/>
          <p:nvPr/>
        </p:nvCxnSpPr>
        <p:spPr>
          <a:xfrm>
            <a:off x="6181344" y="2212848"/>
            <a:ext cx="402336" cy="57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FF7DBFF-C161-4145-BF19-2CF2C27338DA}"/>
              </a:ext>
            </a:extLst>
          </p:cNvPr>
          <p:cNvCxnSpPr/>
          <p:nvPr/>
        </p:nvCxnSpPr>
        <p:spPr>
          <a:xfrm flipH="1">
            <a:off x="2807208" y="2990088"/>
            <a:ext cx="493776" cy="438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195EF0B-C4DD-49A6-AF20-CEF3000BD51E}"/>
              </a:ext>
            </a:extLst>
          </p:cNvPr>
          <p:cNvCxnSpPr/>
          <p:nvPr/>
        </p:nvCxnSpPr>
        <p:spPr>
          <a:xfrm>
            <a:off x="3941064" y="3017520"/>
            <a:ext cx="329184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5BF4C1D-F129-4DEE-AF76-9E85BB49D802}"/>
              </a:ext>
            </a:extLst>
          </p:cNvPr>
          <p:cNvCxnSpPr/>
          <p:nvPr/>
        </p:nvCxnSpPr>
        <p:spPr>
          <a:xfrm flipH="1">
            <a:off x="5925312" y="3054096"/>
            <a:ext cx="475488" cy="374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070801B-459F-4526-82DF-4C580841D3A3}"/>
              </a:ext>
            </a:extLst>
          </p:cNvPr>
          <p:cNvCxnSpPr/>
          <p:nvPr/>
        </p:nvCxnSpPr>
        <p:spPr>
          <a:xfrm>
            <a:off x="7040880" y="3081528"/>
            <a:ext cx="804672" cy="347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82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79133" y="971372"/>
            <a:ext cx="8460432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sz="2000" b="1" cap="small" dirty="0">
                <a:solidFill>
                  <a:srgbClr val="9C004B"/>
                </a:solidFill>
                <a:cs typeface="Arial" pitchFamily="34" charset="0"/>
              </a:rPr>
              <a:t>Sonstige Wortbildungstypen</a:t>
            </a:r>
          </a:p>
          <a:p>
            <a:pPr marL="342900" indent="-342900"/>
            <a:endParaRPr lang="de-DE" b="1" dirty="0">
              <a:solidFill>
                <a:srgbClr val="9C004B"/>
              </a:solidFill>
              <a:cs typeface="Arial" pitchFamily="34" charset="0"/>
            </a:endParaRPr>
          </a:p>
          <a:p>
            <a:pPr marL="342900" indent="-342900"/>
            <a:endParaRPr lang="de-DE" b="1" dirty="0">
              <a:solidFill>
                <a:srgbClr val="9C004B"/>
              </a:solidFill>
              <a:cs typeface="Arial" pitchFamily="34" charset="0"/>
            </a:endParaRPr>
          </a:p>
          <a:p>
            <a:pPr marL="342900" indent="-342900"/>
            <a:endParaRPr lang="de-DE" b="1" dirty="0">
              <a:solidFill>
                <a:srgbClr val="9C004B"/>
              </a:solidFill>
              <a:cs typeface="Arial" pitchFamily="34" charset="0"/>
            </a:endParaRPr>
          </a:p>
          <a:p>
            <a:pPr marL="342900" indent="-34290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1. Implizite Ableitung</a:t>
            </a:r>
          </a:p>
          <a:p>
            <a:pPr marL="342900" indent="-342900"/>
            <a:endParaRPr lang="de-DE" b="1" dirty="0">
              <a:solidFill>
                <a:srgbClr val="9C004B"/>
              </a:solidFill>
              <a:cs typeface="Arial" pitchFamily="34" charset="0"/>
            </a:endParaRPr>
          </a:p>
          <a:p>
            <a:endParaRPr lang="de-DE" sz="5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 </a:t>
            </a:r>
            <a:r>
              <a:rPr lang="de-DE" sz="1600" dirty="0">
                <a:cs typeface="Arial" pitchFamily="34" charset="0"/>
              </a:rPr>
              <a:t>Bildung eines neuen Wortes ohne Affixe</a:t>
            </a:r>
          </a:p>
          <a:p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Stammvokal verändert sich = Ablaut (Unterschied zur Konversion)</a:t>
            </a:r>
          </a:p>
          <a:p>
            <a:pPr>
              <a:buFont typeface="Arial" pitchFamily="34" charset="0"/>
              <a:buChar char="•"/>
            </a:pPr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Binäres Segmentieren ist nicht möglich: Pfeile verwenden!</a:t>
            </a:r>
          </a:p>
          <a:p>
            <a:pPr>
              <a:buFont typeface="Arial" pitchFamily="34" charset="0"/>
              <a:buChar char="•"/>
            </a:pPr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Basis ist stets verbal</a:t>
            </a:r>
          </a:p>
          <a:p>
            <a:r>
              <a:rPr lang="de-DE" sz="1600" dirty="0">
                <a:cs typeface="Arial" pitchFamily="34" charset="0"/>
              </a:rPr>
              <a:t>       Beispiel:	 </a:t>
            </a:r>
            <a:r>
              <a:rPr lang="de-DE" sz="1600" i="1" dirty="0">
                <a:cs typeface="Arial" pitchFamily="34" charset="0"/>
              </a:rPr>
              <a:t>genieß(en) </a:t>
            </a:r>
            <a:r>
              <a:rPr lang="de-DE" sz="1600" i="1" dirty="0">
                <a:cs typeface="Arial" pitchFamily="34" charset="0"/>
                <a:sym typeface="Wingdings"/>
              </a:rPr>
              <a:t></a:t>
            </a:r>
            <a:r>
              <a:rPr lang="de-DE" sz="1600" i="1" dirty="0">
                <a:cs typeface="Arial" pitchFamily="34" charset="0"/>
              </a:rPr>
              <a:t> Genuss</a:t>
            </a:r>
            <a:endParaRPr lang="de-DE" sz="1600" dirty="0">
              <a:cs typeface="Arial" pitchFamily="34" charset="0"/>
            </a:endParaRPr>
          </a:p>
          <a:p>
            <a:pPr marL="355600"/>
            <a:r>
              <a:rPr lang="de-DE" sz="1600" i="1" dirty="0">
                <a:cs typeface="Arial" pitchFamily="34" charset="0"/>
              </a:rPr>
              <a:t>		trink(en) </a:t>
            </a:r>
            <a:r>
              <a:rPr lang="de-DE" sz="1600" i="1" dirty="0">
                <a:cs typeface="Arial" pitchFamily="34" charset="0"/>
                <a:sym typeface="Wingdings"/>
              </a:rPr>
              <a:t></a:t>
            </a:r>
            <a:r>
              <a:rPr lang="de-DE" sz="1600" i="1" dirty="0">
                <a:cs typeface="Arial" pitchFamily="34" charset="0"/>
              </a:rPr>
              <a:t> Trank</a:t>
            </a:r>
            <a:endParaRPr lang="de-DE" sz="1600" dirty="0">
              <a:cs typeface="Arial" pitchFamily="34" charset="0"/>
            </a:endParaRPr>
          </a:p>
          <a:p>
            <a:pPr marL="355600"/>
            <a:r>
              <a:rPr lang="de-DE" sz="1600" i="1" dirty="0">
                <a:cs typeface="Arial" pitchFamily="34" charset="0"/>
              </a:rPr>
              <a:t>		beiß(en) </a:t>
            </a:r>
            <a:r>
              <a:rPr lang="de-DE" sz="1600" i="1" dirty="0">
                <a:cs typeface="Arial" pitchFamily="34" charset="0"/>
                <a:sym typeface="Wingdings"/>
              </a:rPr>
              <a:t></a:t>
            </a:r>
            <a:r>
              <a:rPr lang="de-DE" sz="1600" i="1" dirty="0">
                <a:cs typeface="Arial" pitchFamily="34" charset="0"/>
              </a:rPr>
              <a:t> Biss</a:t>
            </a:r>
            <a:endParaRPr lang="de-DE" sz="1600" dirty="0">
              <a:cs typeface="Arial" pitchFamily="34" charset="0"/>
            </a:endParaRPr>
          </a:p>
          <a:p>
            <a:endParaRPr lang="de-DE" sz="1600" dirty="0">
              <a:cs typeface="Arial" pitchFamily="34" charset="0"/>
            </a:endParaRPr>
          </a:p>
          <a:p>
            <a:endParaRPr lang="de-DE" sz="1600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</a:rPr>
              <a:t>         </a:t>
            </a:r>
            <a:endParaRPr lang="de-DE" sz="1400" i="1" dirty="0">
              <a:cs typeface="Arial" pitchFamily="34" charset="0"/>
            </a:endParaRPr>
          </a:p>
          <a:p>
            <a:pPr marL="1077913"/>
            <a:endParaRPr lang="de-DE" sz="1400" i="1" dirty="0">
              <a:cs typeface="Arial" pitchFamily="34" charset="0"/>
            </a:endParaRPr>
          </a:p>
          <a:p>
            <a:pPr marL="1077913"/>
            <a:endParaRPr lang="de-DE" sz="1400" i="1" dirty="0">
              <a:cs typeface="Arial" pitchFamily="34" charset="0"/>
            </a:endParaRPr>
          </a:p>
          <a:p>
            <a:pPr lvl="0"/>
            <a:endParaRPr lang="de-DE" sz="1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94FED58-5B56-4A7D-854A-41AA18B4F14F}"/>
              </a:ext>
            </a:extLst>
          </p:cNvPr>
          <p:cNvSpPr txBox="1"/>
          <p:nvPr/>
        </p:nvSpPr>
        <p:spPr>
          <a:xfrm>
            <a:off x="1142999" y="785196"/>
            <a:ext cx="7953865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2. Konversion </a:t>
            </a:r>
          </a:p>
          <a:p>
            <a:pPr lvl="0"/>
            <a:endParaRPr lang="de-DE" sz="1800" dirty="0">
              <a:cs typeface="Arial" pitchFamily="34" charset="0"/>
            </a:endParaRPr>
          </a:p>
          <a:p>
            <a:pPr lvl="0"/>
            <a:endParaRPr lang="de-DE" sz="7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800" dirty="0">
                <a:cs typeface="Arial" pitchFamily="34" charset="0"/>
              </a:rPr>
              <a:t>  </a:t>
            </a:r>
            <a:r>
              <a:rPr lang="de-DE" sz="1600" dirty="0">
                <a:cs typeface="Arial" pitchFamily="34" charset="0"/>
              </a:rPr>
              <a:t>Bildung eines neuen Wortes durch Wortartwechsel ohne Zuhilfenahme von </a:t>
            </a:r>
          </a:p>
          <a:p>
            <a:r>
              <a:rPr lang="de-DE" sz="1600" dirty="0">
                <a:cs typeface="Arial" pitchFamily="34" charset="0"/>
              </a:rPr>
              <a:t>    Wortbildungsmorphemen</a:t>
            </a:r>
          </a:p>
          <a:p>
            <a:r>
              <a:rPr lang="de-DE" sz="1600" dirty="0"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  <a:sym typeface="Wingdings" pitchFamily="2" charset="2"/>
              </a:rPr>
              <a:t> Keine </a:t>
            </a:r>
            <a:r>
              <a:rPr lang="de-DE" sz="1600" dirty="0">
                <a:cs typeface="Arial" pitchFamily="34" charset="0"/>
              </a:rPr>
              <a:t>äußeren Kennzeichen </a:t>
            </a:r>
          </a:p>
          <a:p>
            <a:r>
              <a:rPr lang="de-DE" sz="1600" dirty="0">
                <a:cs typeface="Arial" pitchFamily="34" charset="0"/>
              </a:rPr>
              <a:t>    </a:t>
            </a: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   </a:t>
            </a:r>
            <a:r>
              <a:rPr lang="de-DE" sz="1600" dirty="0">
                <a:cs typeface="Arial" pitchFamily="34" charset="0"/>
              </a:rPr>
              <a:t>Beispiel: </a:t>
            </a:r>
            <a:r>
              <a:rPr lang="de-DE" sz="1600" i="1" dirty="0">
                <a:cs typeface="Arial" pitchFamily="34" charset="0"/>
              </a:rPr>
              <a:t>essen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>
                <a:cs typeface="Arial" pitchFamily="34" charset="0"/>
                <a:sym typeface="Wingdings" pitchFamily="2" charset="2"/>
              </a:rPr>
              <a:t> </a:t>
            </a:r>
            <a:r>
              <a:rPr lang="de-DE" sz="1600" i="1" dirty="0">
                <a:cs typeface="Arial" pitchFamily="34" charset="0"/>
                <a:sym typeface="Wingdings" pitchFamily="2" charset="2"/>
              </a:rPr>
              <a:t>Essen; besuch</a:t>
            </a:r>
            <a:r>
              <a:rPr lang="de-DE" sz="1600" dirty="0">
                <a:cs typeface="Arial" pitchFamily="34" charset="0"/>
                <a:sym typeface="Wingdings" pitchFamily="2" charset="2"/>
              </a:rPr>
              <a:t>(</a:t>
            </a:r>
            <a:r>
              <a:rPr lang="de-DE" sz="1600" i="1" dirty="0">
                <a:cs typeface="Arial" pitchFamily="34" charset="0"/>
                <a:sym typeface="Wingdings" pitchFamily="2" charset="2"/>
              </a:rPr>
              <a:t>en</a:t>
            </a:r>
            <a:r>
              <a:rPr lang="de-DE" sz="1600" dirty="0">
                <a:cs typeface="Arial" pitchFamily="34" charset="0"/>
                <a:sym typeface="Wingdings" pitchFamily="2" charset="2"/>
              </a:rPr>
              <a:t>)  </a:t>
            </a:r>
            <a:r>
              <a:rPr lang="de-DE" sz="1600" i="1" dirty="0">
                <a:cs typeface="Arial" pitchFamily="34" charset="0"/>
                <a:sym typeface="Wingdings" pitchFamily="2" charset="2"/>
              </a:rPr>
              <a:t>Besuch</a:t>
            </a:r>
          </a:p>
          <a:p>
            <a:endParaRPr lang="de-DE" sz="1600" i="1" dirty="0">
              <a:cs typeface="Arial" pitchFamily="34" charset="0"/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de-DE" sz="1600" i="1" dirty="0">
                <a:cs typeface="Arial" pitchFamily="34" charset="0"/>
                <a:sym typeface="Wingdings" pitchFamily="2" charset="2"/>
              </a:rPr>
              <a:t>  </a:t>
            </a:r>
            <a:r>
              <a:rPr lang="de-DE" sz="1600" dirty="0">
                <a:cs typeface="Arial" pitchFamily="34" charset="0"/>
                <a:sym typeface="Wingdings" pitchFamily="2" charset="2"/>
              </a:rPr>
              <a:t>B</a:t>
            </a:r>
            <a:r>
              <a:rPr lang="de-DE" sz="1600" dirty="0">
                <a:cs typeface="Arial" pitchFamily="34" charset="0"/>
              </a:rPr>
              <a:t>inäres Segmentieren ist nicht möglich: Pfeile verwenden! </a:t>
            </a:r>
          </a:p>
          <a:p>
            <a:r>
              <a:rPr lang="de-DE" sz="1600" dirty="0">
                <a:cs typeface="Arial" pitchFamily="34" charset="0"/>
              </a:rPr>
              <a:t>       Beispiel:	 </a:t>
            </a:r>
            <a:r>
              <a:rPr lang="de-DE" sz="1600" i="1" dirty="0">
                <a:cs typeface="Arial" pitchFamily="34" charset="0"/>
              </a:rPr>
              <a:t>ruf(en) </a:t>
            </a:r>
            <a:r>
              <a:rPr lang="de-DE" sz="1600" i="1" dirty="0">
                <a:cs typeface="Arial" pitchFamily="34" charset="0"/>
                <a:sym typeface="Wingdings"/>
              </a:rPr>
              <a:t></a:t>
            </a:r>
            <a:r>
              <a:rPr lang="de-DE" sz="1600" i="1" dirty="0">
                <a:cs typeface="Arial" pitchFamily="34" charset="0"/>
              </a:rPr>
              <a:t> der Ruf</a:t>
            </a:r>
          </a:p>
          <a:p>
            <a:pPr marL="355600"/>
            <a:r>
              <a:rPr lang="de-DE" sz="1600" i="1" dirty="0">
                <a:cs typeface="Arial" pitchFamily="34" charset="0"/>
              </a:rPr>
              <a:t>        		Film </a:t>
            </a:r>
            <a:r>
              <a:rPr lang="de-DE" sz="1600" i="1" dirty="0">
                <a:cs typeface="Arial" pitchFamily="34" charset="0"/>
                <a:sym typeface="Wingdings"/>
              </a:rPr>
              <a:t></a:t>
            </a:r>
            <a:r>
              <a:rPr lang="de-DE" sz="1600" i="1" dirty="0">
                <a:cs typeface="Arial" pitchFamily="34" charset="0"/>
              </a:rPr>
              <a:t>  film(en)</a:t>
            </a:r>
          </a:p>
          <a:p>
            <a:pPr marL="355600"/>
            <a:r>
              <a:rPr lang="de-DE" sz="1600" i="1" dirty="0">
                <a:cs typeface="Arial" pitchFamily="34" charset="0"/>
              </a:rPr>
              <a:t>  		Pflaster </a:t>
            </a:r>
            <a:r>
              <a:rPr lang="de-DE" sz="1600" dirty="0">
                <a:cs typeface="Arial" pitchFamily="34" charset="0"/>
                <a:sym typeface="Wingdings" pitchFamily="2" charset="2"/>
              </a:rPr>
              <a:t></a:t>
            </a:r>
            <a:r>
              <a:rPr lang="de-DE" sz="1600" i="1" dirty="0">
                <a:cs typeface="Arial" pitchFamily="34" charset="0"/>
                <a:sym typeface="Wingdings" pitchFamily="2" charset="2"/>
              </a:rPr>
              <a:t> </a:t>
            </a:r>
            <a:r>
              <a:rPr lang="de-DE" sz="1600" i="1" dirty="0" err="1">
                <a:cs typeface="Arial" pitchFamily="34" charset="0"/>
                <a:sym typeface="Wingdings" pitchFamily="2" charset="2"/>
              </a:rPr>
              <a:t>pflaster</a:t>
            </a:r>
            <a:r>
              <a:rPr lang="de-DE" sz="1600" i="1" dirty="0">
                <a:cs typeface="Arial" pitchFamily="34" charset="0"/>
                <a:sym typeface="Wingdings" pitchFamily="2" charset="2"/>
              </a:rPr>
              <a:t>(n)</a:t>
            </a:r>
          </a:p>
          <a:p>
            <a:pPr marL="355600"/>
            <a:endParaRPr lang="de-DE" sz="1600" i="1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</a:rPr>
              <a:t>  </a:t>
            </a:r>
          </a:p>
          <a:p>
            <a:r>
              <a:rPr lang="de-DE" sz="1400" dirty="0">
                <a:cs typeface="Arial" pitchFamily="34" charset="0"/>
              </a:rPr>
              <a:t>          Beachte : Explizite Ableitung vs. Konversion: Abhängig vom Kontext!</a:t>
            </a:r>
          </a:p>
          <a:p>
            <a:endParaRPr lang="de-DE" sz="1400" dirty="0">
              <a:cs typeface="Arial" pitchFamily="34" charset="0"/>
            </a:endParaRPr>
          </a:p>
          <a:p>
            <a:pPr marL="1077913"/>
            <a:r>
              <a:rPr lang="de-DE" sz="1400" i="1" dirty="0">
                <a:cs typeface="Arial" pitchFamily="34" charset="0"/>
              </a:rPr>
              <a:t>         Schöne Grüße an deine Süße! </a:t>
            </a:r>
            <a:r>
              <a:rPr lang="de-DE" sz="1400" dirty="0">
                <a:cs typeface="Arial" pitchFamily="34" charset="0"/>
              </a:rPr>
              <a:t>(=Konversion)</a:t>
            </a:r>
          </a:p>
          <a:p>
            <a:pPr marL="1077913"/>
            <a:endParaRPr lang="de-DE" sz="1400" dirty="0">
              <a:cs typeface="Arial" pitchFamily="34" charset="0"/>
            </a:endParaRPr>
          </a:p>
          <a:p>
            <a:pPr marL="1077913"/>
            <a:r>
              <a:rPr lang="de-DE" sz="1400" i="1" dirty="0">
                <a:cs typeface="Arial" pitchFamily="34" charset="0"/>
              </a:rPr>
              <a:t>        Ich liebe die Süße des Zuckers</a:t>
            </a:r>
            <a:r>
              <a:rPr lang="de-DE" sz="1400" dirty="0">
                <a:cs typeface="Arial" pitchFamily="34" charset="0"/>
              </a:rPr>
              <a:t>. (=Ableitung)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463631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72188" y="954204"/>
            <a:ext cx="964762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3. Wortkreuzung</a:t>
            </a:r>
          </a:p>
          <a:p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Sonderfall der Komposition: Einsparung von gleichen Lauten/Silben </a:t>
            </a:r>
            <a:r>
              <a:rPr lang="de-DE" sz="1600" dirty="0">
                <a:cs typeface="Arial" pitchFamily="34" charset="0"/>
                <a:sym typeface="Wingdings"/>
              </a:rPr>
              <a:t></a:t>
            </a:r>
            <a:r>
              <a:rPr lang="de-DE" sz="1600" dirty="0">
                <a:cs typeface="Arial" pitchFamily="34" charset="0"/>
              </a:rPr>
              <a:t> Verschmelzung von Silben</a:t>
            </a:r>
          </a:p>
          <a:p>
            <a:r>
              <a:rPr lang="de-DE" sz="1600" dirty="0">
                <a:cs typeface="Arial" pitchFamily="34" charset="0"/>
              </a:rPr>
              <a:t>    	z. B.: </a:t>
            </a:r>
            <a:r>
              <a:rPr lang="de-DE" sz="1600" i="1" dirty="0">
                <a:cs typeface="Arial" pitchFamily="34" charset="0"/>
              </a:rPr>
              <a:t>Ostalgie, Smog</a:t>
            </a:r>
            <a:endParaRPr lang="de-DE" sz="1600" dirty="0">
              <a:cs typeface="Arial" pitchFamily="34" charset="0"/>
            </a:endParaRPr>
          </a:p>
          <a:p>
            <a:r>
              <a:rPr lang="de-DE" sz="1600" i="1" dirty="0">
                <a:cs typeface="Arial" pitchFamily="34" charset="0"/>
              </a:rPr>
              <a:t> </a:t>
            </a:r>
          </a:p>
          <a:p>
            <a:endParaRPr lang="de-DE" sz="1600" i="1" dirty="0">
              <a:cs typeface="Arial" pitchFamily="34" charset="0"/>
            </a:endParaRPr>
          </a:p>
          <a:p>
            <a:endParaRPr lang="de-DE" sz="1600" dirty="0">
              <a:cs typeface="Arial" pitchFamily="34" charset="0"/>
            </a:endParaRPr>
          </a:p>
          <a:p>
            <a:pPr lvl="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4. Reduplikation</a:t>
            </a:r>
          </a:p>
          <a:p>
            <a:endParaRPr lang="de-DE" sz="1600" b="1" i="1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einfache Verdoppelung, Bsp. </a:t>
            </a:r>
            <a:r>
              <a:rPr lang="de-DE" sz="1600" i="1" dirty="0">
                <a:cs typeface="Arial" pitchFamily="34" charset="0"/>
              </a:rPr>
              <a:t>Wauwau</a:t>
            </a:r>
            <a:r>
              <a:rPr lang="de-DE" sz="1600" dirty="0">
                <a:cs typeface="Arial" pitchFamily="34" charset="0"/>
              </a:rPr>
              <a:t> (evtl. bei gleichzeitiger Suffigierung)</a:t>
            </a:r>
          </a:p>
          <a:p>
            <a:r>
              <a:rPr lang="de-DE" sz="1600" dirty="0">
                <a:cs typeface="Arial" pitchFamily="34" charset="0"/>
              </a:rPr>
              <a:t>  	z. B.: </a:t>
            </a:r>
            <a:r>
              <a:rPr lang="de-DE" sz="1600" i="1" dirty="0">
                <a:cs typeface="Arial" pitchFamily="34" charset="0"/>
              </a:rPr>
              <a:t>wortwörtlich</a:t>
            </a:r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Reimdoppelung</a:t>
            </a:r>
          </a:p>
          <a:p>
            <a:r>
              <a:rPr lang="de-DE" sz="1600" dirty="0">
                <a:cs typeface="Arial" pitchFamily="34" charset="0"/>
              </a:rPr>
              <a:t>	z. B.: </a:t>
            </a:r>
            <a:r>
              <a:rPr lang="de-DE" sz="1600" i="1" dirty="0">
                <a:cs typeface="Arial" pitchFamily="34" charset="0"/>
              </a:rPr>
              <a:t>Hokuspokus, </a:t>
            </a:r>
            <a:r>
              <a:rPr lang="de-DE" sz="1600" i="1" dirty="0" err="1">
                <a:cs typeface="Arial" pitchFamily="34" charset="0"/>
              </a:rPr>
              <a:t>Schicki-Micki</a:t>
            </a:r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Ablautdoppelung</a:t>
            </a:r>
          </a:p>
          <a:p>
            <a:r>
              <a:rPr lang="de-DE" sz="1600" dirty="0">
                <a:cs typeface="Arial" pitchFamily="34" charset="0"/>
              </a:rPr>
              <a:t>	z. B.: </a:t>
            </a:r>
            <a:r>
              <a:rPr lang="de-DE" sz="1600" i="1" dirty="0" err="1">
                <a:cs typeface="Arial" pitchFamily="34" charset="0"/>
              </a:rPr>
              <a:t>piff</a:t>
            </a:r>
            <a:r>
              <a:rPr lang="de-DE" sz="1600" i="1" dirty="0">
                <a:cs typeface="Arial" pitchFamily="34" charset="0"/>
              </a:rPr>
              <a:t>-paff</a:t>
            </a:r>
            <a:endParaRPr lang="de-DE" sz="1600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</a:rPr>
              <a:t> </a:t>
            </a:r>
          </a:p>
          <a:p>
            <a:r>
              <a:rPr lang="de-DE" sz="1600" dirty="0">
                <a:latin typeface="Frutiger Next LT W1G" pitchFamily="34" charset="0"/>
              </a:rPr>
              <a:t> </a:t>
            </a:r>
          </a:p>
          <a:p>
            <a:pPr lvl="0"/>
            <a:endParaRPr lang="de-DE" sz="1600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0EF37FF-A569-445C-B773-9410B872956D}"/>
              </a:ext>
            </a:extLst>
          </p:cNvPr>
          <p:cNvSpPr txBox="1"/>
          <p:nvPr/>
        </p:nvSpPr>
        <p:spPr>
          <a:xfrm>
            <a:off x="970961" y="553554"/>
            <a:ext cx="898374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5. Kurzwortbildung</a:t>
            </a:r>
          </a:p>
          <a:p>
            <a:pPr marL="400050" indent="-400050"/>
            <a:endParaRPr lang="de-DE" sz="1800" dirty="0">
              <a:cs typeface="Arial" pitchFamily="34" charset="0"/>
            </a:endParaRPr>
          </a:p>
          <a:p>
            <a:pPr marL="400050" indent="-400050"/>
            <a:endParaRPr lang="de-DE" sz="1800" dirty="0">
              <a:cs typeface="Arial" pitchFamily="34" charset="0"/>
            </a:endParaRPr>
          </a:p>
          <a:p>
            <a:pPr marL="342900" indent="-342900">
              <a:buAutoNum type="alphaLcParenR"/>
            </a:pPr>
            <a:r>
              <a:rPr lang="de-DE" sz="1600" b="1" dirty="0">
                <a:cs typeface="Arial" pitchFamily="34" charset="0"/>
              </a:rPr>
              <a:t>Einsparung von Wortteilen</a:t>
            </a:r>
            <a:r>
              <a:rPr lang="de-DE" sz="1600" dirty="0">
                <a:cs typeface="Arial" pitchFamily="34" charset="0"/>
              </a:rPr>
              <a:t>: </a:t>
            </a:r>
          </a:p>
          <a:p>
            <a:endParaRPr lang="de-DE" sz="1600" i="1" dirty="0">
              <a:cs typeface="Arial" pitchFamily="34" charset="0"/>
            </a:endParaRPr>
          </a:p>
          <a:p>
            <a:r>
              <a:rPr lang="de-DE" sz="1600" i="1" dirty="0">
                <a:cs typeface="Arial" pitchFamily="34" charset="0"/>
              </a:rPr>
              <a:t>		Kilo(</a:t>
            </a:r>
            <a:r>
              <a:rPr lang="de-DE" sz="1600" i="1" dirty="0" err="1">
                <a:cs typeface="Arial" pitchFamily="34" charset="0"/>
              </a:rPr>
              <a:t>gramm</a:t>
            </a:r>
            <a:r>
              <a:rPr lang="de-DE" sz="1600" i="1" dirty="0">
                <a:cs typeface="Arial" pitchFamily="34" charset="0"/>
              </a:rPr>
              <a:t>) – Ozon(</a:t>
            </a:r>
            <a:r>
              <a:rPr lang="de-DE" sz="1600" i="1" dirty="0" err="1">
                <a:cs typeface="Arial" pitchFamily="34" charset="0"/>
              </a:rPr>
              <a:t>schicht</a:t>
            </a:r>
            <a:r>
              <a:rPr lang="de-DE" sz="1600" i="1" dirty="0">
                <a:cs typeface="Arial" pitchFamily="34" charset="0"/>
              </a:rPr>
              <a:t>)loch –(Regen-)Schirm</a:t>
            </a:r>
            <a:endParaRPr lang="de-DE" sz="1600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  <a:sym typeface="Wingdings"/>
              </a:rPr>
              <a:t>		</a:t>
            </a:r>
            <a:r>
              <a:rPr lang="de-DE" sz="1600" dirty="0">
                <a:cs typeface="Arial" pitchFamily="34" charset="0"/>
              </a:rPr>
              <a:t> Anfangssegment, Klammersegment, Endsegment</a:t>
            </a:r>
          </a:p>
          <a:p>
            <a:r>
              <a:rPr lang="de-DE" sz="1600" dirty="0">
                <a:cs typeface="Arial" pitchFamily="34" charset="0"/>
              </a:rPr>
              <a:t> </a:t>
            </a:r>
          </a:p>
          <a:p>
            <a:endParaRPr lang="de-DE" sz="1600" dirty="0">
              <a:cs typeface="Arial" pitchFamily="34" charset="0"/>
            </a:endParaRPr>
          </a:p>
          <a:p>
            <a:pPr lvl="0"/>
            <a:r>
              <a:rPr lang="de-DE" sz="1600" b="1" dirty="0">
                <a:cs typeface="Arial" pitchFamily="34" charset="0"/>
              </a:rPr>
              <a:t>b)    aus Buchstaben</a:t>
            </a:r>
            <a:r>
              <a:rPr lang="de-DE" sz="1600" dirty="0">
                <a:cs typeface="Arial" pitchFamily="34" charset="0"/>
              </a:rPr>
              <a:t>: </a:t>
            </a:r>
          </a:p>
          <a:p>
            <a:pPr lvl="0"/>
            <a:endParaRPr lang="de-DE" sz="1600" dirty="0">
              <a:cs typeface="Arial" pitchFamily="34" charset="0"/>
            </a:endParaRPr>
          </a:p>
          <a:p>
            <a:pPr lvl="0"/>
            <a:r>
              <a:rPr lang="de-DE" sz="1600" dirty="0">
                <a:cs typeface="Arial" pitchFamily="34" charset="0"/>
              </a:rPr>
              <a:t>		Beispiel: </a:t>
            </a:r>
            <a:r>
              <a:rPr lang="de-DE" sz="1600" i="1" dirty="0">
                <a:cs typeface="Arial" pitchFamily="34" charset="0"/>
              </a:rPr>
              <a:t>Kita</a:t>
            </a:r>
            <a:r>
              <a:rPr lang="de-DE" sz="1600" dirty="0">
                <a:cs typeface="Arial" pitchFamily="34" charset="0"/>
              </a:rPr>
              <a:t> (</a:t>
            </a:r>
            <a:r>
              <a:rPr lang="de-DE" sz="1600" i="1" u="sng" dirty="0">
                <a:cs typeface="Arial" pitchFamily="34" charset="0"/>
              </a:rPr>
              <a:t>Ki</a:t>
            </a:r>
            <a:r>
              <a:rPr lang="de-DE" sz="1600" i="1" dirty="0">
                <a:cs typeface="Arial" pitchFamily="34" charset="0"/>
              </a:rPr>
              <a:t>nder</a:t>
            </a:r>
            <a:r>
              <a:rPr lang="de-DE" sz="1600" i="1" u="sng" dirty="0">
                <a:cs typeface="Arial" pitchFamily="34" charset="0"/>
              </a:rPr>
              <a:t>ta</a:t>
            </a:r>
            <a:r>
              <a:rPr lang="de-DE" sz="1600" i="1" dirty="0">
                <a:cs typeface="Arial" pitchFamily="34" charset="0"/>
              </a:rPr>
              <a:t>gesstätte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pPr lvl="0"/>
            <a:endParaRPr lang="de-DE" sz="1600" dirty="0">
              <a:cs typeface="Arial" pitchFamily="34" charset="0"/>
            </a:endParaRPr>
          </a:p>
          <a:p>
            <a:pPr lvl="0"/>
            <a:endParaRPr lang="de-DE" sz="1600" dirty="0">
              <a:cs typeface="Arial" pitchFamily="34" charset="0"/>
            </a:endParaRPr>
          </a:p>
          <a:p>
            <a:pPr marL="177800">
              <a:buFont typeface="Arial" pitchFamily="34" charset="0"/>
              <a:buChar char="•"/>
            </a:pPr>
            <a:r>
              <a:rPr lang="de-DE" sz="1600" u="sng" dirty="0">
                <a:cs typeface="Arial" pitchFamily="34" charset="0"/>
              </a:rPr>
              <a:t> Initialwörter</a:t>
            </a:r>
            <a:r>
              <a:rPr lang="de-DE" sz="1600" dirty="0">
                <a:cs typeface="Arial" pitchFamily="34" charset="0"/>
              </a:rPr>
              <a:t>: </a:t>
            </a:r>
            <a:r>
              <a:rPr lang="de-DE" sz="1600" i="1" dirty="0">
                <a:cs typeface="Arial" pitchFamily="34" charset="0"/>
              </a:rPr>
              <a:t>EDV</a:t>
            </a:r>
            <a:r>
              <a:rPr lang="de-DE" sz="1600" dirty="0">
                <a:cs typeface="Arial" pitchFamily="34" charset="0"/>
              </a:rPr>
              <a:t> (</a:t>
            </a:r>
            <a:r>
              <a:rPr lang="de-DE" sz="1600" i="1" u="sng" dirty="0">
                <a:cs typeface="Arial" pitchFamily="34" charset="0"/>
              </a:rPr>
              <a:t>e</a:t>
            </a:r>
            <a:r>
              <a:rPr lang="de-DE" sz="1600" i="1" dirty="0">
                <a:cs typeface="Arial" pitchFamily="34" charset="0"/>
              </a:rPr>
              <a:t>lektronische </a:t>
            </a:r>
            <a:r>
              <a:rPr lang="de-DE" sz="1600" i="1" u="sng" dirty="0">
                <a:cs typeface="Arial" pitchFamily="34" charset="0"/>
              </a:rPr>
              <a:t>D</a:t>
            </a:r>
            <a:r>
              <a:rPr lang="de-DE" sz="1600" i="1" dirty="0">
                <a:cs typeface="Arial" pitchFamily="34" charset="0"/>
              </a:rPr>
              <a:t>aten</a:t>
            </a:r>
            <a:r>
              <a:rPr lang="de-DE" sz="1600" i="1" u="sng" dirty="0">
                <a:cs typeface="Arial" pitchFamily="34" charset="0"/>
              </a:rPr>
              <a:t>v</a:t>
            </a:r>
            <a:r>
              <a:rPr lang="de-DE" sz="1600" i="1" dirty="0">
                <a:cs typeface="Arial" pitchFamily="34" charset="0"/>
              </a:rPr>
              <a:t>erarbeitung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pPr marL="1255713" indent="-1077913"/>
            <a:r>
              <a:rPr lang="de-DE" sz="1600" i="1" dirty="0">
                <a:cs typeface="Arial" pitchFamily="34" charset="0"/>
              </a:rPr>
              <a:t>	</a:t>
            </a:r>
            <a:r>
              <a:rPr lang="de-DE" sz="1600" dirty="0">
                <a:cs typeface="Arial" pitchFamily="34" charset="0"/>
              </a:rPr>
              <a:t>Sonderfall: Wortbildungen mit Initialsilbe: </a:t>
            </a:r>
            <a:r>
              <a:rPr lang="de-DE" sz="1600" i="1" dirty="0">
                <a:cs typeface="Arial" pitchFamily="34" charset="0"/>
              </a:rPr>
              <a:t>O-Saft</a:t>
            </a:r>
          </a:p>
          <a:p>
            <a:pPr marL="1255713" indent="-1077913"/>
            <a:endParaRPr lang="de-DE" sz="1600" dirty="0">
              <a:cs typeface="Arial" pitchFamily="34" charset="0"/>
            </a:endParaRPr>
          </a:p>
          <a:p>
            <a:pPr marL="177800">
              <a:buFont typeface="Arial" pitchFamily="34" charset="0"/>
              <a:buChar char="•"/>
            </a:pPr>
            <a:r>
              <a:rPr lang="de-DE" sz="1600" u="sng" dirty="0">
                <a:cs typeface="Arial" pitchFamily="34" charset="0"/>
              </a:rPr>
              <a:t> Silbenwörter</a:t>
            </a:r>
            <a:r>
              <a:rPr lang="de-DE" sz="1600" dirty="0">
                <a:cs typeface="Arial" pitchFamily="34" charset="0"/>
              </a:rPr>
              <a:t>: </a:t>
            </a:r>
            <a:r>
              <a:rPr lang="de-DE" sz="1600" i="1" dirty="0">
                <a:cs typeface="Arial" pitchFamily="34" charset="0"/>
              </a:rPr>
              <a:t>Kripo (</a:t>
            </a:r>
            <a:r>
              <a:rPr lang="de-DE" sz="1600" i="1" u="sng" dirty="0">
                <a:cs typeface="Arial" pitchFamily="34" charset="0"/>
              </a:rPr>
              <a:t>Kri</a:t>
            </a:r>
            <a:r>
              <a:rPr lang="de-DE" sz="1600" i="1" dirty="0">
                <a:cs typeface="Arial" pitchFamily="34" charset="0"/>
              </a:rPr>
              <a:t>minal</a:t>
            </a:r>
            <a:r>
              <a:rPr lang="de-DE" sz="1600" i="1" u="sng" dirty="0">
                <a:cs typeface="Arial" pitchFamily="34" charset="0"/>
              </a:rPr>
              <a:t>po</a:t>
            </a:r>
            <a:r>
              <a:rPr lang="de-DE" sz="1600" i="1" dirty="0">
                <a:cs typeface="Arial" pitchFamily="34" charset="0"/>
              </a:rPr>
              <a:t>lizei)</a:t>
            </a:r>
          </a:p>
          <a:p>
            <a:r>
              <a:rPr lang="de-DE" sz="1600" dirty="0">
                <a:cs typeface="Arial" pitchFamily="34" charset="0"/>
              </a:rPr>
              <a:t> </a:t>
            </a:r>
          </a:p>
          <a:p>
            <a:endParaRPr lang="de-DE" sz="1600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  <a:sym typeface="Wingdings"/>
              </a:rPr>
              <a:t>      Beachte: </a:t>
            </a:r>
            <a:r>
              <a:rPr lang="de-DE" sz="1600" dirty="0">
                <a:cs typeface="Arial" pitchFamily="34" charset="0"/>
              </a:rPr>
              <a:t>Kurzwörter können selbst wieder Bestandteile von Wortbildungen sein: </a:t>
            </a:r>
            <a:r>
              <a:rPr lang="de-DE" sz="1600" i="1" dirty="0">
                <a:cs typeface="Arial" pitchFamily="34" charset="0"/>
              </a:rPr>
              <a:t>LKW-Maut</a:t>
            </a:r>
            <a:endParaRPr lang="de-DE" sz="1600" dirty="0">
              <a:cs typeface="Arial" pitchFamily="34" charset="0"/>
            </a:endParaRPr>
          </a:p>
          <a:p>
            <a:r>
              <a:rPr lang="de-DE" sz="1600" dirty="0">
                <a:latin typeface="Frutiger Next LT W1G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87328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A170BAA-2406-4397-B184-EE431989726C}"/>
              </a:ext>
            </a:extLst>
          </p:cNvPr>
          <p:cNvSpPr txBox="1"/>
          <p:nvPr/>
        </p:nvSpPr>
        <p:spPr>
          <a:xfrm flipH="1">
            <a:off x="1016854" y="847145"/>
            <a:ext cx="862807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Vorbereitung auf die nächste Sitzung:</a:t>
            </a:r>
          </a:p>
          <a:p>
            <a:endParaRPr lang="de-DE" b="1" dirty="0"/>
          </a:p>
          <a:p>
            <a:r>
              <a:rPr lang="de-DE" b="1" dirty="0"/>
              <a:t>Benutzung von Wörterbüchern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sz="1600" b="1" dirty="0"/>
              <a:t>        </a:t>
            </a:r>
            <a:r>
              <a:rPr lang="de-DE" sz="1600" dirty="0">
                <a:sym typeface="Wingdings" panose="05000000000000000000" pitchFamily="2" charset="2"/>
              </a:rPr>
              <a:t> Großer Vorteil von d</a:t>
            </a:r>
            <a:r>
              <a:rPr lang="de-DE" sz="1600" dirty="0"/>
              <a:t>igitalen Wörterbüchern!</a:t>
            </a:r>
          </a:p>
          <a:p>
            <a:endParaRPr lang="de-DE" sz="1600" dirty="0"/>
          </a:p>
          <a:p>
            <a:r>
              <a:rPr lang="de-DE" sz="1600" dirty="0"/>
              <a:t>       </a:t>
            </a:r>
            <a:r>
              <a:rPr lang="de-DE" sz="1600" dirty="0">
                <a:sym typeface="Wingdings" panose="05000000000000000000" pitchFamily="2" charset="2"/>
              </a:rPr>
              <a:t> Siehe v. a.: DWDS (= Digitales Wörterbuch der deutschen Sprache)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r>
              <a:rPr lang="de-DE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Arbeitsauftrag: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r>
              <a:rPr lang="de-DE" sz="1600" dirty="0">
                <a:sym typeface="Wingdings" panose="05000000000000000000" pitchFamily="2" charset="2"/>
              </a:rPr>
              <a:t>Beschäftigung mit der digitalen Ausgabe des Deutschen Wörterbuches (</a:t>
            </a:r>
            <a:r>
              <a:rPr lang="de-DE" sz="1600" dirty="0">
                <a:sym typeface="Wingdings" panose="05000000000000000000" pitchFamily="2" charset="2"/>
                <a:hlinkClick r:id="rId2"/>
              </a:rPr>
              <a:t>www.dwds.de</a:t>
            </a:r>
            <a:r>
              <a:rPr lang="de-DE" sz="1600" dirty="0">
                <a:sym typeface="Wingdings" panose="05000000000000000000" pitchFamily="2" charset="2"/>
              </a:rPr>
              <a:t>)</a:t>
            </a: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dirty="0">
              <a:sym typeface="Wingdings" panose="05000000000000000000" pitchFamily="2" charset="2"/>
            </a:endParaRPr>
          </a:p>
          <a:p>
            <a:endParaRPr lang="de-DE" sz="1600" b="1" dirty="0">
              <a:sym typeface="Wingdings" panose="05000000000000000000" pitchFamily="2" charset="2"/>
            </a:endParaRPr>
          </a:p>
          <a:p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357395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D7BA708-DE6B-4729-8E26-A58B60D62488}"/>
              </a:ext>
            </a:extLst>
          </p:cNvPr>
          <p:cNvSpPr txBox="1"/>
          <p:nvPr/>
        </p:nvSpPr>
        <p:spPr>
          <a:xfrm>
            <a:off x="1819829" y="697117"/>
            <a:ext cx="6762856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Wiederholung 1: </a:t>
            </a: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400" b="1" cap="small" dirty="0">
                <a:solidFill>
                  <a:srgbClr val="990033"/>
                </a:solidFill>
                <a:cs typeface="Arial" pitchFamily="34" charset="0"/>
              </a:rPr>
              <a:t>		Zusammensetzung </a:t>
            </a: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400" b="1" cap="small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		</a:t>
            </a:r>
            <a:r>
              <a:rPr lang="de-DE" dirty="0">
                <a:solidFill>
                  <a:srgbClr val="990033"/>
                </a:solidFill>
                <a:cs typeface="Arial" pitchFamily="34" charset="0"/>
              </a:rPr>
              <a:t>auch Komposition genannt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857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Nomen plus Nomen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Aus zwei wird eins</a:t>
            </a:r>
          </a:p>
        </p:txBody>
      </p:sp>
    </p:spTree>
    <p:extLst>
      <p:ext uri="{BB962C8B-B14F-4D97-AF65-F5344CB8AC3E}">
        <p14:creationId xmlns:p14="http://schemas.microsoft.com/office/powerpoint/2010/main" val="227496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Nomen plus Adjektiv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Aus zwei wird eins</a:t>
            </a:r>
          </a:p>
        </p:txBody>
      </p:sp>
    </p:spTree>
    <p:extLst>
      <p:ext uri="{BB962C8B-B14F-4D97-AF65-F5344CB8AC3E}">
        <p14:creationId xmlns:p14="http://schemas.microsoft.com/office/powerpoint/2010/main" val="288827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D7BA708-DE6B-4729-8E26-A58B60D62488}"/>
              </a:ext>
            </a:extLst>
          </p:cNvPr>
          <p:cNvSpPr txBox="1"/>
          <p:nvPr/>
        </p:nvSpPr>
        <p:spPr>
          <a:xfrm>
            <a:off x="1819829" y="697117"/>
            <a:ext cx="6762856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Wiederholung 2: </a:t>
            </a: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400" b="1" cap="small" dirty="0">
                <a:solidFill>
                  <a:srgbClr val="990033"/>
                </a:solidFill>
                <a:cs typeface="Arial" pitchFamily="34" charset="0"/>
              </a:rPr>
              <a:t>		</a:t>
            </a:r>
            <a:r>
              <a:rPr lang="de-DE" b="1" cap="small" dirty="0">
                <a:solidFill>
                  <a:srgbClr val="990033"/>
                </a:solidFill>
                <a:cs typeface="Arial" pitchFamily="34" charset="0"/>
              </a:rPr>
              <a:t>(Explizite) </a:t>
            </a:r>
            <a:r>
              <a:rPr lang="de-DE" sz="2400" b="1" cap="small" dirty="0">
                <a:solidFill>
                  <a:srgbClr val="990033"/>
                </a:solidFill>
                <a:cs typeface="Arial" pitchFamily="34" charset="0"/>
              </a:rPr>
              <a:t>Ableitung </a:t>
            </a: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400" b="1" cap="small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		</a:t>
            </a:r>
            <a:r>
              <a:rPr lang="de-DE" dirty="0">
                <a:solidFill>
                  <a:srgbClr val="990033"/>
                </a:solidFill>
                <a:cs typeface="Arial" pitchFamily="34" charset="0"/>
              </a:rPr>
              <a:t>auch Derivation genannt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526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Suffixe und Präfixe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Aus eins mach viele</a:t>
            </a:r>
          </a:p>
        </p:txBody>
      </p:sp>
    </p:spTree>
    <p:extLst>
      <p:ext uri="{BB962C8B-B14F-4D97-AF65-F5344CB8AC3E}">
        <p14:creationId xmlns:p14="http://schemas.microsoft.com/office/powerpoint/2010/main" val="131986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90736" y="376642"/>
            <a:ext cx="849592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Wortbildungsanalysen</a:t>
            </a: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    </a:t>
            </a:r>
            <a:r>
              <a:rPr lang="de-DE" sz="1600" b="1" dirty="0">
                <a:cs typeface="Arial" pitchFamily="34" charset="0"/>
              </a:rPr>
              <a:t>a) Binäres Segmentieren</a:t>
            </a:r>
          </a:p>
          <a:p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572963" y="1967218"/>
            <a:ext cx="8013701" cy="29235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200" dirty="0">
                <a:cs typeface="Arial" pitchFamily="34" charset="0"/>
              </a:rPr>
              <a:t>‚</a:t>
            </a:r>
            <a:r>
              <a:rPr lang="de-DE" sz="1600" dirty="0">
                <a:cs typeface="Arial" pitchFamily="34" charset="0"/>
              </a:rPr>
              <a:t>Bildungen eines Wortes’		                  </a:t>
            </a:r>
            <a:r>
              <a:rPr lang="de-DE" sz="1600" i="1" dirty="0">
                <a:cs typeface="Arial" pitchFamily="34" charset="0"/>
              </a:rPr>
              <a:t>Wortbildungen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de-DE" sz="16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</a:t>
            </a:r>
            <a:r>
              <a:rPr lang="de-DE" sz="1600" i="1" dirty="0">
                <a:cs typeface="Arial" pitchFamily="34" charset="0"/>
              </a:rPr>
              <a:t>Wortbildung</a:t>
            </a:r>
            <a:r>
              <a:rPr lang="de-DE" sz="1600" dirty="0">
                <a:cs typeface="Arial" pitchFamily="34" charset="0"/>
              </a:rPr>
              <a:t>		{-en}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{Wort}		     </a:t>
            </a:r>
            <a:r>
              <a:rPr lang="de-DE" sz="1600" i="1" dirty="0" err="1">
                <a:cs typeface="Arial" pitchFamily="34" charset="0"/>
              </a:rPr>
              <a:t>bildung</a:t>
            </a:r>
            <a:r>
              <a:rPr lang="de-DE" sz="1600" dirty="0">
                <a:cs typeface="Arial" pitchFamily="34" charset="0"/>
              </a:rPr>
              <a:t>		‚Vorgang, etwas zu bilden’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{</a:t>
            </a:r>
            <a:r>
              <a:rPr lang="de-DE" sz="1600" dirty="0" err="1">
                <a:cs typeface="Arial" pitchFamily="34" charset="0"/>
              </a:rPr>
              <a:t>bild</a:t>
            </a:r>
            <a:r>
              <a:rPr lang="de-DE" sz="1600" dirty="0">
                <a:cs typeface="Arial" pitchFamily="34" charset="0"/>
              </a:rPr>
              <a:t>-}		{-</a:t>
            </a:r>
            <a:r>
              <a:rPr lang="de-DE" sz="1600" dirty="0" err="1">
                <a:cs typeface="Arial" pitchFamily="34" charset="0"/>
              </a:rPr>
              <a:t>ung</a:t>
            </a:r>
            <a:r>
              <a:rPr lang="de-DE" sz="1600" dirty="0">
                <a:cs typeface="Arial" pitchFamily="34" charset="0"/>
              </a:rPr>
              <a:t>}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951984" y="234888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600056" y="2312876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072912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978660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4378208" y="3914357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326508" y="3914357"/>
            <a:ext cx="93610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46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73D85ABB-532C-4AB6-A3E7-C214DC03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3" y="1529956"/>
            <a:ext cx="7902733" cy="42393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990033"/>
                </a:solidFill>
                <a:cs typeface="Arial" pitchFamily="34" charset="0"/>
              </a:rPr>
              <a:t>Morpheme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frei			gebunden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u="sng" dirty="0">
                <a:latin typeface="Frutiger Next LT W1G" pitchFamily="34" charset="0"/>
                <a:cs typeface="Arial" pitchFamily="34" charset="0"/>
              </a:rPr>
              <a:t>  lexikalisch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         grammatisch	</a:t>
            </a:r>
            <a:r>
              <a:rPr lang="de-DE" sz="1600" u="sng" dirty="0">
                <a:latin typeface="Frutiger Next LT W1G" pitchFamily="34" charset="0"/>
                <a:cs typeface="Arial" pitchFamily="34" charset="0"/>
              </a:rPr>
              <a:t>lexikalisch	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grammatisch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               Basismorphem		                                     Basismorphem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              (BM)			              (BM)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Wortbildungsmorphem	       Flexionsmorphem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(WBM)	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	       </a:t>
            </a: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(FM)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 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</a:t>
            </a:r>
          </a:p>
          <a:p>
            <a:pPr lvl="6" fontAlgn="base">
              <a:spcBef>
                <a:spcPct val="0"/>
              </a:spcBef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	 </a:t>
            </a:r>
          </a:p>
          <a:p>
            <a:pPr lvl="6" fontAlgn="base">
              <a:spcBef>
                <a:spcPct val="0"/>
              </a:spcBef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		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- Suffix</a:t>
            </a:r>
          </a:p>
          <a:p>
            <a:pPr lvl="8" fontAlgn="base">
              <a:spcBef>
                <a:spcPct val="0"/>
              </a:spcBef>
            </a:pPr>
            <a:r>
              <a:rPr lang="de-DE" sz="1400" dirty="0">
                <a:latin typeface="Frutiger Next LT W1G" pitchFamily="34" charset="0"/>
                <a:cs typeface="Arial" pitchFamily="34" charset="0"/>
              </a:rPr>
              <a:t>	- Präfix	      Affixe</a:t>
            </a:r>
          </a:p>
          <a:p>
            <a:pPr lvl="8" fontAlgn="base">
              <a:spcBef>
                <a:spcPct val="0"/>
              </a:spcBef>
            </a:pPr>
            <a:r>
              <a:rPr lang="de-DE" sz="1400" dirty="0">
                <a:latin typeface="Frutiger Next LT W1G" pitchFamily="34" charset="0"/>
                <a:cs typeface="Arial" pitchFamily="34" charset="0"/>
              </a:rPr>
              <a:t>	- Zirkumfix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EB2A303-8C31-45A9-9941-FBF129AD56AF}"/>
              </a:ext>
            </a:extLst>
          </p:cNvPr>
          <p:cNvSpPr/>
          <p:nvPr/>
        </p:nvSpPr>
        <p:spPr>
          <a:xfrm>
            <a:off x="1724123" y="432922"/>
            <a:ext cx="2852960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1600" b="1" dirty="0">
                <a:cs typeface="Arial" pitchFamily="34" charset="0"/>
              </a:rPr>
              <a:t>b) Klassifizieren der Morpheme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5C9BD2E-6566-4B68-A52B-F1062A31A544}"/>
              </a:ext>
            </a:extLst>
          </p:cNvPr>
          <p:cNvCxnSpPr/>
          <p:nvPr/>
        </p:nvCxnSpPr>
        <p:spPr>
          <a:xfrm flipV="1">
            <a:off x="4443046" y="1840523"/>
            <a:ext cx="879231" cy="23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E406DFC-1E40-4C5B-BF61-27325AAB6BB2}"/>
              </a:ext>
            </a:extLst>
          </p:cNvPr>
          <p:cNvCxnSpPr/>
          <p:nvPr/>
        </p:nvCxnSpPr>
        <p:spPr>
          <a:xfrm>
            <a:off x="6447692" y="1840523"/>
            <a:ext cx="504093" cy="23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590AF10-74D4-4D27-8E98-FEE592BD817A}"/>
              </a:ext>
            </a:extLst>
          </p:cNvPr>
          <p:cNvCxnSpPr/>
          <p:nvPr/>
        </p:nvCxnSpPr>
        <p:spPr>
          <a:xfrm flipH="1">
            <a:off x="3364523" y="2356338"/>
            <a:ext cx="726831" cy="433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EA4F933-0409-411F-9F90-84D31801401B}"/>
              </a:ext>
            </a:extLst>
          </p:cNvPr>
          <p:cNvCxnSpPr/>
          <p:nvPr/>
        </p:nvCxnSpPr>
        <p:spPr>
          <a:xfrm>
            <a:off x="4348431" y="2356338"/>
            <a:ext cx="622154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5A5EF91-FDDC-4FDE-9D43-E32B3B16D581}"/>
              </a:ext>
            </a:extLst>
          </p:cNvPr>
          <p:cNvCxnSpPr/>
          <p:nvPr/>
        </p:nvCxnSpPr>
        <p:spPr>
          <a:xfrm flipH="1">
            <a:off x="6588369" y="2356338"/>
            <a:ext cx="504093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D84C833-57F2-4A77-A945-CF49FA3FC247}"/>
              </a:ext>
            </a:extLst>
          </p:cNvPr>
          <p:cNvCxnSpPr/>
          <p:nvPr/>
        </p:nvCxnSpPr>
        <p:spPr>
          <a:xfrm>
            <a:off x="7491046" y="2356338"/>
            <a:ext cx="726831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FF6D360-BDC5-4F69-819E-54AEC5F18000}"/>
              </a:ext>
            </a:extLst>
          </p:cNvPr>
          <p:cNvCxnSpPr/>
          <p:nvPr/>
        </p:nvCxnSpPr>
        <p:spPr>
          <a:xfrm flipH="1">
            <a:off x="7397262" y="3094892"/>
            <a:ext cx="902676" cy="7971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6A75B9A7-FE4A-4C90-9130-21250D4F5CDB}"/>
              </a:ext>
            </a:extLst>
          </p:cNvPr>
          <p:cNvCxnSpPr/>
          <p:nvPr/>
        </p:nvCxnSpPr>
        <p:spPr>
          <a:xfrm>
            <a:off x="8534400" y="3141785"/>
            <a:ext cx="738554" cy="7275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Geschweifte Klammer rechts 22">
            <a:extLst>
              <a:ext uri="{FF2B5EF4-FFF2-40B4-BE49-F238E27FC236}">
                <a16:creationId xmlns:a16="http://schemas.microsoft.com/office/drawing/2014/main" id="{B0E5A09C-F4F6-4066-8B81-FB3C61543909}"/>
              </a:ext>
            </a:extLst>
          </p:cNvPr>
          <p:cNvSpPr/>
          <p:nvPr/>
        </p:nvSpPr>
        <p:spPr>
          <a:xfrm>
            <a:off x="7491046" y="4794738"/>
            <a:ext cx="175846" cy="48064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73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50776" y="1085492"/>
            <a:ext cx="849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cap="small" dirty="0">
                <a:solidFill>
                  <a:srgbClr val="7030A0"/>
                </a:solidFill>
                <a:cs typeface="Arial" pitchFamily="34" charset="0"/>
                <a:sym typeface="Wingdings" panose="05000000000000000000" pitchFamily="2" charset="2"/>
              </a:rPr>
              <a:t>Beispiel:</a:t>
            </a:r>
            <a:endParaRPr lang="de-DE" b="1" cap="small" dirty="0">
              <a:solidFill>
                <a:srgbClr val="7030A0"/>
              </a:solidFill>
              <a:cs typeface="Arial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540719" y="2021662"/>
            <a:ext cx="8013701" cy="29235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200" dirty="0">
                <a:cs typeface="Arial" pitchFamily="34" charset="0"/>
              </a:rPr>
              <a:t>‚</a:t>
            </a:r>
            <a:r>
              <a:rPr lang="de-DE" sz="1600" dirty="0">
                <a:cs typeface="Arial" pitchFamily="34" charset="0"/>
              </a:rPr>
              <a:t>Bildungen eines Wortes’		                  </a:t>
            </a:r>
            <a:r>
              <a:rPr lang="de-DE" sz="1600" i="1" dirty="0">
                <a:cs typeface="Arial" pitchFamily="34" charset="0"/>
              </a:rPr>
              <a:t>Wortbildungen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de-DE" sz="16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</a:t>
            </a:r>
            <a:r>
              <a:rPr lang="de-DE" sz="1600" i="1" dirty="0">
                <a:cs typeface="Arial" pitchFamily="34" charset="0"/>
              </a:rPr>
              <a:t>Wortbildung</a:t>
            </a:r>
            <a:r>
              <a:rPr lang="de-DE" sz="1600" dirty="0">
                <a:cs typeface="Arial" pitchFamily="34" charset="0"/>
              </a:rPr>
              <a:t>		{-en} </a:t>
            </a:r>
            <a:r>
              <a:rPr lang="de-DE" sz="1600" b="1" dirty="0">
                <a:cs typeface="Arial" pitchFamily="34" charset="0"/>
              </a:rPr>
              <a:t>FM</a:t>
            </a:r>
            <a:r>
              <a:rPr lang="de-DE" sz="1600" dirty="0">
                <a:cs typeface="Arial" pitchFamily="34" charset="0"/>
              </a:rPr>
              <a:t>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{Wort} </a:t>
            </a:r>
            <a:r>
              <a:rPr lang="de-DE" sz="1600" b="1" dirty="0">
                <a:cs typeface="Arial" pitchFamily="34" charset="0"/>
              </a:rPr>
              <a:t>BM</a:t>
            </a:r>
            <a:r>
              <a:rPr lang="de-DE" sz="1600" dirty="0">
                <a:cs typeface="Arial" pitchFamily="34" charset="0"/>
              </a:rPr>
              <a:t>		     </a:t>
            </a:r>
            <a:r>
              <a:rPr lang="de-DE" sz="1600" i="1" dirty="0" err="1">
                <a:cs typeface="Arial" pitchFamily="34" charset="0"/>
              </a:rPr>
              <a:t>bildung</a:t>
            </a:r>
            <a:r>
              <a:rPr lang="de-DE" sz="1600" dirty="0">
                <a:cs typeface="Arial" pitchFamily="34" charset="0"/>
              </a:rPr>
              <a:t>		‚Vorgang, etwas zu bilden’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{bild-} </a:t>
            </a:r>
            <a:r>
              <a:rPr lang="de-DE" sz="1600" b="1" dirty="0">
                <a:cs typeface="Arial" pitchFamily="34" charset="0"/>
              </a:rPr>
              <a:t>BM</a:t>
            </a:r>
            <a:r>
              <a:rPr lang="de-DE" sz="1600" dirty="0">
                <a:cs typeface="Arial" pitchFamily="34" charset="0"/>
              </a:rPr>
              <a:t>		{-</a:t>
            </a:r>
            <a:r>
              <a:rPr lang="de-DE" sz="1600" dirty="0" err="1">
                <a:cs typeface="Arial" pitchFamily="34" charset="0"/>
              </a:rPr>
              <a:t>ung</a:t>
            </a:r>
            <a:r>
              <a:rPr lang="de-DE" sz="1600" dirty="0">
                <a:cs typeface="Arial" pitchFamily="34" charset="0"/>
              </a:rPr>
              <a:t>} </a:t>
            </a:r>
            <a:r>
              <a:rPr lang="de-DE" sz="1600" b="1" dirty="0">
                <a:cs typeface="Arial" pitchFamily="34" charset="0"/>
              </a:rPr>
              <a:t>WBM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951984" y="234888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600056" y="2312876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072912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978660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4378208" y="3914357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326508" y="3914357"/>
            <a:ext cx="93610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/>
          <p:cNvGrpSpPr/>
          <p:nvPr/>
        </p:nvGrpSpPr>
        <p:grpSpPr>
          <a:xfrm>
            <a:off x="2262759" y="5160243"/>
            <a:ext cx="7291661" cy="1491866"/>
            <a:chOff x="107504" y="5589240"/>
            <a:chExt cx="8856984" cy="1275645"/>
          </a:xfrm>
        </p:grpSpPr>
        <p:sp>
          <p:nvSpPr>
            <p:cNvPr id="18" name="Textfeld 17"/>
            <p:cNvSpPr txBox="1"/>
            <p:nvPr/>
          </p:nvSpPr>
          <p:spPr>
            <a:xfrm>
              <a:off x="539552" y="5733256"/>
              <a:ext cx="8086135" cy="1131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cs typeface="Arial" pitchFamily="34" charset="0"/>
                </a:rPr>
                <a:t>Klassifizieren Sie auf die oben gezeigte Weise! </a:t>
              </a:r>
            </a:p>
            <a:p>
              <a:endParaRPr lang="de-DE" sz="1600" dirty="0">
                <a:cs typeface="Arial" pitchFamily="34" charset="0"/>
              </a:endParaRPr>
            </a:p>
            <a:p>
              <a:r>
                <a:rPr lang="de-DE" sz="1600" dirty="0">
                  <a:cs typeface="Arial" pitchFamily="34" charset="0"/>
                </a:rPr>
                <a:t> </a:t>
              </a:r>
              <a:r>
                <a:rPr lang="de-DE" sz="1600" i="1" dirty="0">
                  <a:cs typeface="Arial" pitchFamily="34" charset="0"/>
                </a:rPr>
                <a:t>Schlussrechnungen</a:t>
              </a:r>
            </a:p>
            <a:p>
              <a:r>
                <a:rPr lang="de-DE" sz="1600" i="1" dirty="0">
                  <a:cs typeface="Arial" pitchFamily="34" charset="0"/>
                </a:rPr>
                <a:t>Herbstwetter</a:t>
              </a:r>
            </a:p>
            <a:p>
              <a:r>
                <a:rPr lang="de-DE" sz="1600" i="1" dirty="0">
                  <a:cs typeface="Arial" pitchFamily="34" charset="0"/>
                </a:rPr>
                <a:t>Familienförderung</a:t>
              </a:r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512" y="5877272"/>
              <a:ext cx="432048" cy="45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echteck 19"/>
            <p:cNvSpPr/>
            <p:nvPr/>
          </p:nvSpPr>
          <p:spPr>
            <a:xfrm>
              <a:off x="107504" y="5589240"/>
              <a:ext cx="8856984" cy="1268760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3501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846</Words>
  <Application>Microsoft Office PowerPoint</Application>
  <PresentationFormat>Breitbild</PresentationFormat>
  <Paragraphs>203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Frutiger Next LT W1G</vt:lpstr>
      <vt:lpstr>Office</vt:lpstr>
      <vt:lpstr>  Lexikologie und Wortbildung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Vorlesung:  Lexikologie und Wortbildung</dc:title>
  <dc:creator>Christine Pretzl</dc:creator>
  <cp:lastModifiedBy>Pretzl Christine Dr. habil.</cp:lastModifiedBy>
  <cp:revision>22</cp:revision>
  <dcterms:created xsi:type="dcterms:W3CDTF">2020-11-16T11:25:32Z</dcterms:created>
  <dcterms:modified xsi:type="dcterms:W3CDTF">2022-04-19T08:42:18Z</dcterms:modified>
</cp:coreProperties>
</file>