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56" r:id="rId1"/>
  </p:sldMasterIdLst>
  <p:notesMasterIdLst>
    <p:notesMasterId r:id="rId108"/>
  </p:notesMasterIdLst>
  <p:sldIdLst>
    <p:sldId id="258" r:id="rId2"/>
    <p:sldId id="368" r:id="rId3"/>
    <p:sldId id="369" r:id="rId4"/>
    <p:sldId id="370" r:id="rId5"/>
    <p:sldId id="389" r:id="rId6"/>
    <p:sldId id="390" r:id="rId7"/>
    <p:sldId id="371" r:id="rId8"/>
    <p:sldId id="372" r:id="rId9"/>
    <p:sldId id="375" r:id="rId10"/>
    <p:sldId id="376" r:id="rId11"/>
    <p:sldId id="377" r:id="rId12"/>
    <p:sldId id="378" r:id="rId13"/>
    <p:sldId id="373" r:id="rId14"/>
    <p:sldId id="374" r:id="rId15"/>
    <p:sldId id="332" r:id="rId16"/>
    <p:sldId id="356" r:id="rId17"/>
    <p:sldId id="357" r:id="rId18"/>
    <p:sldId id="336" r:id="rId19"/>
    <p:sldId id="337" r:id="rId20"/>
    <p:sldId id="358" r:id="rId21"/>
    <p:sldId id="338" r:id="rId22"/>
    <p:sldId id="359" r:id="rId23"/>
    <p:sldId id="340" r:id="rId24"/>
    <p:sldId id="360" r:id="rId25"/>
    <p:sldId id="362" r:id="rId26"/>
    <p:sldId id="339" r:id="rId27"/>
    <p:sldId id="341" r:id="rId28"/>
    <p:sldId id="363" r:id="rId29"/>
    <p:sldId id="342" r:id="rId30"/>
    <p:sldId id="343" r:id="rId31"/>
    <p:sldId id="364" r:id="rId32"/>
    <p:sldId id="345" r:id="rId33"/>
    <p:sldId id="344" r:id="rId34"/>
    <p:sldId id="346" r:id="rId35"/>
    <p:sldId id="365" r:id="rId36"/>
    <p:sldId id="347" r:id="rId37"/>
    <p:sldId id="348" r:id="rId38"/>
    <p:sldId id="349" r:id="rId39"/>
    <p:sldId id="351" r:id="rId40"/>
    <p:sldId id="366" r:id="rId41"/>
    <p:sldId id="352" r:id="rId42"/>
    <p:sldId id="355" r:id="rId43"/>
    <p:sldId id="361" r:id="rId44"/>
    <p:sldId id="354" r:id="rId45"/>
    <p:sldId id="367" r:id="rId46"/>
    <p:sldId id="259" r:id="rId47"/>
    <p:sldId id="268" r:id="rId48"/>
    <p:sldId id="274" r:id="rId49"/>
    <p:sldId id="275" r:id="rId50"/>
    <p:sldId id="276" r:id="rId51"/>
    <p:sldId id="277" r:id="rId52"/>
    <p:sldId id="278" r:id="rId53"/>
    <p:sldId id="379" r:id="rId54"/>
    <p:sldId id="279" r:id="rId55"/>
    <p:sldId id="280" r:id="rId56"/>
    <p:sldId id="281" r:id="rId57"/>
    <p:sldId id="282" r:id="rId58"/>
    <p:sldId id="283" r:id="rId59"/>
    <p:sldId id="293" r:id="rId60"/>
    <p:sldId id="294" r:id="rId61"/>
    <p:sldId id="295" r:id="rId62"/>
    <p:sldId id="296" r:id="rId63"/>
    <p:sldId id="297" r:id="rId64"/>
    <p:sldId id="298" r:id="rId65"/>
    <p:sldId id="299" r:id="rId66"/>
    <p:sldId id="300" r:id="rId67"/>
    <p:sldId id="301" r:id="rId68"/>
    <p:sldId id="302" r:id="rId69"/>
    <p:sldId id="386" r:id="rId70"/>
    <p:sldId id="387" r:id="rId71"/>
    <p:sldId id="388"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80" r:id="rId94"/>
    <p:sldId id="381" r:id="rId95"/>
    <p:sldId id="382" r:id="rId96"/>
    <p:sldId id="383" r:id="rId97"/>
    <p:sldId id="396" r:id="rId98"/>
    <p:sldId id="397" r:id="rId99"/>
    <p:sldId id="398" r:id="rId100"/>
    <p:sldId id="394" r:id="rId101"/>
    <p:sldId id="385" r:id="rId102"/>
    <p:sldId id="399" r:id="rId103"/>
    <p:sldId id="392" r:id="rId104"/>
    <p:sldId id="393" r:id="rId105"/>
    <p:sldId id="400" r:id="rId106"/>
    <p:sldId id="401" r:id="rId107"/>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135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t>09.06.2021</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H1bF56W-PKg"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csfd.cz/film/8102-homo-faber/?text=72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ritannica.com/EBchecked/topic/456811/philosophy"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britannica.com/EBchecked/topic/276026/humanities" TargetMode="External"/><Relationship Id="rId5" Type="http://schemas.openxmlformats.org/officeDocument/2006/relationships/hyperlink" Target="http://www.britannica.com/EBchecked/topic/438425/paideia" TargetMode="External"/><Relationship Id="rId4" Type="http://schemas.openxmlformats.org/officeDocument/2006/relationships/hyperlink" Target="http://www.britannica.com/EBchecked/topic/339020/liberal-art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ata.perseus.org/citations/urn:cts:greekLit:tlg0086.tlg035.perseus-eng1:1.1253a"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gutenberg.spiegel.de/nietzsch/zara/also.htm"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ftp://ibiblio.org/pub/docs/books/gutenberg/etext99/spzar10.t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synonyms</a:t>
            </a:r>
            <a:r>
              <a:rPr lang="cs-CZ" dirty="0"/>
              <a:t>: </a:t>
            </a:r>
            <a:r>
              <a:rPr lang="en-US" dirty="0"/>
              <a:t>thinking, reasoning, thought, wisdom, knowledge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Middle English: from Old French </a:t>
            </a:r>
            <a:r>
              <a:rPr lang="en-US" i="1" dirty="0" err="1"/>
              <a:t>philosophie</a:t>
            </a:r>
            <a:r>
              <a:rPr lang="en-US" dirty="0"/>
              <a:t>, via Latin from Greek</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a:t>Statue </a:t>
            </a:r>
            <a:r>
              <a:rPr lang="cs-CZ" b="0" dirty="0" err="1"/>
              <a:t>of</a:t>
            </a:r>
            <a:r>
              <a:rPr lang="cs-CZ" b="0" dirty="0"/>
              <a:t> Liberty (not </a:t>
            </a:r>
            <a:r>
              <a:rPr lang="cs-CZ" b="0" dirty="0" err="1"/>
              <a:t>of</a:t>
            </a:r>
            <a:r>
              <a:rPr lang="cs-CZ" b="0" dirty="0"/>
              <a:t> </a:t>
            </a:r>
            <a:r>
              <a:rPr lang="cs-CZ" b="0" dirty="0" err="1"/>
              <a:t>freedom</a:t>
            </a:r>
            <a:r>
              <a:rPr lang="cs-CZ" b="0"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gr</a:t>
            </a:r>
            <a:r>
              <a:rPr lang="cs-CZ" dirty="0"/>
              <a:t>. </a:t>
            </a:r>
            <a:r>
              <a:rPr lang="cs-CZ" dirty="0" err="1"/>
              <a:t>mythos</a:t>
            </a:r>
            <a:r>
              <a:rPr lang="cs-CZ" dirty="0"/>
              <a:t> – </a:t>
            </a:r>
            <a:r>
              <a:rPr lang="cs-CZ" dirty="0" err="1"/>
              <a:t>word</a:t>
            </a:r>
            <a:r>
              <a:rPr lang="cs-CZ" dirty="0"/>
              <a:t>, story, </a:t>
            </a:r>
            <a:r>
              <a:rPr lang="cs-CZ" dirty="0" err="1"/>
              <a:t>narration</a:t>
            </a:r>
            <a:endParaRPr lang="cs-CZ" dirty="0"/>
          </a:p>
          <a:p>
            <a:r>
              <a:rPr lang="cs-CZ" dirty="0" err="1"/>
              <a:t>gr</a:t>
            </a:r>
            <a:r>
              <a:rPr lang="cs-CZ" dirty="0"/>
              <a:t>. logos – </a:t>
            </a:r>
            <a:r>
              <a:rPr lang="cs-CZ" dirty="0" err="1"/>
              <a:t>word</a:t>
            </a:r>
            <a:r>
              <a:rPr lang="cs-CZ" dirty="0"/>
              <a:t>, </a:t>
            </a:r>
            <a:r>
              <a:rPr lang="cs-CZ" dirty="0" err="1"/>
              <a:t>reason</a:t>
            </a:r>
            <a:r>
              <a:rPr lang="cs-CZ" dirty="0"/>
              <a:t>, </a:t>
            </a:r>
            <a:r>
              <a:rPr lang="cs-CZ" dirty="0" err="1"/>
              <a:t>issue</a:t>
            </a:r>
            <a:r>
              <a:rPr lang="cs-CZ" dirty="0"/>
              <a:t>, argument, </a:t>
            </a:r>
            <a:r>
              <a:rPr lang="cs-CZ" dirty="0" err="1"/>
              <a:t>meaning</a:t>
            </a:r>
            <a:r>
              <a:rPr lang="cs-CZ" dirty="0"/>
              <a:t>, idea, </a:t>
            </a:r>
            <a:r>
              <a:rPr lang="cs-CZ" dirty="0" err="1"/>
              <a:t>concept</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gr</a:t>
            </a:r>
            <a:r>
              <a:rPr lang="cs-CZ" dirty="0"/>
              <a:t>. fysis – </a:t>
            </a:r>
            <a:r>
              <a:rPr lang="cs-CZ" dirty="0" err="1"/>
              <a:t>natural</a:t>
            </a:r>
            <a:r>
              <a:rPr lang="cs-CZ" dirty="0"/>
              <a:t>, </a:t>
            </a:r>
            <a:r>
              <a:rPr lang="cs-CZ" dirty="0" err="1"/>
              <a:t>organic</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gr</a:t>
            </a:r>
            <a:r>
              <a:rPr lang="cs-CZ" dirty="0"/>
              <a:t>. </a:t>
            </a:r>
            <a:r>
              <a:rPr lang="cs-CZ" dirty="0" err="1"/>
              <a:t>techné</a:t>
            </a:r>
            <a:r>
              <a:rPr lang="cs-CZ" dirty="0"/>
              <a:t> – </a:t>
            </a:r>
            <a:r>
              <a:rPr lang="cs-CZ" dirty="0" err="1"/>
              <a:t>art</a:t>
            </a:r>
            <a:r>
              <a:rPr lang="cs-CZ" dirty="0"/>
              <a:t>, </a:t>
            </a:r>
            <a:r>
              <a:rPr lang="cs-CZ" dirty="0" err="1"/>
              <a:t>method</a:t>
            </a:r>
            <a:r>
              <a:rPr lang="cs-CZ" dirty="0"/>
              <a:t> (technology)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gr</a:t>
            </a:r>
            <a:r>
              <a:rPr lang="cs-CZ" dirty="0"/>
              <a:t>. </a:t>
            </a:r>
            <a:r>
              <a:rPr lang="cs-CZ" baseline="0" dirty="0" err="1"/>
              <a:t>praxis</a:t>
            </a:r>
            <a:r>
              <a:rPr lang="cs-CZ" baseline="0" dirty="0"/>
              <a:t> – </a:t>
            </a:r>
            <a:r>
              <a:rPr lang="cs-CZ" baseline="0" dirty="0" err="1"/>
              <a:t>act</a:t>
            </a:r>
            <a:r>
              <a:rPr lang="cs-CZ" baseline="0" dirty="0"/>
              <a:t>, </a:t>
            </a:r>
            <a:r>
              <a:rPr lang="cs-CZ" baseline="0" dirty="0" err="1"/>
              <a:t>action</a:t>
            </a:r>
            <a:r>
              <a:rPr lang="cs-CZ" baseline="0" dirty="0"/>
              <a:t>, </a:t>
            </a:r>
            <a:r>
              <a:rPr lang="cs-CZ" baseline="0" dirty="0" err="1"/>
              <a:t>work</a:t>
            </a:r>
            <a:r>
              <a:rPr lang="cs-CZ" baseline="0" dirty="0"/>
              <a:t>, </a:t>
            </a:r>
            <a:r>
              <a:rPr lang="cs-CZ" baseline="0" dirty="0" err="1"/>
              <a:t>doing</a:t>
            </a:r>
            <a:endParaRPr lang="cs-CZ" dirty="0"/>
          </a:p>
          <a:p>
            <a:r>
              <a:rPr lang="cs-CZ" dirty="0" err="1"/>
              <a:t>gr</a:t>
            </a:r>
            <a:r>
              <a:rPr lang="cs-CZ" dirty="0"/>
              <a:t>. </a:t>
            </a:r>
            <a:r>
              <a:rPr lang="cs-CZ" baseline="0" dirty="0" err="1"/>
              <a:t>theoria</a:t>
            </a:r>
            <a:r>
              <a:rPr lang="cs-CZ" baseline="0" dirty="0"/>
              <a:t> – </a:t>
            </a:r>
            <a:r>
              <a:rPr lang="cs-CZ" dirty="0" err="1"/>
              <a:t>procession</a:t>
            </a:r>
            <a:r>
              <a:rPr lang="cs-CZ" dirty="0"/>
              <a:t>, </a:t>
            </a:r>
            <a:r>
              <a:rPr lang="cs-CZ" dirty="0" err="1"/>
              <a:t>view</a:t>
            </a:r>
            <a:r>
              <a:rPr lang="cs-CZ" dirty="0"/>
              <a:t>, </a:t>
            </a:r>
            <a:r>
              <a:rPr lang="cs-CZ" dirty="0" err="1"/>
              <a:t>spectacle</a:t>
            </a:r>
            <a:r>
              <a:rPr lang="cs-CZ" dirty="0"/>
              <a:t>, </a:t>
            </a:r>
            <a:r>
              <a:rPr lang="cs-CZ" dirty="0" err="1"/>
              <a:t>theory</a:t>
            </a:r>
            <a:endParaRPr lang="cs-CZ" dirty="0"/>
          </a:p>
          <a:p>
            <a:r>
              <a:rPr lang="cs-CZ" dirty="0" err="1"/>
              <a:t>gr</a:t>
            </a:r>
            <a:r>
              <a:rPr lang="cs-CZ" dirty="0"/>
              <a:t>. </a:t>
            </a:r>
            <a:r>
              <a:rPr lang="cs-CZ" dirty="0" err="1"/>
              <a:t>epistémé</a:t>
            </a:r>
            <a:r>
              <a:rPr lang="cs-CZ" dirty="0"/>
              <a:t> – science, </a:t>
            </a:r>
            <a:r>
              <a:rPr lang="cs-CZ" dirty="0" err="1"/>
              <a:t>knowledge</a:t>
            </a:r>
            <a:r>
              <a:rPr lang="cs-CZ" dirty="0"/>
              <a:t>, </a:t>
            </a:r>
            <a:r>
              <a:rPr lang="cs-CZ" dirty="0" err="1"/>
              <a:t>understanding</a:t>
            </a:r>
            <a:endParaRPr lang="cs-CZ" dirty="0"/>
          </a:p>
          <a:p>
            <a:r>
              <a:rPr lang="cs-CZ" dirty="0" err="1"/>
              <a:t>gr</a:t>
            </a:r>
            <a:r>
              <a:rPr lang="cs-CZ" dirty="0"/>
              <a:t>. </a:t>
            </a:r>
            <a:r>
              <a:rPr lang="cs-CZ" dirty="0" err="1"/>
              <a:t>fronésis</a:t>
            </a:r>
            <a:r>
              <a:rPr lang="cs-CZ" dirty="0"/>
              <a:t> – (</a:t>
            </a:r>
            <a:r>
              <a:rPr lang="cs-CZ" dirty="0" err="1"/>
              <a:t>practical</a:t>
            </a:r>
            <a:r>
              <a:rPr lang="cs-CZ" dirty="0"/>
              <a:t>)</a:t>
            </a:r>
            <a:r>
              <a:rPr lang="cs-CZ" baseline="0" dirty="0"/>
              <a:t> </a:t>
            </a:r>
            <a:r>
              <a:rPr lang="cs-CZ" dirty="0" err="1"/>
              <a:t>wisdom</a:t>
            </a:r>
            <a:r>
              <a:rPr lang="cs-CZ" dirty="0"/>
              <a:t> </a:t>
            </a:r>
          </a:p>
          <a:p>
            <a:endParaRPr lang="cs-CZ" dirty="0"/>
          </a:p>
          <a:p>
            <a:r>
              <a:rPr lang="cs-CZ" dirty="0" err="1"/>
              <a:t>Metaph</a:t>
            </a:r>
            <a:r>
              <a:rPr lang="cs-CZ" dirty="0"/>
              <a:t>.</a:t>
            </a:r>
            <a:r>
              <a:rPr lang="cs-CZ" baseline="0" dirty="0"/>
              <a:t> </a:t>
            </a:r>
            <a:r>
              <a:rPr lang="cs-CZ" baseline="0"/>
              <a:t>981a6-981b6</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46</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http://classics.mit.edu/Epicurus/menoec.html</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53</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Saint Sophia the Martyr (died 137 AD) is venerated in the Eastern Orthodox Church on September 17. Born in Italy, Sophia had three daughters: Faith, Hope and Love, who were named after virtues mentioned by Saint Paul in 1 Corinthians 13.</a:t>
            </a:r>
          </a:p>
          <a:p>
            <a:r>
              <a:rPr lang="en-US" dirty="0"/>
              <a:t>The daughters are said to have been martyred during the reign of Hadrian (117–138). The guards took Sophia's daughters one by one, from the oldest to the youngest and beat and tortured them to death. Sophia buried her daughters' bodies and remained by their graves for three days until she died herself.</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54</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Source</a:t>
            </a:r>
            <a:r>
              <a:rPr lang="cs-CZ" dirty="0"/>
              <a:t>: http://www.</a:t>
            </a:r>
            <a:r>
              <a:rPr lang="cs-CZ" dirty="0" err="1"/>
              <a:t>gutenberg.org</a:t>
            </a:r>
            <a:r>
              <a:rPr lang="cs-CZ" dirty="0"/>
              <a:t>/</a:t>
            </a:r>
            <a:r>
              <a:rPr lang="cs-CZ" dirty="0" err="1"/>
              <a:t>files</a:t>
            </a:r>
            <a:r>
              <a:rPr lang="cs-CZ" dirty="0"/>
              <a:t>/28299/28299-h/28299-</a:t>
            </a:r>
            <a:r>
              <a:rPr lang="cs-CZ" dirty="0" err="1"/>
              <a:t>h.htm</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57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1379084-29E2-4BD2-87B4-D43455E14FF2}" type="slidenum">
              <a:rPr lang="cs-CZ"/>
              <a:pPr/>
              <a:t>59</a:t>
            </a:fld>
            <a:endParaRPr lang="cs-CZ"/>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cs-CZ" sz="1000" dirty="0">
                <a:hlinkClick r:id="rId3"/>
              </a:rPr>
              <a:t>Max </a:t>
            </a:r>
            <a:r>
              <a:rPr lang="cs-CZ" sz="1000" dirty="0" err="1">
                <a:hlinkClick r:id="rId3"/>
              </a:rPr>
              <a:t>Frisch</a:t>
            </a:r>
            <a:r>
              <a:rPr lang="cs-CZ" sz="1000" dirty="0">
                <a:hlinkClick r:id="rId3"/>
              </a:rPr>
              <a:t> "</a:t>
            </a:r>
            <a:r>
              <a:rPr lang="cs-CZ" sz="1000" i="1" dirty="0">
                <a:hlinkClick r:id="rId3"/>
              </a:rPr>
              <a:t>Homo </a:t>
            </a:r>
            <a:r>
              <a:rPr lang="cs-CZ" sz="1000" i="1" dirty="0" err="1">
                <a:hlinkClick r:id="rId3"/>
              </a:rPr>
              <a:t>faber</a:t>
            </a:r>
            <a:r>
              <a:rPr lang="cs-CZ" sz="1000" dirty="0">
                <a:hlinkClick r:id="rId3"/>
              </a:rPr>
              <a:t>"</a:t>
            </a:r>
            <a:r>
              <a:rPr lang="cs-CZ" sz="1000" dirty="0"/>
              <a:t> : </a:t>
            </a:r>
            <a:r>
              <a:rPr lang="cs-CZ" sz="1000" i="1" dirty="0"/>
              <a:t>www.</a:t>
            </a:r>
            <a:r>
              <a:rPr lang="cs-CZ" sz="1000" i="1" dirty="0" err="1"/>
              <a:t>youtube.com</a:t>
            </a:r>
            <a:r>
              <a:rPr lang="cs-CZ" sz="1000" i="1" dirty="0"/>
              <a:t>: http://www.</a:t>
            </a:r>
            <a:r>
              <a:rPr lang="cs-CZ" sz="1000" i="1" dirty="0" err="1"/>
              <a:t>youtube.com</a:t>
            </a:r>
            <a:r>
              <a:rPr lang="cs-CZ" sz="1000" i="1" dirty="0"/>
              <a:t>/</a:t>
            </a:r>
            <a:r>
              <a:rPr lang="cs-CZ" sz="1000" i="1" dirty="0" err="1"/>
              <a:t>watch</a:t>
            </a:r>
            <a:r>
              <a:rPr lang="cs-CZ" sz="1000" i="1" dirty="0"/>
              <a:t>?v=H1bF56W-</a:t>
            </a:r>
          </a:p>
          <a:p>
            <a:pPr eaLnBrk="1" hangingPunct="1"/>
            <a:r>
              <a:rPr lang="cs-CZ" sz="1000" i="1" u="sng" dirty="0">
                <a:hlinkClick r:id="rId4"/>
              </a:rPr>
              <a:t>http://www.</a:t>
            </a:r>
            <a:r>
              <a:rPr lang="cs-CZ" sz="1000" i="1" u="sng" dirty="0" err="1">
                <a:hlinkClick r:id="rId4"/>
              </a:rPr>
              <a:t>csfd.cz</a:t>
            </a:r>
            <a:r>
              <a:rPr lang="cs-CZ" sz="1000" i="1" u="sng" dirty="0">
                <a:hlinkClick r:id="rId4"/>
              </a:rPr>
              <a:t>/film/8102-homo-</a:t>
            </a:r>
            <a:r>
              <a:rPr lang="cs-CZ" sz="1000" i="1" u="sng" dirty="0" err="1">
                <a:hlinkClick r:id="rId4"/>
              </a:rPr>
              <a:t>faber</a:t>
            </a:r>
            <a:r>
              <a:rPr lang="cs-CZ" sz="1000" i="1" u="sng" dirty="0">
                <a:hlinkClick r:id="rId4"/>
              </a:rPr>
              <a:t>/?text=724</a:t>
            </a:r>
            <a:r>
              <a:rPr lang="cs-CZ" sz="1000" dirty="0"/>
              <a:t> </a:t>
            </a:r>
          </a:p>
          <a:p>
            <a:pPr eaLnBrk="1" hangingPunct="1"/>
            <a:r>
              <a:rPr lang="cs-CZ" sz="1000" dirty="0"/>
              <a:t>homo </a:t>
            </a:r>
            <a:r>
              <a:rPr lang="cs-CZ" sz="1000" dirty="0" err="1"/>
              <a:t>insipiens</a:t>
            </a:r>
            <a:r>
              <a:rPr lang="cs-CZ" sz="1000" dirty="0"/>
              <a:t>: http://www.</a:t>
            </a:r>
            <a:r>
              <a:rPr lang="cs-CZ" sz="1000" dirty="0" err="1"/>
              <a:t>cts.org.au</a:t>
            </a:r>
            <a:r>
              <a:rPr lang="cs-CZ" sz="1000" dirty="0"/>
              <a:t>/1999/</a:t>
            </a:r>
            <a:r>
              <a:rPr lang="cs-CZ" sz="1000" dirty="0" err="1"/>
              <a:t>homoinsipiens.htm</a:t>
            </a:r>
            <a:endParaRPr lang="cs-CZ"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E0DFC-1116-4FD1-999E-6C25134BAD5C}" type="slidenum">
              <a:rPr lang="cs-CZ"/>
              <a:pPr/>
              <a:t>62</a:t>
            </a:fld>
            <a:endParaRPr lang="cs-CZ"/>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synonyms</a:t>
            </a:r>
            <a:r>
              <a:rPr lang="cs-CZ" dirty="0"/>
              <a:t>: </a:t>
            </a:r>
            <a:r>
              <a:rPr lang="en-US" dirty="0"/>
              <a:t>thinking, reasoning, thought, wisdom, knowledge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Middle English: from Old French </a:t>
            </a:r>
            <a:r>
              <a:rPr lang="en-US" i="1" dirty="0" err="1"/>
              <a:t>philosophie</a:t>
            </a:r>
            <a:r>
              <a:rPr lang="en-US" dirty="0"/>
              <a:t>, via Latin from Greek</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a:t>Statue </a:t>
            </a:r>
            <a:r>
              <a:rPr lang="cs-CZ" b="0" dirty="0" err="1"/>
              <a:t>of</a:t>
            </a:r>
            <a:r>
              <a:rPr lang="cs-CZ" b="0" dirty="0"/>
              <a:t> Liberty (not </a:t>
            </a:r>
            <a:r>
              <a:rPr lang="cs-CZ" b="0" dirty="0" err="1"/>
              <a:t>of</a:t>
            </a:r>
            <a:r>
              <a:rPr lang="cs-CZ" b="0" dirty="0"/>
              <a:t> </a:t>
            </a:r>
            <a:r>
              <a:rPr lang="cs-CZ" b="0" dirty="0" err="1"/>
              <a:t>freedom</a:t>
            </a:r>
            <a:r>
              <a:rPr lang="cs-CZ" b="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i="1" u="sng" dirty="0"/>
              <a:t>P</a:t>
            </a:r>
            <a:r>
              <a:rPr lang="en-US" b="0" i="1" u="sng" dirty="0" err="1"/>
              <a:t>hilosophy</a:t>
            </a:r>
            <a:r>
              <a:rPr lang="en-US" b="0" i="1" dirty="0"/>
              <a:t>, (from Greek, by way of Latin, </a:t>
            </a:r>
            <a:r>
              <a:rPr lang="en-US" b="0" i="1" dirty="0" err="1"/>
              <a:t>philosophia</a:t>
            </a:r>
            <a:r>
              <a:rPr lang="en-US" b="0" i="1" dirty="0"/>
              <a:t>, “love of wisdom”) the critical examination of the grounds for fundamental beliefs and an analysis of the basic concepts employed in the expression of such beliefs. Philosophical inquiry is a central element in the intellectual history of many historical civilizations.</a:t>
            </a:r>
            <a:endParaRPr lang="cs-CZ" b="0" i="1"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P</a:t>
            </a:r>
            <a:r>
              <a:rPr lang="en-US" dirty="0" err="1"/>
              <a:t>hilosophy</a:t>
            </a:r>
            <a:r>
              <a:rPr lang="en-US" dirty="0"/>
              <a:t>. (2015). In </a:t>
            </a:r>
            <a:r>
              <a:rPr lang="en-US" i="1" dirty="0" err="1"/>
              <a:t>Encyclopædia</a:t>
            </a:r>
            <a:r>
              <a:rPr lang="en-US" i="1" dirty="0"/>
              <a:t> Britannica</a:t>
            </a:r>
            <a:r>
              <a:rPr lang="en-US" dirty="0"/>
              <a:t>. Retrieved from </a:t>
            </a:r>
            <a:r>
              <a:rPr lang="en-US" dirty="0">
                <a:hlinkClick r:id="rId3"/>
              </a:rPr>
              <a:t>http://www.britannica.com/EBchecked/topic/456811/philosophy</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u="sng" dirty="0" err="1"/>
              <a:t>liberal</a:t>
            </a:r>
            <a:r>
              <a:rPr lang="cs-CZ" b="0" u="sng" dirty="0"/>
              <a:t> </a:t>
            </a:r>
            <a:r>
              <a:rPr lang="cs-CZ" b="0" u="sng" dirty="0" err="1"/>
              <a:t>arts</a:t>
            </a:r>
            <a:r>
              <a:rPr lang="cs-CZ" b="0" dirty="0"/>
              <a:t>: </a:t>
            </a:r>
            <a:r>
              <a:rPr lang="en-US" dirty="0"/>
              <a:t>academic subjects such as literature, philosophy, mathematics</a:t>
            </a:r>
            <a:r>
              <a:rPr lang="cs-CZ" dirty="0"/>
              <a:t> </a:t>
            </a:r>
            <a:r>
              <a:rPr lang="en-US" dirty="0"/>
              <a:t>as distinct from </a:t>
            </a:r>
            <a:r>
              <a:rPr lang="cs-CZ" dirty="0" err="1"/>
              <a:t>professional</a:t>
            </a:r>
            <a:r>
              <a:rPr lang="cs-CZ" dirty="0"/>
              <a:t> </a:t>
            </a:r>
            <a:r>
              <a:rPr lang="en-US" dirty="0"/>
              <a:t>sciences</a:t>
            </a:r>
            <a:r>
              <a:rPr lang="cs-CZ" dirty="0"/>
              <a:t>;</a:t>
            </a:r>
            <a:r>
              <a:rPr lang="cs-CZ" baseline="0" dirty="0"/>
              <a:t> </a:t>
            </a:r>
            <a:r>
              <a:rPr lang="en-US" dirty="0"/>
              <a:t>the term generally refers to matters not relating to the professional, vocational, or technical curricula</a:t>
            </a:r>
            <a:r>
              <a:rPr lang="cs-CZ" dirty="0"/>
              <a:t> („</a:t>
            </a:r>
            <a:r>
              <a:rPr lang="cs-CZ" dirty="0" err="1"/>
              <a:t>vocational</a:t>
            </a:r>
            <a:r>
              <a:rPr lang="cs-CZ" dirty="0"/>
              <a:t> </a:t>
            </a:r>
            <a:r>
              <a:rPr lang="cs-CZ" dirty="0" err="1"/>
              <a:t>training</a:t>
            </a:r>
            <a:r>
              <a:rPr lang="cs-CZ" dirty="0"/>
              <a:t>“). </a:t>
            </a:r>
            <a:r>
              <a:rPr lang="en-US" dirty="0"/>
              <a:t>Education </a:t>
            </a:r>
            <a:r>
              <a:rPr lang="cs-CZ" dirty="0" err="1"/>
              <a:t>is</a:t>
            </a:r>
            <a:r>
              <a:rPr lang="en-US" dirty="0"/>
              <a:t> divided</a:t>
            </a:r>
            <a:r>
              <a:rPr lang="cs-CZ" dirty="0"/>
              <a:t> </a:t>
            </a:r>
            <a:r>
              <a:rPr lang="cs-CZ" dirty="0" err="1"/>
              <a:t>nowadays</a:t>
            </a:r>
            <a:r>
              <a:rPr lang="en-US" dirty="0"/>
              <a:t>, all too neatly, </a:t>
            </a:r>
            <a:r>
              <a:rPr lang="en-US" b="0" dirty="0"/>
              <a:t>between liberal arts and the </a:t>
            </a:r>
            <a:r>
              <a:rPr lang="en-US" dirty="0"/>
              <a:t>sciences.</a:t>
            </a:r>
            <a:r>
              <a:rPr lang="cs-CZ" dirty="0"/>
              <a:t> </a:t>
            </a:r>
            <a:r>
              <a:rPr lang="cs-CZ" dirty="0" err="1"/>
              <a:t>But</a:t>
            </a:r>
            <a:r>
              <a:rPr lang="cs-CZ" dirty="0"/>
              <a:t> </a:t>
            </a:r>
            <a:r>
              <a:rPr lang="cs-CZ" dirty="0" err="1"/>
              <a:t>according</a:t>
            </a:r>
            <a:r>
              <a:rPr lang="cs-CZ" dirty="0"/>
              <a:t> to </a:t>
            </a:r>
            <a:r>
              <a:rPr lang="cs-CZ" dirty="0" err="1"/>
              <a:t>Encyclopaedia</a:t>
            </a:r>
            <a:r>
              <a:rPr lang="cs-CZ" baseline="0" dirty="0"/>
              <a:t> </a:t>
            </a:r>
            <a:r>
              <a:rPr lang="cs-CZ" baseline="0" dirty="0" err="1"/>
              <a:t>Britannica</a:t>
            </a:r>
            <a:r>
              <a:rPr lang="cs-CZ" baseline="0" dirty="0"/>
              <a:t>: „</a:t>
            </a:r>
            <a:r>
              <a:rPr lang="en-US" baseline="0" dirty="0"/>
              <a:t>In the medieval European university the seven liberal arts were grammar, rhetoric, and logic (the </a:t>
            </a:r>
            <a:r>
              <a:rPr lang="en-US" b="1" baseline="0" dirty="0" err="1"/>
              <a:t>trivium</a:t>
            </a:r>
            <a:r>
              <a:rPr lang="en-US" baseline="0" dirty="0"/>
              <a:t>) and geometry, arithmetic, music, and astronomy (the </a:t>
            </a:r>
            <a:r>
              <a:rPr lang="en-US" b="1" baseline="0" dirty="0" err="1"/>
              <a:t>quadrivium</a:t>
            </a:r>
            <a:r>
              <a:rPr lang="en-US" baseline="0" dirty="0"/>
              <a:t>). In modern colleges and universities </a:t>
            </a:r>
            <a:r>
              <a:rPr lang="en-US" u="sng" baseline="0" dirty="0"/>
              <a:t>the liberal arts include the study of literature, languages, philosophy, history, mathematics, and science as the basis of a general, or liberal, education</a:t>
            </a:r>
            <a:r>
              <a:rPr lang="en-US" baseline="0" dirty="0"/>
              <a:t>. Sometimes the </a:t>
            </a:r>
            <a:r>
              <a:rPr lang="en-US" u="sng" baseline="0" dirty="0"/>
              <a:t>liberal-arts curriculum</a:t>
            </a:r>
            <a:r>
              <a:rPr lang="en-US" u="none" baseline="0" dirty="0"/>
              <a:t> </a:t>
            </a:r>
            <a:r>
              <a:rPr lang="en-US" baseline="0" dirty="0"/>
              <a:t>is described as </a:t>
            </a:r>
            <a:r>
              <a:rPr lang="en-US" b="0" u="sng" baseline="0" dirty="0"/>
              <a:t>comprehending study of three main branches of knowledge: the humanities</a:t>
            </a:r>
            <a:r>
              <a:rPr lang="en-US" baseline="0" dirty="0"/>
              <a:t> (literature, language, philosophy, the fine arts, and history), </a:t>
            </a:r>
            <a:r>
              <a:rPr lang="en-US" u="sng" baseline="0" dirty="0"/>
              <a:t>the physical and biological sciences and mathematics</a:t>
            </a:r>
            <a:r>
              <a:rPr lang="en-US" baseline="0" dirty="0"/>
              <a:t>, and </a:t>
            </a:r>
            <a:r>
              <a:rPr lang="en-US" u="sng" baseline="0" dirty="0"/>
              <a:t>the social sciences</a:t>
            </a:r>
            <a:r>
              <a:rPr lang="en-US" baseline="0" dirty="0"/>
              <a:t>.</a:t>
            </a:r>
            <a:r>
              <a:rPr lang="cs-CZ" baseline="0" dirty="0"/>
              <a:t>“ (</a:t>
            </a:r>
            <a:r>
              <a:rPr lang="en-US" dirty="0"/>
              <a:t>liberal arts. (2015). In </a:t>
            </a:r>
            <a:r>
              <a:rPr lang="en-US" i="1" dirty="0" err="1"/>
              <a:t>Encyclopædia</a:t>
            </a:r>
            <a:r>
              <a:rPr lang="en-US" i="1" dirty="0"/>
              <a:t> Britannica</a:t>
            </a:r>
            <a:r>
              <a:rPr lang="en-US" dirty="0"/>
              <a:t>. Retrieved from </a:t>
            </a:r>
            <a:r>
              <a:rPr lang="en-US" dirty="0">
                <a:hlinkClick r:id="rId4"/>
              </a:rPr>
              <a:t>http://www.britannica.com/EBchecked/topic/339020/liberal-arts</a:t>
            </a:r>
            <a:r>
              <a:rPr lang="cs-CZ"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u="sng" baseline="0" dirty="0" err="1"/>
              <a:t>Social</a:t>
            </a:r>
            <a:r>
              <a:rPr lang="cs-CZ" u="sng" baseline="0" dirty="0"/>
              <a:t> </a:t>
            </a:r>
            <a:r>
              <a:rPr lang="cs-CZ" u="sng" baseline="0" dirty="0" err="1"/>
              <a:t>sciences</a:t>
            </a:r>
            <a:r>
              <a:rPr lang="cs-CZ" baseline="0" dirty="0"/>
              <a:t>: </a:t>
            </a:r>
            <a:r>
              <a:rPr lang="en-US" baseline="0" dirty="0"/>
              <a:t>economics, political science, sociology, history</a:t>
            </a:r>
            <a:r>
              <a:rPr lang="cs-CZ"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u="sng" baseline="0" dirty="0"/>
              <a:t>Fine </a:t>
            </a:r>
            <a:r>
              <a:rPr lang="cs-CZ" u="sng" baseline="0" dirty="0" err="1"/>
              <a:t>arts</a:t>
            </a:r>
            <a:r>
              <a:rPr lang="cs-CZ" baseline="0" dirty="0"/>
              <a:t>: </a:t>
            </a:r>
            <a:r>
              <a:rPr lang="en-US" baseline="0" dirty="0"/>
              <a:t>Historically, the five main fine arts were painting, sculpture, architecture, music and poetry, with performing arts including theater and dance. Today, the fine arts commonly include additional forms, such as film, photography, conceptual art, and printmaking.</a:t>
            </a:r>
            <a:r>
              <a:rPr lang="cs-CZ" baseline="0" dirty="0"/>
              <a:t> </a:t>
            </a:r>
            <a:r>
              <a:rPr lang="en-US" baseline="0" dirty="0"/>
              <a:t>This definition originally excluded the applied or decorative arts, and the products of what were regarded as crafts.</a:t>
            </a: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The liberal arts </a:t>
            </a:r>
            <a:r>
              <a:rPr lang="en-US" baseline="0" dirty="0"/>
              <a:t>(Latin: </a:t>
            </a:r>
            <a:r>
              <a:rPr lang="en-US" baseline="0" dirty="0" err="1"/>
              <a:t>artes</a:t>
            </a:r>
            <a:r>
              <a:rPr lang="en-US" baseline="0" dirty="0"/>
              <a:t> </a:t>
            </a:r>
            <a:r>
              <a:rPr lang="en-US" baseline="0" dirty="0" err="1"/>
              <a:t>liberales</a:t>
            </a:r>
            <a:r>
              <a:rPr lang="en-US" baseline="0" dirty="0"/>
              <a:t>) are those subjects or skills that in classical antiquity were considered essential for a free person (Latin: liberal, "worthy of a free person“) to know in order to take an active part in civic life, something that (for Ancient Greece) included participating in public debate, defending oneself in court, serving on juries, and most importantly, military service. Grammar, rhetoric, and logic were the core liberal arts, while arithmetic, geometry, the theory of music, and astronomy also played a (somewhat lesser) part in education.</a:t>
            </a: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dirty="0"/>
              <a:t>(http://en.wikipedia.org/wiki/Liberal_arts_education)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u="sng" dirty="0"/>
              <a:t>P</a:t>
            </a:r>
            <a:r>
              <a:rPr lang="en-US" b="0" u="sng" dirty="0" err="1"/>
              <a:t>aideia</a:t>
            </a:r>
            <a:r>
              <a:rPr lang="en-US" b="0" dirty="0"/>
              <a:t>, (Greek: “education,” or “learning”), system of education and training in classical Greek and Hellenistic (Greco-Roman) cultures that included such subjects as gymnastics, grammar, rhetoric, music, mathematics, geography, natural history, and philosophy. In the early Christian era the Greek </a:t>
            </a:r>
            <a:r>
              <a:rPr lang="en-US" b="0" dirty="0" err="1"/>
              <a:t>paideia</a:t>
            </a:r>
            <a:r>
              <a:rPr lang="en-US" b="0" dirty="0"/>
              <a:t>, called </a:t>
            </a:r>
            <a:r>
              <a:rPr lang="en-US" b="0" dirty="0" err="1"/>
              <a:t>humanitas</a:t>
            </a:r>
            <a:r>
              <a:rPr lang="en-US" b="0" dirty="0"/>
              <a:t> in Latin, served as a model for Christian institutions of higher learning, such as the Christian school of Alexandria in Egypt, which offered theology as the culminating science of their curricula. The term was combined with </a:t>
            </a:r>
            <a:r>
              <a:rPr lang="en-US" b="0" dirty="0" err="1"/>
              <a:t>enkyklios</a:t>
            </a:r>
            <a:r>
              <a:rPr lang="en-US" b="0" dirty="0"/>
              <a:t> (“complete system,” or “circle”) to identify a large compendium of general education, hence “</a:t>
            </a:r>
            <a:r>
              <a:rPr lang="en-US" b="0" dirty="0" err="1"/>
              <a:t>encyclopaedia</a:t>
            </a:r>
            <a:r>
              <a:rPr lang="en-US" b="0" dirty="0"/>
              <a:t>.”</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Paideia</a:t>
            </a:r>
            <a:r>
              <a:rPr lang="cs-CZ" dirty="0"/>
              <a:t>. (2015). In </a:t>
            </a:r>
            <a:r>
              <a:rPr lang="cs-CZ" i="1" dirty="0" err="1"/>
              <a:t>Encyclopædia</a:t>
            </a:r>
            <a:r>
              <a:rPr lang="cs-CZ" i="1" dirty="0"/>
              <a:t> </a:t>
            </a:r>
            <a:r>
              <a:rPr lang="cs-CZ" i="1" dirty="0" err="1"/>
              <a:t>Britannica</a:t>
            </a:r>
            <a:r>
              <a:rPr lang="cs-CZ" dirty="0"/>
              <a:t>. </a:t>
            </a:r>
            <a:r>
              <a:rPr lang="cs-CZ" dirty="0" err="1"/>
              <a:t>Retrieved</a:t>
            </a:r>
            <a:r>
              <a:rPr lang="cs-CZ" dirty="0"/>
              <a:t> </a:t>
            </a:r>
            <a:r>
              <a:rPr lang="cs-CZ" dirty="0" err="1"/>
              <a:t>from</a:t>
            </a:r>
            <a:r>
              <a:rPr lang="cs-CZ" dirty="0"/>
              <a:t> </a:t>
            </a:r>
            <a:r>
              <a:rPr lang="cs-CZ" dirty="0">
                <a:hlinkClick r:id="rId5"/>
              </a:rPr>
              <a:t>http://www.</a:t>
            </a:r>
            <a:r>
              <a:rPr lang="cs-CZ" dirty="0" err="1">
                <a:hlinkClick r:id="rId5"/>
              </a:rPr>
              <a:t>britannica.com</a:t>
            </a:r>
            <a:r>
              <a:rPr lang="cs-CZ" dirty="0">
                <a:hlinkClick r:id="rId5"/>
              </a:rPr>
              <a:t>/</a:t>
            </a:r>
            <a:r>
              <a:rPr lang="cs-CZ" dirty="0" err="1">
                <a:hlinkClick r:id="rId5"/>
              </a:rPr>
              <a:t>EBchecked</a:t>
            </a:r>
            <a:r>
              <a:rPr lang="cs-CZ" dirty="0">
                <a:hlinkClick r:id="rId5"/>
              </a:rPr>
              <a:t>/</a:t>
            </a:r>
            <a:r>
              <a:rPr lang="cs-CZ" dirty="0" err="1">
                <a:hlinkClick r:id="rId5"/>
              </a:rPr>
              <a:t>topic</a:t>
            </a:r>
            <a:r>
              <a:rPr lang="cs-CZ" dirty="0">
                <a:hlinkClick r:id="rId5"/>
              </a:rPr>
              <a:t>/438425/</a:t>
            </a:r>
            <a:r>
              <a:rPr lang="cs-CZ" dirty="0" err="1">
                <a:hlinkClick r:id="rId5"/>
              </a:rPr>
              <a:t>paideia</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b="0" u="sng" dirty="0"/>
              <a:t>H</a:t>
            </a:r>
            <a:r>
              <a:rPr lang="en-US" b="0" u="sng" dirty="0" err="1"/>
              <a:t>umanities</a:t>
            </a:r>
            <a:r>
              <a:rPr lang="en-US" b="0" dirty="0"/>
              <a:t>, those branches of knowledge that concern themselves with human beings and their culture or with analytic and critical methods of inquiry derived from an appreciation of human values and of the unique ability of the human spirit to express itself. As a group of educational disciplines, the humanities are distinguished in content and method from the physical and biological sciences and, somewhat less decisively, from the social sciences. The humanities include the study of all languages and literatures, the arts, history, and philosophy. The humanities are sometimes organized as a school or administrative division in many colleges and universities in the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modern conception of the humanities has its origin in the Classical Greek </a:t>
            </a:r>
            <a:r>
              <a:rPr lang="en-US" b="0" dirty="0" err="1"/>
              <a:t>paideia</a:t>
            </a:r>
            <a:r>
              <a:rPr lang="en-US" b="0" dirty="0"/>
              <a:t>, a course of general education dating from the sophists in the mid-5th century </a:t>
            </a:r>
            <a:r>
              <a:rPr lang="en-US" b="0" dirty="0" err="1"/>
              <a:t>bce</a:t>
            </a:r>
            <a:r>
              <a:rPr lang="en-US" b="0" dirty="0"/>
              <a:t>, which prepared young men for active citizenship in the polis, or city-state; and in Cicero’s </a:t>
            </a:r>
            <a:r>
              <a:rPr lang="en-US" b="0" dirty="0" err="1"/>
              <a:t>humanitas</a:t>
            </a:r>
            <a:r>
              <a:rPr lang="en-US" b="0" dirty="0"/>
              <a:t> (literally, “human nature”), a program of training proper for orators, first set forth in De </a:t>
            </a:r>
            <a:r>
              <a:rPr lang="en-US" b="0" dirty="0" err="1"/>
              <a:t>Oratore</a:t>
            </a:r>
            <a:r>
              <a:rPr lang="en-US" b="0" dirty="0"/>
              <a:t> (Of the Orator) in 55 </a:t>
            </a:r>
            <a:r>
              <a:rPr lang="en-US" b="0" dirty="0" err="1"/>
              <a:t>bce</a:t>
            </a:r>
            <a:r>
              <a:rPr lang="en-US" b="0" dirty="0"/>
              <a:t>. In the early Middle Ages the Church Fathers, including St. Augustine, himself a rhetorician, adapted </a:t>
            </a:r>
            <a:r>
              <a:rPr lang="en-US" b="0" dirty="0" err="1"/>
              <a:t>paideia</a:t>
            </a:r>
            <a:r>
              <a:rPr lang="en-US" b="0" dirty="0"/>
              <a:t> and </a:t>
            </a:r>
            <a:r>
              <a:rPr lang="en-US" b="0" dirty="0" err="1"/>
              <a:t>humanitas</a:t>
            </a:r>
            <a:r>
              <a:rPr lang="en-US" b="0" dirty="0"/>
              <a:t>—or the </a:t>
            </a:r>
            <a:r>
              <a:rPr lang="en-US" b="0" dirty="0" err="1"/>
              <a:t>bonae</a:t>
            </a:r>
            <a:r>
              <a:rPr lang="en-US" b="0" dirty="0"/>
              <a:t> (“good”), or </a:t>
            </a:r>
            <a:r>
              <a:rPr lang="en-US" b="0" dirty="0" err="1"/>
              <a:t>liberales</a:t>
            </a:r>
            <a:r>
              <a:rPr lang="en-US" b="0" dirty="0"/>
              <a:t> (“liberal”), arts, as they were also called—to a program of basic Christian education; mathematics, linguistic and philological studies, and some history, philosophy, and science were included.</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humanitas</a:t>
            </a:r>
            <a:r>
              <a:rPr lang="en-US" b="0" dirty="0"/>
              <a:t>, although not the substance of its component disciplines, dropped out of common use in the later Middle Ages but underwent a flowering and a transformation in the Renaissance. The term </a:t>
            </a:r>
            <a:r>
              <a:rPr lang="en-US" b="0" dirty="0" err="1"/>
              <a:t>studia</a:t>
            </a:r>
            <a:r>
              <a:rPr lang="en-US" b="0" dirty="0"/>
              <a:t> </a:t>
            </a:r>
            <a:r>
              <a:rPr lang="en-US" b="0" dirty="0" err="1"/>
              <a:t>humanitatis</a:t>
            </a:r>
            <a:r>
              <a:rPr lang="en-US" b="0" dirty="0"/>
              <a:t> (“studies of humanity”) was used by 15th-century Italian humanists to denote secular literary and scholarly activities (in grammar, rhetoric, poetry, history, moral philosophy, and ancient Greek and Latin studies) that the humanists thought to be essentially humane and Classical studies rather than divine ones. In the 18th century, Denis Diderot and the French </a:t>
            </a:r>
            <a:r>
              <a:rPr lang="en-US" b="0" dirty="0" err="1"/>
              <a:t>Encyclopédistes</a:t>
            </a:r>
            <a:r>
              <a:rPr lang="en-US" b="0" dirty="0"/>
              <a:t> censured </a:t>
            </a:r>
            <a:r>
              <a:rPr lang="en-US" b="0" dirty="0" err="1"/>
              <a:t>studia</a:t>
            </a:r>
            <a:r>
              <a:rPr lang="en-US" b="0" dirty="0"/>
              <a:t> </a:t>
            </a:r>
            <a:r>
              <a:rPr lang="en-US" b="0" dirty="0" err="1"/>
              <a:t>humanitatis</a:t>
            </a:r>
            <a:r>
              <a:rPr lang="en-US" b="0" dirty="0"/>
              <a:t> for what they claimed had by then become its dry, exclusive concentration on Latin and Greek texts and language. By the 19th century, when the purview of the humanities expanded, the humanities had begun to take their identity not so much from their separation from the realm of the divine as from their exclusion of the material and methods of the maturing physical sciences, which tended to examine the world and its phenomena objectively, without reference to human meaning and purpose.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Contemporary conceptions of the humanities resemble earlier conceptions in that they propose a complete educational program based on the propagation of a self-sufficient system of human values. But they differ in that they also propose to distinguish the humanities from the social sciences as well as from the physical sciences, and in that they dispute among themselves as to whether an emphasis on the subject matter or on the methods of the humanities is most effectual in accomplishing this distinction. In the late 19th century the German philosopher Wilhelm </a:t>
            </a:r>
            <a:r>
              <a:rPr lang="en-US" b="0" dirty="0" err="1"/>
              <a:t>Dilthey</a:t>
            </a:r>
            <a:r>
              <a:rPr lang="en-US" b="0" dirty="0"/>
              <a:t> called the humanities “the spiritual sciences” and “the human sciences” and described them, simply, as those areas of knowledge that lay outside of, and beyond, the subject matter of the physical sciences. On the other hand, Heinrich </a:t>
            </a:r>
            <a:r>
              <a:rPr lang="en-US" b="0" dirty="0" err="1"/>
              <a:t>Rickert</a:t>
            </a:r>
            <a:r>
              <a:rPr lang="en-US" b="0" dirty="0"/>
              <a:t>, a turn-of-the-century Neo-Kantian, argued that it is not subject matter but method of investigation that best characterizes the humanities; </a:t>
            </a:r>
            <a:r>
              <a:rPr lang="en-US" b="0" dirty="0" err="1"/>
              <a:t>Rickert</a:t>
            </a:r>
            <a:r>
              <a:rPr lang="en-US" b="0" dirty="0"/>
              <a:t> contended that whereas the physical sciences aim to move from particular instances to general laws, the human sciences are “idiographic”—they are devoted to the unique value of the particular within its cultural and human contexts and do not seek general laws.</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H</a:t>
            </a:r>
            <a:r>
              <a:rPr lang="en-US" dirty="0" err="1"/>
              <a:t>umanities</a:t>
            </a:r>
            <a:r>
              <a:rPr lang="en-US" dirty="0"/>
              <a:t>. (2015). In </a:t>
            </a:r>
            <a:r>
              <a:rPr lang="en-US" i="1" dirty="0" err="1"/>
              <a:t>Encyclopædia</a:t>
            </a:r>
            <a:r>
              <a:rPr lang="en-US" i="1" dirty="0"/>
              <a:t> Britannica</a:t>
            </a:r>
            <a:r>
              <a:rPr lang="en-US" dirty="0"/>
              <a:t>. Retrieved from </a:t>
            </a:r>
            <a:r>
              <a:rPr lang="en-US" dirty="0">
                <a:hlinkClick r:id="rId6"/>
              </a:rPr>
              <a:t>http://www.britannica.com/EBchecked/topic/276026/humanities</a:t>
            </a:r>
            <a:r>
              <a:rPr lang="cs-CZ" dirty="0"/>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0B81A-8B7E-419F-903F-C92196AED2BB}" type="slidenum">
              <a:rPr lang="cs-CZ"/>
              <a:pPr/>
              <a:t>63</a:t>
            </a:fld>
            <a:endParaRPr lang="cs-CZ"/>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cs-C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Aristotle</a:t>
            </a:r>
            <a:r>
              <a:rPr lang="cs-CZ" dirty="0"/>
              <a:t>. </a:t>
            </a:r>
            <a:r>
              <a:rPr lang="cs-CZ" dirty="0" err="1"/>
              <a:t>Politics</a:t>
            </a:r>
            <a:r>
              <a:rPr lang="cs-CZ" dirty="0"/>
              <a:t> 1253a. </a:t>
            </a:r>
            <a:r>
              <a:rPr lang="cs-CZ" dirty="0" err="1"/>
              <a:t>Aristotle</a:t>
            </a:r>
            <a:r>
              <a:rPr lang="cs-CZ" dirty="0"/>
              <a:t> in 23 </a:t>
            </a:r>
            <a:r>
              <a:rPr lang="cs-CZ" dirty="0" err="1"/>
              <a:t>Volumes</a:t>
            </a:r>
            <a:r>
              <a:rPr lang="cs-CZ" dirty="0"/>
              <a:t>, Vol. 21, </a:t>
            </a:r>
            <a:r>
              <a:rPr lang="cs-CZ" dirty="0" err="1"/>
              <a:t>translated</a:t>
            </a:r>
            <a:r>
              <a:rPr lang="cs-CZ" dirty="0"/>
              <a:t> by H. </a:t>
            </a:r>
            <a:r>
              <a:rPr lang="cs-CZ" dirty="0" err="1"/>
              <a:t>Rackham</a:t>
            </a:r>
            <a:r>
              <a:rPr lang="cs-CZ" dirty="0"/>
              <a:t>. Cambridge, MA, Harvard University </a:t>
            </a:r>
            <a:r>
              <a:rPr lang="cs-CZ" dirty="0" err="1"/>
              <a:t>Press</a:t>
            </a:r>
            <a:r>
              <a:rPr lang="cs-CZ" dirty="0"/>
              <a:t>; London, William </a:t>
            </a:r>
            <a:r>
              <a:rPr lang="cs-CZ" dirty="0" err="1"/>
              <a:t>Heinemann</a:t>
            </a:r>
            <a:r>
              <a:rPr lang="cs-CZ" dirty="0"/>
              <a:t> Ltd. 1944.  </a:t>
            </a:r>
            <a:r>
              <a:rPr lang="cs-CZ" dirty="0" err="1"/>
              <a:t>Available</a:t>
            </a:r>
            <a:r>
              <a:rPr lang="cs-CZ" dirty="0"/>
              <a:t> </a:t>
            </a:r>
            <a:r>
              <a:rPr lang="cs-CZ" dirty="0" err="1"/>
              <a:t>at</a:t>
            </a:r>
            <a:r>
              <a:rPr lang="cs-CZ" dirty="0"/>
              <a:t>: </a:t>
            </a:r>
            <a:r>
              <a:rPr lang="cs-CZ" dirty="0">
                <a:hlinkClick r:id="rId3"/>
              </a:rPr>
              <a:t>http://data.</a:t>
            </a:r>
            <a:r>
              <a:rPr lang="cs-CZ" dirty="0" err="1">
                <a:hlinkClick r:id="rId3"/>
              </a:rPr>
              <a:t>perseus.org</a:t>
            </a:r>
            <a:r>
              <a:rPr lang="cs-CZ" dirty="0">
                <a:hlinkClick r:id="rId3"/>
              </a:rPr>
              <a:t>/</a:t>
            </a:r>
            <a:r>
              <a:rPr lang="cs-CZ" dirty="0" err="1">
                <a:hlinkClick r:id="rId3"/>
              </a:rPr>
              <a:t>citations</a:t>
            </a:r>
            <a:r>
              <a:rPr lang="cs-CZ" dirty="0">
                <a:hlinkClick r:id="rId3"/>
              </a:rPr>
              <a:t>/</a:t>
            </a:r>
            <a:r>
              <a:rPr lang="cs-CZ" dirty="0" err="1">
                <a:hlinkClick r:id="rId3"/>
              </a:rPr>
              <a:t>urn</a:t>
            </a:r>
            <a:r>
              <a:rPr lang="cs-CZ" dirty="0">
                <a:hlinkClick r:id="rId3"/>
              </a:rPr>
              <a:t>:</a:t>
            </a:r>
            <a:r>
              <a:rPr lang="cs-CZ" dirty="0" err="1">
                <a:hlinkClick r:id="rId3"/>
              </a:rPr>
              <a:t>cts</a:t>
            </a:r>
            <a:r>
              <a:rPr lang="cs-CZ" dirty="0">
                <a:hlinkClick r:id="rId3"/>
              </a:rPr>
              <a:t>:</a:t>
            </a:r>
            <a:r>
              <a:rPr lang="cs-CZ" dirty="0" err="1">
                <a:hlinkClick r:id="rId3"/>
              </a:rPr>
              <a:t>greekLit</a:t>
            </a:r>
            <a:r>
              <a:rPr lang="cs-CZ" dirty="0">
                <a:hlinkClick r:id="rId3"/>
              </a:rPr>
              <a:t>:tlg0086.tlg035.perseus-eng1:1.1253a</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66</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Dubito</a:t>
            </a:r>
            <a:r>
              <a:rPr lang="cs-CZ" dirty="0"/>
              <a:t> ergo</a:t>
            </a:r>
            <a:r>
              <a:rPr lang="cs-CZ" baseline="0" dirty="0"/>
              <a:t> sum: I </a:t>
            </a:r>
            <a:r>
              <a:rPr lang="cs-CZ" baseline="0" dirty="0" err="1"/>
              <a:t>doubt</a:t>
            </a:r>
            <a:r>
              <a:rPr lang="cs-CZ" baseline="0" dirty="0"/>
              <a:t>, </a:t>
            </a:r>
            <a:r>
              <a:rPr lang="cs-CZ" baseline="0" dirty="0" err="1"/>
              <a:t>therefore</a:t>
            </a:r>
            <a:r>
              <a:rPr lang="cs-CZ" baseline="0" dirty="0"/>
              <a:t> I </a:t>
            </a:r>
            <a:r>
              <a:rPr lang="cs-CZ" baseline="0" dirty="0" err="1"/>
              <a:t>am</a:t>
            </a:r>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67</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Heidegger</a:t>
            </a:r>
            <a:r>
              <a:rPr lang="cs-CZ" dirty="0"/>
              <a:t>,</a:t>
            </a:r>
            <a:r>
              <a:rPr lang="cs-CZ" baseline="0" dirty="0"/>
              <a:t> Martin. </a:t>
            </a:r>
            <a:r>
              <a:rPr lang="cs-CZ" i="1" baseline="0" dirty="0"/>
              <a:t>Kant a problém metafyziky</a:t>
            </a:r>
            <a:r>
              <a:rPr lang="cs-CZ" baseline="0" dirty="0"/>
              <a:t> (In </a:t>
            </a:r>
            <a:r>
              <a:rPr lang="cs-CZ" baseline="0" dirty="0" err="1"/>
              <a:t>Buber</a:t>
            </a:r>
            <a:r>
              <a:rPr lang="cs-CZ" baseline="0" dirty="0"/>
              <a:t>, Martin. </a:t>
            </a:r>
            <a:r>
              <a:rPr lang="cs-CZ" i="1" baseline="0" dirty="0"/>
              <a:t>Problém člověka</a:t>
            </a:r>
            <a:r>
              <a:rPr lang="cs-CZ" baseline="0" dirty="0"/>
              <a:t>. Praha: Kalich, 1997, s. 115)</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70</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sz="1200" dirty="0"/>
              <a:t>Pascal, </a:t>
            </a:r>
            <a:r>
              <a:rPr lang="fr-FR" sz="1200" i="1" dirty="0"/>
              <a:t>Pensées,</a:t>
            </a:r>
            <a:r>
              <a:rPr lang="fr-FR" sz="1200" dirty="0"/>
              <a:t> ed.</a:t>
            </a:r>
            <a:r>
              <a:rPr lang="cs-CZ" sz="1200" dirty="0"/>
              <a:t> </a:t>
            </a:r>
            <a:r>
              <a:rPr lang="fr-FR" sz="1200" dirty="0"/>
              <a:t>Ch.</a:t>
            </a:r>
            <a:r>
              <a:rPr lang="cs-CZ" sz="1200" dirty="0"/>
              <a:t> </a:t>
            </a:r>
            <a:r>
              <a:rPr lang="fr-FR" sz="1200" dirty="0"/>
              <a:t>M des Granges, Garnier, Paris, 1964</a:t>
            </a:r>
            <a:r>
              <a:rPr lang="cs-CZ" sz="1200" dirty="0"/>
              <a:t>.</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73</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714D49-A051-4350-A654-5AA509E157B9}" type="slidenum">
              <a:rPr lang="cs-CZ">
                <a:latin typeface="Arial" charset="0"/>
              </a:rPr>
              <a:pPr/>
              <a:t>77</a:t>
            </a:fld>
            <a:endParaRPr lang="cs-CZ">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cs-CZ">
                <a:latin typeface="Arial" charset="0"/>
              </a:rPr>
              <a:t>citace: Buber, Problém člověka, s. 41.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78</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BB761BD-9EC7-490F-835D-31F58FD8192C}" type="slidenum">
              <a:rPr lang="cs-CZ"/>
              <a:pPr/>
              <a:t>79</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cs-CZ" dirty="0"/>
              <a:t>(1) “</a:t>
            </a:r>
            <a:r>
              <a:rPr lang="cs-CZ" dirty="0" err="1"/>
              <a:t>Schopenhauer</a:t>
            </a:r>
            <a:r>
              <a:rPr lang="cs-CZ" dirty="0"/>
              <a:t> as </a:t>
            </a:r>
            <a:r>
              <a:rPr lang="cs-CZ" dirty="0" err="1"/>
              <a:t>educator</a:t>
            </a:r>
            <a:r>
              <a:rPr lang="cs-CZ" dirty="0"/>
              <a:t>,” § 3.1</a:t>
            </a:r>
          </a:p>
          <a:p>
            <a:pPr eaLnBrk="1" hangingPunct="1"/>
            <a:r>
              <a:rPr lang="cs-CZ" dirty="0"/>
              <a:t>(2) </a:t>
            </a:r>
            <a:r>
              <a:rPr lang="cs-CZ" dirty="0" err="1"/>
              <a:t>Nietzsche</a:t>
            </a:r>
            <a:r>
              <a:rPr lang="cs-CZ" dirty="0"/>
              <a:t>, </a:t>
            </a:r>
            <a:r>
              <a:rPr lang="cs-CZ" dirty="0" err="1"/>
              <a:t>according</a:t>
            </a:r>
            <a:r>
              <a:rPr lang="cs-CZ" dirty="0"/>
              <a:t> to </a:t>
            </a:r>
            <a:r>
              <a:rPr lang="cs-CZ" dirty="0" err="1"/>
              <a:t>Pindar</a:t>
            </a:r>
            <a:r>
              <a:rPr lang="cs-CZ" dirty="0"/>
              <a:t>,</a:t>
            </a:r>
            <a:r>
              <a:rPr lang="cs-CZ" baseline="0" dirty="0"/>
              <a:t> </a:t>
            </a:r>
            <a:r>
              <a:rPr lang="cs-CZ" baseline="0" dirty="0" err="1"/>
              <a:t>merely</a:t>
            </a:r>
            <a:r>
              <a:rPr lang="cs-CZ" baseline="0" dirty="0"/>
              <a:t> re-</a:t>
            </a:r>
            <a:r>
              <a:rPr lang="cs-CZ" baseline="0" dirty="0" err="1"/>
              <a:t>used</a:t>
            </a:r>
            <a:r>
              <a:rPr lang="cs-CZ" baseline="0" dirty="0"/>
              <a:t> by </a:t>
            </a:r>
            <a:r>
              <a:rPr lang="cs-CZ" baseline="0" dirty="0" err="1"/>
              <a:t>Nietzsche</a:t>
            </a:r>
            <a:r>
              <a:rPr lang="cs-CZ" baseline="0" dirty="0"/>
              <a:t>. In: </a:t>
            </a:r>
            <a:r>
              <a:rPr lang="cs-CZ" i="1" baseline="0" dirty="0" err="1"/>
              <a:t>T</a:t>
            </a:r>
            <a:r>
              <a:rPr lang="cs-CZ" b="0" i="1" dirty="0" err="1"/>
              <a:t>he</a:t>
            </a:r>
            <a:r>
              <a:rPr lang="cs-CZ" b="0" i="1" baseline="0" dirty="0"/>
              <a:t> Gay Science (Die </a:t>
            </a:r>
            <a:r>
              <a:rPr lang="cs-CZ" b="0" i="1" baseline="0" dirty="0" err="1"/>
              <a:t>fröhliche</a:t>
            </a:r>
            <a:r>
              <a:rPr lang="cs-CZ" b="0" i="1" baseline="0" dirty="0"/>
              <a:t> </a:t>
            </a:r>
            <a:r>
              <a:rPr lang="cs-CZ" b="0" i="1" baseline="0" dirty="0" err="1"/>
              <a:t>Wissenschaft</a:t>
            </a:r>
            <a:r>
              <a:rPr lang="cs-CZ" b="0" i="1" baseline="0" dirty="0"/>
              <a:t>, 1882). </a:t>
            </a:r>
            <a:r>
              <a:rPr lang="cs-CZ" dirty="0"/>
              <a:t>Sec. 270.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A327CCC-6FD7-4998-96CF-5A3302EAB7FA}" type="slidenum">
              <a:rPr lang="cs-CZ"/>
              <a:pPr/>
              <a:t>80</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i="1" dirty="0"/>
              <a:t>Thus Spoke Zarathustra</a:t>
            </a:r>
            <a:r>
              <a:rPr lang="en-US" dirty="0"/>
              <a:t> (Prologue, 3–4)</a:t>
            </a:r>
            <a:endParaRPr lang="cs-CZ"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i="1" dirty="0">
                <a:hlinkClick r:id="rId3"/>
              </a:rPr>
              <a:t>Also </a:t>
            </a:r>
            <a:r>
              <a:rPr lang="en-US" i="1" dirty="0" err="1">
                <a:hlinkClick r:id="rId3"/>
              </a:rPr>
              <a:t>sprach</a:t>
            </a:r>
            <a:r>
              <a:rPr lang="en-US" i="1" dirty="0">
                <a:hlinkClick r:id="rId3"/>
              </a:rPr>
              <a:t> Zarathustra</a:t>
            </a:r>
            <a:r>
              <a:rPr lang="en-US" dirty="0">
                <a:hlinkClick r:id="rId3"/>
              </a:rPr>
              <a:t> </a:t>
            </a:r>
            <a:r>
              <a:rPr lang="cs-CZ" dirty="0"/>
              <a:t>; </a:t>
            </a:r>
            <a:r>
              <a:rPr lang="en-US" i="1" dirty="0">
                <a:hlinkClick r:id="rId4"/>
              </a:rPr>
              <a:t>Thus </a:t>
            </a:r>
            <a:r>
              <a:rPr lang="en-US" i="1" dirty="0" err="1">
                <a:hlinkClick r:id="rId4"/>
              </a:rPr>
              <a:t>Spake</a:t>
            </a:r>
            <a:r>
              <a:rPr lang="en-US" i="1" dirty="0">
                <a:hlinkClick r:id="rId4"/>
              </a:rPr>
              <a:t> Zarathustra</a:t>
            </a:r>
            <a:r>
              <a:rPr lang="en-US" dirty="0">
                <a:hlinkClick r:id="rId4"/>
              </a:rPr>
              <a:t> </a:t>
            </a:r>
            <a:r>
              <a:rPr lang="cs-CZ" dirty="0"/>
              <a:t>. Part I, </a:t>
            </a:r>
            <a:r>
              <a:rPr lang="cs-CZ" dirty="0" err="1"/>
              <a:t>Chapter</a:t>
            </a:r>
            <a:r>
              <a:rPr lang="cs-CZ" dirty="0"/>
              <a:t> 7, "</a:t>
            </a:r>
            <a:r>
              <a:rPr lang="cs-CZ" dirty="0" err="1"/>
              <a:t>Vom</a:t>
            </a:r>
            <a:r>
              <a:rPr lang="cs-CZ" dirty="0"/>
              <a:t> </a:t>
            </a:r>
            <a:r>
              <a:rPr lang="cs-CZ" dirty="0" err="1"/>
              <a:t>Lesen</a:t>
            </a:r>
            <a:r>
              <a:rPr lang="cs-CZ" dirty="0"/>
              <a:t> </a:t>
            </a:r>
            <a:r>
              <a:rPr lang="cs-CZ" dirty="0" err="1"/>
              <a:t>und</a:t>
            </a:r>
            <a:r>
              <a:rPr lang="cs-CZ" dirty="0"/>
              <a:t> </a:t>
            </a:r>
            <a:r>
              <a:rPr lang="cs-CZ" dirty="0" err="1"/>
              <a:t>Schreiben</a:t>
            </a:r>
            <a:r>
              <a:rPr lang="cs-CZ" dirty="0"/>
              <a:t>"/"On </a:t>
            </a:r>
            <a:r>
              <a:rPr lang="cs-CZ" dirty="0" err="1"/>
              <a:t>Reading</a:t>
            </a:r>
            <a:r>
              <a:rPr lang="cs-CZ" dirty="0"/>
              <a:t> </a:t>
            </a:r>
            <a:r>
              <a:rPr lang="cs-CZ" dirty="0" err="1"/>
              <a:t>and</a:t>
            </a:r>
            <a:r>
              <a:rPr lang="cs-CZ" dirty="0"/>
              <a:t> </a:t>
            </a:r>
            <a:r>
              <a:rPr lang="cs-CZ" dirty="0" err="1"/>
              <a:t>Writing</a:t>
            </a:r>
            <a:r>
              <a:rPr lang="cs-CZ" dirty="0"/>
              <a:t>".</a:t>
            </a:r>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81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„Septem-</a:t>
            </a:r>
            <a:r>
              <a:rPr lang="cs-CZ" dirty="0" err="1"/>
              <a:t>artes</a:t>
            </a:r>
            <a:r>
              <a:rPr lang="cs-CZ" dirty="0"/>
              <a:t>-</a:t>
            </a:r>
            <a:r>
              <a:rPr lang="cs-CZ" dirty="0" err="1"/>
              <a:t>liberales</a:t>
            </a:r>
            <a:r>
              <a:rPr lang="cs-CZ" dirty="0"/>
              <a:t> </a:t>
            </a:r>
            <a:r>
              <a:rPr lang="cs-CZ" dirty="0" err="1"/>
              <a:t>Herrad</a:t>
            </a:r>
            <a:r>
              <a:rPr lang="cs-CZ" dirty="0"/>
              <a:t>-</a:t>
            </a:r>
            <a:r>
              <a:rPr lang="cs-CZ" dirty="0" err="1"/>
              <a:t>von</a:t>
            </a:r>
            <a:r>
              <a:rPr lang="cs-CZ" dirty="0"/>
              <a:t>-</a:t>
            </a:r>
            <a:r>
              <a:rPr lang="cs-CZ" dirty="0" err="1"/>
              <a:t>Landsberg</a:t>
            </a:r>
            <a:r>
              <a:rPr lang="cs-CZ" dirty="0"/>
              <a:t> </a:t>
            </a:r>
            <a:r>
              <a:rPr lang="cs-CZ" dirty="0" err="1"/>
              <a:t>Hortus</a:t>
            </a:r>
            <a:r>
              <a:rPr lang="cs-CZ" dirty="0"/>
              <a:t>-</a:t>
            </a:r>
            <a:r>
              <a:rPr lang="cs-CZ" dirty="0" err="1"/>
              <a:t>deliciarum</a:t>
            </a:r>
            <a:r>
              <a:rPr lang="cs-CZ" dirty="0"/>
              <a:t> 1180“ od </a:t>
            </a:r>
            <a:r>
              <a:rPr lang="cs-CZ" dirty="0" err="1"/>
              <a:t>Herrad</a:t>
            </a:r>
            <a:r>
              <a:rPr lang="cs-CZ" dirty="0"/>
              <a:t> </a:t>
            </a:r>
            <a:r>
              <a:rPr lang="cs-CZ" dirty="0" err="1"/>
              <a:t>von</a:t>
            </a:r>
            <a:r>
              <a:rPr lang="cs-CZ" dirty="0"/>
              <a:t> </a:t>
            </a:r>
            <a:r>
              <a:rPr lang="cs-CZ" dirty="0" err="1"/>
              <a:t>Landsberg</a:t>
            </a:r>
            <a:r>
              <a:rPr lang="cs-CZ" dirty="0"/>
              <a:t> – </a:t>
            </a:r>
            <a:r>
              <a:rPr lang="cs-CZ" dirty="0" err="1"/>
              <a:t>Hortus</a:t>
            </a:r>
            <a:r>
              <a:rPr lang="cs-CZ" dirty="0"/>
              <a:t> </a:t>
            </a:r>
            <a:r>
              <a:rPr lang="cs-CZ" dirty="0" err="1"/>
              <a:t>Deliciarum</a:t>
            </a:r>
            <a:r>
              <a:rPr lang="cs-CZ" dirty="0"/>
              <a:t>. Licencováno pod Volné dílo via </a:t>
            </a:r>
            <a:r>
              <a:rPr lang="cs-CZ" dirty="0" err="1"/>
              <a:t>Wikimedia</a:t>
            </a:r>
            <a:r>
              <a:rPr lang="cs-CZ" dirty="0"/>
              <a:t> </a:t>
            </a:r>
            <a:r>
              <a:rPr lang="cs-CZ" dirty="0" err="1"/>
              <a:t>Commons</a:t>
            </a:r>
            <a:r>
              <a:rPr lang="cs-CZ" dirty="0"/>
              <a:t> - http://commons.wikimedia.org/wiki/File:Septem-artes-liberales_Herrad-von-Landsberg_Hortus-deliciarum_1180.jpg#mediaviewer/File:Septem-artes-liberales_Herrad-von-Landsberg_Hortus-deliciarum_1180.jpg</a:t>
            </a:r>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BEFFB08-FD9D-4411-8AE6-9DB7C08522CD}" type="slidenum">
              <a:rPr lang="cs-CZ"/>
              <a:pPr/>
              <a:t>82</a:t>
            </a:fld>
            <a:endParaRPr lang="cs-CZ"/>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73E76-428F-4F2F-95C5-AE32F3A25AE0}" type="slidenum">
              <a:rPr lang="cs-CZ"/>
              <a:pPr/>
              <a:t>83</a:t>
            </a:fld>
            <a:endParaRPr lang="cs-CZ"/>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28600" indent="-228600">
              <a:buAutoNum type="arabicParenBoth"/>
            </a:pPr>
            <a:r>
              <a:rPr lang="cs-CZ" dirty="0"/>
              <a:t>Problém člověka, s. 14</a:t>
            </a:r>
          </a:p>
          <a:p>
            <a:pPr marL="228600" indent="-228600">
              <a:buAutoNum type="arabicParenBoth"/>
            </a:pPr>
            <a:r>
              <a:rPr lang="cs-CZ" dirty="0"/>
              <a:t>Tamtéž, 17.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84</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Boethius</a:t>
            </a:r>
            <a:r>
              <a:rPr lang="cs-CZ" dirty="0"/>
              <a:t>.</a:t>
            </a:r>
            <a:r>
              <a:rPr lang="cs-CZ" baseline="0" dirty="0"/>
              <a:t> </a:t>
            </a:r>
            <a:r>
              <a:rPr lang="cs-CZ" i="1" baseline="0" dirty="0"/>
              <a:t>D</a:t>
            </a:r>
            <a:r>
              <a:rPr lang="fr-FR" i="1" dirty="0"/>
              <a:t>e persona et duabus naturis </a:t>
            </a:r>
            <a:r>
              <a:rPr lang="cs-CZ" i="0" dirty="0"/>
              <a:t>2, </a:t>
            </a:r>
            <a:r>
              <a:rPr lang="fr-FR" dirty="0"/>
              <a:t>3; PL 64, </a:t>
            </a:r>
            <a:r>
              <a:rPr lang="cs-CZ" dirty="0"/>
              <a:t>1342 </a:t>
            </a:r>
            <a:r>
              <a:rPr lang="cs-CZ" dirty="0" err="1"/>
              <a:t>sqq</a:t>
            </a:r>
            <a:r>
              <a:rPr lang="cs-CZ" dirty="0"/>
              <a:t>.</a:t>
            </a:r>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89</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97</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Mosaics</a:t>
            </a:r>
            <a:r>
              <a:rPr lang="cs-CZ" dirty="0"/>
              <a:t> </a:t>
            </a:r>
            <a:r>
              <a:rPr lang="cs-CZ" dirty="0" err="1"/>
              <a:t>of</a:t>
            </a:r>
            <a:r>
              <a:rPr lang="cs-CZ" dirty="0"/>
              <a:t>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 (Pan </a:t>
            </a:r>
            <a:r>
              <a:rPr lang="cs-CZ" dirty="0" err="1"/>
              <a:t>with</a:t>
            </a:r>
            <a:r>
              <a:rPr lang="cs-CZ" dirty="0"/>
              <a:t> </a:t>
            </a:r>
            <a:r>
              <a:rPr lang="cs-CZ" dirty="0" err="1"/>
              <a:t>flute</a:t>
            </a:r>
            <a:r>
              <a:rPr lang="cs-CZ" dirty="0"/>
              <a:t> → </a:t>
            </a:r>
            <a:r>
              <a:rPr lang="cs-CZ" dirty="0" err="1"/>
              <a:t>Good</a:t>
            </a:r>
            <a:r>
              <a:rPr lang="cs-CZ" dirty="0"/>
              <a:t> </a:t>
            </a:r>
            <a:r>
              <a:rPr lang="cs-CZ" dirty="0" err="1"/>
              <a:t>Shepherd</a:t>
            </a:r>
            <a:r>
              <a:rPr lang="cs-CZ" dirty="0"/>
              <a:t> →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Ancient</a:t>
            </a:r>
            <a:r>
              <a:rPr lang="cs-CZ" dirty="0"/>
              <a:t> Roman </a:t>
            </a:r>
            <a:r>
              <a:rPr lang="cs-CZ" dirty="0" err="1"/>
              <a:t>mosaics</a:t>
            </a:r>
            <a:r>
              <a:rPr lang="cs-CZ" dirty="0"/>
              <a:t> in </a:t>
            </a:r>
            <a:r>
              <a:rPr lang="cs-CZ" dirty="0" err="1"/>
              <a:t>Aquileia</a:t>
            </a:r>
            <a:r>
              <a:rPr lang="cs-CZ" dirty="0"/>
              <a:t>, Italy</a:t>
            </a:r>
          </a:p>
          <a:p>
            <a:r>
              <a:rPr lang="cs-CZ" dirty="0"/>
              <a:t>4th-</a:t>
            </a:r>
            <a:r>
              <a:rPr lang="cs-CZ" dirty="0" err="1"/>
              <a:t>century</a:t>
            </a:r>
            <a:endParaRPr lang="cs-CZ" dirty="0"/>
          </a:p>
          <a:p>
            <a:r>
              <a:rPr lang="cs-CZ" dirty="0" err="1"/>
              <a:t>Basilica</a:t>
            </a:r>
            <a:r>
              <a:rPr lang="cs-CZ" dirty="0"/>
              <a:t> </a:t>
            </a:r>
            <a:r>
              <a:rPr lang="cs-CZ" dirty="0" err="1"/>
              <a:t>Patriarcale</a:t>
            </a:r>
            <a:r>
              <a:rPr lang="cs-CZ" dirty="0"/>
              <a:t> (</a:t>
            </a:r>
            <a:r>
              <a:rPr lang="cs-CZ" dirty="0" err="1"/>
              <a:t>Aquileia</a:t>
            </a:r>
            <a:r>
              <a:rPr lang="cs-CZ" dirty="0"/>
              <a:t>) - </a:t>
            </a:r>
            <a:r>
              <a:rPr lang="cs-CZ" dirty="0" err="1"/>
              <a:t>Naves</a:t>
            </a:r>
            <a:r>
              <a:rPr lang="cs-CZ" dirty="0"/>
              <a:t> </a:t>
            </a:r>
            <a:r>
              <a:rPr lang="cs-CZ" dirty="0" err="1"/>
              <a:t>paleochristian</a:t>
            </a:r>
            <a:r>
              <a:rPr lang="cs-CZ" dirty="0"/>
              <a:t> </a:t>
            </a:r>
            <a:r>
              <a:rPr lang="cs-CZ" dirty="0" err="1"/>
              <a:t>mosaics</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98</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"The Ends of Man," </a:t>
            </a:r>
            <a:r>
              <a:rPr lang="en-US" i="1" dirty="0"/>
              <a:t>Margins of Philosophy</a:t>
            </a:r>
            <a:r>
              <a:rPr lang="en-US" dirty="0"/>
              <a:t>, tr. w/ notes by Alan Bass. The University of Chicago Press. Chicago, 1982. (Original French published in Paris, 1972, as </a:t>
            </a:r>
            <a:r>
              <a:rPr lang="en-US" i="1" dirty="0" err="1"/>
              <a:t>Marges</a:t>
            </a:r>
            <a:r>
              <a:rPr lang="en-US" i="1" dirty="0"/>
              <a:t> de la </a:t>
            </a:r>
            <a:r>
              <a:rPr lang="en-US" i="1" dirty="0" err="1"/>
              <a:t>philosophie</a:t>
            </a:r>
            <a:r>
              <a:rPr lang="en-US" dirty="0"/>
              <a:t>.) - p. 123</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102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i="1" dirty="0" err="1"/>
              <a:t>Hephaestus</a:t>
            </a:r>
            <a:r>
              <a:rPr lang="cs-CZ" i="1" baseline="0" dirty="0"/>
              <a:t> </a:t>
            </a:r>
            <a:r>
              <a:rPr lang="cs-CZ" i="0" baseline="0" dirty="0"/>
              <a:t>(</a:t>
            </a:r>
            <a:r>
              <a:rPr lang="cs-CZ" dirty="0" err="1"/>
              <a:t>strength</a:t>
            </a:r>
            <a:r>
              <a:rPr lang="cs-CZ" dirty="0"/>
              <a:t>, </a:t>
            </a:r>
            <a:r>
              <a:rPr lang="cs-CZ" dirty="0" err="1"/>
              <a:t>experience</a:t>
            </a:r>
            <a:r>
              <a:rPr lang="cs-CZ" dirty="0"/>
              <a:t>) </a:t>
            </a:r>
            <a:r>
              <a:rPr lang="en-US" i="1" dirty="0"/>
              <a:t>assisting Zeus in the birth of Athena. </a:t>
            </a:r>
            <a:r>
              <a:rPr lang="en-US" dirty="0"/>
              <a:t>Vase painting, ca. </a:t>
            </a:r>
            <a:r>
              <a:rPr lang="cs-CZ" dirty="0"/>
              <a:t>570</a:t>
            </a:r>
            <a:r>
              <a:rPr lang="en-US" dirty="0"/>
              <a:t> B.C.</a:t>
            </a:r>
            <a:endParaRPr lang="cs-CZ" i="1"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i="1" dirty="0" err="1"/>
              <a:t>Eileithyia</a:t>
            </a:r>
            <a:r>
              <a:rPr lang="en-US" i="1" dirty="0"/>
              <a:t> </a:t>
            </a:r>
            <a:r>
              <a:rPr lang="cs-CZ" i="1" dirty="0"/>
              <a:t> </a:t>
            </a:r>
            <a:r>
              <a:rPr lang="cs-CZ" i="0" dirty="0"/>
              <a:t>(</a:t>
            </a:r>
            <a:r>
              <a:rPr lang="cs-CZ" dirty="0" err="1"/>
              <a:t>innocence</a:t>
            </a:r>
            <a:r>
              <a:rPr lang="cs-CZ" dirty="0"/>
              <a:t>, </a:t>
            </a:r>
            <a:r>
              <a:rPr lang="cs-CZ" dirty="0" err="1"/>
              <a:t>purity</a:t>
            </a:r>
            <a:r>
              <a:rPr lang="cs-CZ" dirty="0"/>
              <a:t>) </a:t>
            </a:r>
            <a:r>
              <a:rPr lang="en-US" i="1" dirty="0"/>
              <a:t>and Hera </a:t>
            </a:r>
            <a:r>
              <a:rPr lang="cs-CZ" i="1" dirty="0"/>
              <a:t> </a:t>
            </a:r>
            <a:r>
              <a:rPr lang="cs-CZ" dirty="0"/>
              <a:t>(</a:t>
            </a:r>
            <a:r>
              <a:rPr lang="cs-CZ" dirty="0" err="1"/>
              <a:t>beauty</a:t>
            </a:r>
            <a:r>
              <a:rPr lang="cs-CZ" dirty="0"/>
              <a:t>) </a:t>
            </a:r>
            <a:r>
              <a:rPr lang="en-US" i="1" dirty="0"/>
              <a:t>assisting Zeus in the birth of Athena.</a:t>
            </a:r>
            <a:r>
              <a:rPr lang="en-US" dirty="0"/>
              <a:t> Vase painting, ca. 500 B.C. (Louvre CA616; photograph by Maria Daniels)</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b="1"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Fresco</a:t>
            </a:r>
            <a:r>
              <a:rPr lang="cs-CZ" dirty="0"/>
              <a:t> by </a:t>
            </a:r>
            <a:r>
              <a:rPr lang="cs-CZ" dirty="0" err="1"/>
              <a:t>Raphael</a:t>
            </a:r>
            <a:r>
              <a:rPr lang="cs-CZ" dirty="0"/>
              <a:t> (in Musei</a:t>
            </a:r>
            <a:r>
              <a:rPr lang="cs-CZ" baseline="0" dirty="0"/>
              <a:t> </a:t>
            </a:r>
            <a:r>
              <a:rPr lang="cs-CZ" baseline="0" dirty="0" err="1"/>
              <a:t>Vaticani</a:t>
            </a:r>
            <a:r>
              <a:rPr lang="cs-CZ" baseline="0" dirty="0"/>
              <a:t>). </a:t>
            </a:r>
            <a:r>
              <a:rPr lang="cs-CZ" dirty="0"/>
              <a:t>In </a:t>
            </a:r>
            <a:r>
              <a:rPr lang="cs-CZ" dirty="0" err="1"/>
              <a:t>the</a:t>
            </a:r>
            <a:r>
              <a:rPr lang="cs-CZ" dirty="0"/>
              <a:t> </a:t>
            </a:r>
            <a:r>
              <a:rPr lang="cs-CZ" dirty="0" err="1"/>
              <a:t>middle</a:t>
            </a:r>
            <a:r>
              <a:rPr lang="cs-CZ" dirty="0"/>
              <a:t> </a:t>
            </a:r>
            <a:r>
              <a:rPr lang="en-US" b="1" dirty="0"/>
              <a:t>Plato</a:t>
            </a:r>
            <a:r>
              <a:rPr lang="en-US" dirty="0"/>
              <a:t> (left) and </a:t>
            </a:r>
            <a:r>
              <a:rPr lang="en-US" b="1" dirty="0"/>
              <a:t>Aristotle</a:t>
            </a:r>
            <a:r>
              <a:rPr lang="en-US" dirty="0"/>
              <a:t> (right</a:t>
            </a:r>
            <a:r>
              <a:rPr lang="cs-CZ" dirty="0"/>
              <a:t>): </a:t>
            </a:r>
            <a:r>
              <a:rPr lang="en-US" dirty="0"/>
              <a:t>Aristotle gestures to the </a:t>
            </a:r>
            <a:r>
              <a:rPr lang="en-US" b="1" dirty="0"/>
              <a:t>earth</a:t>
            </a:r>
            <a:r>
              <a:rPr lang="en-US" dirty="0"/>
              <a:t>, representing his belief in </a:t>
            </a:r>
            <a:r>
              <a:rPr lang="en-US" b="1" dirty="0">
                <a:solidFill>
                  <a:srgbClr val="FF0000"/>
                </a:solidFill>
              </a:rPr>
              <a:t>knowledge through empirical observation and experience</a:t>
            </a:r>
            <a:r>
              <a:rPr lang="en-US" dirty="0"/>
              <a:t>, while holding a copy of his </a:t>
            </a:r>
            <a:r>
              <a:rPr lang="cs-CZ" b="1" i="1" dirty="0" err="1"/>
              <a:t>Nicomachean</a:t>
            </a:r>
            <a:r>
              <a:rPr lang="cs-CZ" b="1" i="1" dirty="0"/>
              <a:t> </a:t>
            </a:r>
            <a:r>
              <a:rPr lang="cs-CZ" b="1" i="1" dirty="0" err="1"/>
              <a:t>Ethics</a:t>
            </a:r>
            <a:r>
              <a:rPr lang="cs-CZ" baseline="0" dirty="0"/>
              <a:t> </a:t>
            </a:r>
            <a:r>
              <a:rPr lang="en-US" dirty="0"/>
              <a:t>in his hand, whilst Plato gestures to the </a:t>
            </a:r>
            <a:r>
              <a:rPr lang="en-US" b="1" dirty="0"/>
              <a:t>heavens</a:t>
            </a:r>
            <a:r>
              <a:rPr lang="en-US" dirty="0"/>
              <a:t>, representing his belief in </a:t>
            </a:r>
            <a:r>
              <a:rPr lang="cs-CZ" b="1" dirty="0" err="1">
                <a:solidFill>
                  <a:srgbClr val="FF0000"/>
                </a:solidFill>
              </a:rPr>
              <a:t>The</a:t>
            </a:r>
            <a:r>
              <a:rPr lang="cs-CZ" b="1" dirty="0">
                <a:solidFill>
                  <a:srgbClr val="FF0000"/>
                </a:solidFill>
              </a:rPr>
              <a:t> </a:t>
            </a:r>
            <a:r>
              <a:rPr lang="cs-CZ" b="1" dirty="0" err="1">
                <a:solidFill>
                  <a:srgbClr val="FF0000"/>
                </a:solidFill>
              </a:rPr>
              <a:t>Forms</a:t>
            </a:r>
            <a:r>
              <a:rPr lang="cs-CZ" dirty="0"/>
              <a:t>, holding a copy </a:t>
            </a:r>
            <a:r>
              <a:rPr lang="cs-CZ" dirty="0" err="1"/>
              <a:t>of</a:t>
            </a:r>
            <a:r>
              <a:rPr lang="cs-CZ" dirty="0"/>
              <a:t> his </a:t>
            </a:r>
            <a:r>
              <a:rPr lang="cs-CZ" b="1" i="1" dirty="0" err="1"/>
              <a:t>Timaios</a:t>
            </a:r>
            <a:r>
              <a:rPr lang="cs-CZ"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t>09.06.2021</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t>09.06.2021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t>09.06.2021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1260211"/>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34670" y="1764295"/>
            <a:ext cx="4722918" cy="499008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5"/>
            <a:ext cx="4722918" cy="499008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534670" y="6885650"/>
            <a:ext cx="2495127" cy="525088"/>
          </a:xfrm>
        </p:spPr>
        <p:txBody>
          <a:bodyPr/>
          <a:lstStyle>
            <a:lvl1pPr>
              <a:defRPr/>
            </a:lvl1pPr>
          </a:lstStyle>
          <a:p>
            <a:endParaRPr lang="cs-CZ"/>
          </a:p>
        </p:txBody>
      </p:sp>
      <p:sp>
        <p:nvSpPr>
          <p:cNvPr id="6" name="Zástupný symbol pro zápatí 5"/>
          <p:cNvSpPr>
            <a:spLocks noGrp="1"/>
          </p:cNvSpPr>
          <p:nvPr>
            <p:ph type="ftr" sz="quarter" idx="11"/>
          </p:nvPr>
        </p:nvSpPr>
        <p:spPr>
          <a:xfrm>
            <a:off x="3653579" y="6885650"/>
            <a:ext cx="3386243" cy="525088"/>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7663603" y="6885650"/>
            <a:ext cx="2495127" cy="525088"/>
          </a:xfrm>
        </p:spPr>
        <p:txBody>
          <a:bodyPr/>
          <a:lstStyle>
            <a:lvl1pPr>
              <a:defRPr/>
            </a:lvl1pPr>
          </a:lstStyle>
          <a:p>
            <a:fld id="{14B5A776-481D-431C-A87D-5A4507D097F8}" type="slidenum">
              <a:rPr lang="cs-CZ"/>
              <a:pPr/>
              <a:t>‹#›</a:t>
            </a:fld>
            <a:endParaRPr lang="cs-CZ"/>
          </a:p>
        </p:txBody>
      </p:sp>
    </p:spTree>
    <p:extLst>
      <p:ext uri="{BB962C8B-B14F-4D97-AF65-F5344CB8AC3E}">
        <p14:creationId xmlns:p14="http://schemas.microsoft.com/office/powerpoint/2010/main" val="12726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t>09.06.2021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t>09.06.2021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t>09.06.2021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t>09.06.2021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t>09.06.2021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t>09.06.2021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t>09.06.2021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t>09.06.2021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t>09.06.2021</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elhostejnos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s.wikipedia.org/wiki/Ath%C3%A9nsk%C3%A1_%C5%A1kol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hyperlink" Target="http://upload.wikimedia.org/wikipedia/commons/1/1d/Pascal_Pajou_Louvre_RF2981.jp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upload.wikimedia.org/wikipedia/commons/4/45/Johann_Heinrich_Wilhelm_Tischbein_007.jpg" TargetMode="External"/><Relationship Id="rId2" Type="http://schemas.openxmlformats.org/officeDocument/2006/relationships/hyperlink" Target="http://upload.wikimedia.org/wikipedia/commons/e/ea/Spinoza.jp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upload.wikimedia.org/wikipedia/commons/9/97/Hegel.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upload.wikimedia.org/wikipedia/commons/1/1b/Nietzsche187a.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upload.wikimedia.org/wikipedia/commons/8/8f/Edmund_Husserl_1900.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upload.wikimedia.org/wikipedia/commons/thumb/d/d3/Edmund_Husserl.jpg/660px-Edmund_Husserl.jpg"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fr.wikipedia.org/wiki/L'%C3%89trang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fr.wikipedia.org/wiki/L'Homme_r%C3%A9volt%C3%A9" TargetMode="External"/><Relationship Id="rId4" Type="http://schemas.openxmlformats.org/officeDocument/2006/relationships/hyperlink" Target="http://fr.wikipedia.org/wiki/Le_Mythe_de_Sisyphe"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pwf.cz/cz/videa/65.htm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glasnost.itcarlow.ie/~garveya/Stage_7.pdf"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61985" y="1716436"/>
            <a:ext cx="8569431" cy="2253228"/>
          </a:xfrm>
        </p:spPr>
        <p:txBody>
          <a:bodyPr>
            <a:normAutofit/>
          </a:bodyPr>
          <a:lstStyle/>
          <a:p>
            <a:r>
              <a:rPr lang="cs-CZ" b="1" dirty="0" err="1"/>
              <a:t>Philosophy</a:t>
            </a:r>
            <a:r>
              <a:rPr lang="cs-CZ" b="1" dirty="0"/>
              <a:t> </a:t>
            </a:r>
            <a:r>
              <a:rPr lang="cs-CZ" b="1" dirty="0" err="1"/>
              <a:t>of</a:t>
            </a:r>
            <a:r>
              <a:rPr lang="cs-CZ" b="1" dirty="0"/>
              <a:t> </a:t>
            </a:r>
            <a:r>
              <a:rPr lang="cs-CZ" b="1" dirty="0" err="1"/>
              <a:t>Education</a:t>
            </a:r>
            <a:endParaRPr lang="cs-CZ" dirty="0"/>
          </a:p>
        </p:txBody>
      </p:sp>
      <p:sp>
        <p:nvSpPr>
          <p:cNvPr id="3" name="Podnadpis 2"/>
          <p:cNvSpPr>
            <a:spLocks noGrp="1"/>
          </p:cNvSpPr>
          <p:nvPr>
            <p:ph type="subTitle" idx="1"/>
          </p:nvPr>
        </p:nvSpPr>
        <p:spPr/>
        <p:txBody>
          <a:bodyPr/>
          <a:lstStyle/>
          <a:p>
            <a:pPr algn="r"/>
            <a:endParaRPr lang="cs-CZ" dirty="0"/>
          </a:p>
          <a:p>
            <a:pPr algn="r"/>
            <a:r>
              <a:rPr lang="cs-CZ" dirty="0">
                <a:hlinkClick r:id="rId2"/>
              </a:rPr>
              <a:t>Zuzana Svobodova</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k vase painting showing Eileithyia and Hera assisting Zeus in the birth of Athena. Eileithyia stands behind Zeus, who is seated, and Her stands in front of him, both with outstretched hands to catch Athena, who emerges in full armour with shield and spear from the top of Zeus' head.  Circa 500 B.C.E. (Louvre CA616; photograph by Maria Daniels)."/>
          <p:cNvPicPr>
            <a:picLocks noChangeAspect="1" noChangeArrowheads="1"/>
          </p:cNvPicPr>
          <p:nvPr/>
        </p:nvPicPr>
        <p:blipFill>
          <a:blip r:embed="rId3" cstate="print"/>
          <a:srcRect l="17010" t="12096" r="18731" b="10167"/>
          <a:stretch>
            <a:fillRect/>
          </a:stretch>
        </p:blipFill>
        <p:spPr bwMode="auto">
          <a:xfrm>
            <a:off x="583171" y="998728"/>
            <a:ext cx="4339811" cy="6562535"/>
          </a:xfrm>
          <a:prstGeom prst="rect">
            <a:avLst/>
          </a:prstGeom>
          <a:noFill/>
        </p:spPr>
      </p:pic>
      <p:sp>
        <p:nvSpPr>
          <p:cNvPr id="4" name="TextovéPole 3"/>
          <p:cNvSpPr txBox="1"/>
          <p:nvPr/>
        </p:nvSpPr>
        <p:spPr>
          <a:xfrm>
            <a:off x="5981837" y="446161"/>
            <a:ext cx="3731431" cy="2467663"/>
          </a:xfrm>
          <a:prstGeom prst="rect">
            <a:avLst/>
          </a:prstGeom>
          <a:noFill/>
        </p:spPr>
        <p:txBody>
          <a:bodyPr wrap="square" rtlCol="0">
            <a:spAutoFit/>
          </a:bodyPr>
          <a:lstStyle/>
          <a:p>
            <a:r>
              <a:rPr lang="cs-CZ" sz="3087" i="1" dirty="0"/>
              <a:t>T</a:t>
            </a:r>
            <a:r>
              <a:rPr lang="en-US" sz="3087" i="1" dirty="0"/>
              <a:t>he birth of Athena</a:t>
            </a:r>
            <a:endParaRPr lang="cs-CZ" sz="3087" i="1" dirty="0"/>
          </a:p>
          <a:p>
            <a:endParaRPr lang="cs-CZ" sz="3087" i="1" dirty="0"/>
          </a:p>
          <a:p>
            <a:r>
              <a:rPr lang="cs-CZ" sz="3087" i="1" dirty="0"/>
              <a:t>„</a:t>
            </a:r>
            <a:r>
              <a:rPr lang="cs-CZ" sz="3087" i="1" dirty="0" err="1"/>
              <a:t>Source</a:t>
            </a:r>
            <a:r>
              <a:rPr lang="cs-CZ" sz="3087" i="1" dirty="0"/>
              <a:t>“ </a:t>
            </a:r>
            <a:r>
              <a:rPr lang="cs-CZ" sz="3087" i="1" dirty="0" err="1"/>
              <a:t>of</a:t>
            </a:r>
            <a:r>
              <a:rPr lang="cs-CZ" sz="3087" i="1" dirty="0"/>
              <a:t> </a:t>
            </a:r>
            <a:r>
              <a:rPr lang="cs-CZ" sz="3087" i="1" dirty="0" err="1"/>
              <a:t>wisdom</a:t>
            </a:r>
            <a:r>
              <a:rPr lang="cs-CZ" sz="3087" i="1" dirty="0"/>
              <a:t>: </a:t>
            </a:r>
            <a:r>
              <a:rPr lang="cs-CZ" sz="3087" dirty="0" err="1"/>
              <a:t>innocence</a:t>
            </a:r>
            <a:r>
              <a:rPr lang="cs-CZ" sz="3087" dirty="0"/>
              <a:t>/</a:t>
            </a:r>
            <a:r>
              <a:rPr lang="cs-CZ" sz="3087" dirty="0" err="1"/>
              <a:t>purity</a:t>
            </a:r>
            <a:r>
              <a:rPr lang="cs-CZ" sz="3087" dirty="0"/>
              <a:t>, </a:t>
            </a:r>
            <a:r>
              <a:rPr lang="cs-CZ" sz="3087" dirty="0" err="1"/>
              <a:t>beauty</a:t>
            </a:r>
            <a:endParaRPr lang="cs-CZ" sz="3087"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Man as a being living in relationships</a:t>
            </a:r>
            <a:endParaRPr lang="cs-CZ" dirty="0"/>
          </a:p>
        </p:txBody>
      </p:sp>
      <p:sp>
        <p:nvSpPr>
          <p:cNvPr id="3" name="Zástupný symbol pro obsah 2"/>
          <p:cNvSpPr>
            <a:spLocks noGrp="1"/>
          </p:cNvSpPr>
          <p:nvPr>
            <p:ph idx="1"/>
          </p:nvPr>
        </p:nvSpPr>
        <p:spPr/>
        <p:txBody>
          <a:bodyPr>
            <a:normAutofit/>
          </a:bodyPr>
          <a:lstStyle/>
          <a:p>
            <a:pPr>
              <a:buNone/>
            </a:pPr>
            <a:r>
              <a:rPr lang="en-US" dirty="0"/>
              <a:t>relationships</a:t>
            </a:r>
            <a:r>
              <a:rPr lang="cs-CZ" dirty="0"/>
              <a:t> – </a:t>
            </a:r>
            <a:r>
              <a:rPr lang="cs-CZ" dirty="0" err="1"/>
              <a:t>openness</a:t>
            </a:r>
            <a:endParaRPr lang="cs-CZ" dirty="0"/>
          </a:p>
          <a:p>
            <a:pPr>
              <a:buNone/>
            </a:pPr>
            <a:r>
              <a:rPr lang="cs-CZ" dirty="0"/>
              <a:t>V. </a:t>
            </a:r>
            <a:r>
              <a:rPr lang="cs-CZ" dirty="0" err="1"/>
              <a:t>Ivanov</a:t>
            </a:r>
            <a:r>
              <a:rPr lang="cs-CZ" dirty="0"/>
              <a:t>, M. </a:t>
            </a:r>
            <a:r>
              <a:rPr lang="cs-CZ" dirty="0" err="1"/>
              <a:t>Buber</a:t>
            </a:r>
            <a:r>
              <a:rPr lang="cs-CZ" dirty="0"/>
              <a:t>, G. Marcel, E. </a:t>
            </a:r>
            <a:r>
              <a:rPr lang="cs-CZ" dirty="0" err="1"/>
              <a:t>Lévinas</a:t>
            </a:r>
            <a:endParaRPr lang="cs-CZ" dirty="0"/>
          </a:p>
          <a:p>
            <a:r>
              <a:rPr lang="en-US" dirty="0"/>
              <a:t>The truth about the man shows </a:t>
            </a:r>
            <a:r>
              <a:rPr lang="cs-CZ" dirty="0"/>
              <a:t>in </a:t>
            </a:r>
            <a:r>
              <a:rPr lang="en-US" dirty="0"/>
              <a:t>his openness to </a:t>
            </a:r>
            <a:r>
              <a:rPr lang="cs-CZ" dirty="0" err="1"/>
              <a:t>the</a:t>
            </a:r>
            <a:r>
              <a:rPr lang="cs-CZ" dirty="0"/>
              <a:t> O/</a:t>
            </a:r>
            <a:r>
              <a:rPr lang="cs-CZ" dirty="0" err="1"/>
              <a:t>other</a:t>
            </a:r>
            <a:endParaRPr lang="cs-CZ" dirty="0"/>
          </a:p>
          <a:p>
            <a:r>
              <a:rPr lang="cs-CZ" dirty="0"/>
              <a:t>Man as a </a:t>
            </a:r>
            <a:r>
              <a:rPr lang="en-US" dirty="0"/>
              <a:t>being able to listen, respond, reach out, </a:t>
            </a:r>
            <a:r>
              <a:rPr lang="cs-CZ" dirty="0"/>
              <a:t>care,</a:t>
            </a:r>
            <a:r>
              <a:rPr lang="en-US" dirty="0"/>
              <a:t> not </a:t>
            </a:r>
            <a:r>
              <a:rPr lang="cs-CZ" dirty="0" err="1"/>
              <a:t>being</a:t>
            </a:r>
            <a:r>
              <a:rPr lang="cs-CZ" dirty="0"/>
              <a:t> </a:t>
            </a:r>
            <a:r>
              <a:rPr lang="en-US" dirty="0"/>
              <a:t>only for </a:t>
            </a:r>
            <a:r>
              <a:rPr lang="cs-CZ" dirty="0" err="1"/>
              <a:t>one</a:t>
            </a:r>
            <a:r>
              <a:rPr lang="en-US" dirty="0"/>
              <a:t>self ...</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4898" y="0"/>
            <a:ext cx="9073515" cy="1096066"/>
          </a:xfrm>
        </p:spPr>
        <p:txBody>
          <a:bodyPr/>
          <a:lstStyle/>
          <a:p>
            <a:r>
              <a:rPr lang="cs-CZ" dirty="0"/>
              <a:t>„</a:t>
            </a:r>
            <a:r>
              <a:rPr lang="cs-CZ" dirty="0" err="1"/>
              <a:t>Ethical</a:t>
            </a:r>
            <a:r>
              <a:rPr lang="cs-CZ" dirty="0"/>
              <a:t> </a:t>
            </a:r>
            <a:r>
              <a:rPr lang="cs-CZ" dirty="0" err="1"/>
              <a:t>turn</a:t>
            </a:r>
            <a:r>
              <a:rPr lang="cs-CZ" dirty="0"/>
              <a:t>“ </a:t>
            </a:r>
          </a:p>
        </p:txBody>
      </p:sp>
      <p:sp>
        <p:nvSpPr>
          <p:cNvPr id="3" name="Zástupný symbol pro obsah 2"/>
          <p:cNvSpPr>
            <a:spLocks noGrp="1"/>
          </p:cNvSpPr>
          <p:nvPr>
            <p:ph idx="1"/>
          </p:nvPr>
        </p:nvSpPr>
        <p:spPr>
          <a:xfrm>
            <a:off x="583171" y="1398866"/>
            <a:ext cx="9527058" cy="6033804"/>
          </a:xfrm>
        </p:spPr>
        <p:txBody>
          <a:bodyPr>
            <a:normAutofit fontScale="77500" lnSpcReduction="20000"/>
          </a:bodyPr>
          <a:lstStyle/>
          <a:p>
            <a:pPr>
              <a:buNone/>
            </a:pPr>
            <a:r>
              <a:rPr lang="cs-CZ" sz="4190" b="1" dirty="0"/>
              <a:t>Emmanuel </a:t>
            </a:r>
            <a:r>
              <a:rPr lang="cs-CZ" sz="4190" b="1" dirty="0" err="1"/>
              <a:t>Levinas</a:t>
            </a:r>
            <a:r>
              <a:rPr lang="cs-CZ" sz="4190" b="1" dirty="0"/>
              <a:t> </a:t>
            </a:r>
            <a:r>
              <a:rPr lang="en-US" sz="4190" dirty="0"/>
              <a:t>the ethics of the </a:t>
            </a:r>
            <a:r>
              <a:rPr lang="en-US" sz="4190" b="1" dirty="0"/>
              <a:t>Other</a:t>
            </a:r>
            <a:r>
              <a:rPr lang="en-US" sz="4190" dirty="0"/>
              <a:t> or, in </a:t>
            </a:r>
            <a:r>
              <a:rPr lang="en-US" sz="4190" dirty="0" err="1"/>
              <a:t>Lévinas's</a:t>
            </a:r>
            <a:r>
              <a:rPr lang="en-US" sz="4190" dirty="0"/>
              <a:t> terms,</a:t>
            </a:r>
            <a:r>
              <a:rPr lang="cs-CZ" sz="4190" dirty="0"/>
              <a:t> </a:t>
            </a:r>
            <a:r>
              <a:rPr lang="en-US" sz="4190" dirty="0"/>
              <a:t>"</a:t>
            </a:r>
            <a:r>
              <a:rPr lang="en-US" sz="4190" b="1" dirty="0"/>
              <a:t>ethics as first philosophy</a:t>
            </a:r>
            <a:r>
              <a:rPr lang="en-US" sz="4190" dirty="0"/>
              <a:t>". Jewish </a:t>
            </a:r>
            <a:r>
              <a:rPr lang="en-US" sz="4190" b="1" dirty="0"/>
              <a:t>existentialism</a:t>
            </a:r>
            <a:r>
              <a:rPr lang="cs-CZ" sz="4190" dirty="0"/>
              <a:t>. </a:t>
            </a:r>
            <a:r>
              <a:rPr lang="cs-CZ" sz="4190" dirty="0" err="1"/>
              <a:t>Ethics</a:t>
            </a:r>
            <a:r>
              <a:rPr lang="cs-CZ" sz="4190" dirty="0"/>
              <a:t> </a:t>
            </a:r>
            <a:r>
              <a:rPr lang="cs-CZ" sz="4190" dirty="0" err="1"/>
              <a:t>of</a:t>
            </a:r>
            <a:r>
              <a:rPr lang="cs-CZ" sz="4190" dirty="0"/>
              <a:t> </a:t>
            </a:r>
            <a:r>
              <a:rPr lang="cs-CZ" sz="4190" b="1" dirty="0" err="1"/>
              <a:t>responsibility</a:t>
            </a:r>
            <a:r>
              <a:rPr lang="cs-CZ" sz="4190" dirty="0"/>
              <a:t>.</a:t>
            </a:r>
            <a:endParaRPr lang="cs-CZ" sz="4190" b="1" dirty="0"/>
          </a:p>
          <a:p>
            <a:pPr lvl="1"/>
            <a:r>
              <a:rPr lang="fr-FR" dirty="0"/>
              <a:t>1930. </a:t>
            </a:r>
            <a:r>
              <a:rPr lang="fr-FR" i="1" dirty="0"/>
              <a:t>La théorie de l'intuition dans la phénoménologie de Husserl</a:t>
            </a:r>
            <a:endParaRPr lang="cs-CZ" i="1" dirty="0"/>
          </a:p>
          <a:p>
            <a:pPr lvl="1"/>
            <a:r>
              <a:rPr lang="cs-CZ" dirty="0"/>
              <a:t>1935. </a:t>
            </a:r>
            <a:r>
              <a:rPr lang="cs-CZ" i="1" dirty="0"/>
              <a:t>De l'</a:t>
            </a:r>
            <a:r>
              <a:rPr lang="cs-CZ" i="1" dirty="0" err="1"/>
              <a:t>évasion</a:t>
            </a:r>
            <a:endParaRPr lang="cs-CZ" i="1" dirty="0"/>
          </a:p>
          <a:p>
            <a:pPr lvl="1"/>
            <a:r>
              <a:rPr lang="cs-CZ" dirty="0"/>
              <a:t>1935. </a:t>
            </a:r>
            <a:r>
              <a:rPr lang="cs-CZ" i="1" dirty="0"/>
              <a:t>L'</a:t>
            </a:r>
            <a:r>
              <a:rPr lang="cs-CZ" i="1" dirty="0" err="1"/>
              <a:t>actualité</a:t>
            </a:r>
            <a:r>
              <a:rPr lang="cs-CZ" i="1" dirty="0"/>
              <a:t> de </a:t>
            </a:r>
            <a:r>
              <a:rPr lang="cs-CZ" i="1" dirty="0" err="1"/>
              <a:t>Maimonide</a:t>
            </a:r>
            <a:endParaRPr lang="cs-CZ" i="1" dirty="0"/>
          </a:p>
          <a:p>
            <a:pPr lvl="1"/>
            <a:r>
              <a:rPr lang="fr-FR" dirty="0"/>
              <a:t>1947. </a:t>
            </a:r>
            <a:r>
              <a:rPr lang="fr-FR" i="1" dirty="0"/>
              <a:t>De l'Existence à l'Existent</a:t>
            </a:r>
            <a:r>
              <a:rPr lang="fr-FR" dirty="0"/>
              <a:t>. (</a:t>
            </a:r>
            <a:r>
              <a:rPr lang="fr-FR" i="1" dirty="0"/>
              <a:t>Existence and Existents</a:t>
            </a:r>
            <a:r>
              <a:rPr lang="fr-FR" dirty="0"/>
              <a:t>)</a:t>
            </a:r>
            <a:endParaRPr lang="cs-CZ" dirty="0"/>
          </a:p>
          <a:p>
            <a:pPr lvl="1"/>
            <a:r>
              <a:rPr lang="fr-FR" dirty="0"/>
              <a:t>1948. </a:t>
            </a:r>
            <a:r>
              <a:rPr lang="fr-FR" i="1" dirty="0"/>
              <a:t>Le Temps et l'Autre</a:t>
            </a:r>
            <a:r>
              <a:rPr lang="fr-FR" dirty="0"/>
              <a:t>. (</a:t>
            </a:r>
            <a:r>
              <a:rPr lang="fr-FR" i="1" dirty="0"/>
              <a:t>Time and the Other</a:t>
            </a:r>
            <a:r>
              <a:rPr lang="fr-FR" dirty="0"/>
              <a:t>)</a:t>
            </a:r>
            <a:endParaRPr lang="cs-CZ" dirty="0"/>
          </a:p>
          <a:p>
            <a:pPr lvl="1"/>
            <a:r>
              <a:rPr lang="cs-CZ" dirty="0"/>
              <a:t>1961. </a:t>
            </a:r>
            <a:r>
              <a:rPr lang="cs-CZ" i="1" dirty="0" err="1"/>
              <a:t>Totalité</a:t>
            </a:r>
            <a:r>
              <a:rPr lang="cs-CZ" i="1" dirty="0"/>
              <a:t> </a:t>
            </a:r>
            <a:r>
              <a:rPr lang="cs-CZ" i="1" dirty="0" err="1"/>
              <a:t>et</a:t>
            </a:r>
            <a:r>
              <a:rPr lang="cs-CZ" i="1" dirty="0"/>
              <a:t> </a:t>
            </a:r>
            <a:r>
              <a:rPr lang="cs-CZ" i="1" dirty="0" err="1"/>
              <a:t>Infini</a:t>
            </a:r>
            <a:r>
              <a:rPr lang="cs-CZ" i="1" dirty="0"/>
              <a:t>: </a:t>
            </a:r>
            <a:r>
              <a:rPr lang="cs-CZ" i="1" dirty="0" err="1"/>
              <a:t>essai</a:t>
            </a:r>
            <a:r>
              <a:rPr lang="cs-CZ" i="1" dirty="0"/>
              <a:t> </a:t>
            </a:r>
            <a:r>
              <a:rPr lang="cs-CZ" i="1" dirty="0" err="1"/>
              <a:t>sur</a:t>
            </a:r>
            <a:r>
              <a:rPr lang="cs-CZ" i="1" dirty="0"/>
              <a:t> l'</a:t>
            </a:r>
            <a:r>
              <a:rPr lang="cs-CZ" i="1" dirty="0" err="1"/>
              <a:t>extériorité</a:t>
            </a:r>
            <a:r>
              <a:rPr lang="cs-CZ" dirty="0"/>
              <a:t>. (</a:t>
            </a:r>
            <a:r>
              <a:rPr lang="cs-CZ" i="1" dirty="0"/>
              <a:t>Totality </a:t>
            </a:r>
            <a:r>
              <a:rPr lang="cs-CZ" i="1" dirty="0" err="1"/>
              <a:t>and</a:t>
            </a:r>
            <a:r>
              <a:rPr lang="cs-CZ" i="1" dirty="0"/>
              <a:t> </a:t>
            </a:r>
            <a:r>
              <a:rPr lang="cs-CZ" i="1" dirty="0" err="1"/>
              <a:t>Infinity</a:t>
            </a:r>
            <a:r>
              <a:rPr lang="cs-CZ" dirty="0"/>
              <a:t>)</a:t>
            </a:r>
          </a:p>
          <a:p>
            <a:pPr lvl="1"/>
            <a:r>
              <a:rPr lang="cs-CZ" dirty="0"/>
              <a:t>1963 &amp; 1976. </a:t>
            </a:r>
            <a:r>
              <a:rPr lang="cs-CZ" b="1" i="1" dirty="0" err="1"/>
              <a:t>Difficult</a:t>
            </a:r>
            <a:r>
              <a:rPr lang="cs-CZ" b="1" i="1" dirty="0"/>
              <a:t> </a:t>
            </a:r>
            <a:r>
              <a:rPr lang="cs-CZ" b="1" i="1" dirty="0" err="1"/>
              <a:t>Freedom</a:t>
            </a:r>
            <a:r>
              <a:rPr lang="cs-CZ" i="1" dirty="0"/>
              <a:t>: </a:t>
            </a:r>
            <a:r>
              <a:rPr lang="cs-CZ" i="1" dirty="0" err="1"/>
              <a:t>Essays</a:t>
            </a:r>
            <a:r>
              <a:rPr lang="cs-CZ" i="1" dirty="0"/>
              <a:t> on </a:t>
            </a:r>
            <a:r>
              <a:rPr lang="cs-CZ" i="1" dirty="0" err="1"/>
              <a:t>Judaism</a:t>
            </a:r>
            <a:endParaRPr lang="cs-CZ" dirty="0"/>
          </a:p>
          <a:p>
            <a:pPr lvl="1"/>
            <a:r>
              <a:rPr lang="cs-CZ" dirty="0"/>
              <a:t>1972. </a:t>
            </a:r>
            <a:r>
              <a:rPr lang="cs-CZ" i="1" dirty="0"/>
              <a:t>Humanisme de l'</a:t>
            </a:r>
            <a:r>
              <a:rPr lang="cs-CZ" i="1" dirty="0" err="1"/>
              <a:t>autre</a:t>
            </a:r>
            <a:r>
              <a:rPr lang="cs-CZ" i="1" dirty="0"/>
              <a:t> </a:t>
            </a:r>
            <a:r>
              <a:rPr lang="cs-CZ" i="1" dirty="0" err="1"/>
              <a:t>homme</a:t>
            </a:r>
            <a:r>
              <a:rPr lang="cs-CZ" dirty="0"/>
              <a:t> (</a:t>
            </a:r>
            <a:r>
              <a:rPr lang="cs-CZ" b="1" dirty="0" err="1"/>
              <a:t>Humanism</a:t>
            </a:r>
            <a:r>
              <a:rPr lang="cs-CZ" b="1" dirty="0"/>
              <a:t> </a:t>
            </a:r>
            <a:r>
              <a:rPr lang="cs-CZ" b="1" dirty="0" err="1"/>
              <a:t>of</a:t>
            </a:r>
            <a:r>
              <a:rPr lang="cs-CZ" b="1" dirty="0"/>
              <a:t> </a:t>
            </a:r>
            <a:r>
              <a:rPr lang="cs-CZ" b="1" dirty="0" err="1"/>
              <a:t>the</a:t>
            </a:r>
            <a:r>
              <a:rPr lang="cs-CZ" b="1" dirty="0"/>
              <a:t> </a:t>
            </a:r>
            <a:r>
              <a:rPr lang="cs-CZ" b="1" dirty="0" err="1"/>
              <a:t>Other</a:t>
            </a:r>
            <a:r>
              <a:rPr lang="cs-CZ" dirty="0"/>
              <a:t>)</a:t>
            </a:r>
          </a:p>
          <a:p>
            <a:pPr lvl="1"/>
            <a:r>
              <a:rPr lang="cs-CZ" dirty="0"/>
              <a:t>1974. </a:t>
            </a:r>
            <a:r>
              <a:rPr lang="cs-CZ" i="1" dirty="0" err="1"/>
              <a:t>Autrement</a:t>
            </a:r>
            <a:r>
              <a:rPr lang="cs-CZ" i="1" dirty="0"/>
              <a:t> </a:t>
            </a:r>
            <a:r>
              <a:rPr lang="cs-CZ" i="1" dirty="0" err="1"/>
              <a:t>qu</a:t>
            </a:r>
            <a:r>
              <a:rPr lang="cs-CZ" i="1" dirty="0"/>
              <a:t>'</a:t>
            </a:r>
            <a:r>
              <a:rPr lang="cs-CZ" i="1" dirty="0" err="1"/>
              <a:t>être</a:t>
            </a:r>
            <a:r>
              <a:rPr lang="cs-CZ" i="1" dirty="0"/>
              <a:t> </a:t>
            </a:r>
            <a:r>
              <a:rPr lang="cs-CZ" i="1" dirty="0" err="1"/>
              <a:t>ou</a:t>
            </a:r>
            <a:r>
              <a:rPr lang="cs-CZ" i="1" dirty="0"/>
              <a:t> au-</a:t>
            </a:r>
            <a:r>
              <a:rPr lang="cs-CZ" i="1" dirty="0" err="1"/>
              <a:t>delà</a:t>
            </a:r>
            <a:r>
              <a:rPr lang="cs-CZ" i="1" dirty="0"/>
              <a:t> de l'</a:t>
            </a:r>
            <a:r>
              <a:rPr lang="cs-CZ" i="1" dirty="0" err="1"/>
              <a:t>essence</a:t>
            </a:r>
            <a:r>
              <a:rPr lang="cs-CZ" dirty="0"/>
              <a:t> (</a:t>
            </a:r>
            <a:r>
              <a:rPr lang="cs-CZ" b="1" dirty="0" err="1"/>
              <a:t>Otherwise</a:t>
            </a:r>
            <a:r>
              <a:rPr lang="cs-CZ" b="1" dirty="0"/>
              <a:t> </a:t>
            </a:r>
            <a:r>
              <a:rPr lang="cs-CZ" b="1" dirty="0" err="1"/>
              <a:t>than</a:t>
            </a:r>
            <a:r>
              <a:rPr lang="cs-CZ" b="1" dirty="0"/>
              <a:t> </a:t>
            </a:r>
            <a:r>
              <a:rPr lang="cs-CZ" b="1" dirty="0" err="1"/>
              <a:t>Being</a:t>
            </a:r>
            <a:r>
              <a:rPr lang="cs-CZ" b="1" dirty="0"/>
              <a:t> </a:t>
            </a:r>
            <a:r>
              <a:rPr lang="cs-CZ" b="1" dirty="0" err="1"/>
              <a:t>or</a:t>
            </a:r>
            <a:r>
              <a:rPr lang="cs-CZ" b="1" dirty="0"/>
              <a:t> </a:t>
            </a:r>
            <a:r>
              <a:rPr lang="cs-CZ" b="1" dirty="0" err="1"/>
              <a:t>Beyond</a:t>
            </a:r>
            <a:r>
              <a:rPr lang="cs-CZ" b="1" dirty="0"/>
              <a:t> </a:t>
            </a:r>
            <a:r>
              <a:rPr lang="cs-CZ" b="1" dirty="0" err="1"/>
              <a:t>Essence</a:t>
            </a:r>
            <a:r>
              <a:rPr lang="cs-CZ" dirty="0"/>
              <a:t>) </a:t>
            </a:r>
          </a:p>
          <a:p>
            <a:pPr lvl="1"/>
            <a:r>
              <a:rPr lang="cs-CZ" dirty="0"/>
              <a:t>1982. </a:t>
            </a:r>
            <a:r>
              <a:rPr lang="cs-CZ" i="1" dirty="0" err="1"/>
              <a:t>Of</a:t>
            </a:r>
            <a:r>
              <a:rPr lang="cs-CZ" i="1" dirty="0"/>
              <a:t> </a:t>
            </a:r>
            <a:r>
              <a:rPr lang="cs-CZ" i="1" dirty="0" err="1"/>
              <a:t>God</a:t>
            </a:r>
            <a:r>
              <a:rPr lang="cs-CZ" i="1" dirty="0"/>
              <a:t> </a:t>
            </a:r>
            <a:r>
              <a:rPr lang="cs-CZ" i="1" dirty="0" err="1"/>
              <a:t>Who</a:t>
            </a:r>
            <a:r>
              <a:rPr lang="cs-CZ" i="1" dirty="0"/>
              <a:t> </a:t>
            </a:r>
            <a:r>
              <a:rPr lang="cs-CZ" i="1" dirty="0" err="1"/>
              <a:t>Comes</a:t>
            </a:r>
            <a:r>
              <a:rPr lang="cs-CZ" i="1" dirty="0"/>
              <a:t> to </a:t>
            </a:r>
            <a:r>
              <a:rPr lang="cs-CZ" i="1" dirty="0" err="1"/>
              <a:t>Mind</a:t>
            </a:r>
            <a:endParaRPr lang="cs-CZ" dirty="0"/>
          </a:p>
          <a:p>
            <a:pPr lvl="1"/>
            <a:r>
              <a:rPr lang="cs-CZ" dirty="0"/>
              <a:t>1982. </a:t>
            </a:r>
            <a:r>
              <a:rPr lang="cs-CZ" i="1" dirty="0" err="1"/>
              <a:t>Ethique</a:t>
            </a:r>
            <a:r>
              <a:rPr lang="cs-CZ" i="1" dirty="0"/>
              <a:t> </a:t>
            </a:r>
            <a:r>
              <a:rPr lang="cs-CZ" i="1" dirty="0" err="1"/>
              <a:t>et</a:t>
            </a:r>
            <a:r>
              <a:rPr lang="cs-CZ" i="1" dirty="0"/>
              <a:t> </a:t>
            </a:r>
            <a:r>
              <a:rPr lang="cs-CZ" i="1" dirty="0" err="1"/>
              <a:t>infini</a:t>
            </a:r>
            <a:r>
              <a:rPr lang="cs-CZ" dirty="0"/>
              <a:t> (</a:t>
            </a:r>
            <a:r>
              <a:rPr lang="cs-CZ" dirty="0" err="1"/>
              <a:t>Ethics</a:t>
            </a:r>
            <a:r>
              <a:rPr lang="cs-CZ" dirty="0"/>
              <a:t> </a:t>
            </a:r>
            <a:r>
              <a:rPr lang="cs-CZ" dirty="0" err="1"/>
              <a:t>and</a:t>
            </a:r>
            <a:r>
              <a:rPr lang="cs-CZ" dirty="0"/>
              <a:t> </a:t>
            </a:r>
            <a:r>
              <a:rPr lang="cs-CZ" dirty="0" err="1"/>
              <a:t>Infinity</a:t>
            </a:r>
            <a:r>
              <a:rPr lang="cs-CZ" dirty="0"/>
              <a:t>: </a:t>
            </a:r>
            <a:r>
              <a:rPr lang="cs-CZ" dirty="0" err="1"/>
              <a:t>Dialogues</a:t>
            </a:r>
            <a:r>
              <a:rPr lang="cs-CZ" dirty="0"/>
              <a:t> </a:t>
            </a:r>
            <a:r>
              <a:rPr lang="cs-CZ" dirty="0" err="1"/>
              <a:t>of</a:t>
            </a:r>
            <a:r>
              <a:rPr lang="cs-CZ" dirty="0"/>
              <a:t> Emmanuel </a:t>
            </a:r>
            <a:r>
              <a:rPr lang="cs-CZ" dirty="0" err="1"/>
              <a:t>Levinas</a:t>
            </a:r>
            <a:r>
              <a:rPr lang="cs-CZ" dirty="0"/>
              <a:t> </a:t>
            </a:r>
            <a:r>
              <a:rPr lang="cs-CZ" dirty="0" err="1"/>
              <a:t>and</a:t>
            </a:r>
            <a:r>
              <a:rPr lang="cs-CZ" dirty="0"/>
              <a:t> </a:t>
            </a:r>
            <a:r>
              <a:rPr lang="cs-CZ" dirty="0" err="1"/>
              <a:t>Philippe</a:t>
            </a:r>
            <a:r>
              <a:rPr lang="cs-CZ" dirty="0"/>
              <a:t> </a:t>
            </a:r>
            <a:r>
              <a:rPr lang="cs-CZ" dirty="0" err="1"/>
              <a:t>Nemo</a:t>
            </a:r>
            <a:r>
              <a:rPr lang="cs-CZ" dirty="0"/>
              <a:t>) </a:t>
            </a:r>
          </a:p>
          <a:p>
            <a:pPr lvl="1"/>
            <a:r>
              <a:rPr lang="cs-CZ" dirty="0"/>
              <a:t>1995. </a:t>
            </a:r>
            <a:r>
              <a:rPr lang="cs-CZ" i="1" dirty="0" err="1"/>
              <a:t>Altérité</a:t>
            </a:r>
            <a:r>
              <a:rPr lang="cs-CZ" i="1" dirty="0"/>
              <a:t> </a:t>
            </a:r>
            <a:r>
              <a:rPr lang="cs-CZ" i="1" dirty="0" err="1"/>
              <a:t>et</a:t>
            </a:r>
            <a:r>
              <a:rPr lang="cs-CZ" i="1" dirty="0"/>
              <a:t> transcendence</a:t>
            </a:r>
            <a:r>
              <a:rPr lang="cs-CZ" dirty="0"/>
              <a:t> (</a:t>
            </a:r>
            <a:r>
              <a:rPr lang="cs-CZ" b="1" dirty="0" err="1"/>
              <a:t>Alterity</a:t>
            </a:r>
            <a:r>
              <a:rPr lang="cs-CZ" b="1" dirty="0"/>
              <a:t> </a:t>
            </a:r>
            <a:r>
              <a:rPr lang="cs-CZ" b="1" dirty="0" err="1"/>
              <a:t>and</a:t>
            </a:r>
            <a:r>
              <a:rPr lang="cs-CZ" b="1" dirty="0"/>
              <a:t> Transcendence</a:t>
            </a:r>
            <a:r>
              <a:rPr lang="cs-CZ" dirty="0"/>
              <a:t>)</a:t>
            </a: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101</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5343808" y="4177593"/>
            <a:ext cx="5043735" cy="3383670"/>
          </a:xfrm>
          <a:prstGeom prst="rect">
            <a:avLst/>
          </a:prstGeom>
          <a:noFill/>
          <a:ln w="9525">
            <a:noFill/>
            <a:miter lim="800000"/>
            <a:headEnd/>
            <a:tailEnd/>
          </a:ln>
        </p:spPr>
      </p:pic>
      <p:sp>
        <p:nvSpPr>
          <p:cNvPr id="5" name="Nadpis 4"/>
          <p:cNvSpPr>
            <a:spLocks noGrp="1"/>
          </p:cNvSpPr>
          <p:nvPr>
            <p:ph type="title"/>
          </p:nvPr>
        </p:nvSpPr>
        <p:spPr>
          <a:xfrm>
            <a:off x="1314028" y="-1"/>
            <a:ext cx="9073515" cy="1016673"/>
          </a:xfrm>
        </p:spPr>
        <p:txBody>
          <a:bodyPr/>
          <a:lstStyle/>
          <a:p>
            <a:r>
              <a:rPr lang="cs-CZ" dirty="0" err="1"/>
              <a:t>Jacques</a:t>
            </a:r>
            <a:r>
              <a:rPr lang="cs-CZ" dirty="0"/>
              <a:t> </a:t>
            </a:r>
            <a:r>
              <a:rPr lang="cs-CZ" dirty="0" err="1"/>
              <a:t>Derrida</a:t>
            </a:r>
            <a:endParaRPr lang="cs-CZ" dirty="0"/>
          </a:p>
        </p:txBody>
      </p:sp>
      <p:sp>
        <p:nvSpPr>
          <p:cNvPr id="6" name="Zástupný symbol pro obsah 5"/>
          <p:cNvSpPr>
            <a:spLocks noGrp="1"/>
          </p:cNvSpPr>
          <p:nvPr>
            <p:ph sz="half" idx="1"/>
          </p:nvPr>
        </p:nvSpPr>
        <p:spPr>
          <a:xfrm>
            <a:off x="809943" y="1319474"/>
            <a:ext cx="4452743" cy="5954412"/>
          </a:xfrm>
        </p:spPr>
        <p:txBody>
          <a:bodyPr>
            <a:normAutofit/>
          </a:bodyPr>
          <a:lstStyle/>
          <a:p>
            <a:pPr marL="0" indent="0">
              <a:buNone/>
            </a:pPr>
            <a:r>
              <a:rPr lang="en-US" sz="3600" dirty="0"/>
              <a:t>The end of man (as a factual anthropological limit) is announced to thought from the vantage of the end of man (as a determined opening or the infinity of a </a:t>
            </a:r>
            <a:r>
              <a:rPr lang="en-US" sz="3600" i="1" dirty="0" err="1"/>
              <a:t>telos</a:t>
            </a:r>
            <a:r>
              <a:rPr lang="en-US" sz="3600" dirty="0"/>
              <a:t>).</a:t>
            </a:r>
            <a:endParaRPr lang="cs-CZ" sz="3600" dirty="0"/>
          </a:p>
        </p:txBody>
      </p:sp>
      <p:sp>
        <p:nvSpPr>
          <p:cNvPr id="7" name="Zástupný symbol pro obsah 6"/>
          <p:cNvSpPr>
            <a:spLocks noGrp="1"/>
          </p:cNvSpPr>
          <p:nvPr>
            <p:ph sz="half" idx="2"/>
          </p:nvPr>
        </p:nvSpPr>
        <p:spPr>
          <a:xfrm>
            <a:off x="5430714" y="1102875"/>
            <a:ext cx="4956829" cy="5355512"/>
          </a:xfrm>
        </p:spPr>
        <p:txBody>
          <a:bodyPr>
            <a:normAutofit/>
          </a:bodyPr>
          <a:lstStyle/>
          <a:p>
            <a:pPr>
              <a:buNone/>
            </a:pPr>
            <a:r>
              <a:rPr lang="en-US" sz="3200" dirty="0"/>
              <a:t>Man is that which is in relation to his end, in the fundamentally equivocal sense of the word. Since always.</a:t>
            </a:r>
            <a:endParaRPr lang="cs-CZ" sz="3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err="1"/>
              <a:t>Cultural</a:t>
            </a:r>
            <a:r>
              <a:rPr lang="cs-CZ" dirty="0"/>
              <a:t> </a:t>
            </a:r>
            <a:r>
              <a:rPr lang="cs-CZ" dirty="0" err="1"/>
              <a:t>Conflict</a:t>
            </a:r>
            <a:r>
              <a:rPr lang="cs-CZ" dirty="0"/>
              <a:t> </a:t>
            </a:r>
            <a:r>
              <a:rPr lang="cs-CZ" dirty="0" err="1"/>
              <a:t>or</a:t>
            </a:r>
            <a:r>
              <a:rPr lang="cs-CZ" dirty="0"/>
              <a:t> Dialog? </a:t>
            </a:r>
            <a:r>
              <a:rPr lang="cs-CZ" dirty="0" err="1"/>
              <a:t>Critiques</a:t>
            </a:r>
            <a:r>
              <a:rPr lang="cs-CZ" dirty="0"/>
              <a:t>.</a:t>
            </a:r>
          </a:p>
        </p:txBody>
      </p:sp>
      <p:sp>
        <p:nvSpPr>
          <p:cNvPr id="4" name="Zástupný symbol pro obsah 3"/>
          <p:cNvSpPr>
            <a:spLocks noGrp="1"/>
          </p:cNvSpPr>
          <p:nvPr>
            <p:ph idx="1"/>
          </p:nvPr>
        </p:nvSpPr>
        <p:spPr/>
        <p:txBody>
          <a:bodyPr>
            <a:normAutofit fontScale="92500" lnSpcReduction="20000"/>
          </a:bodyPr>
          <a:lstStyle/>
          <a:p>
            <a:r>
              <a:rPr lang="cs-CZ" dirty="0"/>
              <a:t>Martin </a:t>
            </a:r>
            <a:r>
              <a:rPr lang="cs-CZ" dirty="0" err="1"/>
              <a:t>Luther</a:t>
            </a:r>
            <a:r>
              <a:rPr lang="cs-CZ" dirty="0"/>
              <a:t> King </a:t>
            </a:r>
            <a:r>
              <a:rPr lang="cs-CZ" dirty="0" err="1"/>
              <a:t>Jr</a:t>
            </a:r>
            <a:r>
              <a:rPr lang="cs-CZ" dirty="0"/>
              <a:t>. </a:t>
            </a:r>
            <a:r>
              <a:rPr lang="cs-CZ" dirty="0" err="1"/>
              <a:t>embraced</a:t>
            </a:r>
            <a:r>
              <a:rPr lang="cs-CZ" dirty="0"/>
              <a:t> many </a:t>
            </a:r>
            <a:r>
              <a:rPr lang="cs-CZ" dirty="0" err="1"/>
              <a:t>traditional</a:t>
            </a:r>
            <a:r>
              <a:rPr lang="cs-CZ" dirty="0"/>
              <a:t> Western </a:t>
            </a:r>
            <a:r>
              <a:rPr lang="cs-CZ" dirty="0" err="1"/>
              <a:t>moral</a:t>
            </a:r>
            <a:r>
              <a:rPr lang="cs-CZ" dirty="0"/>
              <a:t> </a:t>
            </a:r>
            <a:r>
              <a:rPr lang="cs-CZ" dirty="0" err="1"/>
              <a:t>views</a:t>
            </a:r>
            <a:r>
              <a:rPr lang="cs-CZ" dirty="0"/>
              <a:t> </a:t>
            </a:r>
            <a:r>
              <a:rPr lang="cs-CZ" dirty="0" err="1"/>
              <a:t>while</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tim</a:t>
            </a:r>
            <a:r>
              <a:rPr lang="en-US" dirty="0"/>
              <a:t>e</a:t>
            </a:r>
            <a:r>
              <a:rPr lang="cs-CZ" dirty="0"/>
              <a:t> </a:t>
            </a:r>
            <a:r>
              <a:rPr lang="cs-CZ" b="1" dirty="0" err="1"/>
              <a:t>criticizing</a:t>
            </a:r>
            <a:r>
              <a:rPr lang="cs-CZ" dirty="0"/>
              <a:t> </a:t>
            </a:r>
            <a:r>
              <a:rPr lang="cs-CZ" dirty="0" err="1"/>
              <a:t>the</a:t>
            </a:r>
            <a:r>
              <a:rPr lang="cs-CZ" dirty="0"/>
              <a:t> </a:t>
            </a:r>
            <a:r>
              <a:rPr lang="cs-CZ" dirty="0" err="1"/>
              <a:t>West</a:t>
            </a:r>
            <a:r>
              <a:rPr lang="cs-CZ" dirty="0"/>
              <a:t> </a:t>
            </a:r>
            <a:r>
              <a:rPr lang="cs-CZ" b="1" dirty="0" err="1"/>
              <a:t>for</a:t>
            </a:r>
            <a:r>
              <a:rPr lang="cs-CZ" b="1" dirty="0"/>
              <a:t> not </a:t>
            </a:r>
            <a:r>
              <a:rPr lang="cs-CZ" b="1" dirty="0" err="1"/>
              <a:t>honoring</a:t>
            </a:r>
            <a:r>
              <a:rPr lang="cs-CZ" dirty="0"/>
              <a:t> </a:t>
            </a:r>
            <a:r>
              <a:rPr lang="cs-CZ" b="1" dirty="0" err="1"/>
              <a:t>traditions</a:t>
            </a:r>
            <a:r>
              <a:rPr lang="cs-CZ" dirty="0"/>
              <a:t>. – </a:t>
            </a:r>
            <a:r>
              <a:rPr lang="cs-CZ" dirty="0" err="1"/>
              <a:t>ideals</a:t>
            </a:r>
            <a:r>
              <a:rPr lang="cs-CZ" dirty="0"/>
              <a:t> </a:t>
            </a:r>
            <a:r>
              <a:rPr lang="cs-CZ" dirty="0" err="1"/>
              <a:t>of</a:t>
            </a:r>
            <a:r>
              <a:rPr lang="cs-CZ" dirty="0"/>
              <a:t> </a:t>
            </a:r>
            <a:r>
              <a:rPr lang="cs-CZ" b="1" dirty="0" err="1"/>
              <a:t>brotherly</a:t>
            </a:r>
            <a:r>
              <a:rPr lang="cs-CZ" b="1" dirty="0"/>
              <a:t> love</a:t>
            </a:r>
            <a:r>
              <a:rPr lang="cs-CZ" dirty="0"/>
              <a:t>, </a:t>
            </a:r>
            <a:r>
              <a:rPr lang="cs-CZ" dirty="0" err="1"/>
              <a:t>ideals</a:t>
            </a:r>
            <a:r>
              <a:rPr lang="cs-CZ" dirty="0"/>
              <a:t> </a:t>
            </a:r>
            <a:r>
              <a:rPr lang="cs-CZ" dirty="0" err="1"/>
              <a:t>of</a:t>
            </a:r>
            <a:r>
              <a:rPr lang="cs-CZ" dirty="0"/>
              <a:t> </a:t>
            </a:r>
            <a:r>
              <a:rPr lang="cs-CZ" dirty="0" err="1"/>
              <a:t>community</a:t>
            </a:r>
            <a:endParaRPr lang="cs-CZ" dirty="0"/>
          </a:p>
          <a:p>
            <a:r>
              <a:rPr lang="cs-CZ" dirty="0" err="1"/>
              <a:t>Mahatma</a:t>
            </a:r>
            <a:r>
              <a:rPr lang="cs-CZ" dirty="0"/>
              <a:t> </a:t>
            </a:r>
            <a:r>
              <a:rPr lang="cs-CZ" dirty="0" err="1"/>
              <a:t>Gandhi</a:t>
            </a:r>
            <a:r>
              <a:rPr lang="cs-CZ" dirty="0"/>
              <a:t> (</a:t>
            </a:r>
            <a:r>
              <a:rPr lang="cs-CZ" dirty="0" err="1"/>
              <a:t>from</a:t>
            </a:r>
            <a:r>
              <a:rPr lang="cs-CZ" dirty="0"/>
              <a:t> Hindu </a:t>
            </a:r>
            <a:r>
              <a:rPr lang="cs-CZ" dirty="0" err="1"/>
              <a:t>tradition</a:t>
            </a:r>
            <a:r>
              <a:rPr lang="cs-CZ" dirty="0"/>
              <a:t>) </a:t>
            </a:r>
            <a:r>
              <a:rPr lang="cs-CZ" dirty="0" err="1"/>
              <a:t>used</a:t>
            </a:r>
            <a:r>
              <a:rPr lang="cs-CZ" dirty="0"/>
              <a:t> a </a:t>
            </a:r>
            <a:r>
              <a:rPr lang="cs-CZ" dirty="0" err="1"/>
              <a:t>similar</a:t>
            </a:r>
            <a:r>
              <a:rPr lang="cs-CZ" dirty="0"/>
              <a:t> </a:t>
            </a:r>
            <a:r>
              <a:rPr lang="cs-CZ" dirty="0" err="1"/>
              <a:t>strategy</a:t>
            </a:r>
            <a:r>
              <a:rPr lang="cs-CZ" dirty="0"/>
              <a:t> (</a:t>
            </a:r>
            <a:r>
              <a:rPr lang="cs-CZ" i="1" dirty="0" err="1"/>
              <a:t>What</a:t>
            </a:r>
            <a:r>
              <a:rPr lang="cs-CZ" i="1" dirty="0"/>
              <a:t> do </a:t>
            </a:r>
            <a:r>
              <a:rPr lang="cs-CZ" i="1" dirty="0" err="1"/>
              <a:t>you</a:t>
            </a:r>
            <a:r>
              <a:rPr lang="cs-CZ" i="1" dirty="0"/>
              <a:t> </a:t>
            </a:r>
            <a:r>
              <a:rPr lang="cs-CZ" i="1" dirty="0" err="1"/>
              <a:t>think</a:t>
            </a:r>
            <a:r>
              <a:rPr lang="cs-CZ" i="1" dirty="0"/>
              <a:t> </a:t>
            </a:r>
            <a:r>
              <a:rPr lang="cs-CZ" i="1" dirty="0" err="1"/>
              <a:t>of</a:t>
            </a:r>
            <a:r>
              <a:rPr lang="cs-CZ" i="1" dirty="0"/>
              <a:t> Western </a:t>
            </a:r>
            <a:r>
              <a:rPr lang="cs-CZ" i="1" dirty="0" err="1"/>
              <a:t>civilization</a:t>
            </a:r>
            <a:r>
              <a:rPr lang="cs-CZ" i="1" dirty="0"/>
              <a:t>? – I </a:t>
            </a:r>
            <a:r>
              <a:rPr lang="cs-CZ" i="1" dirty="0" err="1"/>
              <a:t>think</a:t>
            </a:r>
            <a:r>
              <a:rPr lang="cs-CZ" i="1" dirty="0"/>
              <a:t> </a:t>
            </a:r>
            <a:r>
              <a:rPr lang="cs-CZ" i="1" dirty="0" err="1"/>
              <a:t>it</a:t>
            </a:r>
            <a:r>
              <a:rPr lang="cs-CZ" i="1" dirty="0"/>
              <a:t> </a:t>
            </a:r>
            <a:r>
              <a:rPr lang="cs-CZ" i="1" dirty="0" err="1"/>
              <a:t>would</a:t>
            </a:r>
            <a:r>
              <a:rPr lang="cs-CZ" i="1" dirty="0"/>
              <a:t> </a:t>
            </a:r>
            <a:r>
              <a:rPr lang="cs-CZ" i="1" dirty="0" err="1"/>
              <a:t>be</a:t>
            </a:r>
            <a:r>
              <a:rPr lang="cs-CZ" i="1" dirty="0"/>
              <a:t> a </a:t>
            </a:r>
            <a:r>
              <a:rPr lang="cs-CZ" i="1" dirty="0" err="1"/>
              <a:t>good</a:t>
            </a:r>
            <a:r>
              <a:rPr lang="cs-CZ" i="1" dirty="0"/>
              <a:t> idea.</a:t>
            </a:r>
            <a:r>
              <a:rPr lang="cs-CZ" dirty="0"/>
              <a:t>) – </a:t>
            </a:r>
            <a:r>
              <a:rPr lang="cs-CZ" i="1" dirty="0" err="1"/>
              <a:t>ahimsa</a:t>
            </a:r>
            <a:r>
              <a:rPr lang="cs-CZ" dirty="0"/>
              <a:t> – </a:t>
            </a:r>
            <a:r>
              <a:rPr lang="cs-CZ" dirty="0" err="1"/>
              <a:t>the</a:t>
            </a:r>
            <a:r>
              <a:rPr lang="cs-CZ" dirty="0"/>
              <a:t> </a:t>
            </a:r>
            <a:r>
              <a:rPr lang="cs-CZ" dirty="0" err="1"/>
              <a:t>lives</a:t>
            </a:r>
            <a:r>
              <a:rPr lang="cs-CZ" dirty="0"/>
              <a:t> </a:t>
            </a:r>
            <a:r>
              <a:rPr lang="cs-CZ" dirty="0" err="1"/>
              <a:t>of</a:t>
            </a:r>
            <a:r>
              <a:rPr lang="cs-CZ" dirty="0"/>
              <a:t> </a:t>
            </a:r>
            <a:r>
              <a:rPr lang="cs-CZ" dirty="0" err="1"/>
              <a:t>your</a:t>
            </a:r>
            <a:r>
              <a:rPr lang="cs-CZ" dirty="0"/>
              <a:t> </a:t>
            </a:r>
            <a:r>
              <a:rPr lang="cs-CZ" dirty="0" err="1"/>
              <a:t>enemies</a:t>
            </a:r>
            <a:r>
              <a:rPr lang="cs-CZ" dirty="0"/>
              <a:t> „as </a:t>
            </a:r>
            <a:r>
              <a:rPr lang="cs-CZ" dirty="0" err="1"/>
              <a:t>sacred</a:t>
            </a:r>
            <a:r>
              <a:rPr lang="cs-CZ" dirty="0"/>
              <a:t> as </a:t>
            </a:r>
            <a:r>
              <a:rPr lang="cs-CZ" dirty="0" err="1"/>
              <a:t>those</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dear</a:t>
            </a:r>
            <a:r>
              <a:rPr lang="cs-CZ" dirty="0"/>
              <a:t> </a:t>
            </a:r>
            <a:r>
              <a:rPr lang="cs-CZ" dirty="0" err="1"/>
              <a:t>ones</a:t>
            </a:r>
            <a:r>
              <a:rPr lang="cs-CZ" dirty="0"/>
              <a:t>“</a:t>
            </a:r>
          </a:p>
          <a:p>
            <a:r>
              <a:rPr lang="cs-CZ" dirty="0" err="1"/>
              <a:t>Both</a:t>
            </a:r>
            <a:r>
              <a:rPr lang="cs-CZ" dirty="0"/>
              <a:t> </a:t>
            </a:r>
            <a:r>
              <a:rPr lang="cs-CZ" dirty="0" err="1"/>
              <a:t>Ghandi</a:t>
            </a:r>
            <a:r>
              <a:rPr lang="cs-CZ" dirty="0"/>
              <a:t> </a:t>
            </a:r>
            <a:r>
              <a:rPr lang="cs-CZ" dirty="0" err="1"/>
              <a:t>and</a:t>
            </a:r>
            <a:r>
              <a:rPr lang="cs-CZ" dirty="0"/>
              <a:t> King </a:t>
            </a:r>
            <a:r>
              <a:rPr lang="cs-CZ" dirty="0" err="1"/>
              <a:t>jr</a:t>
            </a:r>
            <a:r>
              <a:rPr lang="cs-CZ" dirty="0"/>
              <a:t>. </a:t>
            </a:r>
            <a:r>
              <a:rPr lang="cs-CZ" dirty="0" err="1"/>
              <a:t>adopted</a:t>
            </a:r>
            <a:r>
              <a:rPr lang="cs-CZ" dirty="0"/>
              <a:t> </a:t>
            </a:r>
            <a:r>
              <a:rPr lang="cs-CZ" b="1" dirty="0" err="1"/>
              <a:t>nonviolence</a:t>
            </a:r>
            <a:r>
              <a:rPr lang="cs-CZ" dirty="0"/>
              <a:t> </a:t>
            </a:r>
            <a:r>
              <a:rPr lang="cs-CZ" dirty="0" err="1"/>
              <a:t>and</a:t>
            </a:r>
            <a:r>
              <a:rPr lang="cs-CZ" dirty="0"/>
              <a:t> in </a:t>
            </a:r>
            <a:r>
              <a:rPr lang="cs-CZ" dirty="0" err="1"/>
              <a:t>so</a:t>
            </a:r>
            <a:r>
              <a:rPr lang="cs-CZ" dirty="0"/>
              <a:t> </a:t>
            </a:r>
            <a:r>
              <a:rPr lang="cs-CZ" dirty="0" err="1"/>
              <a:t>doing</a:t>
            </a:r>
            <a:r>
              <a:rPr lang="cs-CZ" dirty="0"/>
              <a:t> </a:t>
            </a:r>
            <a:r>
              <a:rPr lang="cs-CZ" dirty="0" err="1"/>
              <a:t>appealed</a:t>
            </a:r>
            <a:r>
              <a:rPr lang="cs-CZ" dirty="0"/>
              <a:t> to </a:t>
            </a:r>
            <a:r>
              <a:rPr lang="cs-CZ" dirty="0" err="1"/>
              <a:t>both</a:t>
            </a:r>
            <a:r>
              <a:rPr lang="cs-CZ" dirty="0"/>
              <a:t> Western </a:t>
            </a:r>
            <a:r>
              <a:rPr lang="cs-CZ" dirty="0" err="1"/>
              <a:t>and</a:t>
            </a:r>
            <a:r>
              <a:rPr lang="cs-CZ" dirty="0"/>
              <a:t> non-Western </a:t>
            </a:r>
            <a:r>
              <a:rPr lang="cs-CZ" dirty="0" err="1"/>
              <a:t>ideas</a:t>
            </a:r>
            <a:r>
              <a:rPr lang="cs-CZ" dirty="0"/>
              <a:t>.</a:t>
            </a:r>
          </a:p>
          <a:p>
            <a:r>
              <a:rPr lang="cs-CZ" dirty="0"/>
              <a:t>(re)g</a:t>
            </a:r>
            <a:r>
              <a:rPr lang="en-US" dirty="0"/>
              <a:t>a</a:t>
            </a:r>
            <a:r>
              <a:rPr lang="cs-CZ" dirty="0"/>
              <a:t>in </a:t>
            </a:r>
            <a:r>
              <a:rPr lang="cs-CZ" dirty="0" err="1"/>
              <a:t>the</a:t>
            </a:r>
            <a:r>
              <a:rPr lang="cs-CZ" dirty="0"/>
              <a:t> </a:t>
            </a:r>
            <a:r>
              <a:rPr lang="cs-CZ" dirty="0" err="1"/>
              <a:t>sens</a:t>
            </a:r>
            <a:r>
              <a:rPr lang="cs-CZ" dirty="0"/>
              <a:t> </a:t>
            </a:r>
            <a:r>
              <a:rPr lang="cs-CZ" dirty="0" err="1"/>
              <a:t>of</a:t>
            </a:r>
            <a:r>
              <a:rPr lang="cs-CZ" dirty="0"/>
              <a:t> </a:t>
            </a:r>
            <a:r>
              <a:rPr lang="cs-CZ" b="1" dirty="0" err="1"/>
              <a:t>respect</a:t>
            </a:r>
            <a:endParaRPr lang="cs-CZ"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Cultural</a:t>
            </a:r>
            <a:r>
              <a:rPr lang="cs-CZ" dirty="0"/>
              <a:t> </a:t>
            </a:r>
            <a:r>
              <a:rPr lang="cs-CZ" dirty="0" err="1"/>
              <a:t>Conflict</a:t>
            </a:r>
            <a:r>
              <a:rPr lang="cs-CZ" dirty="0"/>
              <a:t> – </a:t>
            </a:r>
            <a:r>
              <a:rPr lang="cs-CZ" dirty="0" err="1"/>
              <a:t>or</a:t>
            </a:r>
            <a:r>
              <a:rPr lang="cs-CZ" dirty="0"/>
              <a:t> Dialog?</a:t>
            </a:r>
          </a:p>
        </p:txBody>
      </p:sp>
      <p:sp>
        <p:nvSpPr>
          <p:cNvPr id="3" name="Zástupný symbol pro obsah 2"/>
          <p:cNvSpPr>
            <a:spLocks noGrp="1"/>
          </p:cNvSpPr>
          <p:nvPr>
            <p:ph idx="1"/>
          </p:nvPr>
        </p:nvSpPr>
        <p:spPr/>
        <p:txBody>
          <a:bodyPr>
            <a:normAutofit fontScale="92500" lnSpcReduction="20000"/>
          </a:bodyPr>
          <a:lstStyle/>
          <a:p>
            <a:r>
              <a:rPr lang="cs-CZ" dirty="0"/>
              <a:t>Do </a:t>
            </a:r>
            <a:r>
              <a:rPr lang="cs-CZ" dirty="0" err="1"/>
              <a:t>we</a:t>
            </a:r>
            <a:r>
              <a:rPr lang="cs-CZ" dirty="0"/>
              <a:t> </a:t>
            </a:r>
            <a:r>
              <a:rPr lang="cs-CZ" dirty="0" err="1"/>
              <a:t>have</a:t>
            </a:r>
            <a:r>
              <a:rPr lang="cs-CZ" dirty="0"/>
              <a:t> a </a:t>
            </a:r>
            <a:r>
              <a:rPr lang="cs-CZ" dirty="0" err="1"/>
              <a:t>deal</a:t>
            </a:r>
            <a:r>
              <a:rPr lang="cs-CZ" dirty="0"/>
              <a:t> in </a:t>
            </a:r>
            <a:r>
              <a:rPr lang="cs-CZ" dirty="0" err="1"/>
              <a:t>common</a:t>
            </a:r>
            <a:r>
              <a:rPr lang="cs-CZ" dirty="0"/>
              <a:t> as </a:t>
            </a:r>
            <a:r>
              <a:rPr lang="cs-CZ" dirty="0" err="1"/>
              <a:t>humans</a:t>
            </a:r>
            <a:r>
              <a:rPr lang="cs-CZ" dirty="0"/>
              <a:t>?</a:t>
            </a:r>
          </a:p>
          <a:p>
            <a:r>
              <a:rPr lang="cs-CZ" dirty="0"/>
              <a:t>Do </a:t>
            </a:r>
            <a:r>
              <a:rPr lang="cs-CZ" dirty="0" err="1"/>
              <a:t>we</a:t>
            </a:r>
            <a:r>
              <a:rPr lang="cs-CZ" dirty="0"/>
              <a:t> </a:t>
            </a:r>
            <a:r>
              <a:rPr lang="cs-CZ" dirty="0" err="1"/>
              <a:t>have</a:t>
            </a:r>
            <a:r>
              <a:rPr lang="cs-CZ" dirty="0"/>
              <a:t> </a:t>
            </a:r>
            <a:r>
              <a:rPr lang="cs-CZ" dirty="0" err="1"/>
              <a:t>similar</a:t>
            </a:r>
            <a:r>
              <a:rPr lang="cs-CZ" dirty="0"/>
              <a:t> </a:t>
            </a:r>
            <a:r>
              <a:rPr lang="cs-CZ" dirty="0" err="1"/>
              <a:t>needs</a:t>
            </a:r>
            <a:r>
              <a:rPr lang="cs-CZ" dirty="0"/>
              <a:t>, </a:t>
            </a:r>
            <a:r>
              <a:rPr lang="cs-CZ" dirty="0" err="1"/>
              <a:t>desires</a:t>
            </a:r>
            <a:r>
              <a:rPr lang="cs-CZ" dirty="0"/>
              <a:t>, </a:t>
            </a:r>
            <a:r>
              <a:rPr lang="cs-CZ" dirty="0" err="1"/>
              <a:t>abilities</a:t>
            </a:r>
            <a:r>
              <a:rPr lang="cs-CZ" dirty="0"/>
              <a:t>?</a:t>
            </a:r>
          </a:p>
          <a:p>
            <a:r>
              <a:rPr lang="cs-CZ" dirty="0"/>
              <a:t>Do </a:t>
            </a:r>
            <a:r>
              <a:rPr lang="cs-CZ" dirty="0" err="1"/>
              <a:t>we</a:t>
            </a:r>
            <a:r>
              <a:rPr lang="cs-CZ" dirty="0"/>
              <a:t> </a:t>
            </a:r>
            <a:r>
              <a:rPr lang="cs-CZ" dirty="0" err="1"/>
              <a:t>face</a:t>
            </a:r>
            <a:r>
              <a:rPr lang="cs-CZ" dirty="0"/>
              <a:t> </a:t>
            </a:r>
            <a:r>
              <a:rPr lang="cs-CZ" dirty="0" err="1"/>
              <a:t>similar</a:t>
            </a:r>
            <a:r>
              <a:rPr lang="cs-CZ" dirty="0"/>
              <a:t> </a:t>
            </a:r>
            <a:r>
              <a:rPr lang="cs-CZ" dirty="0" err="1"/>
              <a:t>challenges</a:t>
            </a:r>
            <a:r>
              <a:rPr lang="cs-CZ" dirty="0"/>
              <a:t>?</a:t>
            </a:r>
          </a:p>
          <a:p>
            <a:endParaRPr lang="cs-CZ" dirty="0"/>
          </a:p>
          <a:p>
            <a:r>
              <a:rPr lang="cs-CZ" dirty="0" err="1"/>
              <a:t>discover</a:t>
            </a:r>
            <a:r>
              <a:rPr lang="cs-CZ" dirty="0"/>
              <a:t> </a:t>
            </a:r>
            <a:r>
              <a:rPr lang="cs-CZ" dirty="0" err="1"/>
              <a:t>important</a:t>
            </a:r>
            <a:r>
              <a:rPr lang="cs-CZ" dirty="0"/>
              <a:t> </a:t>
            </a:r>
            <a:r>
              <a:rPr lang="cs-CZ" dirty="0" err="1"/>
              <a:t>shared</a:t>
            </a:r>
            <a:r>
              <a:rPr lang="cs-CZ" dirty="0"/>
              <a:t> </a:t>
            </a:r>
            <a:r>
              <a:rPr lang="cs-CZ" dirty="0" err="1"/>
              <a:t>commitment</a:t>
            </a:r>
            <a:r>
              <a:rPr lang="cs-CZ" dirty="0"/>
              <a:t> (</a:t>
            </a:r>
            <a:r>
              <a:rPr lang="cs-CZ" dirty="0" err="1"/>
              <a:t>e.g</a:t>
            </a:r>
            <a:r>
              <a:rPr lang="cs-CZ" dirty="0"/>
              <a:t>. not </a:t>
            </a:r>
            <a:r>
              <a:rPr lang="cs-CZ" dirty="0" err="1"/>
              <a:t>harming</a:t>
            </a:r>
            <a:r>
              <a:rPr lang="cs-CZ" dirty="0"/>
              <a:t> </a:t>
            </a:r>
            <a:r>
              <a:rPr lang="cs-CZ" dirty="0" err="1"/>
              <a:t>persons</a:t>
            </a:r>
            <a:r>
              <a:rPr lang="cs-CZ" dirty="0"/>
              <a:t>)</a:t>
            </a:r>
          </a:p>
          <a:p>
            <a:r>
              <a:rPr lang="cs-CZ" dirty="0" err="1"/>
              <a:t>understand</a:t>
            </a:r>
            <a:r>
              <a:rPr lang="cs-CZ" dirty="0"/>
              <a:t> </a:t>
            </a:r>
            <a:r>
              <a:rPr lang="cs-CZ" dirty="0" err="1"/>
              <a:t>the</a:t>
            </a:r>
            <a:r>
              <a:rPr lang="cs-CZ" dirty="0"/>
              <a:t> </a:t>
            </a:r>
            <a:r>
              <a:rPr lang="cs-CZ" dirty="0" err="1"/>
              <a:t>other</a:t>
            </a:r>
            <a:r>
              <a:rPr lang="cs-CZ" dirty="0"/>
              <a:t>´s point </a:t>
            </a:r>
            <a:r>
              <a:rPr lang="cs-CZ" dirty="0" err="1"/>
              <a:t>of</a:t>
            </a:r>
            <a:r>
              <a:rPr lang="cs-CZ" dirty="0"/>
              <a:t> </a:t>
            </a:r>
            <a:r>
              <a:rPr lang="cs-CZ" dirty="0" err="1"/>
              <a:t>view</a:t>
            </a:r>
            <a:r>
              <a:rPr lang="cs-CZ" dirty="0"/>
              <a:t> – </a:t>
            </a:r>
            <a:r>
              <a:rPr lang="cs-CZ" dirty="0" err="1"/>
              <a:t>be</a:t>
            </a:r>
            <a:r>
              <a:rPr lang="cs-CZ" dirty="0"/>
              <a:t> </a:t>
            </a:r>
            <a:r>
              <a:rPr lang="cs-CZ" dirty="0" err="1"/>
              <a:t>patient</a:t>
            </a:r>
            <a:r>
              <a:rPr lang="cs-CZ" dirty="0"/>
              <a:t> </a:t>
            </a:r>
            <a:r>
              <a:rPr lang="cs-CZ" dirty="0" err="1"/>
              <a:t>and</a:t>
            </a:r>
            <a:r>
              <a:rPr lang="cs-CZ" dirty="0"/>
              <a:t> </a:t>
            </a:r>
            <a:r>
              <a:rPr lang="cs-CZ" dirty="0" err="1"/>
              <a:t>respectful</a:t>
            </a:r>
            <a:r>
              <a:rPr lang="cs-CZ" dirty="0"/>
              <a:t> in </a:t>
            </a:r>
            <a:r>
              <a:rPr lang="cs-CZ" dirty="0" err="1"/>
              <a:t>trying</a:t>
            </a:r>
            <a:r>
              <a:rPr lang="cs-CZ" dirty="0"/>
              <a:t> to </a:t>
            </a:r>
            <a:r>
              <a:rPr lang="cs-CZ" dirty="0" err="1"/>
              <a:t>come</a:t>
            </a:r>
            <a:r>
              <a:rPr lang="cs-CZ" dirty="0"/>
              <a:t> to </a:t>
            </a:r>
            <a:r>
              <a:rPr lang="cs-CZ" dirty="0" err="1"/>
              <a:t>an</a:t>
            </a:r>
            <a:r>
              <a:rPr lang="cs-CZ" dirty="0"/>
              <a:t> </a:t>
            </a:r>
            <a:r>
              <a:rPr lang="cs-CZ" dirty="0" err="1"/>
              <a:t>understanding</a:t>
            </a:r>
            <a:r>
              <a:rPr lang="cs-CZ" dirty="0"/>
              <a:t> </a:t>
            </a:r>
            <a:r>
              <a:rPr lang="cs-CZ" dirty="0" err="1"/>
              <a:t>about</a:t>
            </a:r>
            <a:r>
              <a:rPr lang="cs-CZ" dirty="0"/>
              <a:t> </a:t>
            </a:r>
            <a:r>
              <a:rPr lang="cs-CZ" dirty="0" err="1"/>
              <a:t>another</a:t>
            </a:r>
            <a:r>
              <a:rPr lang="cs-CZ" dirty="0"/>
              <a:t> person´s </a:t>
            </a:r>
            <a:r>
              <a:rPr lang="cs-CZ" dirty="0" err="1"/>
              <a:t>position</a:t>
            </a:r>
            <a:r>
              <a:rPr lang="cs-CZ" dirty="0"/>
              <a:t> on a </a:t>
            </a:r>
            <a:r>
              <a:rPr lang="cs-CZ" dirty="0" err="1"/>
              <a:t>moral</a:t>
            </a:r>
            <a:r>
              <a:rPr lang="cs-CZ" dirty="0"/>
              <a:t> </a:t>
            </a:r>
            <a:r>
              <a:rPr lang="cs-CZ" dirty="0" err="1"/>
              <a:t>issue</a:t>
            </a:r>
            <a:endParaRPr lang="cs-CZ" dirty="0"/>
          </a:p>
          <a:p>
            <a:r>
              <a:rPr lang="cs-CZ" dirty="0" err="1"/>
              <a:t>decide</a:t>
            </a:r>
            <a:r>
              <a:rPr lang="cs-CZ" dirty="0"/>
              <a:t> </a:t>
            </a:r>
            <a:r>
              <a:rPr lang="cs-CZ" dirty="0" err="1"/>
              <a:t>what</a:t>
            </a:r>
            <a:r>
              <a:rPr lang="cs-CZ" dirty="0"/>
              <a:t> </a:t>
            </a:r>
            <a:r>
              <a:rPr lang="cs-CZ" dirty="0" err="1"/>
              <a:t>is</a:t>
            </a:r>
            <a:r>
              <a:rPr lang="cs-CZ" dirty="0"/>
              <a:t> </a:t>
            </a:r>
            <a:r>
              <a:rPr lang="cs-CZ" dirty="0" err="1"/>
              <a:t>negotiable</a:t>
            </a:r>
            <a:r>
              <a:rPr lang="cs-CZ" dirty="0"/>
              <a:t> </a:t>
            </a:r>
            <a:r>
              <a:rPr lang="cs-CZ" dirty="0" err="1"/>
              <a:t>and</a:t>
            </a:r>
            <a:r>
              <a:rPr lang="cs-CZ" dirty="0"/>
              <a:t> </a:t>
            </a:r>
            <a:r>
              <a:rPr lang="cs-CZ" dirty="0" err="1"/>
              <a:t>what</a:t>
            </a:r>
            <a:r>
              <a:rPr lang="cs-CZ" dirty="0"/>
              <a:t> </a:t>
            </a:r>
            <a:r>
              <a:rPr lang="cs-CZ" dirty="0" err="1"/>
              <a:t>is</a:t>
            </a:r>
            <a:r>
              <a:rPr lang="cs-CZ" dirty="0"/>
              <a:t> not </a:t>
            </a:r>
          </a:p>
          <a:p>
            <a:r>
              <a:rPr lang="cs-CZ" dirty="0" err="1"/>
              <a:t>consider</a:t>
            </a:r>
            <a:r>
              <a:rPr lang="cs-CZ" dirty="0"/>
              <a:t> </a:t>
            </a:r>
            <a:r>
              <a:rPr lang="cs-CZ" dirty="0" err="1"/>
              <a:t>what</a:t>
            </a:r>
            <a:r>
              <a:rPr lang="cs-CZ" dirty="0"/>
              <a:t> </a:t>
            </a:r>
            <a:r>
              <a:rPr lang="cs-CZ" dirty="0" err="1"/>
              <a:t>is</a:t>
            </a:r>
            <a:r>
              <a:rPr lang="cs-CZ" dirty="0"/>
              <a:t> </a:t>
            </a:r>
            <a:r>
              <a:rPr lang="cs-CZ" dirty="0" err="1"/>
              <a:t>at</a:t>
            </a:r>
            <a:r>
              <a:rPr lang="cs-CZ" dirty="0"/>
              <a:t> </a:t>
            </a:r>
            <a:r>
              <a:rPr lang="cs-CZ" dirty="0" err="1"/>
              <a:t>stake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sz="2600" dirty="0">
                <a:latin typeface="+mn-lt"/>
              </a:rPr>
              <a:t>SVOBODOVÁ, Z. </a:t>
            </a:r>
            <a:r>
              <a:rPr lang="cs-CZ" sz="2600" dirty="0" err="1">
                <a:latin typeface="+mn-lt"/>
              </a:rPr>
              <a:t>Paideia</a:t>
            </a:r>
            <a:r>
              <a:rPr lang="cs-CZ" sz="2600" dirty="0">
                <a:latin typeface="+mn-lt"/>
              </a:rPr>
              <a:t> as Care </a:t>
            </a:r>
            <a:r>
              <a:rPr lang="cs-CZ" sz="2600" dirty="0" err="1">
                <a:latin typeface="+mn-lt"/>
              </a:rPr>
              <a:t>of</a:t>
            </a:r>
            <a:r>
              <a:rPr lang="cs-CZ" sz="2600" dirty="0">
                <a:latin typeface="+mn-lt"/>
              </a:rPr>
              <a:t> </a:t>
            </a:r>
            <a:r>
              <a:rPr lang="cs-CZ" sz="2600" dirty="0" err="1">
                <a:latin typeface="+mn-lt"/>
              </a:rPr>
              <a:t>the</a:t>
            </a:r>
            <a:r>
              <a:rPr lang="cs-CZ" sz="2600" dirty="0">
                <a:latin typeface="+mn-lt"/>
              </a:rPr>
              <a:t> Soul – </a:t>
            </a:r>
            <a:r>
              <a:rPr lang="cs-CZ" sz="2600" dirty="0" err="1">
                <a:latin typeface="+mn-lt"/>
              </a:rPr>
              <a:t>the</a:t>
            </a:r>
            <a:r>
              <a:rPr lang="cs-CZ" sz="2600" dirty="0">
                <a:latin typeface="+mn-lt"/>
              </a:rPr>
              <a:t> </a:t>
            </a:r>
            <a:r>
              <a:rPr lang="cs-CZ" sz="2600" dirty="0" err="1">
                <a:latin typeface="+mn-lt"/>
              </a:rPr>
              <a:t>Potentials</a:t>
            </a:r>
            <a:r>
              <a:rPr lang="cs-CZ" sz="2600" dirty="0">
                <a:latin typeface="+mn-lt"/>
              </a:rPr>
              <a:t> </a:t>
            </a:r>
            <a:r>
              <a:rPr lang="cs-CZ" sz="2600" dirty="0" err="1">
                <a:latin typeface="+mn-lt"/>
              </a:rPr>
              <a:t>of</a:t>
            </a:r>
            <a:r>
              <a:rPr lang="cs-CZ" sz="2600" dirty="0">
                <a:latin typeface="+mn-lt"/>
              </a:rPr>
              <a:t> </a:t>
            </a:r>
            <a:r>
              <a:rPr lang="cs-CZ" sz="2600" dirty="0" err="1">
                <a:latin typeface="+mn-lt"/>
              </a:rPr>
              <a:t>Contemporary</a:t>
            </a:r>
            <a:r>
              <a:rPr lang="cs-CZ" sz="2600" dirty="0">
                <a:latin typeface="+mn-lt"/>
              </a:rPr>
              <a:t> </a:t>
            </a:r>
            <a:r>
              <a:rPr lang="cs-CZ" sz="2600" dirty="0" err="1">
                <a:latin typeface="+mn-lt"/>
              </a:rPr>
              <a:t>School</a:t>
            </a:r>
            <a:r>
              <a:rPr lang="cs-CZ" sz="2600" dirty="0">
                <a:latin typeface="+mn-lt"/>
              </a:rPr>
              <a:t>. In</a:t>
            </a:r>
            <a:r>
              <a:rPr lang="cs-CZ" sz="2600" cap="all" dirty="0">
                <a:latin typeface="+mn-lt"/>
              </a:rPr>
              <a:t> </a:t>
            </a:r>
            <a:r>
              <a:rPr lang="cs-CZ" sz="2600" cap="all" dirty="0" err="1">
                <a:latin typeface="+mn-lt"/>
              </a:rPr>
              <a:t>Stępkowski</a:t>
            </a:r>
            <a:r>
              <a:rPr lang="cs-CZ" sz="2600" dirty="0">
                <a:latin typeface="+mn-lt"/>
              </a:rPr>
              <a:t>, </a:t>
            </a:r>
            <a:r>
              <a:rPr lang="cs-CZ" sz="2600" dirty="0" err="1">
                <a:latin typeface="+mn-lt"/>
              </a:rPr>
              <a:t>Dariusz</a:t>
            </a:r>
            <a:r>
              <a:rPr lang="cs-CZ" sz="2600" dirty="0">
                <a:latin typeface="+mn-lt"/>
              </a:rPr>
              <a:t>, </a:t>
            </a:r>
            <a:r>
              <a:rPr lang="cs-CZ" sz="2600" dirty="0" err="1">
                <a:latin typeface="+mn-lt"/>
              </a:rPr>
              <a:t>ed</a:t>
            </a:r>
            <a:r>
              <a:rPr lang="cs-CZ" sz="2600" dirty="0">
                <a:latin typeface="+mn-lt"/>
              </a:rPr>
              <a:t>. a </a:t>
            </a:r>
            <a:r>
              <a:rPr lang="cs-CZ" sz="2600" cap="all" dirty="0" err="1">
                <a:latin typeface="+mn-lt"/>
              </a:rPr>
              <a:t>Murzyn</a:t>
            </a:r>
            <a:r>
              <a:rPr lang="cs-CZ" sz="2600" dirty="0">
                <a:latin typeface="+mn-lt"/>
              </a:rPr>
              <a:t>, </a:t>
            </a:r>
            <a:r>
              <a:rPr lang="cs-CZ" sz="2600" dirty="0" err="1">
                <a:latin typeface="+mn-lt"/>
              </a:rPr>
              <a:t>Andrzej</a:t>
            </a:r>
            <a:r>
              <a:rPr lang="cs-CZ" sz="2600" dirty="0">
                <a:latin typeface="+mn-lt"/>
              </a:rPr>
              <a:t>, </a:t>
            </a:r>
            <a:r>
              <a:rPr lang="cs-CZ" sz="2600" dirty="0" err="1">
                <a:latin typeface="+mn-lt"/>
              </a:rPr>
              <a:t>ed</a:t>
            </a:r>
            <a:r>
              <a:rPr lang="cs-CZ" sz="2600" dirty="0">
                <a:latin typeface="+mn-lt"/>
              </a:rPr>
              <a:t>. </a:t>
            </a:r>
            <a:r>
              <a:rPr lang="cs-CZ" sz="2600" i="1" dirty="0">
                <a:latin typeface="+mn-lt"/>
              </a:rPr>
              <a:t>Religion </a:t>
            </a:r>
            <a:r>
              <a:rPr lang="cs-CZ" sz="2600" i="1" dirty="0" err="1">
                <a:latin typeface="+mn-lt"/>
              </a:rPr>
              <a:t>long</a:t>
            </a:r>
            <a:r>
              <a:rPr lang="cs-CZ" sz="2600" i="1" dirty="0">
                <a:latin typeface="+mn-lt"/>
              </a:rPr>
              <a:t> </a:t>
            </a:r>
            <a:r>
              <a:rPr lang="cs-CZ" sz="2600" i="1" dirty="0" err="1">
                <a:latin typeface="+mn-lt"/>
              </a:rPr>
              <a:t>forgotten</a:t>
            </a:r>
            <a:r>
              <a:rPr lang="cs-CZ" sz="2600" i="1" dirty="0">
                <a:latin typeface="+mn-lt"/>
              </a:rPr>
              <a:t>: </a:t>
            </a:r>
            <a:r>
              <a:rPr lang="cs-CZ" sz="2600" i="1" dirty="0" err="1">
                <a:latin typeface="+mn-lt"/>
              </a:rPr>
              <a:t>the</a:t>
            </a:r>
            <a:r>
              <a:rPr lang="cs-CZ" sz="2600" i="1" dirty="0">
                <a:latin typeface="+mn-lt"/>
              </a:rPr>
              <a:t> </a:t>
            </a:r>
            <a:r>
              <a:rPr lang="cs-CZ" sz="2600" i="1" dirty="0" err="1">
                <a:latin typeface="+mn-lt"/>
              </a:rPr>
              <a:t>importance</a:t>
            </a:r>
            <a:r>
              <a:rPr lang="cs-CZ" sz="2600" i="1" dirty="0">
                <a:latin typeface="+mn-lt"/>
              </a:rPr>
              <a:t> </a:t>
            </a:r>
            <a:r>
              <a:rPr lang="cs-CZ" sz="2600" i="1" dirty="0" err="1">
                <a:latin typeface="+mn-lt"/>
              </a:rPr>
              <a:t>of</a:t>
            </a:r>
            <a:r>
              <a:rPr lang="cs-CZ" sz="2600" i="1" dirty="0">
                <a:latin typeface="+mn-lt"/>
              </a:rPr>
              <a:t> religion in </a:t>
            </a:r>
            <a:r>
              <a:rPr lang="cs-CZ" sz="2600" i="1" dirty="0" err="1">
                <a:latin typeface="+mn-lt"/>
              </a:rPr>
              <a:t>education</a:t>
            </a:r>
            <a:r>
              <a:rPr lang="cs-CZ" sz="2600" i="1" dirty="0">
                <a:latin typeface="+mn-lt"/>
              </a:rPr>
              <a:t> </a:t>
            </a:r>
            <a:r>
              <a:rPr lang="cs-CZ" sz="2600" i="1" dirty="0" err="1">
                <a:latin typeface="+mn-lt"/>
              </a:rPr>
              <a:t>towards</a:t>
            </a:r>
            <a:r>
              <a:rPr lang="cs-CZ" sz="2600" i="1" dirty="0">
                <a:latin typeface="+mn-lt"/>
              </a:rPr>
              <a:t> civil society</a:t>
            </a:r>
            <a:r>
              <a:rPr lang="cs-CZ" sz="2600" dirty="0">
                <a:latin typeface="+mn-lt"/>
              </a:rPr>
              <a:t>. </a:t>
            </a:r>
            <a:r>
              <a:rPr lang="cs-CZ" sz="2600" dirty="0" err="1">
                <a:latin typeface="+mn-lt"/>
              </a:rPr>
              <a:t>Cracow</a:t>
            </a:r>
            <a:r>
              <a:rPr lang="cs-CZ" sz="2600" dirty="0">
                <a:latin typeface="+mn-lt"/>
              </a:rPr>
              <a:t>: Impuls, 2014. ISBN 978-83-7850-682-9. </a:t>
            </a:r>
            <a:r>
              <a:rPr lang="cs-CZ" sz="2600" dirty="0" err="1">
                <a:latin typeface="+mn-lt"/>
              </a:rPr>
              <a:t>Pp</a:t>
            </a:r>
            <a:r>
              <a:rPr lang="cs-CZ" sz="2600" dirty="0">
                <a:latin typeface="+mn-lt"/>
              </a:rPr>
              <a:t>. </a:t>
            </a:r>
            <a:r>
              <a:rPr lang="cs-CZ" sz="2600">
                <a:latin typeface="+mn-lt"/>
              </a:rPr>
              <a:t>191-206.</a:t>
            </a:r>
          </a:p>
          <a:p>
            <a:pPr marL="0" indent="0">
              <a:buNone/>
            </a:pPr>
            <a:r>
              <a:rPr lang="cs-CZ" sz="2600">
                <a:effectLst/>
                <a:latin typeface="+mn-lt"/>
                <a:ea typeface="Times New Roman" panose="02020603050405020304" pitchFamily="18" charset="0"/>
                <a:cs typeface="Times New Roman" panose="02020603050405020304" pitchFamily="18" charset="0"/>
              </a:rPr>
              <a:t>SVOBODOVÁ, Zuzana. At the Beginning of Everything is the Word. In František Štěch, Bert Roebben (eds.) </a:t>
            </a:r>
            <a:r>
              <a:rPr lang="cs-CZ" sz="2600" i="1">
                <a:effectLst/>
                <a:latin typeface="+mn-lt"/>
                <a:ea typeface="Times New Roman" panose="02020603050405020304" pitchFamily="18" charset="0"/>
                <a:cs typeface="Times New Roman" panose="02020603050405020304" pitchFamily="18" charset="0"/>
              </a:rPr>
              <a:t>When East and West Meet</a:t>
            </a:r>
            <a:r>
              <a:rPr lang="cs-CZ" sz="2600">
                <a:effectLst/>
                <a:latin typeface="+mn-lt"/>
                <a:ea typeface="Times New Roman" panose="02020603050405020304" pitchFamily="18" charset="0"/>
                <a:cs typeface="Times New Roman" panose="02020603050405020304" pitchFamily="18" charset="0"/>
              </a:rPr>
              <a:t>. Svitavy: Trinitas, 2019, s. 87–95. ISBN 978-80-86885-46-9.</a:t>
            </a:r>
          </a:p>
          <a:p>
            <a:pPr marL="0" indent="0">
              <a:buNone/>
            </a:pPr>
            <a:r>
              <a:rPr lang="cs-CZ" sz="2600">
                <a:latin typeface="+mn-lt"/>
              </a:rPr>
              <a:t>SVOBODOVÁ, Zuzana. Overcoming Despair: Open Soul, Hope in Dialogue. </a:t>
            </a:r>
            <a:r>
              <a:rPr lang="cs-CZ" sz="2600" i="1">
                <a:latin typeface="+mn-lt"/>
              </a:rPr>
              <a:t>Caritas et veritas</a:t>
            </a:r>
            <a:r>
              <a:rPr lang="cs-CZ" sz="2600">
                <a:latin typeface="+mn-lt"/>
              </a:rPr>
              <a:t>, Č. Budějovice: Jihočeská univerzita, Teologická fakulta, 2020, roč. 10, č. 1. ISSN 1805-0948, s. 176–183. Available at: &lt;http://www.caritasetveritas.cz/index.php?action=openfile&amp;pkey=323&gt;. </a:t>
            </a:r>
          </a:p>
          <a:p>
            <a:pPr marL="0" indent="0">
              <a:buNone/>
            </a:pPr>
            <a:r>
              <a:rPr lang="cs-CZ" sz="2600">
                <a:latin typeface="+mn-lt"/>
              </a:rPr>
              <a:t>SVOBODOVÁ, Zuzana, 2018. Natural Law and Integral Humanism by J. Maritain: Teaching Challenges. </a:t>
            </a:r>
            <a:r>
              <a:rPr lang="cs-CZ" sz="2600" i="1">
                <a:latin typeface="+mn-lt"/>
              </a:rPr>
              <a:t>Caritas et veritas </a:t>
            </a:r>
            <a:r>
              <a:rPr lang="cs-CZ" sz="2600">
                <a:latin typeface="+mn-lt"/>
              </a:rPr>
              <a:t>2018 (2): 21–30. &lt;http://www.caritasetveritas.cz/index.php?action=openfile&amp;pkey=277&gt;.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a:bodyPr>
          <a:lstStyle/>
          <a:p>
            <a:pPr marL="0" indent="0">
              <a:buNone/>
            </a:pPr>
            <a:r>
              <a:rPr lang="en-GB" sz="2600">
                <a:latin typeface="+mn-lt"/>
              </a:rPr>
              <a:t>SVOBODOVÁ, Zuzana. Forms and Movements of Life: Existential and Metaphysical Responsibility in the work of Jan Patočka. </a:t>
            </a:r>
            <a:r>
              <a:rPr lang="en-GB" sz="2600" i="1">
                <a:latin typeface="+mn-lt"/>
              </a:rPr>
              <a:t>Forum Philosophicum </a:t>
            </a:r>
            <a:r>
              <a:rPr lang="en-GB" sz="2600">
                <a:latin typeface="+mn-lt"/>
              </a:rPr>
              <a:t>25, no. 1 (2020): 37–52. doi:10.35765/forphil.2020.2501.3.</a:t>
            </a:r>
            <a:endParaRPr lang="cs-CZ" sz="2600">
              <a:latin typeface="+mn-lt"/>
            </a:endParaRPr>
          </a:p>
          <a:p>
            <a:pPr marL="0" indent="0">
              <a:buNone/>
            </a:pPr>
            <a:r>
              <a:rPr lang="en-GB" sz="2600">
                <a:latin typeface="+mn-lt"/>
              </a:rPr>
              <a:t>SVOBODOVÁ, Zuzana. The Life of the Shaken. </a:t>
            </a:r>
            <a:r>
              <a:rPr lang="en-GB" sz="2600" i="1">
                <a:latin typeface="+mn-lt"/>
              </a:rPr>
              <a:t>Forum Pedagogiczne</a:t>
            </a:r>
            <a:r>
              <a:rPr lang="en-GB" sz="2600">
                <a:latin typeface="+mn-lt"/>
              </a:rPr>
              <a:t>, [S.l.], n. 1, May 2019, 213–223. ISSN 2083-6325. Available at: &lt;https://czasopisma.uksw.edu.pl/index.php/fp/article/view/3516&gt;. doi: &lt;http://dx.doi.org/10.21697/fp.2019.1.15&gt;.</a:t>
            </a:r>
            <a:endParaRPr lang="cs-CZ" sz="2600">
              <a:latin typeface="+mn-lt"/>
            </a:endParaRPr>
          </a:p>
          <a:p>
            <a:pPr marL="0" indent="0">
              <a:buNone/>
            </a:pPr>
            <a:endParaRPr lang="cs-CZ" sz="2600">
              <a:latin typeface="+mn-lt"/>
            </a:endParaRPr>
          </a:p>
          <a:p>
            <a:pPr marL="0" indent="0">
              <a:buNone/>
            </a:pPr>
            <a:endParaRPr lang="cs-CZ" sz="2600">
              <a:latin typeface="+mn-lt"/>
            </a:endParaRPr>
          </a:p>
          <a:p>
            <a:pPr marL="0" indent="0">
              <a:buNone/>
            </a:pPr>
            <a:endParaRPr lang="cs-CZ" dirty="0"/>
          </a:p>
        </p:txBody>
      </p:sp>
    </p:spTree>
    <p:extLst>
      <p:ext uri="{BB962C8B-B14F-4D97-AF65-F5344CB8AC3E}">
        <p14:creationId xmlns:p14="http://schemas.microsoft.com/office/powerpoint/2010/main" val="465896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ZS\Documents\zaloha Flash modra\ZS\mozaiky\Plato's_Academy_mosaic_from_Pompeii.jpg"/>
          <p:cNvPicPr>
            <a:picLocks noChangeAspect="1" noChangeArrowheads="1"/>
          </p:cNvPicPr>
          <p:nvPr/>
        </p:nvPicPr>
        <p:blipFill>
          <a:blip r:embed="rId3" cstate="print"/>
          <a:srcRect/>
          <a:stretch>
            <a:fillRect/>
          </a:stretch>
        </p:blipFill>
        <p:spPr bwMode="auto">
          <a:xfrm>
            <a:off x="305858" y="1015593"/>
            <a:ext cx="6501342" cy="6545669"/>
          </a:xfrm>
          <a:prstGeom prst="rect">
            <a:avLst/>
          </a:prstGeom>
          <a:noFill/>
        </p:spPr>
      </p:pic>
      <p:sp>
        <p:nvSpPr>
          <p:cNvPr id="5" name="TextovéPole 4"/>
          <p:cNvSpPr txBox="1"/>
          <p:nvPr/>
        </p:nvSpPr>
        <p:spPr>
          <a:xfrm>
            <a:off x="7260942" y="1264463"/>
            <a:ext cx="2143588" cy="2405146"/>
          </a:xfrm>
          <a:prstGeom prst="rect">
            <a:avLst/>
          </a:prstGeom>
          <a:noFill/>
        </p:spPr>
        <p:txBody>
          <a:bodyPr wrap="square" rtlCol="0">
            <a:spAutoFit/>
          </a:bodyPr>
          <a:lstStyle/>
          <a:p>
            <a:r>
              <a:rPr lang="cs-CZ" sz="2646" b="1" i="1" dirty="0" err="1"/>
              <a:t>The</a:t>
            </a:r>
            <a:r>
              <a:rPr lang="cs-CZ" sz="2646" b="1" i="1" dirty="0"/>
              <a:t> </a:t>
            </a:r>
            <a:r>
              <a:rPr lang="cs-CZ" sz="2646" b="1" i="1" dirty="0" err="1"/>
              <a:t>School</a:t>
            </a:r>
            <a:r>
              <a:rPr lang="cs-CZ" sz="2646" b="1" i="1" dirty="0"/>
              <a:t> </a:t>
            </a:r>
            <a:r>
              <a:rPr lang="cs-CZ" sz="2646" b="1" i="1" dirty="0" err="1"/>
              <a:t>of</a:t>
            </a:r>
            <a:r>
              <a:rPr lang="cs-CZ" sz="2646" b="1" i="1" dirty="0"/>
              <a:t> </a:t>
            </a:r>
            <a:r>
              <a:rPr lang="cs-CZ" sz="2646" b="1" i="1" dirty="0" err="1"/>
              <a:t>Athens</a:t>
            </a:r>
            <a:endParaRPr lang="cs-CZ" sz="2646" b="1" i="1" dirty="0"/>
          </a:p>
          <a:p>
            <a:endParaRPr lang="cs-CZ" sz="2646" b="1" i="1" dirty="0"/>
          </a:p>
          <a:p>
            <a:r>
              <a:rPr lang="cs-CZ" sz="2646" b="1" dirty="0" err="1"/>
              <a:t>Source</a:t>
            </a:r>
            <a:r>
              <a:rPr lang="cs-CZ" sz="2646" b="1" dirty="0"/>
              <a:t>: </a:t>
            </a:r>
            <a:r>
              <a:rPr lang="cs-CZ" sz="2646" b="1" cap="small" dirty="0"/>
              <a:t>LOGOS</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ctrTitle" idx="4294967295"/>
          </p:nvPr>
        </p:nvSpPr>
        <p:spPr>
          <a:xfrm>
            <a:off x="1376482" y="41188"/>
            <a:ext cx="9051925" cy="873125"/>
          </a:xfrm>
        </p:spPr>
        <p:txBody>
          <a:bodyPr vert="horz" wrap="square" lIns="0" tIns="0" rIns="0" bIns="0" numCol="1" anchor="ctr" anchorCtr="0" compatLnSpc="1">
            <a:prstTxWarp prst="textNoShape">
              <a:avLst/>
            </a:prstTxWarp>
            <a:noAutofit/>
          </a:bodyPr>
          <a:lstStyle/>
          <a:p>
            <a:pPr>
              <a:lnSpc>
                <a:spcPct val="95000"/>
              </a:lnSpc>
            </a:pPr>
            <a:r>
              <a:rPr lang="cs-CZ" sz="2400" dirty="0" err="1">
                <a:latin typeface="Arial" charset="0"/>
              </a:rPr>
              <a:t>The</a:t>
            </a:r>
            <a:r>
              <a:rPr lang="cs-CZ" sz="2400" dirty="0">
                <a:latin typeface="Arial" charset="0"/>
              </a:rPr>
              <a:t> </a:t>
            </a:r>
            <a:r>
              <a:rPr lang="cs-CZ" sz="2400" dirty="0" err="1">
                <a:latin typeface="Arial" charset="0"/>
              </a:rPr>
              <a:t>School</a:t>
            </a:r>
            <a:r>
              <a:rPr lang="cs-CZ" sz="2400" dirty="0">
                <a:latin typeface="Arial" charset="0"/>
              </a:rPr>
              <a:t> </a:t>
            </a:r>
            <a:r>
              <a:rPr lang="cs-CZ" sz="2400" dirty="0" err="1">
                <a:latin typeface="Arial" charset="0"/>
              </a:rPr>
              <a:t>of</a:t>
            </a:r>
            <a:r>
              <a:rPr lang="cs-CZ" sz="2400" dirty="0">
                <a:latin typeface="Arial" charset="0"/>
              </a:rPr>
              <a:t> </a:t>
            </a:r>
            <a:r>
              <a:rPr lang="cs-CZ" sz="2400" dirty="0" err="1">
                <a:latin typeface="Arial" charset="0"/>
              </a:rPr>
              <a:t>Athens</a:t>
            </a:r>
            <a:br>
              <a:rPr lang="cs-CZ" sz="2400" dirty="0">
                <a:latin typeface="Arial" charset="0"/>
              </a:rPr>
            </a:br>
            <a:r>
              <a:rPr lang="cs-CZ" sz="2400" dirty="0" err="1">
                <a:latin typeface="Arial" charset="0"/>
              </a:rPr>
              <a:t>Sources</a:t>
            </a:r>
            <a:r>
              <a:rPr lang="cs-CZ" sz="2400" dirty="0">
                <a:latin typeface="Arial" charset="0"/>
              </a:rPr>
              <a:t>: </a:t>
            </a:r>
            <a:r>
              <a:rPr lang="cs-CZ" sz="2400" dirty="0" err="1">
                <a:latin typeface="Arial" charset="0"/>
              </a:rPr>
              <a:t>Ideas</a:t>
            </a:r>
            <a:r>
              <a:rPr lang="cs-CZ" sz="2400" dirty="0">
                <a:latin typeface="Arial" charset="0"/>
              </a:rPr>
              <a:t> </a:t>
            </a:r>
            <a:r>
              <a:rPr lang="cs-CZ" sz="2400" dirty="0" err="1">
                <a:latin typeface="Arial" charset="0"/>
              </a:rPr>
              <a:t>or</a:t>
            </a:r>
            <a:r>
              <a:rPr lang="cs-CZ" sz="2400" dirty="0">
                <a:latin typeface="Arial" charset="0"/>
              </a:rPr>
              <a:t> </a:t>
            </a:r>
            <a:r>
              <a:rPr lang="cs-CZ" sz="2400" dirty="0" err="1"/>
              <a:t>Sense</a:t>
            </a:r>
            <a:r>
              <a:rPr lang="cs-CZ" sz="2400" dirty="0"/>
              <a:t> </a:t>
            </a:r>
            <a:r>
              <a:rPr lang="cs-CZ" sz="2400" dirty="0" err="1"/>
              <a:t>or</a:t>
            </a:r>
            <a:r>
              <a:rPr lang="cs-CZ" sz="2400" dirty="0"/>
              <a:t> Sensibility </a:t>
            </a:r>
            <a:r>
              <a:rPr lang="cs-CZ" sz="2400" dirty="0" err="1"/>
              <a:t>or</a:t>
            </a:r>
            <a:r>
              <a:rPr lang="cs-CZ" sz="2400" dirty="0"/>
              <a:t> …</a:t>
            </a:r>
            <a:r>
              <a:rPr lang="cs-CZ" sz="2400" dirty="0">
                <a:latin typeface="Arial" charset="0"/>
              </a:rPr>
              <a:t>?</a:t>
            </a:r>
            <a:endParaRPr lang="en-US" sz="2400" dirty="0">
              <a:latin typeface="Arial" charset="0"/>
              <a:hlinkClick r:id="rId3"/>
            </a:endParaRPr>
          </a:p>
        </p:txBody>
      </p:sp>
      <p:pic>
        <p:nvPicPr>
          <p:cNvPr id="10242" name="Picture 2" descr="File:Raffael 058.jpg"/>
          <p:cNvPicPr>
            <a:picLocks noChangeAspect="1" noChangeArrowheads="1"/>
          </p:cNvPicPr>
          <p:nvPr/>
        </p:nvPicPr>
        <p:blipFill>
          <a:blip r:embed="rId4" cstate="print"/>
          <a:srcRect/>
          <a:stretch>
            <a:fillRect/>
          </a:stretch>
        </p:blipFill>
        <p:spPr bwMode="auto">
          <a:xfrm>
            <a:off x="1" y="952187"/>
            <a:ext cx="10387542" cy="6609075"/>
          </a:xfrm>
          <a:prstGeom prst="rect">
            <a:avLst/>
          </a:prstGeom>
          <a:noFill/>
        </p:spPr>
      </p:pic>
      <p:sp>
        <p:nvSpPr>
          <p:cNvPr id="5" name="TextovéPole 4"/>
          <p:cNvSpPr txBox="1"/>
          <p:nvPr/>
        </p:nvSpPr>
        <p:spPr>
          <a:xfrm>
            <a:off x="2726759" y="3383671"/>
            <a:ext cx="555745" cy="1042850"/>
          </a:xfrm>
          <a:prstGeom prst="rect">
            <a:avLst/>
          </a:prstGeom>
          <a:noFill/>
        </p:spPr>
        <p:txBody>
          <a:bodyPr wrap="square" rtlCol="0">
            <a:spAutoFit/>
          </a:bodyPr>
          <a:lstStyle/>
          <a:p>
            <a:r>
              <a:rPr lang="cs-CZ" sz="1544" b="1" dirty="0" err="1"/>
              <a:t>Antisthenes</a:t>
            </a:r>
            <a:endParaRPr lang="cs-CZ" sz="1544" b="1" dirty="0"/>
          </a:p>
        </p:txBody>
      </p:sp>
      <p:cxnSp>
        <p:nvCxnSpPr>
          <p:cNvPr id="7" name="Přímá spojovací šipka 6"/>
          <p:cNvCxnSpPr>
            <a:stCxn id="5" idx="2"/>
          </p:cNvCxnSpPr>
          <p:nvPr/>
        </p:nvCxnSpPr>
        <p:spPr>
          <a:xfrm>
            <a:off x="3004632" y="4426521"/>
            <a:ext cx="119088" cy="544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424387" y="6083003"/>
            <a:ext cx="1111490" cy="646331"/>
          </a:xfrm>
          <a:prstGeom prst="rect">
            <a:avLst/>
          </a:prstGeom>
          <a:noFill/>
        </p:spPr>
        <p:txBody>
          <a:bodyPr wrap="square" rtlCol="0">
            <a:spAutoFit/>
          </a:bodyPr>
          <a:lstStyle/>
          <a:p>
            <a:r>
              <a:rPr lang="cs-CZ" b="1" dirty="0" err="1"/>
              <a:t>Epicurus</a:t>
            </a:r>
            <a:r>
              <a:rPr lang="cs-CZ" dirty="0"/>
              <a:t> </a:t>
            </a:r>
            <a:endParaRPr lang="cs-CZ" b="1" dirty="0"/>
          </a:p>
        </p:txBody>
      </p:sp>
      <p:cxnSp>
        <p:nvCxnSpPr>
          <p:cNvPr id="10" name="Přímá spojovací šipka 9"/>
          <p:cNvCxnSpPr/>
          <p:nvPr/>
        </p:nvCxnSpPr>
        <p:spPr>
          <a:xfrm flipV="1">
            <a:off x="1138916" y="5765435"/>
            <a:ext cx="396961"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05484" y="6718141"/>
            <a:ext cx="1587843" cy="369332"/>
          </a:xfrm>
          <a:prstGeom prst="rect">
            <a:avLst/>
          </a:prstGeom>
          <a:noFill/>
        </p:spPr>
        <p:txBody>
          <a:bodyPr wrap="square" rtlCol="0">
            <a:spAutoFit/>
          </a:bodyPr>
          <a:lstStyle/>
          <a:p>
            <a:r>
              <a:rPr lang="cs-CZ" b="1" dirty="0"/>
              <a:t>Diogenes</a:t>
            </a:r>
          </a:p>
        </p:txBody>
      </p:sp>
      <p:cxnSp>
        <p:nvCxnSpPr>
          <p:cNvPr id="13" name="Přímá spojovací šipka 12"/>
          <p:cNvCxnSpPr/>
          <p:nvPr/>
        </p:nvCxnSpPr>
        <p:spPr>
          <a:xfrm flipV="1">
            <a:off x="5823053" y="6479964"/>
            <a:ext cx="158784" cy="23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329798" y="7194493"/>
            <a:ext cx="1905412" cy="369332"/>
          </a:xfrm>
          <a:prstGeom prst="rect">
            <a:avLst/>
          </a:prstGeom>
          <a:noFill/>
        </p:spPr>
        <p:txBody>
          <a:bodyPr wrap="square" rtlCol="0">
            <a:spAutoFit/>
          </a:bodyPr>
          <a:lstStyle/>
          <a:p>
            <a:r>
              <a:rPr lang="cs-CZ" b="1" dirty="0"/>
              <a:t>Pythagoras</a:t>
            </a:r>
          </a:p>
        </p:txBody>
      </p:sp>
      <p:cxnSp>
        <p:nvCxnSpPr>
          <p:cNvPr id="16" name="Přímá spojovací šipka 15"/>
          <p:cNvCxnSpPr/>
          <p:nvPr/>
        </p:nvCxnSpPr>
        <p:spPr>
          <a:xfrm flipH="1" flipV="1">
            <a:off x="2567974" y="6876925"/>
            <a:ext cx="317569"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393994" y="7154056"/>
            <a:ext cx="1429059" cy="369332"/>
          </a:xfrm>
          <a:prstGeom prst="rect">
            <a:avLst/>
          </a:prstGeom>
          <a:noFill/>
        </p:spPr>
        <p:txBody>
          <a:bodyPr wrap="square" rtlCol="0">
            <a:spAutoFit/>
          </a:bodyPr>
          <a:lstStyle/>
          <a:p>
            <a:r>
              <a:rPr lang="cs-CZ" b="1" dirty="0" err="1"/>
              <a:t>Heraclitus</a:t>
            </a:r>
            <a:endParaRPr lang="cs-CZ" b="1" dirty="0">
              <a:solidFill>
                <a:schemeClr val="bg1"/>
              </a:solidFill>
            </a:endParaRPr>
          </a:p>
        </p:txBody>
      </p:sp>
      <p:cxnSp>
        <p:nvCxnSpPr>
          <p:cNvPr id="19" name="Přímá spojovací šipka 18"/>
          <p:cNvCxnSpPr/>
          <p:nvPr/>
        </p:nvCxnSpPr>
        <p:spPr>
          <a:xfrm flipH="1" flipV="1">
            <a:off x="4552779" y="6876925"/>
            <a:ext cx="238176"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361896" y="5765435"/>
            <a:ext cx="555745" cy="1042850"/>
          </a:xfrm>
          <a:prstGeom prst="rect">
            <a:avLst/>
          </a:prstGeom>
          <a:noFill/>
        </p:spPr>
        <p:txBody>
          <a:bodyPr wrap="square" rtlCol="0">
            <a:spAutoFit/>
          </a:bodyPr>
          <a:lstStyle/>
          <a:p>
            <a:r>
              <a:rPr lang="cs-CZ" sz="1544" b="1" dirty="0" err="1">
                <a:solidFill>
                  <a:schemeClr val="bg1"/>
                </a:solidFill>
              </a:rPr>
              <a:t>Parmenides</a:t>
            </a:r>
            <a:endParaRPr lang="cs-CZ" sz="1544" b="1" dirty="0">
              <a:solidFill>
                <a:schemeClr val="bg1"/>
              </a:solidFill>
            </a:endParaRPr>
          </a:p>
        </p:txBody>
      </p:sp>
      <p:sp>
        <p:nvSpPr>
          <p:cNvPr id="22" name="TextovéPole 21"/>
          <p:cNvSpPr txBox="1"/>
          <p:nvPr/>
        </p:nvSpPr>
        <p:spPr>
          <a:xfrm>
            <a:off x="8839955" y="3780631"/>
            <a:ext cx="635137" cy="906787"/>
          </a:xfrm>
          <a:prstGeom prst="rect">
            <a:avLst/>
          </a:prstGeom>
          <a:noFill/>
        </p:spPr>
        <p:txBody>
          <a:bodyPr wrap="square" rtlCol="0">
            <a:spAutoFit/>
          </a:bodyPr>
          <a:lstStyle/>
          <a:p>
            <a:r>
              <a:rPr lang="cs-CZ" sz="1764" b="1" dirty="0" err="1"/>
              <a:t>Plotinus</a:t>
            </a:r>
            <a:endParaRPr lang="cs-CZ" sz="1764" b="1" dirty="0"/>
          </a:p>
        </p:txBody>
      </p:sp>
      <p:cxnSp>
        <p:nvCxnSpPr>
          <p:cNvPr id="24" name="Přímá spojovací šipka 23"/>
          <p:cNvCxnSpPr>
            <a:stCxn id="22" idx="2"/>
          </p:cNvCxnSpPr>
          <p:nvPr/>
        </p:nvCxnSpPr>
        <p:spPr>
          <a:xfrm flipH="1">
            <a:off x="8919347" y="4687418"/>
            <a:ext cx="238177" cy="45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4711563" y="4098200"/>
            <a:ext cx="873314" cy="329962"/>
          </a:xfrm>
          <a:prstGeom prst="rect">
            <a:avLst/>
          </a:prstGeom>
          <a:noFill/>
        </p:spPr>
        <p:txBody>
          <a:bodyPr wrap="square" rtlCol="0">
            <a:spAutoFit/>
          </a:bodyPr>
          <a:lstStyle/>
          <a:p>
            <a:r>
              <a:rPr lang="cs-CZ" sz="1544" b="1" dirty="0"/>
              <a:t>Plato</a:t>
            </a:r>
          </a:p>
        </p:txBody>
      </p:sp>
      <p:sp>
        <p:nvSpPr>
          <p:cNvPr id="21" name="TextovéPole 20"/>
          <p:cNvSpPr txBox="1"/>
          <p:nvPr/>
        </p:nvSpPr>
        <p:spPr>
          <a:xfrm>
            <a:off x="5346700" y="4098200"/>
            <a:ext cx="1111490" cy="329962"/>
          </a:xfrm>
          <a:prstGeom prst="rect">
            <a:avLst/>
          </a:prstGeom>
          <a:noFill/>
        </p:spPr>
        <p:txBody>
          <a:bodyPr wrap="square" rtlCol="0">
            <a:spAutoFit/>
          </a:bodyPr>
          <a:lstStyle/>
          <a:p>
            <a:r>
              <a:rPr lang="cs-CZ" sz="1544" b="1" dirty="0" err="1"/>
              <a:t>Aristotle</a:t>
            </a:r>
            <a:endParaRPr lang="cs-CZ" sz="1544" b="1" dirty="0"/>
          </a:p>
        </p:txBody>
      </p:sp>
      <p:sp>
        <p:nvSpPr>
          <p:cNvPr id="23" name="TextovéPole 22"/>
          <p:cNvSpPr txBox="1"/>
          <p:nvPr/>
        </p:nvSpPr>
        <p:spPr>
          <a:xfrm>
            <a:off x="3361896" y="4018808"/>
            <a:ext cx="1032098" cy="329962"/>
          </a:xfrm>
          <a:prstGeom prst="rect">
            <a:avLst/>
          </a:prstGeom>
          <a:noFill/>
        </p:spPr>
        <p:txBody>
          <a:bodyPr wrap="square" rtlCol="0">
            <a:spAutoFit/>
          </a:bodyPr>
          <a:lstStyle/>
          <a:p>
            <a:r>
              <a:rPr lang="cs-CZ" sz="1544" b="1" dirty="0" err="1"/>
              <a:t>Socrates</a:t>
            </a:r>
            <a:r>
              <a:rPr lang="cs-CZ" sz="1544" b="1"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Reflection</a:t>
            </a:r>
            <a:r>
              <a:rPr lang="cs-CZ" dirty="0"/>
              <a:t> </a:t>
            </a:r>
            <a:r>
              <a:rPr lang="cs-CZ" dirty="0" err="1"/>
              <a:t>about</a:t>
            </a:r>
            <a:r>
              <a:rPr lang="cs-CZ" dirty="0"/>
              <a:t> </a:t>
            </a:r>
            <a:r>
              <a:rPr lang="cs-CZ" dirty="0" err="1"/>
              <a:t>differences</a:t>
            </a:r>
            <a:endParaRPr lang="cs-CZ" dirty="0"/>
          </a:p>
        </p:txBody>
      </p:sp>
      <p:sp>
        <p:nvSpPr>
          <p:cNvPr id="3" name="Zástupný symbol pro obsah 2"/>
          <p:cNvSpPr>
            <a:spLocks noGrp="1"/>
          </p:cNvSpPr>
          <p:nvPr>
            <p:ph idx="1"/>
          </p:nvPr>
        </p:nvSpPr>
        <p:spPr/>
        <p:txBody>
          <a:bodyPr/>
          <a:lstStyle/>
          <a:p>
            <a:r>
              <a:rPr lang="cs-CZ" cap="small" dirty="0" err="1"/>
              <a:t>mythos</a:t>
            </a:r>
            <a:r>
              <a:rPr lang="cs-CZ" cap="small" dirty="0"/>
              <a:t> </a:t>
            </a:r>
            <a:r>
              <a:rPr lang="cs-CZ" cap="small" dirty="0" err="1"/>
              <a:t>kai</a:t>
            </a:r>
            <a:r>
              <a:rPr lang="cs-CZ" cap="small" dirty="0"/>
              <a:t> logos </a:t>
            </a:r>
            <a:r>
              <a:rPr lang="cs-CZ" dirty="0"/>
              <a:t>('story' </a:t>
            </a:r>
            <a:r>
              <a:rPr lang="cs-CZ" dirty="0" err="1"/>
              <a:t>and</a:t>
            </a:r>
            <a:r>
              <a:rPr lang="cs-CZ" dirty="0"/>
              <a:t> '</a:t>
            </a:r>
            <a:r>
              <a:rPr lang="cs-CZ" dirty="0" err="1"/>
              <a:t>meaning</a:t>
            </a:r>
            <a:r>
              <a:rPr lang="cs-CZ" dirty="0"/>
              <a:t>')</a:t>
            </a:r>
          </a:p>
          <a:p>
            <a:r>
              <a:rPr lang="cs-CZ" cap="small" dirty="0"/>
              <a:t>fysis </a:t>
            </a:r>
            <a:r>
              <a:rPr lang="cs-CZ" cap="small" dirty="0" err="1"/>
              <a:t>kai</a:t>
            </a:r>
            <a:r>
              <a:rPr lang="cs-CZ" cap="small" dirty="0"/>
              <a:t> </a:t>
            </a:r>
            <a:r>
              <a:rPr lang="cs-CZ" cap="small" dirty="0" err="1"/>
              <a:t>techné</a:t>
            </a:r>
            <a:r>
              <a:rPr lang="cs-CZ" cap="small" dirty="0"/>
              <a:t> </a:t>
            </a:r>
            <a:r>
              <a:rPr lang="cs-CZ" dirty="0"/>
              <a:t>('</a:t>
            </a:r>
            <a:r>
              <a:rPr lang="cs-CZ" dirty="0" err="1"/>
              <a:t>nature</a:t>
            </a:r>
            <a:r>
              <a:rPr lang="cs-CZ" dirty="0"/>
              <a:t>' </a:t>
            </a:r>
            <a:r>
              <a:rPr lang="cs-CZ" dirty="0" err="1"/>
              <a:t>and</a:t>
            </a:r>
            <a:r>
              <a:rPr lang="cs-CZ" dirty="0"/>
              <a:t> '</a:t>
            </a:r>
            <a:r>
              <a:rPr lang="cs-CZ" dirty="0" err="1"/>
              <a:t>art</a:t>
            </a:r>
            <a:r>
              <a:rPr lang="cs-CZ" dirty="0"/>
              <a:t>' )</a:t>
            </a:r>
          </a:p>
          <a:p>
            <a:r>
              <a:rPr lang="cs-CZ" cap="small" dirty="0" err="1"/>
              <a:t>praxis</a:t>
            </a:r>
            <a:r>
              <a:rPr lang="cs-CZ" cap="small" dirty="0"/>
              <a:t> </a:t>
            </a:r>
            <a:r>
              <a:rPr lang="cs-CZ" cap="small" dirty="0" err="1"/>
              <a:t>kai</a:t>
            </a:r>
            <a:r>
              <a:rPr lang="cs-CZ" cap="small" dirty="0"/>
              <a:t> </a:t>
            </a:r>
            <a:r>
              <a:rPr lang="cs-CZ" cap="small" dirty="0" err="1"/>
              <a:t>theoria</a:t>
            </a:r>
            <a:r>
              <a:rPr lang="cs-CZ" cap="small" dirty="0"/>
              <a:t> </a:t>
            </a:r>
            <a:r>
              <a:rPr lang="cs-CZ" dirty="0"/>
              <a:t>('</a:t>
            </a:r>
            <a:r>
              <a:rPr lang="cs-CZ" dirty="0" err="1"/>
              <a:t>action</a:t>
            </a:r>
            <a:r>
              <a:rPr lang="cs-CZ" dirty="0"/>
              <a:t>' </a:t>
            </a:r>
            <a:r>
              <a:rPr lang="cs-CZ" dirty="0" err="1"/>
              <a:t>and</a:t>
            </a:r>
            <a:r>
              <a:rPr lang="cs-CZ" dirty="0"/>
              <a:t> '</a:t>
            </a:r>
            <a:r>
              <a:rPr lang="cs-CZ" dirty="0" err="1"/>
              <a:t>view</a:t>
            </a:r>
            <a:r>
              <a:rPr lang="cs-CZ" dirty="0"/>
              <a:t>')</a:t>
            </a:r>
          </a:p>
          <a:p>
            <a:r>
              <a:rPr lang="cs-CZ" cap="small" dirty="0" err="1"/>
              <a:t>epistémé</a:t>
            </a:r>
            <a:r>
              <a:rPr lang="cs-CZ" cap="small" dirty="0"/>
              <a:t> </a:t>
            </a:r>
            <a:r>
              <a:rPr lang="cs-CZ" cap="small" dirty="0" err="1"/>
              <a:t>kai</a:t>
            </a:r>
            <a:r>
              <a:rPr lang="cs-CZ" cap="small" dirty="0"/>
              <a:t> </a:t>
            </a:r>
            <a:r>
              <a:rPr lang="cs-CZ" cap="small" dirty="0" err="1"/>
              <a:t>fronésis</a:t>
            </a:r>
            <a:r>
              <a:rPr lang="cs-CZ" cap="small" dirty="0"/>
              <a:t> </a:t>
            </a:r>
            <a:r>
              <a:rPr lang="cs-CZ" dirty="0"/>
              <a:t>('science' </a:t>
            </a:r>
            <a:r>
              <a:rPr lang="cs-CZ" dirty="0" err="1"/>
              <a:t>and</a:t>
            </a:r>
            <a:r>
              <a:rPr lang="cs-CZ" dirty="0"/>
              <a:t> '</a:t>
            </a:r>
            <a:r>
              <a:rPr lang="cs-CZ" dirty="0" err="1"/>
              <a:t>wisdom</a:t>
            </a:r>
            <a:r>
              <a:rPr lang="cs-CZ" dirty="0"/>
              <a:t>')</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 </a:t>
            </a:r>
          </a:p>
        </p:txBody>
      </p:sp>
      <p:sp>
        <p:nvSpPr>
          <p:cNvPr id="5" name="Zástupný symbol pro obsah 4"/>
          <p:cNvSpPr>
            <a:spLocks noGrp="1"/>
          </p:cNvSpPr>
          <p:nvPr>
            <p:ph idx="1"/>
          </p:nvPr>
        </p:nvSpPr>
        <p:spPr>
          <a:xfrm>
            <a:off x="809943" y="1219200"/>
            <a:ext cx="9073515" cy="5535179"/>
          </a:xfrm>
        </p:spPr>
        <p:txBody>
          <a:bodyPr>
            <a:normAutofit fontScale="85000" lnSpcReduction="20000"/>
          </a:bodyPr>
          <a:lstStyle/>
          <a:p>
            <a:pPr algn="ctr">
              <a:buNone/>
            </a:pPr>
            <a:r>
              <a:rPr lang="cs-CZ" sz="5292" dirty="0"/>
              <a:t>„</a:t>
            </a:r>
            <a:r>
              <a:rPr lang="cs-CZ" sz="5292" cap="small" dirty="0" err="1"/>
              <a:t>Metanoeite</a:t>
            </a:r>
            <a:r>
              <a:rPr lang="cs-CZ" sz="5292" dirty="0"/>
              <a:t>!“ (</a:t>
            </a:r>
            <a:r>
              <a:rPr lang="cs-CZ" sz="5292" cap="small" dirty="0"/>
              <a:t>meta-</a:t>
            </a:r>
            <a:r>
              <a:rPr lang="cs-CZ" sz="5292" cap="small" dirty="0" err="1"/>
              <a:t>noésis</a:t>
            </a:r>
            <a:r>
              <a:rPr lang="cs-CZ" sz="5292" dirty="0"/>
              <a:t>)</a:t>
            </a:r>
          </a:p>
          <a:p>
            <a:pPr algn="ctr">
              <a:buNone/>
            </a:pPr>
            <a:r>
              <a:rPr lang="cs-CZ" sz="5292" dirty="0" err="1"/>
              <a:t>Change</a:t>
            </a:r>
            <a:r>
              <a:rPr lang="cs-CZ" sz="5292" dirty="0"/>
              <a:t> </a:t>
            </a:r>
            <a:r>
              <a:rPr lang="cs-CZ" sz="5292" dirty="0" err="1"/>
              <a:t>your</a:t>
            </a:r>
            <a:r>
              <a:rPr lang="cs-CZ" sz="5292" dirty="0"/>
              <a:t> </a:t>
            </a:r>
            <a:r>
              <a:rPr lang="cs-CZ" sz="5292" dirty="0" err="1"/>
              <a:t>mind</a:t>
            </a:r>
            <a:r>
              <a:rPr lang="cs-CZ" sz="5292" dirty="0"/>
              <a:t>!</a:t>
            </a:r>
          </a:p>
          <a:p>
            <a:pPr>
              <a:buNone/>
            </a:pPr>
            <a:r>
              <a:rPr lang="cs-CZ" sz="5292" dirty="0"/>
              <a:t>					by </a:t>
            </a:r>
          </a:p>
          <a:p>
            <a:pPr>
              <a:buNone/>
            </a:pPr>
            <a:r>
              <a:rPr lang="cs-CZ" sz="5292" dirty="0"/>
              <a:t>						</a:t>
            </a:r>
            <a:r>
              <a:rPr lang="cs-CZ" sz="5292" dirty="0" err="1"/>
              <a:t>reflection</a:t>
            </a:r>
            <a:r>
              <a:rPr lang="cs-CZ" sz="5292" dirty="0"/>
              <a:t> 						</a:t>
            </a:r>
            <a:r>
              <a:rPr lang="cs-CZ" sz="5292" dirty="0" err="1"/>
              <a:t>shame</a:t>
            </a:r>
            <a:r>
              <a:rPr lang="cs-CZ" sz="5292" dirty="0"/>
              <a:t> 							</a:t>
            </a:r>
            <a:r>
              <a:rPr lang="cs-CZ" sz="5292" dirty="0" err="1"/>
              <a:t>anxiety</a:t>
            </a:r>
            <a:endParaRPr lang="cs-CZ" sz="5292" dirty="0"/>
          </a:p>
          <a:p>
            <a:pPr>
              <a:buNone/>
            </a:pPr>
            <a:r>
              <a:rPr lang="cs-CZ" sz="5292" dirty="0"/>
              <a:t>						</a:t>
            </a:r>
            <a:r>
              <a:rPr lang="cs-CZ" sz="5292" dirty="0" err="1"/>
              <a:t>shake</a:t>
            </a:r>
            <a:r>
              <a:rPr lang="cs-CZ" sz="5292" dirty="0"/>
              <a:t> </a:t>
            </a:r>
            <a:r>
              <a:rPr lang="cs-CZ" sz="5292" dirty="0" err="1"/>
              <a:t>out</a:t>
            </a:r>
            <a:endParaRPr lang="cs-CZ" sz="5292" dirty="0"/>
          </a:p>
          <a:p>
            <a:pPr>
              <a:buNone/>
            </a:pPr>
            <a:r>
              <a:rPr lang="cs-CZ" sz="5292" dirty="0"/>
              <a:t>						…</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GB" dirty="0"/>
              <a:t>Allegedly, the first time the word </a:t>
            </a:r>
            <a:r>
              <a:rPr lang="en-GB" cap="small" dirty="0" err="1"/>
              <a:t>paideia</a:t>
            </a:r>
            <a:r>
              <a:rPr lang="en-GB" dirty="0"/>
              <a:t> appears in Aeschylus’ work </a:t>
            </a:r>
            <a:r>
              <a:rPr lang="en-GB" i="1" dirty="0"/>
              <a:t>Seven Against Thebes</a:t>
            </a:r>
            <a:r>
              <a:rPr lang="en-GB" dirty="0"/>
              <a:t> (467 B.C.); its meaning is similar to </a:t>
            </a:r>
            <a:r>
              <a:rPr lang="en-GB" cap="small" dirty="0" err="1"/>
              <a:t>trofé</a:t>
            </a:r>
            <a:r>
              <a:rPr lang="en-GB" dirty="0"/>
              <a:t> (nurture, nourishment, behaviour, educating; </a:t>
            </a:r>
            <a:r>
              <a:rPr lang="en-GB" cap="small" dirty="0" err="1"/>
              <a:t>trofeion</a:t>
            </a:r>
            <a:r>
              <a:rPr lang="en-GB" dirty="0"/>
              <a:t> – educational, nurturing; </a:t>
            </a:r>
            <a:r>
              <a:rPr lang="en-GB" cap="small" dirty="0" err="1"/>
              <a:t>trofeus</a:t>
            </a:r>
            <a:r>
              <a:rPr lang="en-GB" dirty="0"/>
              <a:t>, </a:t>
            </a:r>
            <a:r>
              <a:rPr lang="en-GB" cap="small" dirty="0" err="1"/>
              <a:t>trofos</a:t>
            </a:r>
            <a:r>
              <a:rPr lang="en-GB" dirty="0"/>
              <a:t> – educator, foster parent).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lnSpcReduction="10000"/>
          </a:bodyPr>
          <a:lstStyle/>
          <a:p>
            <a:pPr>
              <a:buNone/>
            </a:pPr>
            <a:r>
              <a:rPr lang="en-GB" dirty="0"/>
              <a:t>From the very beginning, the word </a:t>
            </a:r>
            <a:r>
              <a:rPr lang="en-GB" cap="small" dirty="0" err="1"/>
              <a:t>paideia</a:t>
            </a:r>
            <a:r>
              <a:rPr lang="en-GB" dirty="0"/>
              <a:t> has also been close to </a:t>
            </a:r>
            <a:r>
              <a:rPr lang="en-GB" cap="small" dirty="0" err="1"/>
              <a:t>areté</a:t>
            </a:r>
            <a:r>
              <a:rPr lang="en-GB" cap="small" dirty="0"/>
              <a:t>,</a:t>
            </a:r>
            <a:r>
              <a:rPr lang="en-GB" dirty="0"/>
              <a:t> as it was already in Homer in his </a:t>
            </a:r>
            <a:r>
              <a:rPr lang="en-GB" i="1" dirty="0"/>
              <a:t>Iliad</a:t>
            </a:r>
            <a:r>
              <a:rPr lang="en-GB" dirty="0"/>
              <a:t> and </a:t>
            </a:r>
            <a:r>
              <a:rPr lang="en-GB" i="1" dirty="0"/>
              <a:t>Odyssey</a:t>
            </a:r>
            <a:r>
              <a:rPr lang="en-GB" dirty="0"/>
              <a:t>. In the 5th century B.C. we also often find the word </a:t>
            </a:r>
            <a:r>
              <a:rPr lang="en-GB" cap="small" dirty="0" err="1"/>
              <a:t>paideia</a:t>
            </a:r>
            <a:r>
              <a:rPr lang="en-GB" dirty="0"/>
              <a:t> in the ‘lower’ sense, i.e., approximately in the sense of nurture, care (of a child). When Aristophanes uses the expression ‘old </a:t>
            </a:r>
            <a:r>
              <a:rPr lang="en-GB" dirty="0" err="1"/>
              <a:t>paideia</a:t>
            </a:r>
            <a:r>
              <a:rPr lang="en-GB" dirty="0"/>
              <a:t>’ in his satire entitled </a:t>
            </a:r>
            <a:r>
              <a:rPr lang="en-GB" i="1" dirty="0"/>
              <a:t>Clouds </a:t>
            </a:r>
            <a:r>
              <a:rPr lang="en-GB" dirty="0"/>
              <a:t>(418 B.C.), he means the Athenian education approximately in early 5th century B.C., which was also special beginning in the mid-6th century B.C. – typical of its newly non-military character.</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fontScale="85000" lnSpcReduction="10000"/>
          </a:bodyPr>
          <a:lstStyle/>
          <a:p>
            <a:pPr>
              <a:buNone/>
            </a:pPr>
            <a:r>
              <a:rPr lang="en-GB" dirty="0"/>
              <a:t>From the </a:t>
            </a:r>
            <a:r>
              <a:rPr lang="en-GB" b="1" dirty="0"/>
              <a:t>4th century B.C</a:t>
            </a:r>
            <a:r>
              <a:rPr lang="en-GB" dirty="0"/>
              <a:t>., a ‘</a:t>
            </a:r>
            <a:r>
              <a:rPr lang="en-GB" b="1" dirty="0"/>
              <a:t>new </a:t>
            </a:r>
            <a:r>
              <a:rPr lang="en-GB" b="1" dirty="0" err="1"/>
              <a:t>paideia</a:t>
            </a:r>
            <a:r>
              <a:rPr lang="en-GB" dirty="0"/>
              <a:t>’ was known, as it was born from a crisis and fall and therefore </a:t>
            </a:r>
            <a:r>
              <a:rPr lang="en-GB" dirty="0" err="1"/>
              <a:t>clinged</a:t>
            </a:r>
            <a:r>
              <a:rPr lang="en-GB" dirty="0"/>
              <a:t> to the heights; now it is about education level in the sense of striving for nobility, integrity. New </a:t>
            </a:r>
            <a:r>
              <a:rPr lang="en-GB" cap="small" dirty="0" err="1"/>
              <a:t>paideia</a:t>
            </a:r>
            <a:r>
              <a:rPr lang="en-GB" dirty="0"/>
              <a:t> expresses its essence in the phrase ‘</a:t>
            </a:r>
            <a:r>
              <a:rPr lang="en-GB" b="1" dirty="0"/>
              <a:t>care of the soul</a:t>
            </a:r>
            <a:r>
              <a:rPr lang="en-GB" dirty="0"/>
              <a:t>’, which will later be called </a:t>
            </a:r>
            <a:r>
              <a:rPr lang="en-GB" b="1" i="1" dirty="0" err="1"/>
              <a:t>cultura</a:t>
            </a:r>
            <a:r>
              <a:rPr lang="en-GB" b="1" i="1" dirty="0"/>
              <a:t> </a:t>
            </a:r>
            <a:r>
              <a:rPr lang="en-GB" b="1" i="1" dirty="0" err="1"/>
              <a:t>animi</a:t>
            </a:r>
            <a:r>
              <a:rPr lang="en-GB" b="1" i="1" dirty="0"/>
              <a:t> </a:t>
            </a:r>
            <a:r>
              <a:rPr lang="en-GB" dirty="0"/>
              <a:t>and </a:t>
            </a:r>
            <a:r>
              <a:rPr lang="en-GB" b="1" i="1" dirty="0" err="1"/>
              <a:t>philosophia</a:t>
            </a:r>
            <a:r>
              <a:rPr lang="en-GB" i="1" dirty="0"/>
              <a:t> </a:t>
            </a:r>
            <a:r>
              <a:rPr lang="en-GB" dirty="0"/>
              <a:t>by Cicero or </a:t>
            </a:r>
            <a:r>
              <a:rPr lang="en-GB" b="1" i="1" dirty="0" err="1"/>
              <a:t>humanita</a:t>
            </a:r>
            <a:r>
              <a:rPr lang="en-GB" dirty="0"/>
              <a:t> by Cicero and Varro, i.e., striving for </a:t>
            </a:r>
            <a:r>
              <a:rPr lang="en-GB" b="1" dirty="0"/>
              <a:t>humanity</a:t>
            </a:r>
            <a:r>
              <a:rPr lang="en-GB" dirty="0"/>
              <a:t>, a </a:t>
            </a:r>
            <a:r>
              <a:rPr lang="en-GB" b="1" dirty="0"/>
              <a:t>culture</a:t>
            </a:r>
            <a:r>
              <a:rPr lang="en-GB" dirty="0"/>
              <a:t> itself.</a:t>
            </a:r>
            <a:endParaRPr lang="cs-CZ" dirty="0"/>
          </a:p>
          <a:p>
            <a:pPr>
              <a:buNone/>
            </a:pPr>
            <a:r>
              <a:rPr lang="en-GB" dirty="0"/>
              <a:t>Therefore, Werner Jaeger can write that the history of Greek </a:t>
            </a:r>
            <a:r>
              <a:rPr lang="en-GB" b="1" dirty="0" err="1"/>
              <a:t>paideia</a:t>
            </a:r>
            <a:r>
              <a:rPr lang="en-GB" dirty="0"/>
              <a:t> is the history of Greek </a:t>
            </a:r>
            <a:r>
              <a:rPr lang="en-GB" b="1" dirty="0"/>
              <a:t>literature</a:t>
            </a:r>
            <a:r>
              <a:rPr lang="en-GB" dirty="0"/>
              <a:t>, expressing the very essence of Greek history, the process of shaping of the Greek </a:t>
            </a:r>
            <a:r>
              <a:rPr lang="en-GB" b="1" dirty="0"/>
              <a:t>character</a:t>
            </a:r>
            <a:r>
              <a:rPr lang="en-GB" dirty="0"/>
              <a:t>. Those who </a:t>
            </a:r>
            <a:r>
              <a:rPr lang="en-GB" b="1" dirty="0"/>
              <a:t>participate in Greek </a:t>
            </a:r>
            <a:r>
              <a:rPr lang="en-GB" b="1" dirty="0" err="1"/>
              <a:t>paideia</a:t>
            </a:r>
            <a:r>
              <a:rPr lang="en-GB" dirty="0"/>
              <a:t>, not necessarily those who share Greek nationality, are the real Greeks, as Isocrates reminds us.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a:xfrm>
            <a:off x="809943" y="1764294"/>
            <a:ext cx="9073515" cy="5668376"/>
          </a:xfrm>
        </p:spPr>
        <p:txBody>
          <a:bodyPr>
            <a:normAutofit/>
          </a:bodyPr>
          <a:lstStyle/>
          <a:p>
            <a:pPr>
              <a:buNone/>
            </a:pPr>
            <a:r>
              <a:rPr lang="en-GB" dirty="0"/>
              <a:t>The </a:t>
            </a:r>
            <a:r>
              <a:rPr lang="en-GB" dirty="0" err="1"/>
              <a:t>polysemy</a:t>
            </a:r>
            <a:r>
              <a:rPr lang="en-GB" dirty="0"/>
              <a:t> of what is referred to as </a:t>
            </a:r>
            <a:r>
              <a:rPr lang="en-GB" cap="small" dirty="0" err="1"/>
              <a:t>paideia</a:t>
            </a:r>
            <a:r>
              <a:rPr lang="en-GB" cap="small" dirty="0"/>
              <a:t> </a:t>
            </a:r>
            <a:r>
              <a:rPr lang="en-GB" dirty="0"/>
              <a:t>is manifested quite soon. The view of the </a:t>
            </a:r>
            <a:r>
              <a:rPr lang="en-GB" b="1" dirty="0"/>
              <a:t>dual </a:t>
            </a:r>
            <a:r>
              <a:rPr lang="en-GB" b="1" dirty="0" err="1"/>
              <a:t>paideia</a:t>
            </a:r>
            <a:r>
              <a:rPr lang="en-GB" b="1" dirty="0"/>
              <a:t> </a:t>
            </a:r>
            <a:r>
              <a:rPr lang="en-GB" dirty="0"/>
              <a:t>is particularly famous in this </a:t>
            </a:r>
            <a:r>
              <a:rPr lang="en-GB" dirty="0" err="1"/>
              <a:t>polysemy</a:t>
            </a:r>
            <a:r>
              <a:rPr lang="en-GB" dirty="0"/>
              <a:t>: one </a:t>
            </a:r>
            <a:r>
              <a:rPr lang="en-GB" dirty="0" err="1"/>
              <a:t>paideia</a:t>
            </a:r>
            <a:r>
              <a:rPr lang="en-GB" dirty="0"/>
              <a:t> which is later described by </a:t>
            </a:r>
            <a:r>
              <a:rPr lang="en-GB" dirty="0" err="1"/>
              <a:t>Dio</a:t>
            </a:r>
            <a:r>
              <a:rPr lang="en-GB" dirty="0"/>
              <a:t> Chrysostom as </a:t>
            </a:r>
            <a:r>
              <a:rPr lang="en-GB" b="1" dirty="0"/>
              <a:t>divine education </a:t>
            </a:r>
            <a:r>
              <a:rPr lang="en-GB" dirty="0"/>
              <a:t>(</a:t>
            </a:r>
            <a:r>
              <a:rPr lang="en-GB" cap="small" dirty="0" err="1"/>
              <a:t>daimonios</a:t>
            </a:r>
            <a:r>
              <a:rPr lang="en-GB" dirty="0"/>
              <a:t>, </a:t>
            </a:r>
            <a:r>
              <a:rPr lang="en-GB" cap="small" dirty="0" err="1"/>
              <a:t>theia</a:t>
            </a:r>
            <a:r>
              <a:rPr lang="en-GB" dirty="0"/>
              <a:t>), which is great, strong and easy, and the other </a:t>
            </a:r>
            <a:r>
              <a:rPr lang="en-GB" b="1" dirty="0"/>
              <a:t>human </a:t>
            </a:r>
            <a:r>
              <a:rPr lang="en-GB" b="1" dirty="0" err="1"/>
              <a:t>paideia</a:t>
            </a:r>
            <a:r>
              <a:rPr lang="en-GB" b="1" dirty="0"/>
              <a:t> </a:t>
            </a:r>
            <a:r>
              <a:rPr lang="en-GB" dirty="0"/>
              <a:t>(</a:t>
            </a:r>
            <a:r>
              <a:rPr lang="en-GB" cap="small" dirty="0" err="1"/>
              <a:t>anthrópiné</a:t>
            </a:r>
            <a:r>
              <a:rPr lang="en-GB" dirty="0"/>
              <a:t>), which is small, weak, long, and involves many risks.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a:xfrm>
            <a:off x="821347" y="1319474"/>
            <a:ext cx="9073515" cy="6065337"/>
          </a:xfrm>
        </p:spPr>
        <p:txBody>
          <a:bodyPr>
            <a:normAutofit/>
          </a:bodyPr>
          <a:lstStyle/>
          <a:p>
            <a:pPr>
              <a:buNone/>
            </a:pPr>
            <a:r>
              <a:rPr lang="en-GB" dirty="0"/>
              <a:t>It is not necessary to demonstrate extensively how Plato’s </a:t>
            </a:r>
            <a:r>
              <a:rPr lang="en-GB" cap="small" dirty="0" err="1"/>
              <a:t>paideia</a:t>
            </a:r>
            <a:r>
              <a:rPr lang="en-GB" dirty="0"/>
              <a:t> is connected with godliness. The </a:t>
            </a:r>
            <a:r>
              <a:rPr lang="en-GB" b="1" dirty="0"/>
              <a:t>true godliness is a manifestation of the true </a:t>
            </a:r>
            <a:r>
              <a:rPr lang="en-GB" b="1" dirty="0" err="1"/>
              <a:t>paideia</a:t>
            </a:r>
            <a:r>
              <a:rPr lang="en-GB" dirty="0"/>
              <a:t>. </a:t>
            </a:r>
            <a:r>
              <a:rPr lang="en-GB" b="1" dirty="0"/>
              <a:t>God is the educator of the whole world</a:t>
            </a:r>
            <a:r>
              <a:rPr lang="en-GB" dirty="0"/>
              <a:t>. Therefore, later many Christian thinkers could accept much of Plato without major corrections. </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4354285" y="208286"/>
            <a:ext cx="6033257" cy="6906653"/>
          </a:xfrm>
        </p:spPr>
        <p:txBody>
          <a:bodyPr>
            <a:normAutofit fontScale="90000"/>
          </a:bodyPr>
          <a:lstStyle/>
          <a:p>
            <a:pPr algn="l"/>
            <a:br>
              <a:rPr lang="cs-CZ" sz="7387" b="1" cap="small" dirty="0">
                <a:solidFill>
                  <a:srgbClr val="FF0000"/>
                </a:solidFill>
              </a:rPr>
            </a:br>
            <a:r>
              <a:rPr lang="en-US" sz="7387" b="1" cap="small" dirty="0" err="1">
                <a:solidFill>
                  <a:srgbClr val="FF0000"/>
                </a:solidFill>
              </a:rPr>
              <a:t>philo</a:t>
            </a:r>
            <a:r>
              <a:rPr lang="en-US" sz="7387" b="1" cap="small" dirty="0" err="1">
                <a:solidFill>
                  <a:schemeClr val="tx2">
                    <a:lumMod val="60000"/>
                    <a:lumOff val="40000"/>
                  </a:schemeClr>
                </a:solidFill>
              </a:rPr>
              <a:t>sophia</a:t>
            </a:r>
            <a:br>
              <a:rPr lang="cs-CZ" sz="7387" b="1" cap="small" dirty="0">
                <a:solidFill>
                  <a:schemeClr val="tx2">
                    <a:lumMod val="60000"/>
                    <a:lumOff val="40000"/>
                  </a:schemeClr>
                </a:solidFill>
              </a:rPr>
            </a:br>
            <a:br>
              <a:rPr lang="cs-CZ" sz="3969" dirty="0"/>
            </a:br>
            <a:br>
              <a:rPr lang="cs-CZ" sz="3969" dirty="0"/>
            </a:br>
            <a:r>
              <a:rPr lang="en-US" b="1" i="1" dirty="0">
                <a:solidFill>
                  <a:srgbClr val="FF0000"/>
                </a:solidFill>
              </a:rPr>
              <a:t>love</a:t>
            </a:r>
            <a:r>
              <a:rPr lang="en-US" b="1" i="1" dirty="0"/>
              <a:t> of </a:t>
            </a:r>
            <a:r>
              <a:rPr lang="en-US" b="1" i="1" dirty="0">
                <a:solidFill>
                  <a:schemeClr val="tx2">
                    <a:lumMod val="60000"/>
                    <a:lumOff val="40000"/>
                  </a:schemeClr>
                </a:solidFill>
              </a:rPr>
              <a:t>wisdom</a:t>
            </a:r>
            <a:br>
              <a:rPr lang="cs-CZ" i="1" dirty="0">
                <a:solidFill>
                  <a:schemeClr val="tx2">
                    <a:lumMod val="60000"/>
                    <a:lumOff val="40000"/>
                  </a:schemeClr>
                </a:solidFill>
              </a:rPr>
            </a:br>
            <a:br>
              <a:rPr lang="cs-CZ" sz="3969" dirty="0"/>
            </a:br>
            <a:r>
              <a:rPr lang="en-US" sz="3969" dirty="0"/>
              <a:t>from Greek</a:t>
            </a:r>
            <a:r>
              <a:rPr lang="cs-CZ" sz="3969" dirty="0"/>
              <a:t> </a:t>
            </a:r>
            <a:r>
              <a:rPr lang="en-US" sz="3969" b="1" cap="small" dirty="0" err="1">
                <a:solidFill>
                  <a:srgbClr val="FF0000"/>
                </a:solidFill>
              </a:rPr>
              <a:t>philein</a:t>
            </a:r>
            <a:r>
              <a:rPr lang="en-US" sz="3969" dirty="0"/>
              <a:t> (</a:t>
            </a:r>
            <a:r>
              <a:rPr lang="en-US" sz="3969" b="1" dirty="0">
                <a:solidFill>
                  <a:srgbClr val="FF0000"/>
                </a:solidFill>
              </a:rPr>
              <a:t>to love</a:t>
            </a:r>
            <a:r>
              <a:rPr lang="en-US" sz="3969" dirty="0"/>
              <a:t>) + </a:t>
            </a:r>
            <a:r>
              <a:rPr lang="en-US" sz="3969" b="1" cap="small" dirty="0" err="1">
                <a:solidFill>
                  <a:schemeClr val="tx2">
                    <a:lumMod val="60000"/>
                    <a:lumOff val="40000"/>
                  </a:schemeClr>
                </a:solidFill>
              </a:rPr>
              <a:t>sophia</a:t>
            </a:r>
            <a:r>
              <a:rPr lang="en-US" sz="3969" dirty="0"/>
              <a:t> (</a:t>
            </a:r>
            <a:r>
              <a:rPr lang="en-US" sz="3969" b="1" dirty="0">
                <a:solidFill>
                  <a:schemeClr val="tx2">
                    <a:lumMod val="60000"/>
                    <a:lumOff val="40000"/>
                  </a:schemeClr>
                </a:solidFill>
              </a:rPr>
              <a:t>wisdom</a:t>
            </a:r>
            <a:r>
              <a:rPr lang="en-US" sz="3969" dirty="0"/>
              <a:t>)</a:t>
            </a:r>
            <a:br>
              <a:rPr lang="cs-CZ" sz="3969" dirty="0"/>
            </a:br>
            <a:br>
              <a:rPr lang="cs-CZ" sz="3969" dirty="0"/>
            </a:br>
            <a:r>
              <a:rPr lang="cs-CZ" sz="3969" dirty="0"/>
              <a:t> </a:t>
            </a:r>
            <a:r>
              <a:rPr lang="cs-CZ" sz="3969" dirty="0" err="1"/>
              <a:t>philosophers</a:t>
            </a:r>
            <a:r>
              <a:rPr lang="cs-CZ" sz="3969" dirty="0"/>
              <a:t>: </a:t>
            </a:r>
            <a:r>
              <a:rPr lang="cs-CZ" sz="3969" dirty="0" err="1"/>
              <a:t>lovers</a:t>
            </a:r>
            <a:r>
              <a:rPr lang="cs-CZ" sz="3969" dirty="0"/>
              <a:t> </a:t>
            </a:r>
            <a:r>
              <a:rPr lang="cs-CZ" sz="3969" dirty="0" err="1"/>
              <a:t>of</a:t>
            </a:r>
            <a:r>
              <a:rPr lang="cs-CZ" sz="3969" dirty="0"/>
              <a:t> </a:t>
            </a:r>
            <a:r>
              <a:rPr lang="cs-CZ" sz="3969" dirty="0" err="1"/>
              <a:t>wisdom</a:t>
            </a:r>
            <a:endParaRPr lang="cs-CZ" sz="3969" dirty="0"/>
          </a:p>
        </p:txBody>
      </p:sp>
      <p:pic>
        <p:nvPicPr>
          <p:cNvPr id="6146" name="Picture 2" descr="http://static1.wikia.nocookie.net/__cb20120519150212/olympians/images/2/24/Minerva_onyx_Louvre_Ma2225.jpg"/>
          <p:cNvPicPr>
            <a:picLocks noChangeAspect="1" noChangeArrowheads="1"/>
          </p:cNvPicPr>
          <p:nvPr/>
        </p:nvPicPr>
        <p:blipFill>
          <a:blip r:embed="rId3" cstate="print"/>
          <a:srcRect/>
          <a:stretch>
            <a:fillRect/>
          </a:stretch>
        </p:blipFill>
        <p:spPr bwMode="auto">
          <a:xfrm>
            <a:off x="503779" y="1001906"/>
            <a:ext cx="3096294" cy="6180399"/>
          </a:xfrm>
          <a:prstGeom prst="rect">
            <a:avLst/>
          </a:prstGeom>
          <a:noFill/>
        </p:spPr>
      </p:pic>
      <p:sp>
        <p:nvSpPr>
          <p:cNvPr id="6" name="Šipka doprava 5"/>
          <p:cNvSpPr/>
          <p:nvPr/>
        </p:nvSpPr>
        <p:spPr>
          <a:xfrm>
            <a:off x="3679465" y="6479964"/>
            <a:ext cx="793922" cy="476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a:xfrm>
            <a:off x="821347" y="1319474"/>
            <a:ext cx="9073515" cy="6065337"/>
          </a:xfrm>
        </p:spPr>
        <p:txBody>
          <a:bodyPr>
            <a:normAutofit lnSpcReduction="10000"/>
          </a:bodyPr>
          <a:lstStyle/>
          <a:p>
            <a:pPr>
              <a:buNone/>
            </a:pPr>
            <a:r>
              <a:rPr lang="en-GB" dirty="0"/>
              <a:t>According to Jaeger’s research, the norms of human and social behaviour in Greek </a:t>
            </a:r>
            <a:r>
              <a:rPr lang="en-GB" dirty="0" err="1"/>
              <a:t>paideia</a:t>
            </a:r>
            <a:r>
              <a:rPr lang="en-GB" dirty="0"/>
              <a:t> have always been derived from </a:t>
            </a:r>
            <a:r>
              <a:rPr lang="en-GB" b="1" dirty="0"/>
              <a:t>sacred norms </a:t>
            </a:r>
            <a:r>
              <a:rPr lang="en-GB" dirty="0"/>
              <a:t>of the world which were called </a:t>
            </a:r>
            <a:r>
              <a:rPr lang="en-GB" cap="small" dirty="0" err="1"/>
              <a:t>physis</a:t>
            </a:r>
            <a:r>
              <a:rPr lang="en-GB" dirty="0"/>
              <a:t> – natural (</a:t>
            </a:r>
            <a:r>
              <a:rPr lang="en-GB" i="1" dirty="0" err="1"/>
              <a:t>natura</a:t>
            </a:r>
            <a:r>
              <a:rPr lang="en-GB" dirty="0"/>
              <a:t>). It is also the fundamental and characteristic manifestation of the entire Greek philosophy, that </a:t>
            </a:r>
            <a:r>
              <a:rPr lang="en-GB" b="1" dirty="0"/>
              <a:t>all breathes together </a:t>
            </a:r>
            <a:r>
              <a:rPr lang="en-GB" dirty="0"/>
              <a:t>(</a:t>
            </a:r>
            <a:r>
              <a:rPr lang="en-GB" cap="small" dirty="0" err="1"/>
              <a:t>panta</a:t>
            </a:r>
            <a:r>
              <a:rPr lang="en-GB" cap="small" dirty="0"/>
              <a:t> </a:t>
            </a:r>
            <a:r>
              <a:rPr lang="en-GB" cap="small" dirty="0" err="1"/>
              <a:t>sympnei</a:t>
            </a:r>
            <a:r>
              <a:rPr lang="en-GB" dirty="0"/>
              <a:t>), all shares the common </a:t>
            </a:r>
            <a:r>
              <a:rPr lang="en-GB" b="1" dirty="0"/>
              <a:t>spirit</a:t>
            </a:r>
            <a:r>
              <a:rPr lang="en-GB" dirty="0"/>
              <a:t> (</a:t>
            </a:r>
            <a:r>
              <a:rPr lang="en-GB" cap="small" dirty="0" err="1"/>
              <a:t>pneuma</a:t>
            </a:r>
            <a:r>
              <a:rPr lang="en-GB" cap="small" dirty="0"/>
              <a:t>, </a:t>
            </a:r>
            <a:r>
              <a:rPr lang="en-GB" i="1" dirty="0" err="1"/>
              <a:t>spiritus</a:t>
            </a:r>
            <a:r>
              <a:rPr lang="en-GB" dirty="0"/>
              <a:t>) or </a:t>
            </a:r>
            <a:r>
              <a:rPr lang="en-GB" b="1" dirty="0"/>
              <a:t>soul</a:t>
            </a:r>
            <a:r>
              <a:rPr lang="en-GB" dirty="0"/>
              <a:t> (</a:t>
            </a:r>
            <a:r>
              <a:rPr lang="en-GB" cap="small" dirty="0" err="1"/>
              <a:t>psyché</a:t>
            </a:r>
            <a:r>
              <a:rPr lang="en-GB" cap="small" dirty="0"/>
              <a:t>, </a:t>
            </a:r>
            <a:r>
              <a:rPr lang="en-GB" i="1" dirty="0"/>
              <a:t>anima</a:t>
            </a:r>
            <a:r>
              <a:rPr lang="en-GB" dirty="0"/>
              <a:t>) which brings everything to life – the thought of one spirit spreading through the whole organism comes from Greek medicine from which it made it to stoic philosophy.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fontScale="77500" lnSpcReduction="20000"/>
          </a:bodyPr>
          <a:lstStyle/>
          <a:p>
            <a:pPr>
              <a:buNone/>
            </a:pPr>
            <a:r>
              <a:rPr lang="en-GB" dirty="0"/>
              <a:t>Jan </a:t>
            </a:r>
            <a:r>
              <a:rPr lang="en-GB" dirty="0" err="1"/>
              <a:t>Patočka</a:t>
            </a:r>
            <a:r>
              <a:rPr lang="en-GB" dirty="0"/>
              <a:t>, when interpreting Plato’s role in history, speaks about Plato’s transformation of the myth into religion, i.e., transformation from the passive fantasy (which does not know that it is fantasy, which is substantially practical) into a reality which requires personal activity, personal interest and faith. </a:t>
            </a:r>
            <a:r>
              <a:rPr lang="en-GB" dirty="0" err="1"/>
              <a:t>Patočka</a:t>
            </a:r>
            <a:r>
              <a:rPr lang="en-GB" dirty="0"/>
              <a:t> calls it the first purely moral religion.</a:t>
            </a:r>
            <a:endParaRPr lang="cs-CZ" dirty="0"/>
          </a:p>
          <a:p>
            <a:pPr>
              <a:buNone/>
            </a:pPr>
            <a:r>
              <a:rPr lang="en-GB" dirty="0"/>
              <a:t>Therefore Plato’s care of the soul, breaking free from the sphere of </a:t>
            </a:r>
            <a:r>
              <a:rPr lang="en-GB" cap="small" dirty="0" err="1"/>
              <a:t>apeiron</a:t>
            </a:r>
            <a:r>
              <a:rPr lang="en-GB" dirty="0"/>
              <a:t> (from the sphere of indulging in desires which are capable of growing without limits, from the principle of multiplicity and uncertainty), to a higher, graduated, concentrated, definite and formed up being that does not dissolve but is. It is the essence of probably the most famous story wherein the essence and structure of </a:t>
            </a:r>
            <a:r>
              <a:rPr lang="en-GB" dirty="0" err="1"/>
              <a:t>paideia</a:t>
            </a:r>
            <a:r>
              <a:rPr lang="en-GB" dirty="0"/>
              <a:t> is shown: the story by Plato about </a:t>
            </a:r>
            <a:r>
              <a:rPr lang="en-GB" b="1" dirty="0"/>
              <a:t>the difference between the educated and uneducated soul</a:t>
            </a:r>
            <a:r>
              <a:rPr lang="en-GB"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fontScale="85000" lnSpcReduction="10000"/>
          </a:bodyPr>
          <a:lstStyle/>
          <a:p>
            <a:pPr>
              <a:buNone/>
            </a:pPr>
            <a:r>
              <a:rPr lang="en-GB" dirty="0"/>
              <a:t>‘</a:t>
            </a:r>
            <a:r>
              <a:rPr lang="en-GB" cap="small" dirty="0" err="1"/>
              <a:t>Paideia</a:t>
            </a:r>
            <a:r>
              <a:rPr lang="en-GB" dirty="0"/>
              <a:t> is above all </a:t>
            </a:r>
            <a:r>
              <a:rPr lang="en-GB" cap="small" dirty="0" err="1"/>
              <a:t>periagógé</a:t>
            </a:r>
            <a:r>
              <a:rPr lang="en-GB" dirty="0"/>
              <a:t>, </a:t>
            </a:r>
            <a:r>
              <a:rPr lang="en-GB" b="1" dirty="0"/>
              <a:t>conversion of the soul</a:t>
            </a:r>
            <a:r>
              <a:rPr lang="en-GB" dirty="0"/>
              <a:t>. ... </a:t>
            </a:r>
            <a:r>
              <a:rPr lang="en-GB" cap="small" dirty="0" err="1"/>
              <a:t>Paideia</a:t>
            </a:r>
            <a:r>
              <a:rPr lang="en-GB" dirty="0"/>
              <a:t> as movement aims at </a:t>
            </a:r>
            <a:r>
              <a:rPr lang="en-GB" b="1" dirty="0"/>
              <a:t>shaping up the soul</a:t>
            </a:r>
            <a:r>
              <a:rPr lang="en-GB" dirty="0"/>
              <a:t>...’. </a:t>
            </a:r>
            <a:r>
              <a:rPr lang="en-GB" cap="small" dirty="0" err="1"/>
              <a:t>Paideia</a:t>
            </a:r>
            <a:r>
              <a:rPr lang="en-GB" dirty="0"/>
              <a:t> is therefore a movement to find the form, direction and purpose of the soul; therefore, it is possible to refer to </a:t>
            </a:r>
            <a:r>
              <a:rPr lang="en-GB" dirty="0" err="1"/>
              <a:t>paideia</a:t>
            </a:r>
            <a:r>
              <a:rPr lang="en-GB" dirty="0"/>
              <a:t> as religion (Plato describes a soul which sees the essence of existence as circling in the traces of the gods).</a:t>
            </a:r>
            <a:endParaRPr lang="cs-CZ" dirty="0"/>
          </a:p>
          <a:p>
            <a:pPr>
              <a:buNone/>
            </a:pPr>
            <a:r>
              <a:rPr lang="en-GB" dirty="0"/>
              <a:t>A soul that does not pursue </a:t>
            </a:r>
            <a:r>
              <a:rPr lang="en-GB" dirty="0" err="1"/>
              <a:t>paideia</a:t>
            </a:r>
            <a:r>
              <a:rPr lang="en-GB" dirty="0"/>
              <a:t> is not idle but is in motion – if it is a </a:t>
            </a:r>
            <a:r>
              <a:rPr lang="en-GB" b="1" dirty="0"/>
              <a:t>soul</a:t>
            </a:r>
            <a:r>
              <a:rPr lang="en-GB" dirty="0"/>
              <a:t>, it is </a:t>
            </a:r>
            <a:r>
              <a:rPr lang="en-GB" b="1" dirty="0"/>
              <a:t>always in motion </a:t>
            </a:r>
            <a:r>
              <a:rPr lang="en-GB" dirty="0"/>
              <a:t>– but this is an </a:t>
            </a:r>
            <a:r>
              <a:rPr lang="en-GB" dirty="0" err="1"/>
              <a:t>aperatic</a:t>
            </a:r>
            <a:r>
              <a:rPr lang="en-GB" dirty="0"/>
              <a:t> loss of appearance, a form of blurring in an uncertain illusion where the soul is diffused in diverse desires up to superficial oscillation in multiplicity. It is therefore possible to call this state a passive fantasy, which is the opposite of a definite religion or spirituality. </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GB" cap="small" dirty="0" err="1"/>
              <a:t>Paideia</a:t>
            </a:r>
            <a:r>
              <a:rPr lang="en-GB" dirty="0"/>
              <a:t> as an essential, </a:t>
            </a:r>
            <a:r>
              <a:rPr lang="en-GB" b="1" dirty="0"/>
              <a:t>deliberate and oriented care of the soul</a:t>
            </a:r>
            <a:r>
              <a:rPr lang="en-GB" dirty="0"/>
              <a:t> establishes a new concept of a citizen’s task. The ruler in his </a:t>
            </a:r>
            <a:r>
              <a:rPr lang="en-GB" i="1" dirty="0"/>
              <a:t>Constitution </a:t>
            </a:r>
            <a:r>
              <a:rPr lang="en-GB" dirty="0"/>
              <a:t>is the most excellent result of education, and his task is to be the greatest educator.</a:t>
            </a:r>
            <a:endParaRPr lang="cs-CZ" dirty="0"/>
          </a:p>
          <a:p>
            <a:pPr>
              <a:buNone/>
            </a:pPr>
            <a:r>
              <a:rPr lang="en-GB" dirty="0"/>
              <a:t>He who cares the most about the education of the soul (</a:t>
            </a:r>
            <a:r>
              <a:rPr lang="en-GB" cap="small" dirty="0" err="1"/>
              <a:t>psychés</a:t>
            </a:r>
            <a:r>
              <a:rPr lang="en-GB" cap="small" dirty="0"/>
              <a:t> </a:t>
            </a:r>
            <a:r>
              <a:rPr lang="en-GB" cap="small" dirty="0" err="1"/>
              <a:t>paideusis</a:t>
            </a:r>
            <a:r>
              <a:rPr lang="en-GB" dirty="0"/>
              <a:t>) is the one who really loves.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GB" dirty="0"/>
              <a:t>The objective in Plato is also ‘</a:t>
            </a:r>
            <a:r>
              <a:rPr lang="en-GB" b="1" dirty="0"/>
              <a:t>conversion</a:t>
            </a:r>
            <a:r>
              <a:rPr lang="en-GB" dirty="0"/>
              <a:t>’ – in the sense of </a:t>
            </a:r>
            <a:r>
              <a:rPr lang="en-GB" b="1" dirty="0"/>
              <a:t>turning to the light of the true Being</a:t>
            </a:r>
            <a:r>
              <a:rPr lang="en-GB" dirty="0"/>
              <a:t>. If Plato speaks about god in this context, there is a great difference from the traditional Olympic gods; therefore, for his followers the philosophical system of the Hellenist period was a way of ‘spiritual refuge’.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GB" dirty="0"/>
              <a:t>For Plato, </a:t>
            </a:r>
            <a:r>
              <a:rPr lang="en-GB" b="1" dirty="0"/>
              <a:t>god is the world’s educator</a:t>
            </a:r>
            <a:r>
              <a:rPr lang="en-GB" dirty="0"/>
              <a:t>, god is the </a:t>
            </a:r>
            <a:r>
              <a:rPr lang="en-GB" b="1" dirty="0"/>
              <a:t>measure of everything</a:t>
            </a:r>
            <a:r>
              <a:rPr lang="en-GB" dirty="0"/>
              <a:t> (as opposed to Protagoras’ understanding that man is the measure of existence of all things).</a:t>
            </a:r>
            <a:endParaRPr lang="cs-CZ" dirty="0"/>
          </a:p>
          <a:p>
            <a:pPr>
              <a:buNone/>
            </a:pPr>
            <a:r>
              <a:rPr lang="en-GB" dirty="0"/>
              <a:t>The objective of the true education is true justice. The true education corresponds with the process of building the state. Therefore, Henri Irene </a:t>
            </a:r>
            <a:r>
              <a:rPr lang="en-GB" dirty="0" err="1"/>
              <a:t>Marrou</a:t>
            </a:r>
            <a:r>
              <a:rPr lang="en-GB" dirty="0"/>
              <a:t> can speak in his work </a:t>
            </a:r>
            <a:r>
              <a:rPr lang="en-GB" i="1" dirty="0"/>
              <a:t>Histoire de </a:t>
            </a:r>
            <a:r>
              <a:rPr lang="en-GB" i="1" dirty="0" err="1"/>
              <a:t>l´education</a:t>
            </a:r>
            <a:r>
              <a:rPr lang="en-GB" i="1" dirty="0"/>
              <a:t> </a:t>
            </a:r>
            <a:r>
              <a:rPr lang="en-GB" i="1" dirty="0" err="1"/>
              <a:t>dans</a:t>
            </a:r>
            <a:r>
              <a:rPr lang="en-GB" i="1" dirty="0"/>
              <a:t> </a:t>
            </a:r>
            <a:r>
              <a:rPr lang="en-GB" i="1" dirty="0" err="1"/>
              <a:t>l´antiquité</a:t>
            </a:r>
            <a:r>
              <a:rPr lang="en-GB" i="1" dirty="0"/>
              <a:t>,</a:t>
            </a:r>
            <a:r>
              <a:rPr lang="en-GB" dirty="0"/>
              <a:t> about the </a:t>
            </a:r>
            <a:r>
              <a:rPr lang="en-GB" b="1" cap="small" dirty="0" err="1"/>
              <a:t>paideia</a:t>
            </a:r>
            <a:r>
              <a:rPr lang="en-GB" dirty="0"/>
              <a:t> civilization which he sees between the civilizations </a:t>
            </a:r>
            <a:r>
              <a:rPr lang="en-GB" b="1" cap="small" dirty="0"/>
              <a:t>polis</a:t>
            </a:r>
            <a:r>
              <a:rPr lang="en-GB" dirty="0"/>
              <a:t> and </a:t>
            </a:r>
            <a:r>
              <a:rPr lang="en-GB" b="1" cap="small" dirty="0" err="1"/>
              <a:t>theópolis</a:t>
            </a:r>
            <a:r>
              <a:rPr lang="en-GB"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US" dirty="0"/>
              <a:t>Plato. </a:t>
            </a:r>
            <a:r>
              <a:rPr lang="fr-FR" i="1" dirty="0"/>
              <a:t>Resp.</a:t>
            </a:r>
            <a:r>
              <a:rPr lang="fr-FR" dirty="0"/>
              <a:t> 514-520: ‘</a:t>
            </a:r>
            <a:r>
              <a:rPr lang="fr-FR" cap="small" dirty="0"/>
              <a:t>tén hémeteran fysin paideias te peri kai apaideusias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PAIDEIA</a:t>
            </a:r>
          </a:p>
        </p:txBody>
      </p:sp>
      <p:sp>
        <p:nvSpPr>
          <p:cNvPr id="4" name="Zástupný symbol pro obsah 3"/>
          <p:cNvSpPr>
            <a:spLocks noGrp="1"/>
          </p:cNvSpPr>
          <p:nvPr>
            <p:ph idx="1"/>
          </p:nvPr>
        </p:nvSpPr>
        <p:spPr/>
        <p:txBody>
          <a:bodyPr>
            <a:normAutofit/>
          </a:bodyPr>
          <a:lstStyle/>
          <a:p>
            <a:pPr>
              <a:buNone/>
            </a:pPr>
            <a:r>
              <a:rPr lang="en-GB" dirty="0"/>
              <a:t>When Aristotle, knowing Homer, searches for the term to describe the essence of education, the focus of his efforts, he finds an example in an old term describing the noble morality, in </a:t>
            </a:r>
            <a:r>
              <a:rPr lang="en-GB" b="1" cap="small" dirty="0" err="1"/>
              <a:t>areté</a:t>
            </a:r>
            <a:r>
              <a:rPr lang="en-GB" dirty="0"/>
              <a:t> in its highest meaning.</a:t>
            </a:r>
            <a:endParaRPr lang="cs-CZ" dirty="0"/>
          </a:p>
          <a:p>
            <a:pPr>
              <a:buNone/>
            </a:pPr>
            <a:r>
              <a:rPr lang="en-GB" dirty="0"/>
              <a:t>In </a:t>
            </a:r>
            <a:r>
              <a:rPr lang="en-GB" i="1" dirty="0"/>
              <a:t>Politics</a:t>
            </a:r>
            <a:r>
              <a:rPr lang="en-GB" dirty="0"/>
              <a:t> Aristotle mostly deals with education in connection with the antique ideal of an educated, versed and mature man: </a:t>
            </a:r>
            <a:r>
              <a:rPr lang="en-GB" b="1" cap="small" dirty="0" err="1"/>
              <a:t>kalokagathos</a:t>
            </a:r>
            <a:r>
              <a:rPr lang="en-GB"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PAIDEIA</a:t>
            </a:r>
          </a:p>
        </p:txBody>
      </p:sp>
      <p:sp>
        <p:nvSpPr>
          <p:cNvPr id="4" name="Zástupný symbol pro obsah 3"/>
          <p:cNvSpPr>
            <a:spLocks noGrp="1"/>
          </p:cNvSpPr>
          <p:nvPr>
            <p:ph idx="1"/>
          </p:nvPr>
        </p:nvSpPr>
        <p:spPr/>
        <p:txBody>
          <a:bodyPr>
            <a:normAutofit/>
          </a:bodyPr>
          <a:lstStyle/>
          <a:p>
            <a:pPr>
              <a:buNone/>
            </a:pPr>
            <a:r>
              <a:rPr lang="en-GB" dirty="0"/>
              <a:t>Aristotle considered all of ethics to be a </a:t>
            </a:r>
            <a:r>
              <a:rPr lang="en-GB" b="1" dirty="0"/>
              <a:t>part of political science </a:t>
            </a:r>
            <a:r>
              <a:rPr lang="en-GB" dirty="0"/>
              <a:t>because for him, man was directly defined by the definiteness of his </a:t>
            </a:r>
            <a:r>
              <a:rPr lang="en-GB" b="1" dirty="0"/>
              <a:t>life for life in a community </a:t>
            </a:r>
            <a:r>
              <a:rPr lang="en-GB" dirty="0"/>
              <a:t>(then, of course, ethics was also a matter of the community). </a:t>
            </a:r>
            <a:endParaRPr lang="cs-CZ" dirty="0"/>
          </a:p>
          <a:p>
            <a:pPr>
              <a:buNone/>
            </a:pPr>
            <a:r>
              <a:rPr lang="en-GB" dirty="0"/>
              <a:t>The community precedes an individual, just as the whole precedes the part. Also, according to </a:t>
            </a:r>
            <a:r>
              <a:rPr lang="en-GB" i="1" dirty="0" err="1"/>
              <a:t>Nicomachean</a:t>
            </a:r>
            <a:r>
              <a:rPr lang="en-GB" i="1" dirty="0"/>
              <a:t> Ethics</a:t>
            </a:r>
            <a:r>
              <a:rPr lang="en-GB" dirty="0"/>
              <a:t>, man is </a:t>
            </a:r>
            <a:r>
              <a:rPr lang="en-GB" b="1" dirty="0"/>
              <a:t>intended</a:t>
            </a:r>
            <a:r>
              <a:rPr lang="en-GB" dirty="0"/>
              <a:t> for life in a community (in the sense of purpose).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PAIDEIA</a:t>
            </a:r>
          </a:p>
        </p:txBody>
      </p:sp>
      <p:sp>
        <p:nvSpPr>
          <p:cNvPr id="4" name="Zástupný symbol pro obsah 3"/>
          <p:cNvSpPr>
            <a:spLocks noGrp="1"/>
          </p:cNvSpPr>
          <p:nvPr>
            <p:ph idx="1"/>
          </p:nvPr>
        </p:nvSpPr>
        <p:spPr/>
        <p:txBody>
          <a:bodyPr>
            <a:normAutofit/>
          </a:bodyPr>
          <a:lstStyle/>
          <a:p>
            <a:pPr>
              <a:buNone/>
            </a:pPr>
            <a:r>
              <a:rPr lang="en-US" dirty="0"/>
              <a:t>Aristotle. </a:t>
            </a:r>
            <a:r>
              <a:rPr lang="en-US" i="1" dirty="0"/>
              <a:t>Politics.</a:t>
            </a:r>
            <a:r>
              <a:rPr lang="en-US" dirty="0"/>
              <a:t> 1278 b 19: ‘</a:t>
            </a:r>
            <a:r>
              <a:rPr lang="en-US" dirty="0" err="1"/>
              <a:t>estin</a:t>
            </a:r>
            <a:r>
              <a:rPr lang="en-US" dirty="0"/>
              <a:t> </a:t>
            </a:r>
            <a:r>
              <a:rPr lang="en-US" dirty="0" err="1"/>
              <a:t>anthrópos</a:t>
            </a:r>
            <a:r>
              <a:rPr lang="en-US" dirty="0"/>
              <a:t> </a:t>
            </a:r>
            <a:r>
              <a:rPr lang="en-US" dirty="0" err="1"/>
              <a:t>zóon</a:t>
            </a:r>
            <a:r>
              <a:rPr lang="en-US" dirty="0"/>
              <a:t> </a:t>
            </a:r>
            <a:r>
              <a:rPr lang="en-US" dirty="0" err="1"/>
              <a:t>politikon</a:t>
            </a:r>
            <a:r>
              <a:rPr lang="en-US" dirty="0"/>
              <a:t>’. Cf. Aristotle. Politics. 1253a 2. 9: ‘ho </a:t>
            </a:r>
            <a:r>
              <a:rPr lang="en-US" dirty="0" err="1"/>
              <a:t>anthrópos</a:t>
            </a:r>
            <a:r>
              <a:rPr lang="en-US" dirty="0"/>
              <a:t> </a:t>
            </a:r>
            <a:r>
              <a:rPr lang="en-US" dirty="0" err="1"/>
              <a:t>fysei</a:t>
            </a:r>
            <a:r>
              <a:rPr lang="en-US" dirty="0"/>
              <a:t> </a:t>
            </a:r>
            <a:r>
              <a:rPr lang="en-US" dirty="0" err="1"/>
              <a:t>politikon</a:t>
            </a:r>
            <a:r>
              <a:rPr lang="en-US" dirty="0"/>
              <a:t> </a:t>
            </a:r>
            <a:r>
              <a:rPr lang="en-US" dirty="0" err="1"/>
              <a:t>zóon</a:t>
            </a:r>
            <a:r>
              <a:rPr lang="en-US" dirty="0"/>
              <a:t>’, ‘</a:t>
            </a:r>
            <a:r>
              <a:rPr lang="en-US" dirty="0" err="1"/>
              <a:t>politikon</a:t>
            </a:r>
            <a:r>
              <a:rPr lang="en-US" dirty="0"/>
              <a:t> ho </a:t>
            </a:r>
            <a:r>
              <a:rPr lang="en-US" dirty="0" err="1"/>
              <a:t>anthrópos</a:t>
            </a:r>
            <a:r>
              <a:rPr lang="en-US" dirty="0"/>
              <a:t> </a:t>
            </a:r>
            <a:r>
              <a:rPr lang="en-US" dirty="0" err="1"/>
              <a:t>zóon</a:t>
            </a:r>
            <a:r>
              <a:rPr lang="en-US" dirty="0"/>
              <a:t>’.</a:t>
            </a:r>
            <a:endParaRPr lang="cs-CZ" dirty="0"/>
          </a:p>
          <a:p>
            <a:pPr>
              <a:buNone/>
            </a:pPr>
            <a:r>
              <a:rPr lang="en-US" dirty="0"/>
              <a:t>Aristotle. </a:t>
            </a:r>
            <a:r>
              <a:rPr lang="en-US" i="1" dirty="0" err="1"/>
              <a:t>Ethica</a:t>
            </a:r>
            <a:r>
              <a:rPr lang="en-US" i="1" dirty="0"/>
              <a:t> Nic.</a:t>
            </a:r>
            <a:r>
              <a:rPr lang="en-US" dirty="0"/>
              <a:t> 1097b 11: ‘</a:t>
            </a:r>
            <a:r>
              <a:rPr lang="en-US" dirty="0" err="1"/>
              <a:t>fysei</a:t>
            </a:r>
            <a:r>
              <a:rPr lang="en-US" dirty="0"/>
              <a:t> </a:t>
            </a:r>
            <a:r>
              <a:rPr lang="en-US" dirty="0" err="1"/>
              <a:t>polikon</a:t>
            </a:r>
            <a:r>
              <a:rPr lang="en-US" dirty="0"/>
              <a:t> ho </a:t>
            </a:r>
            <a:r>
              <a:rPr lang="en-US" dirty="0" err="1"/>
              <a:t>anthrópos</a:t>
            </a:r>
            <a:r>
              <a:rPr lang="en-US" dirty="0"/>
              <a:t>’.</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3267075" y="180974"/>
            <a:ext cx="7426325" cy="3520265"/>
          </a:xfrm>
        </p:spPr>
        <p:txBody>
          <a:bodyPr>
            <a:normAutofit fontScale="90000"/>
          </a:bodyPr>
          <a:lstStyle/>
          <a:p>
            <a:pPr algn="l"/>
            <a:r>
              <a:rPr lang="cs-CZ" b="1" dirty="0" err="1"/>
              <a:t>Philosophy</a:t>
            </a:r>
            <a:br>
              <a:rPr lang="cs-CZ" sz="3969" b="1" dirty="0"/>
            </a:br>
            <a:br>
              <a:rPr lang="cs-CZ" sz="3969" dirty="0"/>
            </a:br>
            <a:r>
              <a:rPr lang="en-US" sz="3969" i="1" dirty="0" err="1"/>
              <a:t>philosophia</a:t>
            </a:r>
            <a:r>
              <a:rPr lang="cs-CZ" sz="3969" i="1" dirty="0"/>
              <a:t> </a:t>
            </a:r>
            <a:r>
              <a:rPr lang="en-US" sz="3969" dirty="0"/>
              <a:t>literally means the</a:t>
            </a:r>
            <a:r>
              <a:rPr lang="cs-CZ" sz="3969" dirty="0"/>
              <a:t> </a:t>
            </a:r>
            <a:r>
              <a:rPr lang="en-US" sz="3969" i="1" dirty="0"/>
              <a:t>love of wisdom</a:t>
            </a:r>
            <a:r>
              <a:rPr lang="cs-CZ" sz="3969" dirty="0"/>
              <a:t> </a:t>
            </a:r>
            <a:r>
              <a:rPr lang="en-US" sz="3969" dirty="0"/>
              <a:t>from Greek</a:t>
            </a:r>
            <a:r>
              <a:rPr lang="cs-CZ" sz="3969" dirty="0"/>
              <a:t> </a:t>
            </a:r>
            <a:r>
              <a:rPr lang="en-US" sz="3969" i="1" dirty="0" err="1"/>
              <a:t>philein</a:t>
            </a:r>
            <a:r>
              <a:rPr lang="en-US" sz="3969" dirty="0"/>
              <a:t> (to love) + </a:t>
            </a:r>
            <a:r>
              <a:rPr lang="en-US" sz="3969" i="1" dirty="0" err="1"/>
              <a:t>sophia</a:t>
            </a:r>
            <a:r>
              <a:rPr lang="en-US" sz="3969" dirty="0"/>
              <a:t> (wisdom)</a:t>
            </a:r>
            <a:r>
              <a:rPr lang="cs-CZ" sz="3969" dirty="0"/>
              <a:t> </a:t>
            </a:r>
            <a:r>
              <a:rPr lang="en-US" sz="3969" dirty="0"/>
              <a:t>→</a:t>
            </a:r>
            <a:r>
              <a:rPr lang="cs-CZ" sz="3969" dirty="0"/>
              <a:t> </a:t>
            </a:r>
            <a:r>
              <a:rPr lang="cs-CZ" sz="3969" dirty="0" err="1"/>
              <a:t>philosophers</a:t>
            </a:r>
            <a:r>
              <a:rPr lang="cs-CZ" sz="3969" dirty="0"/>
              <a:t>: </a:t>
            </a:r>
            <a:r>
              <a:rPr lang="cs-CZ" sz="3969" dirty="0" err="1"/>
              <a:t>lovers</a:t>
            </a:r>
            <a:r>
              <a:rPr lang="cs-CZ" sz="3969" dirty="0"/>
              <a:t> </a:t>
            </a:r>
            <a:r>
              <a:rPr lang="cs-CZ" sz="3969" dirty="0" err="1"/>
              <a:t>of</a:t>
            </a:r>
            <a:r>
              <a:rPr lang="cs-CZ" sz="3969" dirty="0"/>
              <a:t> </a:t>
            </a:r>
            <a:r>
              <a:rPr lang="cs-CZ" sz="3969" dirty="0" err="1"/>
              <a:t>wisdom</a:t>
            </a:r>
            <a:endParaRPr lang="cs-CZ" sz="3969" dirty="0"/>
          </a:p>
        </p:txBody>
      </p:sp>
      <p:sp>
        <p:nvSpPr>
          <p:cNvPr id="3" name="Zástupný symbol pro obsah 2"/>
          <p:cNvSpPr>
            <a:spLocks noGrp="1"/>
          </p:cNvSpPr>
          <p:nvPr>
            <p:ph idx="4294967295"/>
          </p:nvPr>
        </p:nvSpPr>
        <p:spPr>
          <a:xfrm>
            <a:off x="2697018" y="4246078"/>
            <a:ext cx="4719782" cy="2064078"/>
          </a:xfrm>
        </p:spPr>
        <p:txBody>
          <a:bodyPr>
            <a:normAutofit fontScale="77500" lnSpcReduction="20000"/>
          </a:bodyPr>
          <a:lstStyle/>
          <a:p>
            <a:pPr algn="l"/>
            <a:r>
              <a:rPr lang="en-US" sz="3749" b="1" dirty="0">
                <a:solidFill>
                  <a:schemeClr val="tx1"/>
                </a:solidFill>
              </a:rPr>
              <a:t>the study of general and fundamental problems</a:t>
            </a:r>
            <a:r>
              <a:rPr lang="cs-CZ" sz="3749" dirty="0">
                <a:solidFill>
                  <a:schemeClr val="tx1"/>
                </a:solidFill>
              </a:rPr>
              <a:t> –</a:t>
            </a:r>
          </a:p>
          <a:p>
            <a:pPr algn="l"/>
            <a:r>
              <a:rPr lang="cs-CZ" sz="3749" b="1" dirty="0" err="1">
                <a:solidFill>
                  <a:schemeClr val="tx1"/>
                </a:solidFill>
              </a:rPr>
              <a:t>liberal</a:t>
            </a:r>
            <a:r>
              <a:rPr lang="cs-CZ" sz="3749" dirty="0">
                <a:solidFill>
                  <a:schemeClr val="tx1"/>
                </a:solidFill>
              </a:rPr>
              <a:t> </a:t>
            </a:r>
            <a:r>
              <a:rPr lang="cs-CZ" sz="3749" b="1" dirty="0" err="1">
                <a:solidFill>
                  <a:schemeClr val="tx1"/>
                </a:solidFill>
              </a:rPr>
              <a:t>arts</a:t>
            </a:r>
            <a:r>
              <a:rPr lang="cs-CZ" sz="3749" dirty="0">
                <a:solidFill>
                  <a:schemeClr val="tx1"/>
                </a:solidFill>
              </a:rPr>
              <a:t> (latin: </a:t>
            </a:r>
            <a:r>
              <a:rPr lang="cs-CZ" sz="3749" i="1" dirty="0" err="1">
                <a:solidFill>
                  <a:schemeClr val="tx1"/>
                </a:solidFill>
              </a:rPr>
              <a:t>artes</a:t>
            </a:r>
            <a:r>
              <a:rPr lang="cs-CZ" sz="3749" i="1" dirty="0">
                <a:solidFill>
                  <a:schemeClr val="tx1"/>
                </a:solidFill>
              </a:rPr>
              <a:t> </a:t>
            </a:r>
            <a:r>
              <a:rPr lang="cs-CZ" sz="3749" i="1" dirty="0" err="1">
                <a:solidFill>
                  <a:schemeClr val="tx1"/>
                </a:solidFill>
              </a:rPr>
              <a:t>liberales</a:t>
            </a:r>
            <a:r>
              <a:rPr lang="cs-CZ" sz="3749" dirty="0">
                <a:solidFill>
                  <a:schemeClr val="tx1"/>
                </a:solidFill>
              </a:rPr>
              <a:t>)</a:t>
            </a:r>
          </a:p>
          <a:p>
            <a:pPr algn="l">
              <a:buNone/>
            </a:pPr>
            <a:endParaRPr lang="cs-CZ" dirty="0"/>
          </a:p>
        </p:txBody>
      </p:sp>
      <p:pic>
        <p:nvPicPr>
          <p:cNvPr id="4" name="Obrázek 3" descr="File:Statue of Liberty, NY.jpg"/>
          <p:cNvPicPr/>
          <p:nvPr/>
        </p:nvPicPr>
        <p:blipFill>
          <a:blip r:embed="rId3" cstate="print"/>
          <a:srcRect l="28701" t="6614" r="28701" b="17953"/>
          <a:stretch>
            <a:fillRect/>
          </a:stretch>
        </p:blipFill>
        <p:spPr bwMode="auto">
          <a:xfrm>
            <a:off x="7490288" y="3701240"/>
            <a:ext cx="2713863" cy="3603466"/>
          </a:xfrm>
          <a:prstGeom prst="rect">
            <a:avLst/>
          </a:prstGeom>
          <a:noFill/>
          <a:ln w="9525">
            <a:noFill/>
            <a:miter lim="800000"/>
            <a:headEnd/>
            <a:tailEnd/>
          </a:ln>
        </p:spPr>
      </p:pic>
      <p:pic>
        <p:nvPicPr>
          <p:cNvPr id="6146" name="Picture 2" descr="http://static1.wikia.nocookie.net/__cb20120519150212/olympians/images/2/24/Minerva_onyx_Louvre_Ma2225.jpg"/>
          <p:cNvPicPr>
            <a:picLocks noChangeAspect="1" noChangeArrowheads="1"/>
          </p:cNvPicPr>
          <p:nvPr/>
        </p:nvPicPr>
        <p:blipFill>
          <a:blip r:embed="rId4" cstate="print"/>
          <a:srcRect/>
          <a:stretch>
            <a:fillRect/>
          </a:stretch>
        </p:blipFill>
        <p:spPr bwMode="auto">
          <a:xfrm>
            <a:off x="489249" y="3251528"/>
            <a:ext cx="2030586" cy="40531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a:xfrm>
            <a:off x="809943" y="1764294"/>
            <a:ext cx="9073515" cy="5350807"/>
          </a:xfrm>
        </p:spPr>
        <p:txBody>
          <a:bodyPr>
            <a:normAutofit/>
          </a:bodyPr>
          <a:lstStyle/>
          <a:p>
            <a:pPr>
              <a:buNone/>
            </a:pPr>
            <a:r>
              <a:rPr lang="en-GB" dirty="0"/>
              <a:t>When Alexander the Great initiated the establishment of a cosmopolitan city bearing his name, </a:t>
            </a:r>
            <a:r>
              <a:rPr lang="en-GB" b="1" dirty="0"/>
              <a:t>Alexandria</a:t>
            </a:r>
            <a:r>
              <a:rPr lang="en-GB" dirty="0"/>
              <a:t>, its citizens also included </a:t>
            </a:r>
            <a:r>
              <a:rPr lang="en-GB" b="1" dirty="0"/>
              <a:t>Diaspora Jews</a:t>
            </a:r>
            <a:r>
              <a:rPr lang="en-GB" dirty="0"/>
              <a:t>, who were granted as a reward for the alliance the same rights as the Hellenists.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a:xfrm>
            <a:off x="809943" y="1764294"/>
            <a:ext cx="9073515" cy="5350807"/>
          </a:xfrm>
        </p:spPr>
        <p:txBody>
          <a:bodyPr>
            <a:normAutofit fontScale="85000" lnSpcReduction="20000"/>
          </a:bodyPr>
          <a:lstStyle/>
          <a:p>
            <a:pPr>
              <a:buNone/>
            </a:pPr>
            <a:r>
              <a:rPr lang="en-GB" dirty="0"/>
              <a:t>Jews in Alexandria spoke Greek and at some point starting in the 3rd century B.C. they started using the Greek translation of the Law (</a:t>
            </a:r>
            <a:r>
              <a:rPr lang="en-GB" i="1" dirty="0"/>
              <a:t>Torah</a:t>
            </a:r>
            <a:r>
              <a:rPr lang="en-GB" dirty="0"/>
              <a:t>) – </a:t>
            </a:r>
            <a:r>
              <a:rPr lang="en-GB" i="1" dirty="0"/>
              <a:t>Pentateuch</a:t>
            </a:r>
            <a:r>
              <a:rPr lang="en-GB" dirty="0"/>
              <a:t>, subsequently followed by translations of other books of the Old Testament.</a:t>
            </a:r>
            <a:endParaRPr lang="cs-CZ" dirty="0"/>
          </a:p>
          <a:p>
            <a:pPr>
              <a:buNone/>
            </a:pPr>
            <a:r>
              <a:rPr lang="en-GB" dirty="0"/>
              <a:t>Thus, gradually until the 1st century B.C. the Greek set of Jewish writings called </a:t>
            </a:r>
            <a:r>
              <a:rPr lang="en-GB" b="1" i="1" dirty="0"/>
              <a:t>Septuagint</a:t>
            </a:r>
            <a:r>
              <a:rPr lang="en-GB" i="1" dirty="0"/>
              <a:t> </a:t>
            </a:r>
            <a:r>
              <a:rPr lang="en-GB" dirty="0"/>
              <a:t>was written. This text also contains the concept of </a:t>
            </a:r>
            <a:r>
              <a:rPr lang="en-GB" cap="small" dirty="0" err="1"/>
              <a:t>paideia</a:t>
            </a:r>
            <a:r>
              <a:rPr lang="en-GB" dirty="0"/>
              <a:t>. In most places, the word is used in the sense of ‘rebuke’, ‘punishment’, ‘teaching’ and ‘instruction’, but </a:t>
            </a:r>
            <a:r>
              <a:rPr lang="en-GB" cap="small" dirty="0" err="1"/>
              <a:t>paideia</a:t>
            </a:r>
            <a:r>
              <a:rPr lang="en-GB" dirty="0"/>
              <a:t> is used also with the sovereign meaning – the ‘</a:t>
            </a:r>
            <a:r>
              <a:rPr lang="en-GB" b="1" cap="small" dirty="0"/>
              <a:t>Lord</a:t>
            </a:r>
            <a:r>
              <a:rPr lang="en-GB" b="1" dirty="0"/>
              <a:t>’s </a:t>
            </a:r>
            <a:r>
              <a:rPr lang="en-GB" b="1" cap="small" dirty="0" err="1"/>
              <a:t>paideia</a:t>
            </a:r>
            <a:r>
              <a:rPr lang="en-GB" dirty="0"/>
              <a:t>’ – which plays a fundamental role in the relationship of man and his capacity to live from and in connection with God.</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a:bodyPr>
          <a:lstStyle/>
          <a:p>
            <a:pPr>
              <a:buNone/>
            </a:pPr>
            <a:r>
              <a:rPr lang="en-GB" dirty="0"/>
              <a:t>With Philo of Alexandria, who addresses his writings to educated Hellenized Jews, the concept of </a:t>
            </a:r>
            <a:r>
              <a:rPr lang="en-GB" dirty="0" err="1"/>
              <a:t>paideia</a:t>
            </a:r>
            <a:r>
              <a:rPr lang="en-GB" dirty="0"/>
              <a:t> summarizes the contents of Jewish tradition.</a:t>
            </a:r>
            <a:endParaRPr lang="cs-CZ" dirty="0"/>
          </a:p>
          <a:p>
            <a:pPr>
              <a:buNone/>
            </a:pPr>
            <a:r>
              <a:rPr lang="en-GB" dirty="0"/>
              <a:t>We can therefore read in his work, for example: ‘the light of the soul is </a:t>
            </a:r>
            <a:r>
              <a:rPr lang="en-GB" cap="small" dirty="0" err="1"/>
              <a:t>paideia</a:t>
            </a:r>
            <a:r>
              <a:rPr lang="en-GB" dirty="0"/>
              <a:t>’, or he uses also the phrase ‘</a:t>
            </a:r>
            <a:r>
              <a:rPr lang="en-GB" cap="small" dirty="0" err="1"/>
              <a:t>enkyklios</a:t>
            </a:r>
            <a:r>
              <a:rPr lang="en-GB" cap="small" dirty="0"/>
              <a:t> </a:t>
            </a:r>
            <a:r>
              <a:rPr lang="en-GB" cap="small" dirty="0" err="1"/>
              <a:t>paideia</a:t>
            </a:r>
            <a:r>
              <a:rPr lang="en-GB" dirty="0"/>
              <a:t>’ (general education). Hellenized Jews use the word </a:t>
            </a:r>
            <a:r>
              <a:rPr lang="en-GB" cap="small" dirty="0" err="1"/>
              <a:t>paideia</a:t>
            </a:r>
            <a:r>
              <a:rPr lang="en-GB" dirty="0"/>
              <a:t> to approach Greek culture, education level, and their own tradition of divine revelation as well.</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PAIDEIA</a:t>
            </a:r>
          </a:p>
        </p:txBody>
      </p:sp>
      <p:sp>
        <p:nvSpPr>
          <p:cNvPr id="3" name="Zástupný symbol pro obsah 2"/>
          <p:cNvSpPr>
            <a:spLocks noGrp="1"/>
          </p:cNvSpPr>
          <p:nvPr>
            <p:ph idx="1"/>
          </p:nvPr>
        </p:nvSpPr>
        <p:spPr/>
        <p:txBody>
          <a:bodyPr>
            <a:normAutofit fontScale="92500" lnSpcReduction="10000"/>
          </a:bodyPr>
          <a:lstStyle/>
          <a:p>
            <a:pPr>
              <a:buNone/>
            </a:pPr>
            <a:r>
              <a:rPr lang="en-GB" dirty="0"/>
              <a:t>The later Christian acceptance of the high value of </a:t>
            </a:r>
            <a:r>
              <a:rPr lang="en-GB" dirty="0" err="1"/>
              <a:t>paideia</a:t>
            </a:r>
            <a:r>
              <a:rPr lang="en-GB" dirty="0"/>
              <a:t> was also facilitated by the Septuagint text (early Christians used the Old Testament in the version of the Septuagint). This is especially the case when it speaks of </a:t>
            </a:r>
            <a:r>
              <a:rPr lang="en-GB" dirty="0" err="1"/>
              <a:t>paideia</a:t>
            </a:r>
            <a:r>
              <a:rPr lang="en-GB" dirty="0"/>
              <a:t> in the sovereign sense. Despite the fact that this term was important in Greek thinking, it is used in the Septuagint not in the sense of Greek philosophy, but according to the usage of the common Hellenic language and, in this broad sense, as the fruit of Hellenic culture.</a:t>
            </a:r>
            <a:endParaRPr lang="cs-CZ" dirty="0"/>
          </a:p>
          <a:p>
            <a:pPr>
              <a:buNone/>
            </a:pPr>
            <a:r>
              <a:rPr lang="en-US" dirty="0"/>
              <a:t>Philo, </a:t>
            </a:r>
            <a:r>
              <a:rPr lang="en-US" i="1" dirty="0" err="1"/>
              <a:t>Legum</a:t>
            </a:r>
            <a:r>
              <a:rPr lang="en-US" i="1" dirty="0"/>
              <a:t> </a:t>
            </a:r>
            <a:r>
              <a:rPr lang="en-US" i="1" dirty="0" err="1"/>
              <a:t>allegoriae</a:t>
            </a:r>
            <a:r>
              <a:rPr lang="en-US" i="1" dirty="0"/>
              <a:t> </a:t>
            </a:r>
            <a:r>
              <a:rPr lang="en-US" dirty="0"/>
              <a:t>III, 58 – </a:t>
            </a:r>
            <a:r>
              <a:rPr lang="en-US" cap="small" dirty="0" err="1"/>
              <a:t>fós</a:t>
            </a:r>
            <a:r>
              <a:rPr lang="en-US" cap="small" dirty="0"/>
              <a:t> de </a:t>
            </a:r>
            <a:r>
              <a:rPr lang="en-US" cap="small" dirty="0" err="1"/>
              <a:t>psychés</a:t>
            </a:r>
            <a:r>
              <a:rPr lang="en-US" cap="small" dirty="0"/>
              <a:t> </a:t>
            </a:r>
            <a:r>
              <a:rPr lang="en-US" cap="small" dirty="0" err="1"/>
              <a:t>esti</a:t>
            </a:r>
            <a:r>
              <a:rPr lang="en-US" cap="small" dirty="0"/>
              <a:t> </a:t>
            </a:r>
            <a:r>
              <a:rPr lang="en-US" cap="small" dirty="0" err="1"/>
              <a:t>paideia</a:t>
            </a:r>
            <a:r>
              <a:rPr lang="en-US" i="1" dirty="0"/>
              <a:t>; </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GB" dirty="0"/>
              <a:t>Although many Christians in the patristic period will perceive adoption of the essence of Greek culture as ‘blinding by Hellenic </a:t>
            </a:r>
            <a:r>
              <a:rPr lang="en-GB" dirty="0" err="1"/>
              <a:t>paideia</a:t>
            </a:r>
            <a:r>
              <a:rPr lang="en-GB" dirty="0"/>
              <a:t>’, in the New Testament</a:t>
            </a:r>
            <a:r>
              <a:rPr lang="en-GB" i="1" dirty="0"/>
              <a:t> </a:t>
            </a:r>
            <a:r>
              <a:rPr lang="en-GB" dirty="0"/>
              <a:t>the word </a:t>
            </a:r>
            <a:r>
              <a:rPr lang="en-GB" cap="small" dirty="0" err="1"/>
              <a:t>paideia</a:t>
            </a:r>
            <a:r>
              <a:rPr lang="en-GB" dirty="0"/>
              <a:t> is only encountered six times, of which four occur in the Book of Hebrews.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fontScale="77500" lnSpcReduction="20000"/>
          </a:bodyPr>
          <a:lstStyle/>
          <a:p>
            <a:pPr>
              <a:buNone/>
            </a:pPr>
            <a:r>
              <a:rPr lang="en-GB" dirty="0"/>
              <a:t>It is possible to state several reasons for this. The most frequent reason would probably be a reference to Paul’s rejection of the worldly wisdom and the path to the discovery of the soul through internal thought view. Yet the most important change in the Christian view of the soul is the rejection of the essence of the soul in looking at the truth in favour of the concept of a soul which is exposed to the truth of its own source, the truth associated with eternal responsibility. This opening up to the immenseness of divinity and humanity causes such intensification of the soul that Jan </a:t>
            </a:r>
            <a:r>
              <a:rPr lang="en-GB" dirty="0" err="1"/>
              <a:t>Patočka</a:t>
            </a:r>
            <a:r>
              <a:rPr lang="en-GB" dirty="0"/>
              <a:t> considers Christianity the greatest and insurmountable leap forward.</a:t>
            </a:r>
            <a:endParaRPr lang="cs-CZ" dirty="0"/>
          </a:p>
          <a:p>
            <a:pPr>
              <a:buNone/>
            </a:pPr>
            <a:r>
              <a:rPr lang="en-GB" dirty="0"/>
              <a:t>However, it cannot be thought through entirely and it empowers man in his fight against decadence. It is a drama in which the life of the soul is decided, where the soul can choose, and (perhaps) arrive at the purpose, i.e., its cause, through this assumption of responsibility in facing death, in anxiety and hope through choice.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US" dirty="0"/>
              <a:t>For example, contrary to a different expression for the content and process of teaching – </a:t>
            </a:r>
            <a:r>
              <a:rPr lang="en-US" cap="small" dirty="0" err="1"/>
              <a:t>didaché</a:t>
            </a:r>
            <a:r>
              <a:rPr lang="en-US" dirty="0"/>
              <a:t>: teaching, study; instruction, tutoring – which is encountered thirty times in the New Testament.</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GB" dirty="0"/>
              <a:t>The apocryphal narrative of the </a:t>
            </a:r>
            <a:r>
              <a:rPr lang="en-GB" i="1" dirty="0"/>
              <a:t>Acts of Philip</a:t>
            </a:r>
            <a:r>
              <a:rPr lang="en-GB" dirty="0"/>
              <a:t> describes the performance of the apostle Philip in Athens (in front of the same audience and with the same questions as the canonical book of </a:t>
            </a:r>
            <a:r>
              <a:rPr lang="en-GB" i="1" dirty="0"/>
              <a:t>Acts </a:t>
            </a:r>
            <a:r>
              <a:rPr lang="en-GB" dirty="0"/>
              <a:t>describes Paul’s acts) who says: ‘I came to Athens to reveal Christ’s </a:t>
            </a:r>
            <a:r>
              <a:rPr lang="en-GB" dirty="0" err="1"/>
              <a:t>paideia</a:t>
            </a:r>
            <a:r>
              <a:rPr lang="en-GB" dirty="0"/>
              <a:t> to you.’</a:t>
            </a:r>
            <a:endParaRPr lang="cs-CZ" dirty="0"/>
          </a:p>
          <a:p>
            <a:pPr>
              <a:buNone/>
            </a:pPr>
            <a:r>
              <a:rPr lang="en-GB" dirty="0"/>
              <a:t>If Christianity is called Christ’s </a:t>
            </a:r>
            <a:r>
              <a:rPr lang="en-GB" dirty="0" err="1"/>
              <a:t>paideia</a:t>
            </a:r>
            <a:r>
              <a:rPr lang="en-GB" dirty="0"/>
              <a:t> here, it emphasizes the intention to show Christianity in continuity with the classical Greek </a:t>
            </a:r>
            <a:r>
              <a:rPr lang="en-GB" dirty="0" err="1"/>
              <a:t>paideia</a:t>
            </a:r>
            <a:r>
              <a:rPr lang="en-GB" dirty="0"/>
              <a:t> (and Greek </a:t>
            </a:r>
            <a:r>
              <a:rPr lang="en-GB" cap="small" dirty="0" err="1"/>
              <a:t>paideia</a:t>
            </a:r>
            <a:r>
              <a:rPr lang="en-GB" dirty="0"/>
              <a:t> has become the tool of the author of this apocryphal narrative).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GB" dirty="0"/>
              <a:t>In the canonical Letter to the Ephesians, written sometime after 75 A. D., we find the phrase ‘</a:t>
            </a:r>
            <a:r>
              <a:rPr lang="en-GB" cap="small" dirty="0" err="1"/>
              <a:t>paideia</a:t>
            </a:r>
            <a:r>
              <a:rPr lang="en-GB" cap="small" dirty="0"/>
              <a:t> </a:t>
            </a:r>
            <a:r>
              <a:rPr lang="en-GB" cap="small" dirty="0" err="1"/>
              <a:t>kai</a:t>
            </a:r>
            <a:r>
              <a:rPr lang="en-GB" cap="small" dirty="0"/>
              <a:t> </a:t>
            </a:r>
            <a:r>
              <a:rPr lang="en-GB" cap="small" dirty="0" err="1"/>
              <a:t>nouthesia</a:t>
            </a:r>
            <a:r>
              <a:rPr lang="en-GB" cap="small" dirty="0"/>
              <a:t> </a:t>
            </a:r>
            <a:r>
              <a:rPr lang="en-GB" cap="small" dirty="0" err="1"/>
              <a:t>kyriou</a:t>
            </a:r>
            <a:r>
              <a:rPr lang="en-GB" dirty="0"/>
              <a:t>’ (6:4).</a:t>
            </a:r>
            <a:endParaRPr lang="cs-CZ" dirty="0"/>
          </a:p>
          <a:p>
            <a:pPr>
              <a:buNone/>
            </a:pPr>
            <a:r>
              <a:rPr lang="en-GB" dirty="0"/>
              <a:t>In the </a:t>
            </a:r>
            <a:r>
              <a:rPr lang="en-GB" i="1" dirty="0"/>
              <a:t>First letter of the Clement of Rome to Corinth</a:t>
            </a:r>
            <a:r>
              <a:rPr lang="en-GB" dirty="0"/>
              <a:t>, which is dated approximately 96 A.D., the term </a:t>
            </a:r>
            <a:r>
              <a:rPr lang="en-GB" cap="small" dirty="0" err="1"/>
              <a:t>paideia</a:t>
            </a:r>
            <a:r>
              <a:rPr lang="en-GB" dirty="0"/>
              <a:t> is used often (in particular in section 56) in the sense of rebuke, punishment, but it also contains the phrase ‘</a:t>
            </a:r>
            <a:r>
              <a:rPr lang="en-GB" cap="small" dirty="0" err="1"/>
              <a:t>paideia</a:t>
            </a:r>
            <a:r>
              <a:rPr lang="en-GB" cap="small" dirty="0"/>
              <a:t> </a:t>
            </a:r>
            <a:r>
              <a:rPr lang="en-GB" cap="small" dirty="0" err="1"/>
              <a:t>tou</a:t>
            </a:r>
            <a:r>
              <a:rPr lang="en-GB" cap="small" dirty="0"/>
              <a:t> </a:t>
            </a:r>
            <a:r>
              <a:rPr lang="en-GB" cap="small" dirty="0" err="1"/>
              <a:t>theou</a:t>
            </a:r>
            <a:r>
              <a:rPr lang="en-GB" dirty="0"/>
              <a:t>’ (62,3), where </a:t>
            </a:r>
            <a:r>
              <a:rPr lang="en-GB" cap="small" dirty="0" err="1"/>
              <a:t>paideia</a:t>
            </a:r>
            <a:r>
              <a:rPr lang="en-GB" dirty="0"/>
              <a:t> is already in the sovereign sense.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a:xfrm>
            <a:off x="809943" y="1557651"/>
            <a:ext cx="9073515" cy="5795627"/>
          </a:xfrm>
        </p:spPr>
        <p:txBody>
          <a:bodyPr>
            <a:normAutofit fontScale="77500" lnSpcReduction="20000"/>
          </a:bodyPr>
          <a:lstStyle/>
          <a:p>
            <a:pPr>
              <a:buNone/>
            </a:pPr>
            <a:r>
              <a:rPr lang="en-GB" dirty="0"/>
              <a:t>Clement of Alexandria and Origen are considered founders of Christian philosophy. Both build upon the sovereign concept of </a:t>
            </a:r>
            <a:r>
              <a:rPr lang="en-GB" dirty="0" err="1"/>
              <a:t>paideia</a:t>
            </a:r>
            <a:r>
              <a:rPr lang="en-GB" dirty="0"/>
              <a:t> in Plato. In the fight against the proliferating teachings of the Gnostics, they have promoted the concept of Christianity as the true gnosis.</a:t>
            </a:r>
            <a:endParaRPr lang="cs-CZ" dirty="0"/>
          </a:p>
          <a:p>
            <a:pPr>
              <a:buNone/>
            </a:pPr>
            <a:r>
              <a:rPr lang="en-GB" dirty="0"/>
              <a:t>Christian </a:t>
            </a:r>
            <a:r>
              <a:rPr lang="en-GB" dirty="0" err="1"/>
              <a:t>Platonians</a:t>
            </a:r>
            <a:r>
              <a:rPr lang="en-GB" dirty="0"/>
              <a:t> were convinced that they can confront different mystifications like Plato with their more scientific approach, in which the view and exoteric approach was emphasized with focus on the concept of </a:t>
            </a:r>
            <a:r>
              <a:rPr lang="en-GB" cap="small" dirty="0" err="1"/>
              <a:t>alétheia</a:t>
            </a:r>
            <a:r>
              <a:rPr lang="en-GB" dirty="0"/>
              <a:t> as opposed to the more mythical approach where the focus was impression – </a:t>
            </a:r>
            <a:r>
              <a:rPr lang="en-GB" cap="small" dirty="0" err="1"/>
              <a:t>doxa</a:t>
            </a:r>
            <a:r>
              <a:rPr lang="en-GB" dirty="0"/>
              <a:t> – and esoteric approach. Clement of Alexandria dedicated his work </a:t>
            </a:r>
            <a:r>
              <a:rPr lang="en-GB" cap="small" dirty="0" err="1"/>
              <a:t>Protreptikos</a:t>
            </a:r>
            <a:r>
              <a:rPr lang="en-GB" cap="small" dirty="0"/>
              <a:t> pros </a:t>
            </a:r>
            <a:r>
              <a:rPr lang="en-GB" cap="small" dirty="0" err="1"/>
              <a:t>Hellénas</a:t>
            </a:r>
            <a:r>
              <a:rPr lang="en-GB" dirty="0"/>
              <a:t> (</a:t>
            </a:r>
            <a:r>
              <a:rPr lang="en-GB" i="1" dirty="0"/>
              <a:t>Exhortation to the Greeks</a:t>
            </a:r>
            <a:r>
              <a:rPr lang="en-GB" dirty="0"/>
              <a:t>) to the Greeks, but soon in his work </a:t>
            </a:r>
            <a:r>
              <a:rPr lang="en-GB" cap="small" dirty="0" err="1"/>
              <a:t>Paidagógos</a:t>
            </a:r>
            <a:r>
              <a:rPr lang="en-GB" dirty="0"/>
              <a:t> aimed directly at the centre of Greek culture, at the Hellenic </a:t>
            </a:r>
            <a:r>
              <a:rPr lang="en-GB" dirty="0" err="1"/>
              <a:t>paideia</a:t>
            </a:r>
            <a:r>
              <a:rPr lang="en-GB" dirty="0"/>
              <a:t>, because Christ is called the true </a:t>
            </a:r>
            <a:r>
              <a:rPr lang="en-GB" cap="small" dirty="0" err="1"/>
              <a:t>paidagógos</a:t>
            </a:r>
            <a:r>
              <a:rPr lang="en-GB"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1/Septem-artes-liberales_Herrad-von-Landsberg_Hortus-deliciarum_1180.jpg/640px-Septem-artes-liberales_Herrad-von-Landsberg_Hortus-deliciarum_1180.jpg"/>
          <p:cNvPicPr>
            <a:picLocks noChangeAspect="1" noChangeArrowheads="1"/>
          </p:cNvPicPr>
          <p:nvPr/>
        </p:nvPicPr>
        <p:blipFill>
          <a:blip r:embed="rId3" cstate="print"/>
          <a:srcRect/>
          <a:stretch>
            <a:fillRect/>
          </a:stretch>
        </p:blipFill>
        <p:spPr bwMode="auto">
          <a:xfrm>
            <a:off x="2567975" y="-1"/>
            <a:ext cx="5767814" cy="75612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a:xfrm>
            <a:off x="809943" y="1557651"/>
            <a:ext cx="9073515" cy="5795627"/>
          </a:xfrm>
        </p:spPr>
        <p:txBody>
          <a:bodyPr>
            <a:normAutofit fontScale="77500" lnSpcReduction="20000"/>
          </a:bodyPr>
          <a:lstStyle/>
          <a:p>
            <a:pPr>
              <a:buNone/>
            </a:pPr>
            <a:r>
              <a:rPr lang="en-GB" dirty="0"/>
              <a:t>It is not rejection of the previous great Greek tradition but rather a conviction that in Christ all </a:t>
            </a:r>
            <a:r>
              <a:rPr lang="en-GB" cap="small" dirty="0" err="1"/>
              <a:t>paideia</a:t>
            </a:r>
            <a:r>
              <a:rPr lang="en-GB" dirty="0"/>
              <a:t> finds its intensification. At this point Christianity aspires to realize the entire Christian civilization to which all previous great cultures were </a:t>
            </a:r>
            <a:r>
              <a:rPr lang="en-GB" dirty="0" err="1"/>
              <a:t>propaideia</a:t>
            </a:r>
            <a:r>
              <a:rPr lang="en-GB" dirty="0"/>
              <a:t>, but Christian religion is the true </a:t>
            </a:r>
            <a:r>
              <a:rPr lang="en-GB" cap="small" dirty="0" err="1"/>
              <a:t>paideia</a:t>
            </a:r>
            <a:r>
              <a:rPr lang="en-GB" dirty="0"/>
              <a:t> – Christianity in its theological form, as Christian gnosis, which also implies that Christianity is the divine </a:t>
            </a:r>
            <a:r>
              <a:rPr lang="en-GB" dirty="0" err="1"/>
              <a:t>paideia</a:t>
            </a:r>
            <a:r>
              <a:rPr lang="en-GB" dirty="0"/>
              <a:t>. In Origen, the concept of </a:t>
            </a:r>
            <a:r>
              <a:rPr lang="en-GB" cap="small" dirty="0" err="1"/>
              <a:t>paideia</a:t>
            </a:r>
            <a:r>
              <a:rPr lang="en-GB" dirty="0"/>
              <a:t> had always anagogic (uplifting, educational, noble, festive) character, i.e., in the sense of </a:t>
            </a:r>
            <a:r>
              <a:rPr lang="en-GB" cap="small" dirty="0" err="1"/>
              <a:t>theia</a:t>
            </a:r>
            <a:r>
              <a:rPr lang="en-GB" cap="small" dirty="0"/>
              <a:t> </a:t>
            </a:r>
            <a:r>
              <a:rPr lang="en-GB" cap="small" dirty="0" err="1"/>
              <a:t>paideia</a:t>
            </a:r>
            <a:r>
              <a:rPr lang="en-GB" dirty="0"/>
              <a:t>.</a:t>
            </a:r>
            <a:endParaRPr lang="cs-CZ" dirty="0"/>
          </a:p>
          <a:p>
            <a:pPr>
              <a:buNone/>
            </a:pPr>
            <a:r>
              <a:rPr lang="en-GB" dirty="0"/>
              <a:t>Christianity has now become a new </a:t>
            </a:r>
            <a:r>
              <a:rPr lang="en-GB" dirty="0" err="1"/>
              <a:t>paideia</a:t>
            </a:r>
            <a:r>
              <a:rPr lang="en-GB" dirty="0"/>
              <a:t> as opposed to the Greek idea of uniform culture in the Hellenic </a:t>
            </a:r>
            <a:r>
              <a:rPr lang="en-GB" dirty="0" err="1"/>
              <a:t>paideia</a:t>
            </a:r>
            <a:r>
              <a:rPr lang="en-GB" dirty="0"/>
              <a:t>, whose source is the divine Logos, the Word which creates the world. Christian </a:t>
            </a:r>
            <a:r>
              <a:rPr lang="en-GB" cap="small" dirty="0" err="1"/>
              <a:t>paideia</a:t>
            </a:r>
            <a:r>
              <a:rPr lang="en-GB" cap="small" dirty="0"/>
              <a:t>, </a:t>
            </a:r>
            <a:r>
              <a:rPr lang="en-GB" dirty="0"/>
              <a:t>unlike other concepts of</a:t>
            </a:r>
            <a:r>
              <a:rPr lang="en-GB" cap="small" dirty="0"/>
              <a:t> </a:t>
            </a:r>
            <a:r>
              <a:rPr lang="en-GB" dirty="0" err="1"/>
              <a:t>paideia</a:t>
            </a:r>
            <a:r>
              <a:rPr lang="en-GB" dirty="0"/>
              <a:t> with human teachers, differs particularly in the concept of Jesus as the embodied divine Word – Logos.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GB" dirty="0"/>
              <a:t>The later times will assign a task to the Christian </a:t>
            </a:r>
            <a:r>
              <a:rPr lang="en-GB" dirty="0" err="1"/>
              <a:t>paideia</a:t>
            </a:r>
            <a:r>
              <a:rPr lang="en-GB" dirty="0"/>
              <a:t> to show a formative strength of its intellectual work – in particular in the intellectual and artistic domain. Only </a:t>
            </a:r>
            <a:r>
              <a:rPr lang="en-GB" dirty="0" err="1"/>
              <a:t>Cappadocian</a:t>
            </a:r>
            <a:r>
              <a:rPr lang="en-GB" dirty="0"/>
              <a:t> Fathers – Basil of Caesarea, Gregory of </a:t>
            </a:r>
            <a:r>
              <a:rPr lang="en-GB" dirty="0" err="1"/>
              <a:t>Nazianzus</a:t>
            </a:r>
            <a:r>
              <a:rPr lang="en-GB" dirty="0"/>
              <a:t> and Gregory of Nyssa – created a new culture for which they used both the art of rhetoric as well as philosophy.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a:xfrm>
            <a:off x="809943" y="1764294"/>
            <a:ext cx="9073515" cy="5430199"/>
          </a:xfrm>
        </p:spPr>
        <p:txBody>
          <a:bodyPr>
            <a:normAutofit fontScale="92500" lnSpcReduction="20000"/>
          </a:bodyPr>
          <a:lstStyle/>
          <a:p>
            <a:pPr>
              <a:buNone/>
            </a:pPr>
            <a:r>
              <a:rPr lang="en-GB" dirty="0"/>
              <a:t>In his work </a:t>
            </a:r>
            <a:r>
              <a:rPr lang="en-GB" i="1" dirty="0"/>
              <a:t>Life of Moses </a:t>
            </a:r>
            <a:r>
              <a:rPr lang="en-GB" dirty="0"/>
              <a:t>Gregory of Nyssa focuses on the narration of Moses’ life as an example of virtuous life or also spiritual life through which Gregory answers the question what comprises perfect life, thus providing an interpretation of Christian spirituality using an example of a man whom also Philo of Alexandria shows as a role model of perfection and greatness. It is in </a:t>
            </a:r>
            <a:r>
              <a:rPr lang="en-GB" i="1" dirty="0"/>
              <a:t>Life of Moses </a:t>
            </a:r>
            <a:r>
              <a:rPr lang="en-GB" dirty="0"/>
              <a:t>where we encounter Gregory’s thought about eternity as a measure of virtue.</a:t>
            </a:r>
            <a:endParaRPr lang="cs-CZ" dirty="0"/>
          </a:p>
          <a:p>
            <a:pPr>
              <a:buNone/>
            </a:pPr>
            <a:r>
              <a:rPr lang="en-GB" dirty="0"/>
              <a:t>God alone is the perfect virtue. A man is called to search for the good: ‘Human perfection is probably characterized as desire to have ever fuller good.’</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a:xfrm>
            <a:off x="809943" y="1764294"/>
            <a:ext cx="9073515" cy="5796968"/>
          </a:xfrm>
        </p:spPr>
        <p:txBody>
          <a:bodyPr>
            <a:normAutofit fontScale="62500" lnSpcReduction="20000"/>
          </a:bodyPr>
          <a:lstStyle/>
          <a:p>
            <a:pPr>
              <a:buNone/>
            </a:pPr>
            <a:r>
              <a:rPr lang="en-GB" dirty="0"/>
              <a:t>According to Gregory, every man is called to choose an image which he will model (although from the point of view of the Biblical story of creation, man is made in God’s image). In this sense, everybody is a father to himself.</a:t>
            </a:r>
            <a:endParaRPr lang="cs-CZ" dirty="0"/>
          </a:p>
          <a:p>
            <a:pPr>
              <a:buNone/>
            </a:pPr>
            <a:r>
              <a:rPr lang="en-GB" dirty="0"/>
              <a:t>Wise parents (i.e., true view of the image, ‘foresighted thought’) will of course equip a newborn child for the journey through the stream of the world with a basket made of various sticks, i.e., with education (</a:t>
            </a:r>
            <a:r>
              <a:rPr lang="en-GB" cap="small" dirty="0" err="1"/>
              <a:t>paideusis</a:t>
            </a:r>
            <a:r>
              <a:rPr lang="en-GB" dirty="0"/>
              <a:t>) in various disciplines’. This is the way Gregory allegorically interprets the Biblical story of little Moses being put in a basket and allowed to float on the Nile.</a:t>
            </a:r>
            <a:endParaRPr lang="cs-CZ" dirty="0"/>
          </a:p>
          <a:p>
            <a:pPr>
              <a:buNone/>
            </a:pPr>
            <a:r>
              <a:rPr lang="en-GB" dirty="0"/>
              <a:t>Also, the writing </a:t>
            </a:r>
            <a:r>
              <a:rPr lang="en-GB" i="1" dirty="0"/>
              <a:t>On Perfection</a:t>
            </a:r>
            <a:r>
              <a:rPr lang="en-GB" dirty="0"/>
              <a:t> includes a warning against stopping on the journey of increasing in virtue: ‘Because the true perfection means never stopping in the growth toward the ever greater and never limiting perfection with any boundary.’ Gregory of Nyssa contributes to the concept of </a:t>
            </a:r>
            <a:r>
              <a:rPr lang="en-GB" dirty="0" err="1"/>
              <a:t>paideia</a:t>
            </a:r>
            <a:r>
              <a:rPr lang="en-GB" dirty="0"/>
              <a:t> here in particular by his emphasis on the eternal process of education – maturing as a journey to virtue and perfection – and Plato’s idea of education as a movement toward perfection, to the highest virtue, to good, is also apparent here. If, however, virtue is eternal, then this way of </a:t>
            </a:r>
            <a:r>
              <a:rPr lang="en-GB" dirty="0" err="1"/>
              <a:t>paideia</a:t>
            </a:r>
            <a:r>
              <a:rPr lang="en-GB" dirty="0"/>
              <a:t> is also never ending and its purpose lies in searching, in </a:t>
            </a:r>
            <a:r>
              <a:rPr lang="en-GB" cap="small" dirty="0" err="1"/>
              <a:t>periagógé</a:t>
            </a:r>
            <a:r>
              <a:rPr lang="en-GB" dirty="0"/>
              <a:t>, conversion, in the very movement of the soul.</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lnSpcReduction="10000"/>
          </a:bodyPr>
          <a:lstStyle/>
          <a:p>
            <a:pPr>
              <a:buNone/>
            </a:pPr>
            <a:r>
              <a:rPr lang="en-GB" dirty="0"/>
              <a:t>The concept of </a:t>
            </a:r>
            <a:r>
              <a:rPr lang="en-GB" cap="small" dirty="0" err="1"/>
              <a:t>paideia</a:t>
            </a:r>
            <a:r>
              <a:rPr lang="en-GB" dirty="0"/>
              <a:t> has therefore acquired a broad semantic field in the way from Aeschylus to Gregory of Nyssa, in which the most important element for the practice of education which would want to draw on this concept is perhaps the reference to the orientation to the essence of life. This may be called, according to different concepts, </a:t>
            </a:r>
            <a:r>
              <a:rPr lang="en-GB" b="1" dirty="0"/>
              <a:t>generally virtue </a:t>
            </a:r>
            <a:r>
              <a:rPr lang="en-GB" dirty="0"/>
              <a:t>or, more specifically, </a:t>
            </a:r>
            <a:r>
              <a:rPr lang="en-GB" b="1" dirty="0"/>
              <a:t>goodness</a:t>
            </a:r>
            <a:r>
              <a:rPr lang="en-GB" dirty="0"/>
              <a:t>, or </a:t>
            </a:r>
            <a:r>
              <a:rPr lang="en-GB" b="1" dirty="0"/>
              <a:t>God</a:t>
            </a:r>
            <a:r>
              <a:rPr lang="en-GB" dirty="0"/>
              <a:t>.</a:t>
            </a:r>
            <a:endParaRPr lang="cs-CZ" dirty="0"/>
          </a:p>
          <a:p>
            <a:pPr>
              <a:buNone/>
            </a:pPr>
            <a:r>
              <a:rPr lang="en-GB" dirty="0"/>
              <a:t>At any rate, </a:t>
            </a:r>
            <a:r>
              <a:rPr lang="en-GB" cap="small" dirty="0" err="1"/>
              <a:t>paideia</a:t>
            </a:r>
            <a:r>
              <a:rPr lang="en-GB" dirty="0"/>
              <a:t> is thus associated with that which represents the </a:t>
            </a:r>
            <a:r>
              <a:rPr lang="en-GB" b="1" dirty="0"/>
              <a:t>highest value</a:t>
            </a:r>
            <a:r>
              <a:rPr lang="en-GB" dirty="0"/>
              <a:t> for the given system.</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Christianity</a:t>
            </a:r>
            <a:endParaRPr lang="cs-CZ" dirty="0"/>
          </a:p>
        </p:txBody>
      </p:sp>
      <p:sp>
        <p:nvSpPr>
          <p:cNvPr id="3" name="Zástupný symbol pro obsah 2"/>
          <p:cNvSpPr>
            <a:spLocks noGrp="1"/>
          </p:cNvSpPr>
          <p:nvPr>
            <p:ph idx="1"/>
          </p:nvPr>
        </p:nvSpPr>
        <p:spPr/>
        <p:txBody>
          <a:bodyPr>
            <a:normAutofit/>
          </a:bodyPr>
          <a:lstStyle/>
          <a:p>
            <a:pPr>
              <a:buNone/>
            </a:pPr>
            <a:r>
              <a:rPr lang="en-GB" dirty="0"/>
              <a:t>The second important characteristic of </a:t>
            </a:r>
            <a:r>
              <a:rPr lang="en-GB" dirty="0" err="1"/>
              <a:t>paideia</a:t>
            </a:r>
            <a:r>
              <a:rPr lang="en-GB" dirty="0"/>
              <a:t> is </a:t>
            </a:r>
            <a:r>
              <a:rPr lang="en-GB" b="1" dirty="0"/>
              <a:t>dynamism</a:t>
            </a:r>
            <a:r>
              <a:rPr lang="en-GB" dirty="0"/>
              <a:t>, continuity, variability and fundamental incompleteness.</a:t>
            </a:r>
            <a:endParaRPr lang="cs-CZ" dirty="0"/>
          </a:p>
          <a:p>
            <a:pPr>
              <a:buNone/>
            </a:pPr>
            <a:r>
              <a:rPr lang="en-GB" dirty="0"/>
              <a:t>Education retains this characteristic also in the thinking of other great figures of the philosophy of education, such as </a:t>
            </a:r>
            <a:r>
              <a:rPr lang="en-GB" b="1" dirty="0"/>
              <a:t>Saint Augustine</a:t>
            </a:r>
            <a:r>
              <a:rPr lang="en-GB" dirty="0"/>
              <a:t>, </a:t>
            </a:r>
            <a:r>
              <a:rPr lang="en-GB" b="1" dirty="0"/>
              <a:t>John Amos Comenius </a:t>
            </a:r>
            <a:r>
              <a:rPr lang="en-GB" dirty="0"/>
              <a:t>and, most recently the Czech philosopher </a:t>
            </a:r>
            <a:r>
              <a:rPr lang="en-GB" b="1" dirty="0"/>
              <a:t>Jan </a:t>
            </a:r>
            <a:r>
              <a:rPr lang="en-GB" b="1" dirty="0" err="1"/>
              <a:t>Patočka</a:t>
            </a:r>
            <a:r>
              <a:rPr lang="en-GB" dirty="0"/>
              <a:t>. For them, </a:t>
            </a:r>
            <a:r>
              <a:rPr lang="en-GB" b="1" dirty="0"/>
              <a:t>humanity</a:t>
            </a:r>
            <a:r>
              <a:rPr lang="en-GB" dirty="0"/>
              <a:t> is not a hereditary reality but rather a reality assigned to us </a:t>
            </a:r>
            <a:r>
              <a:rPr lang="en-GB" b="1" dirty="0"/>
              <a:t>as a task </a:t>
            </a:r>
            <a:r>
              <a:rPr lang="en-GB" dirty="0"/>
              <a:t>to be realized, therefore humanity is acquired as an </a:t>
            </a:r>
            <a:r>
              <a:rPr lang="en-GB" b="1" dirty="0"/>
              <a:t>option</a:t>
            </a:r>
            <a:r>
              <a:rPr lang="en-GB"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943" y="302801"/>
            <a:ext cx="9073515" cy="937281"/>
          </a:xfrm>
        </p:spPr>
        <p:txBody>
          <a:bodyPr/>
          <a:lstStyle/>
          <a:p>
            <a:r>
              <a:rPr lang="cs-CZ" dirty="0" err="1"/>
              <a:t>Methods</a:t>
            </a:r>
            <a:r>
              <a:rPr lang="cs-CZ" dirty="0"/>
              <a:t> </a:t>
            </a:r>
            <a:r>
              <a:rPr lang="cs-CZ" dirty="0" err="1"/>
              <a:t>of</a:t>
            </a:r>
            <a:r>
              <a:rPr lang="cs-CZ" dirty="0"/>
              <a:t> </a:t>
            </a:r>
            <a:r>
              <a:rPr lang="cs-CZ" dirty="0" err="1"/>
              <a:t>philosophy</a:t>
            </a:r>
            <a:endParaRPr lang="cs-CZ" dirty="0"/>
          </a:p>
        </p:txBody>
      </p:sp>
      <p:sp>
        <p:nvSpPr>
          <p:cNvPr id="3" name="Zástupný symbol pro obsah 2"/>
          <p:cNvSpPr>
            <a:spLocks noGrp="1"/>
          </p:cNvSpPr>
          <p:nvPr>
            <p:ph idx="1"/>
          </p:nvPr>
        </p:nvSpPr>
        <p:spPr>
          <a:xfrm>
            <a:off x="662563" y="1240082"/>
            <a:ext cx="9527058" cy="6113196"/>
          </a:xfrm>
        </p:spPr>
        <p:txBody>
          <a:bodyPr>
            <a:normAutofit lnSpcReduction="10000"/>
          </a:bodyPr>
          <a:lstStyle/>
          <a:p>
            <a:pPr>
              <a:buNone/>
            </a:pPr>
            <a:r>
              <a:rPr lang="cs-CZ" cap="small" dirty="0" err="1"/>
              <a:t>methodos</a:t>
            </a:r>
            <a:endParaRPr lang="cs-CZ" cap="small" dirty="0"/>
          </a:p>
          <a:p>
            <a:pPr>
              <a:buNone/>
            </a:pPr>
            <a:r>
              <a:rPr lang="cs-CZ" b="1" cap="small" dirty="0" err="1">
                <a:solidFill>
                  <a:srgbClr val="FF0000"/>
                </a:solidFill>
              </a:rPr>
              <a:t>epimeleia</a:t>
            </a:r>
            <a:r>
              <a:rPr lang="cs-CZ" b="1" cap="small" dirty="0">
                <a:solidFill>
                  <a:srgbClr val="FF0000"/>
                </a:solidFill>
              </a:rPr>
              <a:t> peri </a:t>
            </a:r>
            <a:r>
              <a:rPr lang="cs-CZ" b="1" cap="small" dirty="0" err="1">
                <a:solidFill>
                  <a:srgbClr val="FF0000"/>
                </a:solidFill>
              </a:rPr>
              <a:t>tés</a:t>
            </a:r>
            <a:r>
              <a:rPr lang="cs-CZ" b="1" cap="small" dirty="0">
                <a:solidFill>
                  <a:srgbClr val="FF0000"/>
                </a:solidFill>
              </a:rPr>
              <a:t> </a:t>
            </a:r>
            <a:r>
              <a:rPr lang="cs-CZ" b="1" cap="small" dirty="0" err="1">
                <a:solidFill>
                  <a:srgbClr val="FF0000"/>
                </a:solidFill>
              </a:rPr>
              <a:t>psychés</a:t>
            </a:r>
            <a:r>
              <a:rPr lang="cs-CZ" b="1" cap="small" dirty="0"/>
              <a:t> </a:t>
            </a:r>
            <a:r>
              <a:rPr lang="cs-CZ" dirty="0"/>
              <a:t>(Cicero: </a:t>
            </a:r>
            <a:r>
              <a:rPr lang="cs-CZ" b="1" i="1" dirty="0" err="1">
                <a:solidFill>
                  <a:srgbClr val="FF0000"/>
                </a:solidFill>
              </a:rPr>
              <a:t>cultura</a:t>
            </a:r>
            <a:r>
              <a:rPr lang="cs-CZ" b="1" i="1" dirty="0">
                <a:solidFill>
                  <a:srgbClr val="FF0000"/>
                </a:solidFill>
              </a:rPr>
              <a:t> </a:t>
            </a:r>
            <a:r>
              <a:rPr lang="cs-CZ" b="1" i="1" dirty="0" err="1">
                <a:solidFill>
                  <a:srgbClr val="FF0000"/>
                </a:solidFill>
              </a:rPr>
              <a:t>animi</a:t>
            </a:r>
            <a:r>
              <a:rPr lang="cs-CZ" dirty="0"/>
              <a:t>)</a:t>
            </a:r>
          </a:p>
          <a:p>
            <a:r>
              <a:rPr lang="cs-CZ" cap="small" dirty="0"/>
              <a:t>logos</a:t>
            </a:r>
            <a:r>
              <a:rPr lang="cs-CZ" dirty="0"/>
              <a:t> → </a:t>
            </a:r>
            <a:r>
              <a:rPr lang="cs-CZ" cap="small" dirty="0" err="1"/>
              <a:t>dia</a:t>
            </a:r>
            <a:r>
              <a:rPr lang="cs-CZ" cap="small" dirty="0"/>
              <a:t>-logos</a:t>
            </a:r>
          </a:p>
          <a:p>
            <a:endParaRPr lang="cs-CZ" dirty="0"/>
          </a:p>
          <a:p>
            <a:r>
              <a:rPr lang="cs-CZ" dirty="0" err="1"/>
              <a:t>questioning</a:t>
            </a:r>
            <a:r>
              <a:rPr lang="cs-CZ" dirty="0"/>
              <a:t>, </a:t>
            </a:r>
            <a:r>
              <a:rPr lang="cs-CZ" dirty="0" err="1"/>
              <a:t>search</a:t>
            </a:r>
            <a:endParaRPr lang="cs-CZ" dirty="0"/>
          </a:p>
          <a:p>
            <a:r>
              <a:rPr lang="cs-CZ" dirty="0" err="1"/>
              <a:t>thinking</a:t>
            </a:r>
            <a:r>
              <a:rPr lang="cs-CZ" dirty="0"/>
              <a:t>, </a:t>
            </a:r>
            <a:r>
              <a:rPr lang="cs-CZ" dirty="0" err="1"/>
              <a:t>speculation</a:t>
            </a:r>
            <a:r>
              <a:rPr lang="cs-CZ" dirty="0"/>
              <a:t>, </a:t>
            </a:r>
            <a:r>
              <a:rPr lang="cs-CZ" dirty="0" err="1"/>
              <a:t>hermeneutics</a:t>
            </a:r>
            <a:r>
              <a:rPr lang="cs-CZ" dirty="0"/>
              <a:t>, </a:t>
            </a:r>
            <a:r>
              <a:rPr lang="cs-CZ" dirty="0" err="1"/>
              <a:t>exegesis</a:t>
            </a:r>
            <a:endParaRPr lang="cs-CZ" dirty="0"/>
          </a:p>
          <a:p>
            <a:r>
              <a:rPr lang="cs-CZ" b="1" dirty="0">
                <a:solidFill>
                  <a:srgbClr val="FF0000"/>
                </a:solidFill>
              </a:rPr>
              <a:t>care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soul</a:t>
            </a:r>
          </a:p>
          <a:p>
            <a:pPr>
              <a:buNone/>
            </a:pPr>
            <a:endParaRPr lang="cs-CZ" dirty="0"/>
          </a:p>
          <a:p>
            <a:pPr>
              <a:buNone/>
            </a:pPr>
            <a:r>
              <a:rPr lang="cs-CZ" dirty="0" err="1"/>
              <a:t>Method</a:t>
            </a:r>
            <a:r>
              <a:rPr lang="cs-CZ" dirty="0"/>
              <a:t> </a:t>
            </a:r>
            <a:r>
              <a:rPr lang="cs-CZ" dirty="0" err="1"/>
              <a:t>of</a:t>
            </a:r>
            <a:r>
              <a:rPr lang="cs-CZ" dirty="0"/>
              <a:t> </a:t>
            </a:r>
            <a:r>
              <a:rPr lang="cs-CZ" b="1" dirty="0"/>
              <a:t>science</a:t>
            </a:r>
            <a:r>
              <a:rPr lang="cs-CZ" dirty="0"/>
              <a:t>? </a:t>
            </a:r>
            <a:r>
              <a:rPr lang="cs-CZ" dirty="0" err="1"/>
              <a:t>Description</a:t>
            </a:r>
            <a:r>
              <a:rPr lang="cs-CZ" dirty="0"/>
              <a:t> (</a:t>
            </a:r>
            <a:r>
              <a:rPr lang="cs-CZ" dirty="0" err="1"/>
              <a:t>measure</a:t>
            </a:r>
            <a:r>
              <a:rPr lang="cs-CZ" dirty="0"/>
              <a:t>, </a:t>
            </a:r>
            <a:r>
              <a:rPr lang="cs-CZ" dirty="0" err="1"/>
              <a:t>weath</a:t>
            </a:r>
            <a:r>
              <a:rPr lang="cs-CZ" dirty="0"/>
              <a:t>, </a:t>
            </a:r>
            <a:r>
              <a:rPr lang="cs-CZ" dirty="0" err="1"/>
              <a:t>proportion</a:t>
            </a:r>
            <a:r>
              <a:rPr lang="cs-CZ" dirty="0"/>
              <a:t>, </a:t>
            </a:r>
            <a:r>
              <a:rPr lang="cs-CZ" dirty="0" err="1"/>
              <a:t>extent</a:t>
            </a:r>
            <a:r>
              <a:rPr lang="cs-CZ" dirty="0"/>
              <a:t> …), </a:t>
            </a:r>
            <a:r>
              <a:rPr lang="cs-CZ" dirty="0" err="1"/>
              <a:t>analysis</a:t>
            </a:r>
            <a:r>
              <a:rPr lang="cs-CZ" dirty="0"/>
              <a:t>, </a:t>
            </a:r>
            <a:r>
              <a:rPr lang="cs-CZ" dirty="0" err="1"/>
              <a:t>synthesis</a:t>
            </a:r>
            <a:r>
              <a:rPr lang="cs-CZ" dirty="0"/>
              <a:t>, </a:t>
            </a:r>
            <a:r>
              <a:rPr lang="cs-CZ" dirty="0" err="1"/>
              <a:t>comparison</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idx="4294967295"/>
          </p:nvPr>
        </p:nvSpPr>
        <p:spPr>
          <a:xfrm>
            <a:off x="-1" y="50800"/>
            <a:ext cx="10400145" cy="2230582"/>
          </a:xfrm>
        </p:spPr>
        <p:txBody>
          <a:bodyPr vert="horz" wrap="square" lIns="0" tIns="0" rIns="0" bIns="0" numCol="1" anchor="ctr" anchorCtr="0" compatLnSpc="1">
            <a:prstTxWarp prst="textNoShape">
              <a:avLst/>
            </a:prstTxWarp>
            <a:normAutofit/>
          </a:bodyPr>
          <a:lstStyle/>
          <a:p>
            <a:r>
              <a:rPr lang="en-US" sz="3200" dirty="0"/>
              <a:t>Plato (428/7-348/7 BC)</a:t>
            </a:r>
            <a:br>
              <a:rPr lang="cs-CZ" sz="3200" dirty="0"/>
            </a:br>
            <a:r>
              <a:rPr lang="en-US" sz="3200" dirty="0">
                <a:hlinkClick r:id="rId3"/>
              </a:rPr>
              <a:t>The </a:t>
            </a:r>
            <a:r>
              <a:rPr lang="cs-CZ" sz="3200" dirty="0" err="1">
                <a:hlinkClick r:id="rId3"/>
              </a:rPr>
              <a:t>Allegory</a:t>
            </a:r>
            <a:r>
              <a:rPr lang="en-US" sz="3200" dirty="0">
                <a:hlinkClick r:id="rId3"/>
              </a:rPr>
              <a:t> of the Cave</a:t>
            </a:r>
            <a:br>
              <a:rPr lang="cs-CZ" sz="3200" dirty="0">
                <a:hlinkClick r:id="rId3"/>
              </a:rPr>
            </a:br>
            <a:r>
              <a:rPr lang="en-US" sz="3200" dirty="0">
                <a:hlinkClick r:id="rId3"/>
              </a:rPr>
              <a:t>(The Constitution</a:t>
            </a:r>
            <a:r>
              <a:rPr lang="cs-CZ" sz="3200" dirty="0">
                <a:hlinkClick r:id="rId3"/>
              </a:rPr>
              <a:t>/</a:t>
            </a:r>
            <a:r>
              <a:rPr lang="cs-CZ" sz="3200" dirty="0" err="1">
                <a:hlinkClick r:id="rId3"/>
              </a:rPr>
              <a:t>Republic</a:t>
            </a:r>
            <a:r>
              <a:rPr lang="cs-CZ" sz="3200" dirty="0">
                <a:hlinkClick r:id="rId3"/>
              </a:rPr>
              <a:t>, VII</a:t>
            </a:r>
            <a:r>
              <a:rPr lang="en-US" sz="3200" dirty="0">
                <a:hlinkClick r:id="rId3"/>
              </a:rPr>
              <a:t>)</a:t>
            </a:r>
            <a:endParaRPr lang="en-US" sz="3200" dirty="0"/>
          </a:p>
        </p:txBody>
      </p:sp>
      <p:pic>
        <p:nvPicPr>
          <p:cNvPr id="2051" name="Picture 4"/>
          <p:cNvPicPr>
            <a:picLocks noChangeAspect="1" noChangeArrowheads="1"/>
          </p:cNvPicPr>
          <p:nvPr/>
        </p:nvPicPr>
        <p:blipFill>
          <a:blip r:embed="rId4" cstate="print"/>
          <a:srcRect/>
          <a:stretch>
            <a:fillRect/>
          </a:stretch>
        </p:blipFill>
        <p:spPr bwMode="auto">
          <a:xfrm>
            <a:off x="1744468" y="2091519"/>
            <a:ext cx="7204464" cy="55096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idx="4294967295"/>
          </p:nvPr>
        </p:nvSpPr>
        <p:spPr>
          <a:xfrm>
            <a:off x="349250" y="209983"/>
            <a:ext cx="9994900" cy="1903413"/>
          </a:xfrm>
        </p:spPr>
        <p:txBody>
          <a:bodyPr vert="horz" wrap="square" lIns="0" tIns="0" rIns="0" bIns="0" numCol="1" anchor="ctr" anchorCtr="0" compatLnSpc="1">
            <a:prstTxWarp prst="textNoShape">
              <a:avLst/>
            </a:prstTxWarp>
            <a:normAutofit/>
          </a:bodyPr>
          <a:lstStyle/>
          <a:p>
            <a:r>
              <a:rPr lang="en-US" sz="3528" dirty="0"/>
              <a:t>Plato (428/7-348/7 BC)</a:t>
            </a:r>
            <a:br>
              <a:rPr lang="cs-CZ" sz="3528" dirty="0"/>
            </a:br>
            <a:r>
              <a:rPr lang="en-US" sz="3528" dirty="0">
                <a:hlinkClick r:id="rId3"/>
              </a:rPr>
              <a:t>The </a:t>
            </a:r>
            <a:r>
              <a:rPr lang="cs-CZ" sz="3528" dirty="0" err="1">
                <a:hlinkClick r:id="rId3"/>
              </a:rPr>
              <a:t>Allegory</a:t>
            </a:r>
            <a:r>
              <a:rPr lang="en-US" sz="3528" dirty="0">
                <a:hlinkClick r:id="rId3"/>
              </a:rPr>
              <a:t> of the Cave</a:t>
            </a:r>
            <a:br>
              <a:rPr lang="cs-CZ" sz="3528" dirty="0">
                <a:hlinkClick r:id="rId3"/>
              </a:rPr>
            </a:br>
            <a:r>
              <a:rPr lang="en-US" sz="3528" dirty="0">
                <a:hlinkClick r:id="rId3"/>
              </a:rPr>
              <a:t>(The Constitution</a:t>
            </a:r>
            <a:r>
              <a:rPr lang="cs-CZ" sz="3528" dirty="0">
                <a:hlinkClick r:id="rId3"/>
              </a:rPr>
              <a:t>/</a:t>
            </a:r>
            <a:r>
              <a:rPr lang="cs-CZ" sz="3528" dirty="0" err="1">
                <a:hlinkClick r:id="rId3"/>
              </a:rPr>
              <a:t>Republic</a:t>
            </a:r>
            <a:r>
              <a:rPr lang="cs-CZ" sz="3528" dirty="0">
                <a:hlinkClick r:id="rId3"/>
              </a:rPr>
              <a:t>, VII</a:t>
            </a:r>
            <a:r>
              <a:rPr lang="en-US" sz="3528" dirty="0">
                <a:hlinkClick r:id="rId3"/>
              </a:rPr>
              <a:t>)</a:t>
            </a:r>
            <a:endParaRPr lang="en-US" sz="3528" dirty="0"/>
          </a:p>
        </p:txBody>
      </p:sp>
      <p:pic>
        <p:nvPicPr>
          <p:cNvPr id="2051" name="Picture 4"/>
          <p:cNvPicPr>
            <a:picLocks noChangeAspect="1" noChangeArrowheads="1"/>
          </p:cNvPicPr>
          <p:nvPr/>
        </p:nvPicPr>
        <p:blipFill>
          <a:blip r:embed="rId4" cstate="print"/>
          <a:srcRect/>
          <a:stretch>
            <a:fillRect/>
          </a:stretch>
        </p:blipFill>
        <p:spPr bwMode="auto">
          <a:xfrm>
            <a:off x="4673352" y="2566842"/>
            <a:ext cx="5917390" cy="4525353"/>
          </a:xfrm>
          <a:prstGeom prst="rect">
            <a:avLst/>
          </a:prstGeom>
          <a:noFill/>
          <a:ln w="9525">
            <a:noFill/>
            <a:miter lim="800000"/>
            <a:headEnd/>
            <a:tailEnd/>
          </a:ln>
        </p:spPr>
      </p:pic>
      <p:sp>
        <p:nvSpPr>
          <p:cNvPr id="4" name="TextovéPole 3"/>
          <p:cNvSpPr txBox="1"/>
          <p:nvPr/>
        </p:nvSpPr>
        <p:spPr>
          <a:xfrm>
            <a:off x="583171" y="2113396"/>
            <a:ext cx="3890216" cy="4978799"/>
          </a:xfrm>
          <a:prstGeom prst="rect">
            <a:avLst/>
          </a:prstGeom>
          <a:noFill/>
        </p:spPr>
        <p:txBody>
          <a:bodyPr wrap="square" rtlCol="0">
            <a:spAutoFit/>
          </a:bodyPr>
          <a:lstStyle/>
          <a:p>
            <a:r>
              <a:rPr lang="cs-CZ" sz="3969" dirty="0"/>
              <a:t>„</a:t>
            </a:r>
            <a:r>
              <a:rPr lang="en-US" sz="3969" dirty="0"/>
              <a:t>a figure how far our nature is enlightened or unenlightened</a:t>
            </a:r>
            <a:r>
              <a:rPr lang="cs-CZ" sz="3969" dirty="0"/>
              <a:t>“</a:t>
            </a:r>
          </a:p>
          <a:p>
            <a:endParaRPr lang="cs-CZ" sz="3969" dirty="0"/>
          </a:p>
          <a:p>
            <a:r>
              <a:rPr lang="cs-CZ" sz="3969" dirty="0"/>
              <a:t>„</a:t>
            </a:r>
            <a:r>
              <a:rPr lang="en-US" sz="3969" dirty="0"/>
              <a:t>the uneducated and uninformed of the </a:t>
            </a:r>
            <a:r>
              <a:rPr lang="en-US" sz="3969" b="1" dirty="0"/>
              <a:t>truth</a:t>
            </a:r>
            <a:r>
              <a:rPr lang="cs-CZ" sz="3969"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809943" y="1043709"/>
            <a:ext cx="9073515" cy="6150785"/>
          </a:xfrm>
        </p:spPr>
        <p:txBody>
          <a:bodyPr>
            <a:normAutofit fontScale="85000" lnSpcReduction="20000"/>
          </a:bodyPr>
          <a:lstStyle/>
          <a:p>
            <a:pPr>
              <a:buNone/>
            </a:pPr>
            <a:r>
              <a:rPr lang="cs-CZ" dirty="0"/>
              <a:t>„</a:t>
            </a:r>
            <a:r>
              <a:rPr lang="en-US" dirty="0"/>
              <a:t>And if </a:t>
            </a:r>
            <a:r>
              <a:rPr lang="en-US" b="1" dirty="0"/>
              <a:t>they were in the habit of conferring </a:t>
            </a:r>
            <a:r>
              <a:rPr lang="en-US" b="1" dirty="0" err="1"/>
              <a:t>honours</a:t>
            </a:r>
            <a:r>
              <a:rPr lang="en-US" b="1" dirty="0"/>
              <a:t> among themselves</a:t>
            </a:r>
            <a:r>
              <a:rPr lang="en-US" dirty="0"/>
              <a:t> on those who were quickest to observe the passing shadows and to remark which of them went before, and which followed after, and which were together; and who were therefore best able to draw conclusions as to the future, do you think that he would </a:t>
            </a:r>
            <a:r>
              <a:rPr lang="en-US" b="1" dirty="0"/>
              <a:t>care for such </a:t>
            </a:r>
            <a:r>
              <a:rPr lang="en-US" b="1" dirty="0" err="1">
                <a:solidFill>
                  <a:srgbClr val="FF0000"/>
                </a:solidFill>
              </a:rPr>
              <a:t>honours</a:t>
            </a:r>
            <a:r>
              <a:rPr lang="en-US" b="1" dirty="0"/>
              <a:t> and </a:t>
            </a:r>
            <a:r>
              <a:rPr lang="en-US" b="1" dirty="0">
                <a:solidFill>
                  <a:srgbClr val="FF0000"/>
                </a:solidFill>
              </a:rPr>
              <a:t>glories</a:t>
            </a:r>
            <a:r>
              <a:rPr lang="en-US" dirty="0"/>
              <a:t>, or envy the possessors of them? Would he not say with Homer, </a:t>
            </a:r>
            <a:br>
              <a:rPr lang="en-US" dirty="0"/>
            </a:br>
            <a:br>
              <a:rPr lang="en-US" dirty="0"/>
            </a:br>
            <a:r>
              <a:rPr lang="en-US" i="1" dirty="0"/>
              <a:t>Better to be the poor servant of a poor master, and to endure anything, rather than think as they do and live after their manner? </a:t>
            </a:r>
            <a:br>
              <a:rPr lang="en-US" dirty="0"/>
            </a:br>
            <a:br>
              <a:rPr lang="en-US" dirty="0"/>
            </a:br>
            <a:r>
              <a:rPr lang="en-US" dirty="0"/>
              <a:t>Yes, he said, I think that he would rather suffer anything than entertain these </a:t>
            </a:r>
            <a:r>
              <a:rPr lang="en-US" b="1" dirty="0"/>
              <a:t>false notions</a:t>
            </a:r>
            <a:r>
              <a:rPr lang="en-US" dirty="0"/>
              <a:t> and live in this </a:t>
            </a:r>
            <a:r>
              <a:rPr lang="en-US" b="1" dirty="0"/>
              <a:t>miserable </a:t>
            </a:r>
            <a:r>
              <a:rPr lang="en-US" b="1" dirty="0">
                <a:solidFill>
                  <a:srgbClr val="FF0000"/>
                </a:solidFill>
              </a:rPr>
              <a:t>manner</a:t>
            </a:r>
            <a:r>
              <a:rPr lang="en-US" dirty="0"/>
              <a: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Le cultivateur-1.jpg"/>
          <p:cNvPicPr>
            <a:picLocks noChangeAspect="1"/>
          </p:cNvPicPr>
          <p:nvPr/>
        </p:nvPicPr>
        <p:blipFill>
          <a:blip r:embed="rId2" cstate="print"/>
          <a:stretch>
            <a:fillRect/>
          </a:stretch>
        </p:blipFill>
        <p:spPr>
          <a:xfrm>
            <a:off x="1387042" y="973543"/>
            <a:ext cx="8245418" cy="5341839"/>
          </a:xfrm>
          <a:prstGeom prst="rect">
            <a:avLst/>
          </a:prstGeom>
        </p:spPr>
      </p:pic>
      <p:sp>
        <p:nvSpPr>
          <p:cNvPr id="7" name="Nadpis 6"/>
          <p:cNvSpPr>
            <a:spLocks noGrp="1"/>
          </p:cNvSpPr>
          <p:nvPr>
            <p:ph type="title"/>
          </p:nvPr>
        </p:nvSpPr>
        <p:spPr>
          <a:xfrm>
            <a:off x="972994" y="6315382"/>
            <a:ext cx="9073515" cy="1260210"/>
          </a:xfrm>
        </p:spPr>
        <p:txBody>
          <a:bodyPr/>
          <a:lstStyle/>
          <a:p>
            <a:pPr algn="ctr"/>
            <a:r>
              <a:rPr lang="cs-CZ" dirty="0"/>
              <a:t>„</a:t>
            </a:r>
            <a:r>
              <a:rPr lang="cs-CZ" dirty="0" err="1"/>
              <a:t>Le</a:t>
            </a:r>
            <a:r>
              <a:rPr lang="cs-CZ" dirty="0"/>
              <a:t> </a:t>
            </a:r>
            <a:r>
              <a:rPr lang="cs-CZ" dirty="0" err="1"/>
              <a:t>cultivateur</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49827" y="1016856"/>
            <a:ext cx="9993745" cy="6124754"/>
          </a:xfrm>
          <a:prstGeom prst="rect">
            <a:avLst/>
          </a:prstGeom>
        </p:spPr>
        <p:txBody>
          <a:bodyPr wrap="square">
            <a:spAutoFit/>
          </a:bodyPr>
          <a:lstStyle/>
          <a:p>
            <a:r>
              <a:rPr lang="cs-CZ" sz="2800" dirty="0"/>
              <a:t>„…</a:t>
            </a:r>
            <a:r>
              <a:rPr lang="en-US" sz="2800" dirty="0"/>
              <a:t>the prison-house is </a:t>
            </a:r>
            <a:r>
              <a:rPr lang="en-US" sz="2800" b="1" dirty="0"/>
              <a:t>the world of sight</a:t>
            </a:r>
            <a:r>
              <a:rPr lang="en-US" sz="2800" dirty="0"/>
              <a:t>, the light of the fire is the sun, and you will not misapprehend me if you interpret the journey upwards to be the ascent of the soul into </a:t>
            </a:r>
            <a:r>
              <a:rPr lang="en-US" sz="2800" b="1" dirty="0"/>
              <a:t>the intellectual world</a:t>
            </a:r>
            <a:r>
              <a:rPr lang="en-US" sz="2800" dirty="0"/>
              <a:t> according to my poor belief, which, at your desire, I have expressed whether rightly or wrongly God knows. But, whether true or false, my opinion is that in the world of knowledge </a:t>
            </a:r>
            <a:r>
              <a:rPr lang="en-US" sz="2800" b="1" dirty="0"/>
              <a:t>the </a:t>
            </a:r>
            <a:r>
              <a:rPr lang="en-US" sz="2800" b="1" dirty="0">
                <a:solidFill>
                  <a:srgbClr val="FF0000"/>
                </a:solidFill>
              </a:rPr>
              <a:t>idea of good </a:t>
            </a:r>
            <a:r>
              <a:rPr lang="en-US" sz="2800" b="1" dirty="0"/>
              <a:t>appears last of all, and is seen only with an effort</a:t>
            </a:r>
            <a:r>
              <a:rPr lang="en-US" sz="2800" dirty="0"/>
              <a:t>; and, when seen, is also inferred to be </a:t>
            </a:r>
            <a:r>
              <a:rPr lang="en-US" sz="2800" b="1" dirty="0"/>
              <a:t>the universal author of all things </a:t>
            </a:r>
            <a:r>
              <a:rPr lang="en-US" sz="2800" b="1" dirty="0">
                <a:solidFill>
                  <a:srgbClr val="FF0000"/>
                </a:solidFill>
              </a:rPr>
              <a:t>beautiful</a:t>
            </a:r>
            <a:r>
              <a:rPr lang="en-US" sz="2800" b="1" dirty="0"/>
              <a:t> and </a:t>
            </a:r>
            <a:r>
              <a:rPr lang="en-US" sz="2800" b="1" dirty="0">
                <a:solidFill>
                  <a:srgbClr val="FF0000"/>
                </a:solidFill>
              </a:rPr>
              <a:t>right</a:t>
            </a:r>
            <a:r>
              <a:rPr lang="en-US" sz="2800" dirty="0"/>
              <a:t>, parent of light and of the lord of light in this visible world, and </a:t>
            </a:r>
            <a:r>
              <a:rPr lang="en-US" sz="2800" b="1" dirty="0"/>
              <a:t>the immediate source of </a:t>
            </a:r>
            <a:r>
              <a:rPr lang="en-US" sz="2800" b="1" dirty="0">
                <a:solidFill>
                  <a:srgbClr val="FF0000"/>
                </a:solidFill>
              </a:rPr>
              <a:t>reason</a:t>
            </a:r>
            <a:r>
              <a:rPr lang="en-US" sz="2800" b="1" dirty="0"/>
              <a:t> and </a:t>
            </a:r>
            <a:r>
              <a:rPr lang="en-US" sz="2800" b="1" dirty="0">
                <a:solidFill>
                  <a:srgbClr val="FF0000"/>
                </a:solidFill>
              </a:rPr>
              <a:t>truth</a:t>
            </a:r>
            <a:r>
              <a:rPr lang="en-US" sz="2800" b="1" dirty="0"/>
              <a:t> in the intellectual</a:t>
            </a:r>
            <a:r>
              <a:rPr lang="en-US" sz="2800" dirty="0"/>
              <a:t>; and that this is </a:t>
            </a:r>
            <a:r>
              <a:rPr lang="en-US" sz="2800" b="1" dirty="0"/>
              <a:t>the power upon which he who would act rationally</a:t>
            </a:r>
            <a:r>
              <a:rPr lang="en-US" sz="2800" dirty="0"/>
              <a:t>, either in public or private life must have his eye fixed.</a:t>
            </a:r>
            <a:r>
              <a:rPr lang="cs-CZ" sz="2800"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3778" y="1311791"/>
            <a:ext cx="9685843" cy="5632311"/>
          </a:xfrm>
          <a:prstGeom prst="rect">
            <a:avLst/>
          </a:prstGeom>
        </p:spPr>
        <p:txBody>
          <a:bodyPr wrap="square">
            <a:spAutoFit/>
          </a:bodyPr>
          <a:lstStyle/>
          <a:p>
            <a:r>
              <a:rPr lang="cs-CZ" sz="2400" dirty="0"/>
              <a:t>„</a:t>
            </a:r>
            <a:r>
              <a:rPr lang="en-US" sz="2400" dirty="0"/>
              <a:t>But then, if I am right, certain professors of education must be wrong when they say that they can put a knowledge into the soul which was not there before, like sight into blind eyes. </a:t>
            </a:r>
            <a:br>
              <a:rPr lang="en-US" sz="2400" dirty="0"/>
            </a:br>
            <a:r>
              <a:rPr lang="cs-CZ" sz="2400" dirty="0"/>
              <a:t>…</a:t>
            </a:r>
            <a:br>
              <a:rPr lang="en-US" sz="2400" dirty="0"/>
            </a:br>
            <a:r>
              <a:rPr lang="en-US" sz="2400" dirty="0"/>
              <a:t>Whereas, our argument shows that </a:t>
            </a:r>
            <a:r>
              <a:rPr lang="en-US" sz="2400" b="1" dirty="0"/>
              <a:t>the power and capacity of learning exists in the </a:t>
            </a:r>
            <a:r>
              <a:rPr lang="en-US" sz="2400" b="1" dirty="0">
                <a:solidFill>
                  <a:srgbClr val="FF0000"/>
                </a:solidFill>
              </a:rPr>
              <a:t>soul</a:t>
            </a:r>
            <a:r>
              <a:rPr lang="en-US" sz="2400" b="1" dirty="0"/>
              <a:t> already</a:t>
            </a:r>
            <a:r>
              <a:rPr lang="en-US" sz="2400" dirty="0"/>
              <a:t>; and that just as the eye was unable to turn from darkness to light without the whole body, so too </a:t>
            </a:r>
            <a:r>
              <a:rPr lang="en-US" sz="2400" b="1" dirty="0">
                <a:solidFill>
                  <a:srgbClr val="FF0000"/>
                </a:solidFill>
              </a:rPr>
              <a:t>the instrument of knowledge</a:t>
            </a:r>
            <a:r>
              <a:rPr lang="en-US" sz="2400" dirty="0"/>
              <a:t> can only by the movement of the whole soul be </a:t>
            </a:r>
            <a:r>
              <a:rPr lang="en-US" sz="2400" b="1" dirty="0"/>
              <a:t>turned from the world of becoming into that of being</a:t>
            </a:r>
            <a:r>
              <a:rPr lang="en-US" sz="2400" dirty="0"/>
              <a:t>, and </a:t>
            </a:r>
            <a:r>
              <a:rPr lang="en-US" sz="2400" b="1" dirty="0"/>
              <a:t>learn by degrees to endure the sight of being, and of the brightest and best of being, or in other words, of the </a:t>
            </a:r>
            <a:r>
              <a:rPr lang="en-US" sz="2400" b="1" dirty="0">
                <a:solidFill>
                  <a:srgbClr val="FF0000"/>
                </a:solidFill>
              </a:rPr>
              <a:t>good</a:t>
            </a:r>
            <a:r>
              <a:rPr lang="en-US" sz="2400" dirty="0"/>
              <a:t>. </a:t>
            </a:r>
            <a:br>
              <a:rPr lang="en-US" sz="2400" dirty="0"/>
            </a:br>
            <a:r>
              <a:rPr lang="cs-CZ" sz="2400" dirty="0"/>
              <a:t>… </a:t>
            </a:r>
            <a:r>
              <a:rPr lang="en-US" sz="2400" dirty="0"/>
              <a:t>And must there not be some </a:t>
            </a:r>
            <a:r>
              <a:rPr lang="en-US" sz="2400" b="1" dirty="0"/>
              <a:t>art</a:t>
            </a:r>
            <a:r>
              <a:rPr lang="en-US" sz="2400" dirty="0"/>
              <a:t> which will effect conversion in the easiest and quickest manner; </a:t>
            </a:r>
            <a:r>
              <a:rPr lang="en-US" sz="2400" b="1" dirty="0"/>
              <a:t>not implanting the faculty of sight, for that exists already, but has been turned in the wrong direction, and is looking away from the </a:t>
            </a:r>
            <a:r>
              <a:rPr lang="en-US" sz="2400" b="1" dirty="0">
                <a:solidFill>
                  <a:srgbClr val="FF0000"/>
                </a:solidFill>
              </a:rPr>
              <a:t>truth</a:t>
            </a:r>
            <a:r>
              <a:rPr lang="en-US" sz="2400" dirty="0"/>
              <a:t>?</a:t>
            </a:r>
            <a:r>
              <a:rPr lang="cs-CZ" sz="2400" dirty="0"/>
              <a:t>“</a:t>
            </a:r>
            <a:r>
              <a:rPr lang="en-US" sz="2400" dirty="0"/>
              <a:t> </a:t>
            </a:r>
            <a:endParaRPr lang="cs-CZ"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474" y="1125916"/>
            <a:ext cx="9606451" cy="5693866"/>
          </a:xfrm>
          <a:prstGeom prst="rect">
            <a:avLst/>
          </a:prstGeom>
        </p:spPr>
        <p:txBody>
          <a:bodyPr wrap="square">
            <a:spAutoFit/>
          </a:bodyPr>
          <a:lstStyle/>
          <a:p>
            <a:r>
              <a:rPr lang="cs-CZ" sz="2800" dirty="0"/>
              <a:t>„…</a:t>
            </a:r>
            <a:r>
              <a:rPr lang="en-US" sz="2800" b="1" dirty="0"/>
              <a:t>the intention of the legislator, who did not aim at making any one class in the State happy above the rest</a:t>
            </a:r>
            <a:r>
              <a:rPr lang="en-US" sz="2800" dirty="0"/>
              <a:t>; </a:t>
            </a:r>
            <a:r>
              <a:rPr lang="en-US" sz="2800" b="1" dirty="0">
                <a:solidFill>
                  <a:srgbClr val="FF0000"/>
                </a:solidFill>
              </a:rPr>
              <a:t>the happiness was to be in the whole State</a:t>
            </a:r>
            <a:r>
              <a:rPr lang="en-US" sz="2800" b="1" dirty="0"/>
              <a:t>, and he held the citizens together by persuasion and necessity, making them benefactors of the State, and therefore </a:t>
            </a:r>
            <a:r>
              <a:rPr lang="en-US" sz="2800" b="1" dirty="0">
                <a:solidFill>
                  <a:srgbClr val="FF0000"/>
                </a:solidFill>
              </a:rPr>
              <a:t>benefactors of one another</a:t>
            </a:r>
            <a:r>
              <a:rPr lang="en-US" sz="2800" b="1" dirty="0"/>
              <a:t>; to this end he created them, not to please themselves, but to be his instruments in binding up the State</a:t>
            </a:r>
            <a:r>
              <a:rPr lang="en-US" sz="2800" dirty="0"/>
              <a:t>. </a:t>
            </a:r>
            <a:br>
              <a:rPr lang="en-US" sz="2800" dirty="0"/>
            </a:br>
            <a:br>
              <a:rPr lang="en-US" sz="2800" dirty="0"/>
            </a:br>
            <a:r>
              <a:rPr lang="en-US" sz="2800" dirty="0"/>
              <a:t>True, he said, I had forgotten. </a:t>
            </a:r>
            <a:br>
              <a:rPr lang="en-US" sz="2800" dirty="0"/>
            </a:br>
            <a:r>
              <a:rPr lang="en-US" sz="2800" dirty="0"/>
              <a:t>Observe, </a:t>
            </a:r>
            <a:r>
              <a:rPr lang="en-US" sz="2800" dirty="0" err="1"/>
              <a:t>Glaucon</a:t>
            </a:r>
            <a:r>
              <a:rPr lang="en-US" sz="2800" dirty="0"/>
              <a:t>, that </a:t>
            </a:r>
            <a:r>
              <a:rPr lang="en-US" sz="2800" b="1" dirty="0"/>
              <a:t>there will be no injustice in compelling </a:t>
            </a:r>
            <a:r>
              <a:rPr lang="en-US" sz="2800" dirty="0"/>
              <a:t>our philosophers </a:t>
            </a:r>
            <a:r>
              <a:rPr lang="en-US" sz="2800" b="1" dirty="0"/>
              <a:t>to have a </a:t>
            </a:r>
            <a:r>
              <a:rPr lang="en-US" sz="2800" b="1" dirty="0">
                <a:solidFill>
                  <a:srgbClr val="FF0000"/>
                </a:solidFill>
              </a:rPr>
              <a:t>care</a:t>
            </a:r>
            <a:r>
              <a:rPr lang="en-US" sz="2800" b="1" dirty="0"/>
              <a:t> and </a:t>
            </a:r>
            <a:r>
              <a:rPr lang="en-US" sz="2800" b="1" dirty="0">
                <a:solidFill>
                  <a:srgbClr val="FF0000"/>
                </a:solidFill>
              </a:rPr>
              <a:t>providence</a:t>
            </a:r>
            <a:r>
              <a:rPr lang="en-US" sz="2800" b="1" dirty="0"/>
              <a:t> </a:t>
            </a:r>
            <a:r>
              <a:rPr lang="en-US" sz="2800" b="1" dirty="0">
                <a:solidFill>
                  <a:srgbClr val="FF0000"/>
                </a:solidFill>
              </a:rPr>
              <a:t>of others</a:t>
            </a:r>
            <a:r>
              <a:rPr lang="en-US" sz="2800" dirty="0"/>
              <a:t>;</a:t>
            </a:r>
            <a:r>
              <a:rPr lang="cs-CZ" sz="2800"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1955" y="287376"/>
            <a:ext cx="9575063" cy="1260210"/>
          </a:xfrm>
        </p:spPr>
        <p:txBody>
          <a:bodyPr>
            <a:normAutofit/>
          </a:bodyPr>
          <a:lstStyle/>
          <a:p>
            <a:r>
              <a:rPr lang="cs-CZ" dirty="0" err="1"/>
              <a:t>From</a:t>
            </a:r>
            <a:r>
              <a:rPr lang="cs-CZ" b="1" dirty="0"/>
              <a:t> </a:t>
            </a:r>
            <a:r>
              <a:rPr lang="en-US" b="1" dirty="0"/>
              <a:t>Letter to </a:t>
            </a:r>
            <a:r>
              <a:rPr lang="en-US" b="1" dirty="0" err="1"/>
              <a:t>Menoeceus</a:t>
            </a:r>
            <a:br>
              <a:rPr lang="cs-CZ" b="1" dirty="0"/>
            </a:br>
            <a:r>
              <a:rPr lang="en-US" b="1" dirty="0"/>
              <a:t>By Epicurus</a:t>
            </a:r>
            <a:r>
              <a:rPr lang="cs-CZ" b="1" dirty="0"/>
              <a:t> </a:t>
            </a:r>
            <a:r>
              <a:rPr lang="cs-CZ" dirty="0"/>
              <a:t>(341-270 BC)</a:t>
            </a:r>
          </a:p>
        </p:txBody>
      </p:sp>
      <p:sp>
        <p:nvSpPr>
          <p:cNvPr id="3" name="Zástupný symbol pro obsah 2"/>
          <p:cNvSpPr>
            <a:spLocks noGrp="1"/>
          </p:cNvSpPr>
          <p:nvPr>
            <p:ph idx="1"/>
          </p:nvPr>
        </p:nvSpPr>
        <p:spPr>
          <a:xfrm>
            <a:off x="662563" y="1637043"/>
            <a:ext cx="9447666" cy="5557451"/>
          </a:xfrm>
        </p:spPr>
        <p:txBody>
          <a:bodyPr>
            <a:normAutofit fontScale="85000" lnSpcReduction="20000"/>
          </a:bodyPr>
          <a:lstStyle/>
          <a:p>
            <a:pPr marL="0" indent="0">
              <a:spcBef>
                <a:spcPts val="0"/>
              </a:spcBef>
              <a:buNone/>
            </a:pPr>
            <a:r>
              <a:rPr lang="cs-CZ" dirty="0"/>
              <a:t>„</a:t>
            </a:r>
            <a:r>
              <a:rPr lang="en-US" dirty="0"/>
              <a:t>Let no one be slow </a:t>
            </a:r>
            <a:r>
              <a:rPr lang="en-US" b="1" dirty="0"/>
              <a:t>to seek wisdom </a:t>
            </a:r>
            <a:r>
              <a:rPr lang="en-US" dirty="0"/>
              <a:t>when he is young nor weary in the search thereof when he is grown old. For no age is too early or too late for </a:t>
            </a:r>
            <a:r>
              <a:rPr lang="en-US" b="1" dirty="0"/>
              <a:t>the health of the soul</a:t>
            </a:r>
            <a:r>
              <a:rPr lang="en-US" dirty="0"/>
              <a:t>. And to say that the season for studying philosophy has not yet come, or that it is past and gone, is like saying that the season for happiness is not yet or that it is now no more. Therefore, both old and young ought to seek wisdom, the former in order that, as age comes over him, he may be young in </a:t>
            </a:r>
            <a:r>
              <a:rPr lang="en-US" b="1" dirty="0"/>
              <a:t>good things </a:t>
            </a:r>
            <a:r>
              <a:rPr lang="en-US" dirty="0"/>
              <a:t>because of the grace of what has been, and the latter in order that, while he is young, he may at the same time be old, because he has </a:t>
            </a:r>
            <a:r>
              <a:rPr lang="en-US" b="1" dirty="0"/>
              <a:t>no fear of the things which are to come</a:t>
            </a:r>
            <a:r>
              <a:rPr lang="en-US" dirty="0"/>
              <a:t>. So we must </a:t>
            </a:r>
            <a:r>
              <a:rPr lang="en-US" b="1" dirty="0"/>
              <a:t>exercise ourselves </a:t>
            </a:r>
            <a:r>
              <a:rPr lang="en-US" dirty="0"/>
              <a:t>in the things which bring </a:t>
            </a:r>
            <a:r>
              <a:rPr lang="en-US" b="1" dirty="0"/>
              <a:t>happiness</a:t>
            </a:r>
            <a:r>
              <a:rPr lang="en-US" dirty="0"/>
              <a:t>, since, if that be present, we have everything, and, if that be absent, </a:t>
            </a:r>
            <a:r>
              <a:rPr lang="en-US" b="1" dirty="0"/>
              <a:t>all our actions are directed toward attaining it</a:t>
            </a:r>
            <a:r>
              <a:rPr lang="en-US" dirty="0"/>
              <a: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a:stretch>
            <a:fillRect/>
          </a:stretch>
        </p:blipFill>
        <p:spPr bwMode="auto">
          <a:xfrm>
            <a:off x="1025116" y="997527"/>
            <a:ext cx="4732727" cy="6563735"/>
          </a:xfrm>
          <a:prstGeom prst="rect">
            <a:avLst/>
          </a:prstGeom>
          <a:noFill/>
          <a:ln w="9525">
            <a:noFill/>
            <a:miter lim="800000"/>
            <a:headEnd/>
            <a:tailEnd/>
          </a:ln>
        </p:spPr>
      </p:pic>
      <p:sp>
        <p:nvSpPr>
          <p:cNvPr id="3" name="TextovéPole 2"/>
          <p:cNvSpPr txBox="1"/>
          <p:nvPr/>
        </p:nvSpPr>
        <p:spPr>
          <a:xfrm>
            <a:off x="6007576" y="1238519"/>
            <a:ext cx="3413863" cy="3756798"/>
          </a:xfrm>
          <a:prstGeom prst="rect">
            <a:avLst/>
          </a:prstGeom>
          <a:noFill/>
        </p:spPr>
        <p:txBody>
          <a:bodyPr wrap="square" rtlCol="0">
            <a:spAutoFit/>
          </a:bodyPr>
          <a:lstStyle/>
          <a:p>
            <a:r>
              <a:rPr lang="en-US" sz="2646" dirty="0"/>
              <a:t>Mother Sophia – Wisdom</a:t>
            </a:r>
            <a:r>
              <a:rPr lang="cs-CZ" sz="2646" dirty="0"/>
              <a:t>;</a:t>
            </a:r>
          </a:p>
          <a:p>
            <a:r>
              <a:rPr lang="en-US" sz="2646" dirty="0"/>
              <a:t>daughters (from left :) Hope, Faith, Love</a:t>
            </a:r>
            <a:endParaRPr lang="cs-CZ" sz="2646" dirty="0"/>
          </a:p>
          <a:p>
            <a:r>
              <a:rPr lang="en-US" sz="2646" dirty="0"/>
              <a:t>→</a:t>
            </a:r>
            <a:r>
              <a:rPr lang="cs-CZ" sz="2646" dirty="0"/>
              <a:t> Christian </a:t>
            </a:r>
            <a:r>
              <a:rPr lang="cs-CZ" sz="2646" dirty="0" err="1"/>
              <a:t>virtues</a:t>
            </a:r>
            <a:r>
              <a:rPr lang="cs-CZ" sz="2646" dirty="0"/>
              <a:t> as a </a:t>
            </a:r>
            <a:r>
              <a:rPr lang="cs-CZ" sz="2646" dirty="0" err="1"/>
              <a:t>source</a:t>
            </a:r>
            <a:r>
              <a:rPr lang="cs-CZ" sz="2646" dirty="0"/>
              <a:t> </a:t>
            </a:r>
            <a:r>
              <a:rPr lang="cs-CZ" sz="2646" dirty="0" err="1"/>
              <a:t>of</a:t>
            </a:r>
            <a:r>
              <a:rPr lang="cs-CZ" sz="2646" dirty="0"/>
              <a:t> morality </a:t>
            </a:r>
          </a:p>
          <a:p>
            <a:endParaRPr lang="cs-CZ" sz="2646" dirty="0"/>
          </a:p>
          <a:p>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9_Mravouka_L"/>
          <p:cNvPicPr>
            <a:picLocks noChangeAspect="1" noChangeArrowheads="1"/>
          </p:cNvPicPr>
          <p:nvPr/>
        </p:nvPicPr>
        <p:blipFill>
          <a:blip r:embed="rId2" cstate="print"/>
          <a:srcRect/>
          <a:stretch>
            <a:fillRect/>
          </a:stretch>
        </p:blipFill>
        <p:spPr bwMode="auto">
          <a:xfrm>
            <a:off x="979583" y="936202"/>
            <a:ext cx="8734234" cy="65602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2274818863"/>
              </p:ext>
            </p:extLst>
          </p:nvPr>
        </p:nvGraphicFramePr>
        <p:xfrm>
          <a:off x="1619004" y="513612"/>
          <a:ext cx="7780431" cy="6668292"/>
        </p:xfrm>
        <a:graphic>
          <a:graphicData uri="http://schemas.openxmlformats.org/drawingml/2006/table">
            <a:tbl>
              <a:tblPr/>
              <a:tblGrid>
                <a:gridCol w="7780431">
                  <a:extLst>
                    <a:ext uri="{9D8B030D-6E8A-4147-A177-3AD203B41FA5}">
                      <a16:colId xmlns:a16="http://schemas.microsoft.com/office/drawing/2014/main" val="20000"/>
                    </a:ext>
                  </a:extLst>
                </a:gridCol>
              </a:tblGrid>
              <a:tr h="1465325">
                <a:tc>
                  <a:txBody>
                    <a:bodyPr/>
                    <a:lstStyle/>
                    <a:p>
                      <a:pPr algn="ctr"/>
                      <a:r>
                        <a:rPr lang="cs-CZ" sz="1600" b="1" dirty="0" err="1"/>
                        <a:t>Joh</a:t>
                      </a:r>
                      <a:r>
                        <a:rPr lang="cs-CZ" sz="1600" b="1" dirty="0"/>
                        <a:t>. Amos </a:t>
                      </a:r>
                      <a:r>
                        <a:rPr lang="cs-CZ" sz="1600" b="1" dirty="0" err="1"/>
                        <a:t>Comenii</a:t>
                      </a:r>
                      <a:endParaRPr lang="cs-CZ" sz="1600" b="1" dirty="0"/>
                    </a:p>
                    <a:p>
                      <a:pPr algn="ctr"/>
                      <a:r>
                        <a:rPr lang="cs-CZ" sz="1600" b="1" dirty="0">
                          <a:solidFill>
                            <a:srgbClr val="FF0000"/>
                          </a:solidFill>
                        </a:rPr>
                        <a:t>Orbis </a:t>
                      </a:r>
                      <a:r>
                        <a:rPr lang="cs-CZ" sz="1600" b="1" dirty="0" err="1">
                          <a:solidFill>
                            <a:srgbClr val="FF0000"/>
                          </a:solidFill>
                        </a:rPr>
                        <a:t>Sensualium</a:t>
                      </a:r>
                      <a:r>
                        <a:rPr lang="cs-CZ" sz="1600" b="1" dirty="0">
                          <a:solidFill>
                            <a:srgbClr val="FF0000"/>
                          </a:solidFill>
                        </a:rPr>
                        <a:t> </a:t>
                      </a:r>
                      <a:r>
                        <a:rPr lang="cs-CZ" sz="1600" b="1" dirty="0" err="1">
                          <a:solidFill>
                            <a:srgbClr val="FF0000"/>
                          </a:solidFill>
                        </a:rPr>
                        <a:t>Pictus</a:t>
                      </a:r>
                      <a:r>
                        <a:rPr lang="cs-CZ" sz="1600" b="1" dirty="0">
                          <a:solidFill>
                            <a:srgbClr val="FF0000"/>
                          </a:solidFill>
                        </a:rPr>
                        <a:t>:</a:t>
                      </a:r>
                    </a:p>
                    <a:p>
                      <a:pPr algn="ctr"/>
                      <a:r>
                        <a:rPr lang="cs-CZ" sz="1600" b="1" dirty="0"/>
                        <a:t>HOC EST</a:t>
                      </a:r>
                    </a:p>
                    <a:p>
                      <a:pPr algn="ctr"/>
                      <a:r>
                        <a:rPr lang="cs-CZ" sz="1600" b="1" dirty="0"/>
                        <a:t>Omnium </a:t>
                      </a:r>
                      <a:r>
                        <a:rPr lang="cs-CZ" sz="1600" b="1" dirty="0" err="1"/>
                        <a:t>principalium</a:t>
                      </a:r>
                      <a:r>
                        <a:rPr lang="cs-CZ" sz="1600" b="1" dirty="0"/>
                        <a:t> in </a:t>
                      </a:r>
                      <a:r>
                        <a:rPr lang="cs-CZ" sz="1600" b="1" dirty="0" err="1"/>
                        <a:t>Mundo</a:t>
                      </a:r>
                      <a:br>
                        <a:rPr lang="cs-CZ" sz="1600" b="1" dirty="0"/>
                      </a:br>
                      <a:r>
                        <a:rPr lang="cs-CZ" sz="1600" b="1" dirty="0" err="1"/>
                        <a:t>Rerum</a:t>
                      </a:r>
                      <a:r>
                        <a:rPr lang="cs-CZ" sz="1600" b="1" dirty="0"/>
                        <a:t>, &amp; in Vita </a:t>
                      </a:r>
                      <a:r>
                        <a:rPr lang="cs-CZ" sz="1600" b="1" dirty="0" err="1"/>
                        <a:t>Actionum</a:t>
                      </a:r>
                      <a:r>
                        <a:rPr lang="cs-CZ" sz="1600" b="1" dirty="0"/>
                        <a:t>,</a:t>
                      </a:r>
                    </a:p>
                    <a:p>
                      <a:pPr algn="ctr"/>
                      <a:r>
                        <a:rPr lang="cs-CZ" sz="1600" b="1" dirty="0" err="1"/>
                        <a:t>Pictura</a:t>
                      </a:r>
                      <a:r>
                        <a:rPr lang="cs-CZ" sz="1600" b="1" dirty="0"/>
                        <a:t> &amp; </a:t>
                      </a:r>
                      <a:r>
                        <a:rPr lang="cs-CZ" sz="1600" b="1" dirty="0" err="1"/>
                        <a:t>Nomenclatura</a:t>
                      </a:r>
                      <a:r>
                        <a:rPr lang="cs-CZ" sz="1600" b="1" dirty="0"/>
                        <a:t>.</a:t>
                      </a:r>
                    </a:p>
                  </a:txBody>
                  <a:tcPr marL="53342" marR="53342" marT="26671" marB="26671" anchor="ctr">
                    <a:lnL>
                      <a:noFill/>
                    </a:lnL>
                    <a:lnR>
                      <a:noFill/>
                    </a:lnR>
                    <a:lnT>
                      <a:noFill/>
                    </a:lnT>
                    <a:lnB>
                      <a:noFill/>
                    </a:lnB>
                  </a:tcPr>
                </a:tc>
                <a:extLst>
                  <a:ext uri="{0D108BD9-81ED-4DB2-BD59-A6C34878D82A}">
                    <a16:rowId xmlns:a16="http://schemas.microsoft.com/office/drawing/2014/main" val="10000"/>
                  </a:ext>
                </a:extLst>
              </a:tr>
              <a:tr h="2863485">
                <a:tc>
                  <a:txBody>
                    <a:bodyPr/>
                    <a:lstStyle/>
                    <a:p>
                      <a:pPr algn="ctr"/>
                      <a:r>
                        <a:rPr lang="en-US" sz="1600" b="1" dirty="0" err="1"/>
                        <a:t>Joh</a:t>
                      </a:r>
                      <a:r>
                        <a:rPr lang="en-US" sz="1600" b="1" dirty="0"/>
                        <a:t>. Amos Comenius’s</a:t>
                      </a:r>
                    </a:p>
                    <a:p>
                      <a:pPr algn="ctr"/>
                      <a:r>
                        <a:rPr lang="en-US" sz="1600" b="1" dirty="0">
                          <a:solidFill>
                            <a:srgbClr val="FF0000"/>
                          </a:solidFill>
                        </a:rPr>
                        <a:t>VISIBLE WORLD:</a:t>
                      </a:r>
                    </a:p>
                    <a:p>
                      <a:pPr algn="ctr"/>
                      <a:r>
                        <a:rPr lang="en-US" sz="1600" b="1" dirty="0"/>
                        <a:t>OR, A</a:t>
                      </a:r>
                    </a:p>
                    <a:p>
                      <a:pPr algn="ctr"/>
                      <a:r>
                        <a:rPr lang="en-US" sz="1600" b="1" dirty="0"/>
                        <a:t>Nomenclature, and Pictures</a:t>
                      </a:r>
                    </a:p>
                    <a:p>
                      <a:pPr algn="ctr"/>
                      <a:r>
                        <a:rPr lang="en-US" sz="1600" b="1" dirty="0"/>
                        <a:t>OF ALL THE</a:t>
                      </a:r>
                    </a:p>
                    <a:p>
                      <a:pPr algn="ctr"/>
                      <a:r>
                        <a:rPr lang="en-US" sz="1600" b="1" dirty="0"/>
                        <a:t>Chief Things that are in the World, and</a:t>
                      </a:r>
                      <a:br>
                        <a:rPr lang="en-US" sz="1600" b="1" dirty="0"/>
                      </a:br>
                      <a:r>
                        <a:rPr lang="en-US" sz="1600" b="1" dirty="0"/>
                        <a:t>of </a:t>
                      </a:r>
                      <a:r>
                        <a:rPr lang="en-US" sz="1600" b="1" dirty="0" err="1"/>
                        <a:t>Mens</a:t>
                      </a:r>
                      <a:r>
                        <a:rPr lang="en-US" sz="1600" b="1" dirty="0"/>
                        <a:t> Employments therein;</a:t>
                      </a:r>
                    </a:p>
                    <a:p>
                      <a:pPr algn="ctr"/>
                      <a:r>
                        <a:rPr lang="en-US" sz="1600" b="1" dirty="0"/>
                        <a:t>In above 150 Copper Cuts.</a:t>
                      </a:r>
                    </a:p>
                    <a:p>
                      <a:pPr algn="ctr"/>
                      <a:r>
                        <a:rPr lang="en-US" sz="1600" b="1" dirty="0"/>
                        <a:t>WRITTEN</a:t>
                      </a:r>
                    </a:p>
                    <a:p>
                      <a:pPr algn="ctr"/>
                      <a:r>
                        <a:rPr lang="en-US" sz="1600" b="1" dirty="0"/>
                        <a:t>By the Author in Latin and High Dutch, being</a:t>
                      </a:r>
                      <a:br>
                        <a:rPr lang="en-US" sz="1600" b="1" dirty="0"/>
                      </a:br>
                      <a:r>
                        <a:rPr lang="en-US" sz="1600" b="1" dirty="0"/>
                        <a:t>one of his last Essays; and the most suitable to</a:t>
                      </a:r>
                      <a:br>
                        <a:rPr lang="en-US" sz="1600" b="1" dirty="0"/>
                      </a:br>
                      <a:r>
                        <a:rPr lang="en-US" sz="1600" b="1" dirty="0" err="1"/>
                        <a:t>Childrens</a:t>
                      </a:r>
                      <a:r>
                        <a:rPr lang="en-US" sz="1600" b="1" dirty="0"/>
                        <a:t> Capacity of any he hath hitherto made.</a:t>
                      </a:r>
                    </a:p>
                  </a:txBody>
                  <a:tcPr marL="53342" marR="53342" marT="26671" marB="26671" anchor="ctr">
                    <a:lnL>
                      <a:noFill/>
                    </a:lnL>
                    <a:lnR>
                      <a:noFill/>
                    </a:lnR>
                    <a:lnT>
                      <a:noFill/>
                    </a:lnT>
                    <a:lnB>
                      <a:noFill/>
                    </a:lnB>
                  </a:tcPr>
                </a:tc>
                <a:extLst>
                  <a:ext uri="{0D108BD9-81ED-4DB2-BD59-A6C34878D82A}">
                    <a16:rowId xmlns:a16="http://schemas.microsoft.com/office/drawing/2014/main" val="10001"/>
                  </a:ext>
                </a:extLst>
              </a:tr>
              <a:tr h="769479">
                <a:tc>
                  <a:txBody>
                    <a:bodyPr/>
                    <a:lstStyle/>
                    <a:p>
                      <a:pPr algn="ctr"/>
                      <a:r>
                        <a:rPr lang="en-US" sz="1600" b="1"/>
                        <a:t>Translated into English</a:t>
                      </a:r>
                    </a:p>
                    <a:p>
                      <a:pPr algn="ctr"/>
                      <a:r>
                        <a:rPr lang="en-US" sz="1600" b="1"/>
                        <a:t>By Charles Hoole, M.A.</a:t>
                      </a:r>
                    </a:p>
                    <a:p>
                      <a:pPr algn="ctr"/>
                      <a:r>
                        <a:rPr lang="en-US" sz="1600" b="1"/>
                        <a:t>For the Use of Young Latin Scholars.</a:t>
                      </a:r>
                    </a:p>
                  </a:txBody>
                  <a:tcPr marL="53342" marR="53342" marT="26671" marB="26671" anchor="ctr">
                    <a:lnL>
                      <a:noFill/>
                    </a:lnL>
                    <a:lnR>
                      <a:noFill/>
                    </a:lnR>
                    <a:lnT>
                      <a:noFill/>
                    </a:lnT>
                    <a:lnB>
                      <a:noFill/>
                    </a:lnB>
                  </a:tcPr>
                </a:tc>
                <a:extLst>
                  <a:ext uri="{0D108BD9-81ED-4DB2-BD59-A6C34878D82A}">
                    <a16:rowId xmlns:a16="http://schemas.microsoft.com/office/drawing/2014/main" val="10002"/>
                  </a:ext>
                </a:extLst>
              </a:tr>
              <a:tr h="537530">
                <a:tc>
                  <a:txBody>
                    <a:bodyPr/>
                    <a:lstStyle/>
                    <a:p>
                      <a:pPr algn="ctr"/>
                      <a:r>
                        <a:rPr lang="en-US" sz="1600" b="1"/>
                        <a:t>The Eleventh Edition Corrected, and the English made to</a:t>
                      </a:r>
                      <a:br>
                        <a:rPr lang="en-US" sz="1600" b="1"/>
                      </a:br>
                      <a:r>
                        <a:rPr lang="en-US" sz="1600" b="1"/>
                        <a:t>answer Word for Word to the Latin.</a:t>
                      </a:r>
                    </a:p>
                  </a:txBody>
                  <a:tcPr marL="53342" marR="53342" marT="26671" marB="26671" anchor="ctr">
                    <a:lnL>
                      <a:noFill/>
                    </a:lnL>
                    <a:lnR>
                      <a:noFill/>
                    </a:lnR>
                    <a:lnT>
                      <a:noFill/>
                    </a:lnT>
                    <a:lnB>
                      <a:noFill/>
                    </a:lnB>
                  </a:tcPr>
                </a:tc>
                <a:extLst>
                  <a:ext uri="{0D108BD9-81ED-4DB2-BD59-A6C34878D82A}">
                    <a16:rowId xmlns:a16="http://schemas.microsoft.com/office/drawing/2014/main" val="10003"/>
                  </a:ext>
                </a:extLst>
              </a:tr>
              <a:tr h="305582">
                <a:tc>
                  <a:txBody>
                    <a:bodyPr/>
                    <a:lstStyle/>
                    <a:p>
                      <a:pPr algn="ctr"/>
                      <a:r>
                        <a:rPr lang="fr-FR" sz="1600" b="1" i="1"/>
                        <a:t>Nihil est in intellectu, quod non prius fuit in sensu.</a:t>
                      </a:r>
                      <a:r>
                        <a:rPr lang="fr-FR" sz="1600" b="1"/>
                        <a:t> Arist.</a:t>
                      </a:r>
                    </a:p>
                  </a:txBody>
                  <a:tcPr marL="53342" marR="53342" marT="26671" marB="26671" anchor="ctr">
                    <a:lnL>
                      <a:noFill/>
                    </a:lnL>
                    <a:lnR>
                      <a:noFill/>
                    </a:lnR>
                    <a:lnT>
                      <a:noFill/>
                    </a:lnT>
                    <a:lnB>
                      <a:noFill/>
                    </a:lnB>
                  </a:tcPr>
                </a:tc>
                <a:extLst>
                  <a:ext uri="{0D108BD9-81ED-4DB2-BD59-A6C34878D82A}">
                    <a16:rowId xmlns:a16="http://schemas.microsoft.com/office/drawing/2014/main" val="10004"/>
                  </a:ext>
                </a:extLst>
              </a:tr>
              <a:tr h="537530">
                <a:tc>
                  <a:txBody>
                    <a:bodyPr/>
                    <a:lstStyle/>
                    <a:p>
                      <a:pPr algn="ctr"/>
                      <a:r>
                        <a:rPr lang="en-US" sz="1600" b="1" i="1" dirty="0"/>
                        <a:t>London</a:t>
                      </a:r>
                      <a:r>
                        <a:rPr lang="en-US" sz="1600" b="1" dirty="0"/>
                        <a:t>; Printed for, and sold by </a:t>
                      </a:r>
                      <a:r>
                        <a:rPr lang="en-US" sz="1600" b="1" i="1" dirty="0"/>
                        <a:t>John</a:t>
                      </a:r>
                      <a:r>
                        <a:rPr lang="en-US" sz="1600" b="1" dirty="0"/>
                        <a:t> and </a:t>
                      </a:r>
                      <a:r>
                        <a:rPr lang="en-US" sz="1600" b="1" i="1" dirty="0"/>
                        <a:t>Benj.</a:t>
                      </a:r>
                      <a:br>
                        <a:rPr lang="en-US" sz="1600" b="1" i="1" dirty="0"/>
                      </a:br>
                      <a:r>
                        <a:rPr lang="en-US" sz="1600" b="1" i="1" dirty="0"/>
                        <a:t>Sprint</a:t>
                      </a:r>
                      <a:r>
                        <a:rPr lang="en-US" sz="1600" b="1" dirty="0"/>
                        <a:t>, at the </a:t>
                      </a:r>
                      <a:r>
                        <a:rPr lang="en-US" sz="1600" b="1" i="1" dirty="0"/>
                        <a:t>Bell</a:t>
                      </a:r>
                      <a:r>
                        <a:rPr lang="en-US" sz="1600" b="1" dirty="0"/>
                        <a:t> in </a:t>
                      </a:r>
                      <a:r>
                        <a:rPr lang="en-US" sz="1600" b="1" i="1" dirty="0"/>
                        <a:t>Little Britain</a:t>
                      </a:r>
                      <a:r>
                        <a:rPr lang="en-US" sz="1600" b="1" dirty="0"/>
                        <a:t>, </a:t>
                      </a:r>
                      <a:r>
                        <a:rPr lang="en-US" sz="1600" b="1" dirty="0">
                          <a:solidFill>
                            <a:srgbClr val="FF0000"/>
                          </a:solidFill>
                        </a:rPr>
                        <a:t>1728</a:t>
                      </a:r>
                      <a:r>
                        <a:rPr lang="en-US" sz="1600" b="1" dirty="0"/>
                        <a:t>.</a:t>
                      </a:r>
                    </a:p>
                  </a:txBody>
                  <a:tcPr marL="53342" marR="53342" marT="26671" marB="26671"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937313925"/>
              </p:ext>
            </p:extLst>
          </p:nvPr>
        </p:nvGraphicFramePr>
        <p:xfrm>
          <a:off x="212437" y="1237673"/>
          <a:ext cx="10374148" cy="6323589"/>
        </p:xfrm>
        <a:graphic>
          <a:graphicData uri="http://schemas.openxmlformats.org/drawingml/2006/table">
            <a:tbl>
              <a:tblPr/>
              <a:tblGrid>
                <a:gridCol w="2956102">
                  <a:extLst>
                    <a:ext uri="{9D8B030D-6E8A-4147-A177-3AD203B41FA5}">
                      <a16:colId xmlns:a16="http://schemas.microsoft.com/office/drawing/2014/main" val="20000"/>
                    </a:ext>
                  </a:extLst>
                </a:gridCol>
                <a:gridCol w="1985886">
                  <a:extLst>
                    <a:ext uri="{9D8B030D-6E8A-4147-A177-3AD203B41FA5}">
                      <a16:colId xmlns:a16="http://schemas.microsoft.com/office/drawing/2014/main" val="20001"/>
                    </a:ext>
                  </a:extLst>
                </a:gridCol>
                <a:gridCol w="2708297">
                  <a:extLst>
                    <a:ext uri="{9D8B030D-6E8A-4147-A177-3AD203B41FA5}">
                      <a16:colId xmlns:a16="http://schemas.microsoft.com/office/drawing/2014/main" val="20002"/>
                    </a:ext>
                  </a:extLst>
                </a:gridCol>
                <a:gridCol w="2723863">
                  <a:extLst>
                    <a:ext uri="{9D8B030D-6E8A-4147-A177-3AD203B41FA5}">
                      <a16:colId xmlns:a16="http://schemas.microsoft.com/office/drawing/2014/main" val="20003"/>
                    </a:ext>
                  </a:extLst>
                </a:gridCol>
              </a:tblGrid>
              <a:tr h="6323589">
                <a:tc>
                  <a:txBody>
                    <a:bodyPr/>
                    <a:lstStyle/>
                    <a:p>
                      <a:pPr>
                        <a:lnSpc>
                          <a:spcPct val="115000"/>
                        </a:lnSpc>
                        <a:spcAft>
                          <a:spcPts val="800"/>
                        </a:spcAft>
                      </a:pPr>
                      <a:r>
                        <a:rPr lang="en-US" sz="1500" b="1" dirty="0">
                          <a:latin typeface="Calibri"/>
                          <a:ea typeface="Calibri"/>
                          <a:cs typeface="Times New Roman"/>
                        </a:rPr>
                        <a:t>This Life is a way,</a:t>
                      </a:r>
                      <a:br>
                        <a:rPr lang="en-US" sz="1500" b="1" dirty="0">
                          <a:latin typeface="Calibri"/>
                          <a:ea typeface="Calibri"/>
                          <a:cs typeface="Times New Roman"/>
                        </a:rPr>
                      </a:br>
                      <a:r>
                        <a:rPr lang="en-US" sz="1500" b="1" dirty="0">
                          <a:latin typeface="Calibri"/>
                          <a:ea typeface="Calibri"/>
                          <a:cs typeface="Times New Roman"/>
                        </a:rPr>
                        <a:t>or a place divided into two ways,</a:t>
                      </a:r>
                      <a:br>
                        <a:rPr lang="en-US" sz="1500" b="1" dirty="0">
                          <a:latin typeface="Calibri"/>
                          <a:ea typeface="Calibri"/>
                          <a:cs typeface="Times New Roman"/>
                        </a:rPr>
                      </a:br>
                      <a:r>
                        <a:rPr lang="en-US" sz="1500" b="1" dirty="0">
                          <a:latin typeface="Calibri"/>
                          <a:ea typeface="Calibri"/>
                          <a:cs typeface="Times New Roman"/>
                        </a:rPr>
                        <a:t>like</a:t>
                      </a:r>
                      <a:br>
                        <a:rPr lang="en-US" sz="1500" b="1" dirty="0">
                          <a:latin typeface="Calibri"/>
                          <a:ea typeface="Calibri"/>
                          <a:cs typeface="Times New Roman"/>
                        </a:rPr>
                      </a:br>
                      <a:r>
                        <a:rPr lang="en-US" sz="1500" b="1" dirty="0">
                          <a:latin typeface="Calibri"/>
                          <a:ea typeface="Calibri"/>
                          <a:cs typeface="Times New Roman"/>
                        </a:rPr>
                        <a:t>Pythagoras’s Letter Y.</a:t>
                      </a:r>
                      <a:br>
                        <a:rPr lang="en-US" sz="1500" b="1" dirty="0">
                          <a:latin typeface="Calibri"/>
                          <a:ea typeface="Calibri"/>
                          <a:cs typeface="Times New Roman"/>
                        </a:rPr>
                      </a:br>
                      <a:r>
                        <a:rPr lang="en-US" sz="1500" b="1" dirty="0">
                          <a:latin typeface="Calibri"/>
                          <a:ea typeface="Calibri"/>
                          <a:cs typeface="Times New Roman"/>
                        </a:rPr>
                        <a:t>broad, </a:t>
                      </a:r>
                      <a:r>
                        <a:rPr lang="en-US" sz="1500" b="1" dirty="0">
                          <a:solidFill>
                            <a:srgbClr val="FF0000"/>
                          </a:solidFill>
                          <a:latin typeface="Calibri"/>
                          <a:ea typeface="Calibri"/>
                          <a:cs typeface="Times New Roman"/>
                        </a:rPr>
                        <a:t>1</a:t>
                      </a:r>
                      <a:br>
                        <a:rPr lang="en-US" sz="1500" b="1" dirty="0">
                          <a:latin typeface="Calibri"/>
                          <a:ea typeface="Calibri"/>
                          <a:cs typeface="Times New Roman"/>
                        </a:rPr>
                      </a:br>
                      <a:r>
                        <a:rPr lang="en-US" sz="1500" b="1" dirty="0">
                          <a:latin typeface="Calibri"/>
                          <a:ea typeface="Calibri"/>
                          <a:cs typeface="Times New Roman"/>
                        </a:rPr>
                        <a:t>on the left hand track;</a:t>
                      </a:r>
                      <a:br>
                        <a:rPr lang="en-US" sz="1500" b="1" dirty="0">
                          <a:latin typeface="Calibri"/>
                          <a:ea typeface="Calibri"/>
                          <a:cs typeface="Times New Roman"/>
                        </a:rPr>
                      </a:br>
                      <a:r>
                        <a:rPr lang="en-US" sz="1500" b="1" dirty="0">
                          <a:latin typeface="Calibri"/>
                          <a:ea typeface="Calibri"/>
                          <a:cs typeface="Times New Roman"/>
                        </a:rPr>
                        <a:t>narrow, </a:t>
                      </a:r>
                      <a:r>
                        <a:rPr lang="en-US" sz="1500" b="1" dirty="0">
                          <a:solidFill>
                            <a:srgbClr val="FF0000"/>
                          </a:solidFill>
                          <a:latin typeface="Calibri"/>
                          <a:ea typeface="Calibri"/>
                          <a:cs typeface="Times New Roman"/>
                        </a:rPr>
                        <a:t>2</a:t>
                      </a:r>
                      <a:r>
                        <a:rPr lang="cs-CZ" sz="1500" b="1" baseline="0" dirty="0">
                          <a:solidFill>
                            <a:srgbClr val="FF0000"/>
                          </a:solidFill>
                          <a:latin typeface="Calibri"/>
                          <a:ea typeface="Calibri"/>
                          <a:cs typeface="Times New Roman"/>
                        </a:rPr>
                        <a:t> </a:t>
                      </a:r>
                      <a:r>
                        <a:rPr lang="en-US" sz="1500" b="1" dirty="0">
                          <a:latin typeface="Calibri"/>
                          <a:ea typeface="Calibri"/>
                          <a:cs typeface="Times New Roman"/>
                        </a:rPr>
                        <a:t>on the right;</a:t>
                      </a:r>
                      <a:br>
                        <a:rPr lang="en-US" sz="1500" b="1" dirty="0">
                          <a:latin typeface="Calibri"/>
                          <a:ea typeface="Calibri"/>
                          <a:cs typeface="Times New Roman"/>
                        </a:rPr>
                      </a:br>
                      <a:r>
                        <a:rPr lang="en-US" sz="1500" b="1" dirty="0">
                          <a:latin typeface="Calibri"/>
                          <a:ea typeface="Calibri"/>
                          <a:cs typeface="Times New Roman"/>
                        </a:rPr>
                        <a:t>that belongs to Vice, </a:t>
                      </a:r>
                      <a:r>
                        <a:rPr lang="en-US" sz="1500" b="1" dirty="0">
                          <a:solidFill>
                            <a:srgbClr val="FF0000"/>
                          </a:solidFill>
                          <a:latin typeface="Calibri"/>
                          <a:ea typeface="Calibri"/>
                          <a:cs typeface="Times New Roman"/>
                        </a:rPr>
                        <a:t>3</a:t>
                      </a:r>
                      <a:br>
                        <a:rPr lang="en-US" sz="1500" b="1" dirty="0">
                          <a:latin typeface="Calibri"/>
                          <a:ea typeface="Calibri"/>
                          <a:cs typeface="Times New Roman"/>
                        </a:rPr>
                      </a:br>
                      <a:r>
                        <a:rPr lang="en-US" sz="1500" b="1" dirty="0">
                          <a:latin typeface="Calibri"/>
                          <a:ea typeface="Calibri"/>
                          <a:cs typeface="Times New Roman"/>
                        </a:rPr>
                        <a:t>this to </a:t>
                      </a:r>
                      <a:r>
                        <a:rPr lang="en-US" sz="1500" b="1" dirty="0" err="1">
                          <a:latin typeface="Calibri"/>
                          <a:ea typeface="Calibri"/>
                          <a:cs typeface="Times New Roman"/>
                        </a:rPr>
                        <a:t>Vertue</a:t>
                      </a:r>
                      <a:r>
                        <a:rPr lang="en-US" sz="1500" b="1" dirty="0">
                          <a:latin typeface="Calibri"/>
                          <a:ea typeface="Calibri"/>
                          <a:cs typeface="Times New Roman"/>
                        </a:rPr>
                        <a:t>, </a:t>
                      </a:r>
                      <a:r>
                        <a:rPr lang="en-US" sz="1500" b="1" dirty="0">
                          <a:solidFill>
                            <a:srgbClr val="FF0000"/>
                          </a:solidFill>
                          <a:latin typeface="Calibri"/>
                          <a:ea typeface="Calibri"/>
                          <a:cs typeface="Times New Roman"/>
                        </a:rPr>
                        <a:t>4</a:t>
                      </a:r>
                      <a:endParaRPr lang="cs-CZ" sz="1500" dirty="0">
                        <a:latin typeface="Calibri"/>
                        <a:ea typeface="Calibri"/>
                        <a:cs typeface="Times New Roman"/>
                      </a:endParaRPr>
                    </a:p>
                    <a:p>
                      <a:pPr>
                        <a:lnSpc>
                          <a:spcPct val="115000"/>
                        </a:lnSpc>
                        <a:spcAft>
                          <a:spcPts val="800"/>
                        </a:spcAft>
                      </a:pPr>
                      <a:r>
                        <a:rPr lang="en-US" sz="1500" b="1" dirty="0">
                          <a:latin typeface="Calibri"/>
                          <a:ea typeface="Calibri"/>
                          <a:cs typeface="Times New Roman"/>
                        </a:rPr>
                        <a:t>Mind, Young Man, </a:t>
                      </a:r>
                      <a:r>
                        <a:rPr lang="en-US" sz="1500" b="1" dirty="0">
                          <a:solidFill>
                            <a:srgbClr val="FF0000"/>
                          </a:solidFill>
                          <a:latin typeface="Calibri"/>
                          <a:ea typeface="Calibri"/>
                          <a:cs typeface="Times New Roman"/>
                        </a:rPr>
                        <a:t>5</a:t>
                      </a:r>
                      <a:br>
                        <a:rPr lang="en-US" sz="1500" b="1" dirty="0">
                          <a:latin typeface="Calibri"/>
                          <a:ea typeface="Calibri"/>
                          <a:cs typeface="Times New Roman"/>
                        </a:rPr>
                      </a:br>
                      <a:r>
                        <a:rPr lang="en-US" sz="1500" b="1" dirty="0">
                          <a:latin typeface="Calibri"/>
                          <a:ea typeface="Calibri"/>
                          <a:cs typeface="Times New Roman"/>
                        </a:rPr>
                        <a:t>imitate Hercules:</a:t>
                      </a:r>
                      <a:br>
                        <a:rPr lang="en-US" sz="1500" b="1" dirty="0">
                          <a:latin typeface="Calibri"/>
                          <a:ea typeface="Calibri"/>
                          <a:cs typeface="Times New Roman"/>
                        </a:rPr>
                      </a:br>
                      <a:r>
                        <a:rPr lang="en-US" sz="1500" b="1" dirty="0">
                          <a:latin typeface="Calibri"/>
                          <a:ea typeface="Calibri"/>
                          <a:cs typeface="Times New Roman"/>
                        </a:rPr>
                        <a:t>leave the left hand way,</a:t>
                      </a:r>
                      <a:br>
                        <a:rPr lang="en-US" sz="1500" b="1" dirty="0">
                          <a:latin typeface="Calibri"/>
                          <a:ea typeface="Calibri"/>
                          <a:cs typeface="Times New Roman"/>
                        </a:rPr>
                      </a:br>
                      <a:r>
                        <a:rPr lang="en-US" sz="1500" b="1" dirty="0">
                          <a:latin typeface="Calibri"/>
                          <a:ea typeface="Calibri"/>
                          <a:cs typeface="Times New Roman"/>
                        </a:rPr>
                        <a:t>turn from Vice;</a:t>
                      </a:r>
                      <a:br>
                        <a:rPr lang="en-US" sz="1500" b="1" dirty="0">
                          <a:latin typeface="Calibri"/>
                          <a:ea typeface="Calibri"/>
                          <a:cs typeface="Times New Roman"/>
                        </a:rPr>
                      </a:br>
                      <a:r>
                        <a:rPr lang="en-US" sz="1500" b="1" dirty="0">
                          <a:latin typeface="Calibri"/>
                          <a:ea typeface="Calibri"/>
                          <a:cs typeface="Times New Roman"/>
                        </a:rPr>
                        <a:t>the Entrance, </a:t>
                      </a:r>
                      <a:r>
                        <a:rPr lang="en-US" sz="1500" b="1" dirty="0">
                          <a:solidFill>
                            <a:srgbClr val="FF0000"/>
                          </a:solidFill>
                          <a:latin typeface="Calibri"/>
                          <a:ea typeface="Calibri"/>
                          <a:cs typeface="Times New Roman"/>
                        </a:rPr>
                        <a:t>6</a:t>
                      </a:r>
                      <a:r>
                        <a:rPr lang="cs-CZ" sz="1500" b="1" baseline="0" dirty="0">
                          <a:solidFill>
                            <a:srgbClr val="FF0000"/>
                          </a:solidFill>
                          <a:latin typeface="Calibri"/>
                          <a:ea typeface="Calibri"/>
                          <a:cs typeface="Times New Roman"/>
                        </a:rPr>
                        <a:t> </a:t>
                      </a:r>
                      <a:r>
                        <a:rPr lang="en-US" sz="1500" b="1" dirty="0">
                          <a:latin typeface="Calibri"/>
                          <a:ea typeface="Calibri"/>
                          <a:cs typeface="Times New Roman"/>
                        </a:rPr>
                        <a:t>is fair,</a:t>
                      </a:r>
                      <a:br>
                        <a:rPr lang="en-US" sz="1500" b="1" dirty="0">
                          <a:latin typeface="Calibri"/>
                          <a:ea typeface="Calibri"/>
                          <a:cs typeface="Times New Roman"/>
                        </a:rPr>
                      </a:br>
                      <a:r>
                        <a:rPr lang="en-US" sz="1500" b="1" dirty="0">
                          <a:latin typeface="Calibri"/>
                          <a:ea typeface="Calibri"/>
                          <a:cs typeface="Times New Roman"/>
                        </a:rPr>
                        <a:t>but the End, </a:t>
                      </a:r>
                      <a:r>
                        <a:rPr lang="en-US" sz="1500" b="1" dirty="0">
                          <a:solidFill>
                            <a:srgbClr val="FF0000"/>
                          </a:solidFill>
                          <a:latin typeface="Calibri"/>
                          <a:ea typeface="Calibri"/>
                          <a:cs typeface="Times New Roman"/>
                        </a:rPr>
                        <a:t>7</a:t>
                      </a:r>
                      <a:br>
                        <a:rPr lang="en-US" sz="1500" b="1" dirty="0">
                          <a:latin typeface="Calibri"/>
                          <a:ea typeface="Calibri"/>
                          <a:cs typeface="Times New Roman"/>
                        </a:rPr>
                      </a:br>
                      <a:r>
                        <a:rPr lang="en-US" sz="1500" b="1" dirty="0">
                          <a:latin typeface="Calibri"/>
                          <a:ea typeface="Calibri"/>
                          <a:cs typeface="Times New Roman"/>
                        </a:rPr>
                        <a:t>is ugly and steep down. </a:t>
                      </a:r>
                      <a:endParaRPr lang="cs-CZ" sz="1500" dirty="0">
                        <a:latin typeface="Calibri"/>
                        <a:ea typeface="Calibri"/>
                        <a:cs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500" b="1" dirty="0">
                          <a:solidFill>
                            <a:srgbClr val="0070C0"/>
                          </a:solidFill>
                          <a:latin typeface="Calibri"/>
                          <a:ea typeface="Calibri"/>
                          <a:cs typeface="Times New Roman"/>
                        </a:rPr>
                        <a:t>Vita </a:t>
                      </a:r>
                      <a:r>
                        <a:rPr lang="en-US" sz="1500" b="1" dirty="0" err="1">
                          <a:solidFill>
                            <a:srgbClr val="0070C0"/>
                          </a:solidFill>
                          <a:latin typeface="Calibri"/>
                          <a:ea typeface="Calibri"/>
                          <a:cs typeface="Times New Roman"/>
                        </a:rPr>
                        <a:t>hæc</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est</a:t>
                      </a:r>
                      <a:r>
                        <a:rPr lang="en-US" sz="1500" b="1" dirty="0">
                          <a:solidFill>
                            <a:srgbClr val="0070C0"/>
                          </a:solidFill>
                          <a:latin typeface="Calibri"/>
                          <a:ea typeface="Calibri"/>
                          <a:cs typeface="Times New Roman"/>
                        </a:rPr>
                        <a:t> via,</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sive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Bivium</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simile</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Litteræ</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Pithagoricæ</a:t>
                      </a:r>
                      <a:r>
                        <a:rPr lang="en-US" sz="1500" b="1" dirty="0">
                          <a:solidFill>
                            <a:srgbClr val="0070C0"/>
                          </a:solidFill>
                          <a:latin typeface="Calibri"/>
                          <a:ea typeface="Calibri"/>
                          <a:cs typeface="Times New Roman"/>
                        </a:rPr>
                        <a:t> Y.</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latum</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sinistro</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tramite</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angustum</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2</a:t>
                      </a:r>
                      <a:r>
                        <a:rPr lang="cs-CZ" sz="1500" b="1" baseline="0" dirty="0">
                          <a:solidFill>
                            <a:srgbClr val="FF0000"/>
                          </a:solidFill>
                          <a:latin typeface="Calibri"/>
                          <a:ea typeface="Calibri"/>
                          <a:cs typeface="Times New Roman"/>
                        </a:rPr>
                        <a:t> </a:t>
                      </a:r>
                      <a:r>
                        <a:rPr lang="en-US" sz="1500" b="1" dirty="0" err="1">
                          <a:solidFill>
                            <a:srgbClr val="0070C0"/>
                          </a:solidFill>
                          <a:latin typeface="Calibri"/>
                          <a:ea typeface="Calibri"/>
                          <a:cs typeface="Times New Roman"/>
                        </a:rPr>
                        <a:t>dextro</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ille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Vitii</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3</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est</a:t>
                      </a:r>
                      <a:r>
                        <a:rPr lang="en-US" sz="1500" b="1" dirty="0">
                          <a:solidFill>
                            <a:srgbClr val="0070C0"/>
                          </a:solidFill>
                          <a:latin typeface="Calibri"/>
                          <a:ea typeface="Calibri"/>
                          <a:cs typeface="Times New Roman"/>
                        </a:rPr>
                        <a:t> his </a:t>
                      </a:r>
                      <a:r>
                        <a:rPr lang="en-US" sz="1500" b="1" dirty="0" err="1">
                          <a:solidFill>
                            <a:srgbClr val="0070C0"/>
                          </a:solidFill>
                          <a:latin typeface="Calibri"/>
                          <a:ea typeface="Calibri"/>
                          <a:cs typeface="Times New Roman"/>
                        </a:rPr>
                        <a:t>Virtutis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4</a:t>
                      </a:r>
                      <a:endParaRPr lang="cs-CZ" sz="1500" dirty="0">
                        <a:latin typeface="Calibri"/>
                        <a:ea typeface="Calibri"/>
                        <a:cs typeface="Times New Roman"/>
                      </a:endParaRPr>
                    </a:p>
                    <a:p>
                      <a:pPr>
                        <a:lnSpc>
                          <a:spcPct val="115000"/>
                        </a:lnSpc>
                        <a:spcAft>
                          <a:spcPts val="800"/>
                        </a:spcAft>
                      </a:pPr>
                      <a:r>
                        <a:rPr lang="en-US" sz="1500" b="1" dirty="0" err="1">
                          <a:solidFill>
                            <a:srgbClr val="0070C0"/>
                          </a:solidFill>
                          <a:latin typeface="Calibri"/>
                          <a:ea typeface="Calibri"/>
                          <a:cs typeface="Times New Roman"/>
                        </a:rPr>
                        <a:t>Adverte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juvenis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5</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imitare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Herculem</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linque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sinistram</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aversare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Vitium</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Aditus</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speciosus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6</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sed</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Exitus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7</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turpis</a:t>
                      </a:r>
                      <a:r>
                        <a:rPr lang="en-US" sz="1500" b="1" dirty="0">
                          <a:solidFill>
                            <a:srgbClr val="0070C0"/>
                          </a:solidFill>
                          <a:latin typeface="Calibri"/>
                          <a:ea typeface="Calibri"/>
                          <a:cs typeface="Times New Roman"/>
                        </a:rPr>
                        <a:t> &amp; </a:t>
                      </a:r>
                      <a:r>
                        <a:rPr lang="en-US" sz="1500" b="1" dirty="0" err="1">
                          <a:solidFill>
                            <a:srgbClr val="0070C0"/>
                          </a:solidFill>
                          <a:latin typeface="Calibri"/>
                          <a:ea typeface="Calibri"/>
                          <a:cs typeface="Times New Roman"/>
                        </a:rPr>
                        <a:t>præceps</a:t>
                      </a:r>
                      <a:r>
                        <a:rPr lang="en-US" sz="1500" b="1" dirty="0">
                          <a:solidFill>
                            <a:srgbClr val="0070C0"/>
                          </a:solidFill>
                          <a:latin typeface="Calibri"/>
                          <a:ea typeface="Calibri"/>
                          <a:cs typeface="Times New Roman"/>
                        </a:rPr>
                        <a:t>.</a:t>
                      </a:r>
                      <a:endParaRPr lang="cs-CZ" sz="1500" dirty="0">
                        <a:latin typeface="Calibri"/>
                        <a:ea typeface="Calibri"/>
                        <a:cs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500" b="1" dirty="0">
                          <a:latin typeface="Calibri"/>
                          <a:ea typeface="Calibri"/>
                          <a:cs typeface="Times New Roman"/>
                        </a:rPr>
                        <a:t>Go on the right hand,</a:t>
                      </a:r>
                      <a:br>
                        <a:rPr lang="en-US" sz="1500" b="1" dirty="0">
                          <a:latin typeface="Calibri"/>
                          <a:ea typeface="Calibri"/>
                          <a:cs typeface="Times New Roman"/>
                        </a:rPr>
                      </a:br>
                      <a:r>
                        <a:rPr lang="en-US" sz="1500" b="1" dirty="0">
                          <a:latin typeface="Calibri"/>
                          <a:ea typeface="Calibri"/>
                          <a:cs typeface="Times New Roman"/>
                        </a:rPr>
                        <a:t>though it be thorny, </a:t>
                      </a:r>
                      <a:r>
                        <a:rPr lang="en-US" sz="1500" b="1" dirty="0">
                          <a:solidFill>
                            <a:srgbClr val="FF0000"/>
                          </a:solidFill>
                          <a:latin typeface="Calibri"/>
                          <a:ea typeface="Calibri"/>
                          <a:cs typeface="Times New Roman"/>
                        </a:rPr>
                        <a:t>8</a:t>
                      </a:r>
                      <a:br>
                        <a:rPr lang="en-US" sz="1500" b="1" dirty="0">
                          <a:latin typeface="Calibri"/>
                          <a:ea typeface="Calibri"/>
                          <a:cs typeface="Times New Roman"/>
                        </a:rPr>
                      </a:br>
                      <a:r>
                        <a:rPr lang="en-US" sz="1500" b="1" dirty="0">
                          <a:latin typeface="Calibri"/>
                          <a:ea typeface="Calibri"/>
                          <a:cs typeface="Times New Roman"/>
                        </a:rPr>
                        <a:t>no way is </a:t>
                      </a:r>
                      <a:r>
                        <a:rPr lang="en-US" sz="1500" b="1" dirty="0" err="1">
                          <a:latin typeface="Calibri"/>
                          <a:ea typeface="Calibri"/>
                          <a:cs typeface="Times New Roman"/>
                        </a:rPr>
                        <a:t>unpassible</a:t>
                      </a:r>
                      <a:br>
                        <a:rPr lang="en-US" sz="1500" b="1" dirty="0">
                          <a:latin typeface="Calibri"/>
                          <a:ea typeface="Calibri"/>
                          <a:cs typeface="Times New Roman"/>
                        </a:rPr>
                      </a:br>
                      <a:r>
                        <a:rPr lang="en-US" sz="1500" b="1" dirty="0">
                          <a:latin typeface="Calibri"/>
                          <a:ea typeface="Calibri"/>
                          <a:cs typeface="Times New Roman"/>
                        </a:rPr>
                        <a:t>to </a:t>
                      </a:r>
                      <a:r>
                        <a:rPr lang="en-US" sz="1500" b="1" dirty="0" err="1">
                          <a:latin typeface="Calibri"/>
                          <a:ea typeface="Calibri"/>
                          <a:cs typeface="Times New Roman"/>
                        </a:rPr>
                        <a:t>vertue</a:t>
                      </a:r>
                      <a:r>
                        <a:rPr lang="en-US" sz="1500" b="1" dirty="0">
                          <a:latin typeface="Calibri"/>
                          <a:ea typeface="Calibri"/>
                          <a:cs typeface="Times New Roman"/>
                        </a:rPr>
                        <a:t>; follow whither</a:t>
                      </a:r>
                      <a:br>
                        <a:rPr lang="en-US" sz="1500" b="1" dirty="0">
                          <a:latin typeface="Calibri"/>
                          <a:ea typeface="Calibri"/>
                          <a:cs typeface="Times New Roman"/>
                        </a:rPr>
                      </a:br>
                      <a:r>
                        <a:rPr lang="en-US" sz="1500" b="1" dirty="0" err="1">
                          <a:latin typeface="Calibri"/>
                          <a:ea typeface="Calibri"/>
                          <a:cs typeface="Times New Roman"/>
                        </a:rPr>
                        <a:t>vertue</a:t>
                      </a:r>
                      <a:r>
                        <a:rPr lang="en-US" sz="1500" b="1" dirty="0">
                          <a:latin typeface="Calibri"/>
                          <a:ea typeface="Calibri"/>
                          <a:cs typeface="Times New Roman"/>
                        </a:rPr>
                        <a:t> </a:t>
                      </a:r>
                      <a:r>
                        <a:rPr lang="en-US" sz="1500" b="1" dirty="0" err="1">
                          <a:latin typeface="Calibri"/>
                          <a:ea typeface="Calibri"/>
                          <a:cs typeface="Times New Roman"/>
                        </a:rPr>
                        <a:t>leadeth</a:t>
                      </a:r>
                      <a:br>
                        <a:rPr lang="en-US" sz="1500" b="1" dirty="0">
                          <a:latin typeface="Calibri"/>
                          <a:ea typeface="Calibri"/>
                          <a:cs typeface="Times New Roman"/>
                        </a:rPr>
                      </a:br>
                      <a:r>
                        <a:rPr lang="en-US" sz="1500" b="1" dirty="0">
                          <a:latin typeface="Calibri"/>
                          <a:ea typeface="Calibri"/>
                          <a:cs typeface="Times New Roman"/>
                        </a:rPr>
                        <a:t>through narrow places</a:t>
                      </a:r>
                      <a:br>
                        <a:rPr lang="en-US" sz="1500" b="1" dirty="0">
                          <a:latin typeface="Calibri"/>
                          <a:ea typeface="Calibri"/>
                          <a:cs typeface="Times New Roman"/>
                        </a:rPr>
                      </a:br>
                      <a:r>
                        <a:rPr lang="en-US" sz="1500" b="1" dirty="0">
                          <a:latin typeface="Calibri"/>
                          <a:ea typeface="Calibri"/>
                          <a:cs typeface="Times New Roman"/>
                        </a:rPr>
                        <a:t>to stately palaces,</a:t>
                      </a:r>
                      <a:br>
                        <a:rPr lang="en-US" sz="1500" b="1" dirty="0">
                          <a:latin typeface="Calibri"/>
                          <a:ea typeface="Calibri"/>
                          <a:cs typeface="Times New Roman"/>
                        </a:rPr>
                      </a:br>
                      <a:r>
                        <a:rPr lang="en-US" sz="1500" b="1" dirty="0">
                          <a:latin typeface="Calibri"/>
                          <a:ea typeface="Calibri"/>
                          <a:cs typeface="Times New Roman"/>
                        </a:rPr>
                        <a:t>to the Tower of </a:t>
                      </a:r>
                      <a:r>
                        <a:rPr lang="en-US" sz="1500" b="1" dirty="0" err="1">
                          <a:latin typeface="Calibri"/>
                          <a:ea typeface="Calibri"/>
                          <a:cs typeface="Times New Roman"/>
                        </a:rPr>
                        <a:t>honour</a:t>
                      </a:r>
                      <a:r>
                        <a:rPr lang="en-US" sz="1500" b="1" dirty="0">
                          <a:latin typeface="Calibri"/>
                          <a:ea typeface="Calibri"/>
                          <a:cs typeface="Times New Roman"/>
                        </a:rPr>
                        <a:t>, </a:t>
                      </a:r>
                      <a:r>
                        <a:rPr lang="en-US" sz="1500" b="1" dirty="0">
                          <a:solidFill>
                            <a:srgbClr val="FF0000"/>
                          </a:solidFill>
                          <a:latin typeface="Calibri"/>
                          <a:ea typeface="Calibri"/>
                          <a:cs typeface="Times New Roman"/>
                        </a:rPr>
                        <a:t>9</a:t>
                      </a:r>
                      <a:endParaRPr lang="cs-CZ" sz="1500" dirty="0">
                        <a:latin typeface="Calibri"/>
                        <a:ea typeface="Calibri"/>
                        <a:cs typeface="Times New Roman"/>
                      </a:endParaRPr>
                    </a:p>
                    <a:p>
                      <a:pPr>
                        <a:lnSpc>
                          <a:spcPct val="115000"/>
                        </a:lnSpc>
                        <a:spcAft>
                          <a:spcPts val="800"/>
                        </a:spcAft>
                      </a:pPr>
                      <a:r>
                        <a:rPr lang="en-US" sz="1500" b="1" dirty="0">
                          <a:latin typeface="Calibri"/>
                          <a:ea typeface="Calibri"/>
                          <a:cs typeface="Times New Roman"/>
                        </a:rPr>
                        <a:t>Keep the middle</a:t>
                      </a:r>
                      <a:br>
                        <a:rPr lang="en-US" sz="1500" b="1" dirty="0">
                          <a:latin typeface="Calibri"/>
                          <a:ea typeface="Calibri"/>
                          <a:cs typeface="Times New Roman"/>
                        </a:rPr>
                      </a:br>
                      <a:r>
                        <a:rPr lang="en-US" sz="1500" b="1" dirty="0">
                          <a:latin typeface="Calibri"/>
                          <a:ea typeface="Calibri"/>
                          <a:cs typeface="Times New Roman"/>
                        </a:rPr>
                        <a:t>and </a:t>
                      </a:r>
                      <a:r>
                        <a:rPr lang="en-US" sz="1500" b="1" dirty="0" err="1">
                          <a:latin typeface="Calibri"/>
                          <a:ea typeface="Calibri"/>
                          <a:cs typeface="Times New Roman"/>
                        </a:rPr>
                        <a:t>streight</a:t>
                      </a:r>
                      <a:r>
                        <a:rPr lang="en-US" sz="1500" b="1" dirty="0">
                          <a:latin typeface="Calibri"/>
                          <a:ea typeface="Calibri"/>
                          <a:cs typeface="Times New Roman"/>
                        </a:rPr>
                        <a:t> path,</a:t>
                      </a:r>
                      <a:br>
                        <a:rPr lang="en-US" sz="1500" b="1" dirty="0">
                          <a:latin typeface="Calibri"/>
                          <a:ea typeface="Calibri"/>
                          <a:cs typeface="Times New Roman"/>
                        </a:rPr>
                      </a:br>
                      <a:r>
                        <a:rPr lang="en-US" sz="1500" b="1" dirty="0">
                          <a:latin typeface="Calibri"/>
                          <a:ea typeface="Calibri"/>
                          <a:cs typeface="Times New Roman"/>
                        </a:rPr>
                        <a:t>and thou </a:t>
                      </a:r>
                      <a:r>
                        <a:rPr lang="en-US" sz="1500" b="1" dirty="0" err="1">
                          <a:latin typeface="Calibri"/>
                          <a:ea typeface="Calibri"/>
                          <a:cs typeface="Times New Roman"/>
                        </a:rPr>
                        <a:t>shalt</a:t>
                      </a:r>
                      <a:r>
                        <a:rPr lang="en-US" sz="1500" b="1" dirty="0">
                          <a:latin typeface="Calibri"/>
                          <a:ea typeface="Calibri"/>
                          <a:cs typeface="Times New Roman"/>
                        </a:rPr>
                        <a:t> go very safe.</a:t>
                      </a:r>
                      <a:endParaRPr lang="cs-CZ" sz="1500" dirty="0">
                        <a:latin typeface="Calibri"/>
                        <a:ea typeface="Calibri"/>
                        <a:cs typeface="Times New Roman"/>
                      </a:endParaRPr>
                    </a:p>
                    <a:p>
                      <a:pPr>
                        <a:lnSpc>
                          <a:spcPct val="115000"/>
                        </a:lnSpc>
                        <a:spcAft>
                          <a:spcPts val="800"/>
                        </a:spcAft>
                      </a:pPr>
                      <a:r>
                        <a:rPr lang="en-US" sz="1500" b="1" dirty="0">
                          <a:latin typeface="Calibri"/>
                          <a:ea typeface="Calibri"/>
                          <a:cs typeface="Times New Roman"/>
                        </a:rPr>
                        <a:t>Take heed thou do not go</a:t>
                      </a:r>
                      <a:br>
                        <a:rPr lang="en-US" sz="1500" b="1" dirty="0">
                          <a:latin typeface="Calibri"/>
                          <a:ea typeface="Calibri"/>
                          <a:cs typeface="Times New Roman"/>
                        </a:rPr>
                      </a:br>
                      <a:r>
                        <a:rPr lang="en-US" sz="1500" b="1" dirty="0">
                          <a:latin typeface="Calibri"/>
                          <a:ea typeface="Calibri"/>
                          <a:cs typeface="Times New Roman"/>
                        </a:rPr>
                        <a:t>too much on the right hand, </a:t>
                      </a:r>
                      <a:r>
                        <a:rPr lang="en-US" sz="1500" b="1" dirty="0">
                          <a:solidFill>
                            <a:srgbClr val="FF0000"/>
                          </a:solidFill>
                          <a:latin typeface="Calibri"/>
                          <a:ea typeface="Calibri"/>
                          <a:cs typeface="Times New Roman"/>
                        </a:rPr>
                        <a:t>10</a:t>
                      </a:r>
                      <a:endParaRPr lang="cs-CZ" sz="1500" b="1" dirty="0">
                        <a:solidFill>
                          <a:srgbClr val="FF0000"/>
                        </a:solidFill>
                        <a:latin typeface="Calibri"/>
                        <a:ea typeface="Calibri"/>
                        <a:cs typeface="Times New Roman"/>
                      </a:endParaRPr>
                    </a:p>
                    <a:p>
                      <a:pPr>
                        <a:lnSpc>
                          <a:spcPct val="115000"/>
                        </a:lnSpc>
                        <a:spcAft>
                          <a:spcPts val="800"/>
                        </a:spcAft>
                      </a:pPr>
                      <a:r>
                        <a:rPr lang="en-US" sz="1500" b="1" dirty="0">
                          <a:latin typeface="Calibri"/>
                          <a:ea typeface="Calibri"/>
                          <a:cs typeface="Times New Roman"/>
                        </a:rPr>
                        <a:t>Bridle in, </a:t>
                      </a:r>
                      <a:r>
                        <a:rPr lang="en-US" sz="1500" b="1" dirty="0">
                          <a:solidFill>
                            <a:srgbClr val="FF0000"/>
                          </a:solidFill>
                          <a:latin typeface="Calibri"/>
                          <a:ea typeface="Calibri"/>
                          <a:cs typeface="Times New Roman"/>
                        </a:rPr>
                        <a:t>12</a:t>
                      </a:r>
                      <a:br>
                        <a:rPr lang="en-US" sz="1500" b="1" dirty="0">
                          <a:latin typeface="Calibri"/>
                          <a:ea typeface="Calibri"/>
                          <a:cs typeface="Times New Roman"/>
                        </a:rPr>
                      </a:br>
                      <a:r>
                        <a:rPr lang="en-US" sz="1500" b="1" dirty="0">
                          <a:latin typeface="Calibri"/>
                          <a:ea typeface="Calibri"/>
                          <a:cs typeface="Times New Roman"/>
                        </a:rPr>
                        <a:t>the wild Horse, </a:t>
                      </a:r>
                      <a:r>
                        <a:rPr lang="en-US" sz="1500" b="1" dirty="0">
                          <a:solidFill>
                            <a:srgbClr val="FF0000"/>
                          </a:solidFill>
                          <a:latin typeface="Calibri"/>
                          <a:ea typeface="Calibri"/>
                          <a:cs typeface="Times New Roman"/>
                        </a:rPr>
                        <a:t>11</a:t>
                      </a:r>
                      <a:r>
                        <a:rPr lang="cs-CZ" sz="1500" b="1" baseline="0" dirty="0">
                          <a:solidFill>
                            <a:srgbClr val="FF0000"/>
                          </a:solidFill>
                          <a:latin typeface="Calibri"/>
                          <a:ea typeface="Calibri"/>
                          <a:cs typeface="Times New Roman"/>
                        </a:rPr>
                        <a:t> </a:t>
                      </a:r>
                      <a:r>
                        <a:rPr lang="en-US" sz="1500" b="1" dirty="0">
                          <a:latin typeface="Calibri"/>
                          <a:ea typeface="Calibri"/>
                          <a:cs typeface="Times New Roman"/>
                        </a:rPr>
                        <a:t>of Affection,</a:t>
                      </a:r>
                      <a:br>
                        <a:rPr lang="en-US" sz="1500" b="1" dirty="0">
                          <a:latin typeface="Calibri"/>
                          <a:ea typeface="Calibri"/>
                          <a:cs typeface="Times New Roman"/>
                        </a:rPr>
                      </a:br>
                      <a:r>
                        <a:rPr lang="en-US" sz="1500" b="1" dirty="0">
                          <a:latin typeface="Calibri"/>
                          <a:ea typeface="Calibri"/>
                          <a:cs typeface="Times New Roman"/>
                        </a:rPr>
                        <a:t>lest thou fall down headlong.</a:t>
                      </a:r>
                      <a:endParaRPr lang="cs-CZ" sz="1500" dirty="0">
                        <a:latin typeface="Calibri"/>
                        <a:ea typeface="Calibri"/>
                        <a:cs typeface="Times New Roman"/>
                      </a:endParaRPr>
                    </a:p>
                    <a:p>
                      <a:pPr>
                        <a:lnSpc>
                          <a:spcPct val="115000"/>
                        </a:lnSpc>
                        <a:spcAft>
                          <a:spcPts val="800"/>
                        </a:spcAft>
                      </a:pPr>
                      <a:r>
                        <a:rPr lang="en-US" sz="1500" b="1" dirty="0">
                          <a:latin typeface="Calibri"/>
                          <a:ea typeface="Calibri"/>
                          <a:cs typeface="Times New Roman"/>
                        </a:rPr>
                        <a:t>See thou dost not</a:t>
                      </a:r>
                      <a:br>
                        <a:rPr lang="en-US" sz="1500" b="1" dirty="0">
                          <a:latin typeface="Calibri"/>
                          <a:ea typeface="Calibri"/>
                          <a:cs typeface="Times New Roman"/>
                        </a:rPr>
                      </a:br>
                      <a:r>
                        <a:rPr lang="en-US" sz="1500" b="1" dirty="0">
                          <a:latin typeface="Calibri"/>
                          <a:ea typeface="Calibri"/>
                          <a:cs typeface="Times New Roman"/>
                        </a:rPr>
                        <a:t>go amiss on the left hand, </a:t>
                      </a:r>
                      <a:r>
                        <a:rPr lang="en-US" sz="1500" b="1" dirty="0">
                          <a:solidFill>
                            <a:srgbClr val="FF0000"/>
                          </a:solidFill>
                          <a:latin typeface="Calibri"/>
                          <a:ea typeface="Calibri"/>
                          <a:cs typeface="Times New Roman"/>
                        </a:rPr>
                        <a:t>13</a:t>
                      </a:r>
                      <a:br>
                        <a:rPr lang="en-US" sz="1500" b="1" dirty="0">
                          <a:latin typeface="Calibri"/>
                          <a:ea typeface="Calibri"/>
                          <a:cs typeface="Times New Roman"/>
                        </a:rPr>
                      </a:br>
                      <a:r>
                        <a:rPr lang="en-US" sz="1500" b="1" dirty="0">
                          <a:latin typeface="Calibri"/>
                          <a:ea typeface="Calibri"/>
                          <a:cs typeface="Times New Roman"/>
                        </a:rPr>
                        <a:t>in an ass-like sluggishness, </a:t>
                      </a:r>
                      <a:r>
                        <a:rPr lang="en-US" sz="1500" b="1" dirty="0">
                          <a:solidFill>
                            <a:srgbClr val="FF0000"/>
                          </a:solidFill>
                          <a:latin typeface="Calibri"/>
                          <a:ea typeface="Calibri"/>
                          <a:cs typeface="Times New Roman"/>
                        </a:rPr>
                        <a:t>14</a:t>
                      </a:r>
                      <a:br>
                        <a:rPr lang="en-US" sz="1500" b="1" dirty="0">
                          <a:latin typeface="Calibri"/>
                          <a:ea typeface="Calibri"/>
                          <a:cs typeface="Times New Roman"/>
                        </a:rPr>
                      </a:br>
                      <a:r>
                        <a:rPr lang="en-US" sz="1500" b="1" dirty="0">
                          <a:latin typeface="Calibri"/>
                          <a:ea typeface="Calibri"/>
                          <a:cs typeface="Times New Roman"/>
                        </a:rPr>
                        <a:t>but go onwards constantly,</a:t>
                      </a:r>
                      <a:br>
                        <a:rPr lang="en-US" sz="1500" b="1" dirty="0">
                          <a:latin typeface="Calibri"/>
                          <a:ea typeface="Calibri"/>
                          <a:cs typeface="Times New Roman"/>
                        </a:rPr>
                      </a:br>
                      <a:r>
                        <a:rPr lang="en-US" sz="1500" b="1" dirty="0">
                          <a:latin typeface="Calibri"/>
                          <a:ea typeface="Calibri"/>
                          <a:cs typeface="Times New Roman"/>
                        </a:rPr>
                        <a:t>persevere to the end,</a:t>
                      </a:r>
                      <a:br>
                        <a:rPr lang="en-US" sz="1500" b="1" dirty="0">
                          <a:latin typeface="Calibri"/>
                          <a:ea typeface="Calibri"/>
                          <a:cs typeface="Times New Roman"/>
                        </a:rPr>
                      </a:br>
                      <a:r>
                        <a:rPr lang="en-US" sz="1500" b="1" dirty="0">
                          <a:latin typeface="Calibri"/>
                          <a:ea typeface="Calibri"/>
                          <a:cs typeface="Times New Roman"/>
                        </a:rPr>
                        <a:t>and thou </a:t>
                      </a:r>
                      <a:r>
                        <a:rPr lang="en-US" sz="1500" b="1" dirty="0" err="1">
                          <a:latin typeface="Calibri"/>
                          <a:ea typeface="Calibri"/>
                          <a:cs typeface="Times New Roman"/>
                        </a:rPr>
                        <a:t>shalt</a:t>
                      </a:r>
                      <a:r>
                        <a:rPr lang="en-US" sz="1500" b="1" dirty="0">
                          <a:latin typeface="Calibri"/>
                          <a:ea typeface="Calibri"/>
                          <a:cs typeface="Times New Roman"/>
                        </a:rPr>
                        <a:t> be </a:t>
                      </a:r>
                      <a:r>
                        <a:rPr lang="en-US" sz="1500" b="1" dirty="0" err="1">
                          <a:latin typeface="Calibri"/>
                          <a:ea typeface="Calibri"/>
                          <a:cs typeface="Times New Roman"/>
                        </a:rPr>
                        <a:t>crown’d</a:t>
                      </a:r>
                      <a:r>
                        <a:rPr lang="en-US" sz="1500" b="1" dirty="0">
                          <a:latin typeface="Calibri"/>
                          <a:ea typeface="Calibri"/>
                          <a:cs typeface="Times New Roman"/>
                        </a:rPr>
                        <a:t>, </a:t>
                      </a:r>
                      <a:r>
                        <a:rPr lang="en-US" sz="1500" b="1" dirty="0">
                          <a:solidFill>
                            <a:srgbClr val="FF0000"/>
                          </a:solidFill>
                          <a:latin typeface="Calibri"/>
                          <a:ea typeface="Calibri"/>
                          <a:cs typeface="Times New Roman"/>
                        </a:rPr>
                        <a:t>15</a:t>
                      </a:r>
                      <a:endParaRPr lang="cs-CZ" sz="1500" dirty="0">
                        <a:latin typeface="Calibri"/>
                        <a:ea typeface="Calibri"/>
                        <a:cs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en-US" sz="1500" b="1" dirty="0" err="1">
                          <a:solidFill>
                            <a:srgbClr val="0070C0"/>
                          </a:solidFill>
                          <a:latin typeface="Calibri"/>
                          <a:ea typeface="Calibri"/>
                          <a:cs typeface="Times New Roman"/>
                        </a:rPr>
                        <a:t>Dextera</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ingredere</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utut</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spinosa</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8</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nulla</a:t>
                      </a:r>
                      <a:r>
                        <a:rPr lang="en-US" sz="1500" b="1" dirty="0">
                          <a:solidFill>
                            <a:srgbClr val="0070C0"/>
                          </a:solidFill>
                          <a:latin typeface="Calibri"/>
                          <a:ea typeface="Calibri"/>
                          <a:cs typeface="Times New Roman"/>
                        </a:rPr>
                        <a:t> via </a:t>
                      </a:r>
                      <a:r>
                        <a:rPr lang="en-US" sz="1500" b="1" dirty="0" err="1">
                          <a:solidFill>
                            <a:srgbClr val="0070C0"/>
                          </a:solidFill>
                          <a:latin typeface="Calibri"/>
                          <a:ea typeface="Calibri"/>
                          <a:cs typeface="Times New Roman"/>
                        </a:rPr>
                        <a:t>invia</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virtuti</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sequere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quâ</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viâ</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ducit</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virtus</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per </a:t>
                      </a:r>
                      <a:r>
                        <a:rPr lang="en-US" sz="1500" b="1" dirty="0" err="1">
                          <a:solidFill>
                            <a:srgbClr val="0070C0"/>
                          </a:solidFill>
                          <a:latin typeface="Calibri"/>
                          <a:ea typeface="Calibri"/>
                          <a:cs typeface="Times New Roman"/>
                        </a:rPr>
                        <a:t>angusta</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ad </a:t>
                      </a:r>
                      <a:r>
                        <a:rPr lang="en-US" sz="1500" b="1" dirty="0" err="1">
                          <a:solidFill>
                            <a:srgbClr val="0070C0"/>
                          </a:solidFill>
                          <a:latin typeface="Calibri"/>
                          <a:ea typeface="Calibri"/>
                          <a:cs typeface="Times New Roman"/>
                        </a:rPr>
                        <a:t>augusta</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ad </a:t>
                      </a:r>
                      <a:r>
                        <a:rPr lang="en-US" sz="1500" b="1" dirty="0" err="1">
                          <a:solidFill>
                            <a:srgbClr val="0070C0"/>
                          </a:solidFill>
                          <a:latin typeface="Calibri"/>
                          <a:ea typeface="Calibri"/>
                          <a:cs typeface="Times New Roman"/>
                        </a:rPr>
                        <a:t>Arcem</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honoris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9</a:t>
                      </a:r>
                      <a:endParaRPr lang="cs-CZ" sz="1500" dirty="0">
                        <a:latin typeface="Calibri"/>
                        <a:ea typeface="Calibri"/>
                        <a:cs typeface="Times New Roman"/>
                      </a:endParaRPr>
                    </a:p>
                    <a:p>
                      <a:pPr>
                        <a:lnSpc>
                          <a:spcPct val="115000"/>
                        </a:lnSpc>
                        <a:spcAft>
                          <a:spcPts val="800"/>
                        </a:spcAft>
                      </a:pPr>
                      <a:r>
                        <a:rPr lang="en-US" sz="1500" b="1" dirty="0" err="1">
                          <a:solidFill>
                            <a:srgbClr val="0070C0"/>
                          </a:solidFill>
                          <a:latin typeface="Calibri"/>
                          <a:ea typeface="Calibri"/>
                          <a:cs typeface="Times New Roman"/>
                        </a:rPr>
                        <a:t>Tene</a:t>
                      </a:r>
                      <a:r>
                        <a:rPr lang="en-US" sz="1500" b="1" dirty="0">
                          <a:solidFill>
                            <a:srgbClr val="0070C0"/>
                          </a:solidFill>
                          <a:latin typeface="Calibri"/>
                          <a:ea typeface="Calibri"/>
                          <a:cs typeface="Times New Roman"/>
                        </a:rPr>
                        <a:t> medium</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&amp; rectum </a:t>
                      </a:r>
                      <a:r>
                        <a:rPr lang="en-US" sz="1500" b="1" dirty="0" err="1">
                          <a:solidFill>
                            <a:srgbClr val="0070C0"/>
                          </a:solidFill>
                          <a:latin typeface="Calibri"/>
                          <a:ea typeface="Calibri"/>
                          <a:cs typeface="Times New Roman"/>
                        </a:rPr>
                        <a:t>tramitem</a:t>
                      </a:r>
                      <a:r>
                        <a:rPr lang="en-US" sz="1500" b="1" dirty="0">
                          <a:solidFill>
                            <a:srgbClr val="0070C0"/>
                          </a:solidFill>
                          <a:latin typeface="Calibri"/>
                          <a:ea typeface="Calibri"/>
                          <a:cs typeface="Times New Roman"/>
                        </a:rPr>
                        <a:t>;</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ibis </a:t>
                      </a:r>
                      <a:r>
                        <a:rPr lang="en-US" sz="1500" b="1" dirty="0" err="1">
                          <a:solidFill>
                            <a:srgbClr val="0070C0"/>
                          </a:solidFill>
                          <a:latin typeface="Calibri"/>
                          <a:ea typeface="Calibri"/>
                          <a:cs typeface="Times New Roman"/>
                        </a:rPr>
                        <a:t>tutissimus</a:t>
                      </a:r>
                      <a:r>
                        <a:rPr lang="en-US" sz="1500" b="1" dirty="0">
                          <a:solidFill>
                            <a:srgbClr val="0070C0"/>
                          </a:solidFill>
                          <a:latin typeface="Calibri"/>
                          <a:ea typeface="Calibri"/>
                          <a:cs typeface="Times New Roman"/>
                        </a:rPr>
                        <a:t>.</a:t>
                      </a:r>
                      <a:endParaRPr lang="cs-CZ" sz="1500" dirty="0">
                        <a:latin typeface="Calibri"/>
                        <a:ea typeface="Calibri"/>
                        <a:cs typeface="Times New Roman"/>
                      </a:endParaRPr>
                    </a:p>
                    <a:p>
                      <a:pPr>
                        <a:lnSpc>
                          <a:spcPct val="115000"/>
                        </a:lnSpc>
                        <a:spcAft>
                          <a:spcPts val="800"/>
                        </a:spcAft>
                      </a:pPr>
                      <a:r>
                        <a:rPr lang="en-US" sz="1500" b="1" dirty="0">
                          <a:solidFill>
                            <a:srgbClr val="0070C0"/>
                          </a:solidFill>
                          <a:latin typeface="Calibri"/>
                          <a:ea typeface="Calibri"/>
                          <a:cs typeface="Times New Roman"/>
                        </a:rPr>
                        <a:t>Cave </a:t>
                      </a:r>
                      <a:r>
                        <a:rPr lang="en-US" sz="1500" b="1" dirty="0" err="1">
                          <a:solidFill>
                            <a:srgbClr val="0070C0"/>
                          </a:solidFill>
                          <a:latin typeface="Calibri"/>
                          <a:ea typeface="Calibri"/>
                          <a:cs typeface="Times New Roman"/>
                        </a:rPr>
                        <a:t>excedas</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ad </a:t>
                      </a:r>
                      <a:r>
                        <a:rPr lang="en-US" sz="1500" b="1" dirty="0" err="1">
                          <a:solidFill>
                            <a:srgbClr val="0070C0"/>
                          </a:solidFill>
                          <a:latin typeface="Calibri"/>
                          <a:ea typeface="Calibri"/>
                          <a:cs typeface="Times New Roman"/>
                        </a:rPr>
                        <a:t>dextram</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10</a:t>
                      </a:r>
                      <a:endParaRPr lang="cs-CZ" sz="1500" dirty="0">
                        <a:latin typeface="Calibri"/>
                        <a:ea typeface="Calibri"/>
                        <a:cs typeface="Times New Roman"/>
                      </a:endParaRPr>
                    </a:p>
                    <a:p>
                      <a:pPr>
                        <a:lnSpc>
                          <a:spcPct val="115000"/>
                        </a:lnSpc>
                        <a:spcAft>
                          <a:spcPts val="800"/>
                        </a:spcAft>
                      </a:pPr>
                      <a:r>
                        <a:rPr lang="en-US" sz="1500" b="1" dirty="0" err="1">
                          <a:solidFill>
                            <a:srgbClr val="0070C0"/>
                          </a:solidFill>
                          <a:latin typeface="Calibri"/>
                          <a:ea typeface="Calibri"/>
                          <a:cs typeface="Times New Roman"/>
                        </a:rPr>
                        <a:t>Compesce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freno</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12</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equum</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ferocem</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11</a:t>
                      </a:r>
                      <a:r>
                        <a:rPr lang="cs-CZ" sz="1500" b="1" baseline="0" dirty="0">
                          <a:solidFill>
                            <a:srgbClr val="FF0000"/>
                          </a:solidFill>
                          <a:latin typeface="Calibri"/>
                          <a:ea typeface="Calibri"/>
                          <a:cs typeface="Times New Roman"/>
                        </a:rPr>
                        <a:t> </a:t>
                      </a:r>
                      <a:r>
                        <a:rPr lang="en-US" sz="1500" b="1" dirty="0" err="1">
                          <a:solidFill>
                            <a:srgbClr val="0070C0"/>
                          </a:solidFill>
                          <a:latin typeface="Calibri"/>
                          <a:ea typeface="Calibri"/>
                          <a:cs typeface="Times New Roman"/>
                        </a:rPr>
                        <a:t>Affectûs</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ne </a:t>
                      </a:r>
                      <a:r>
                        <a:rPr lang="en-US" sz="1500" b="1" dirty="0" err="1">
                          <a:solidFill>
                            <a:srgbClr val="0070C0"/>
                          </a:solidFill>
                          <a:latin typeface="Calibri"/>
                          <a:ea typeface="Calibri"/>
                          <a:cs typeface="Times New Roman"/>
                        </a:rPr>
                        <a:t>præceps</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fias</a:t>
                      </a:r>
                      <a:r>
                        <a:rPr lang="en-US" sz="1500" b="1" dirty="0">
                          <a:solidFill>
                            <a:srgbClr val="0070C0"/>
                          </a:solidFill>
                          <a:latin typeface="Calibri"/>
                          <a:ea typeface="Calibri"/>
                          <a:cs typeface="Times New Roman"/>
                        </a:rPr>
                        <a:t>.</a:t>
                      </a:r>
                      <a:endParaRPr lang="cs-CZ" sz="1500" dirty="0">
                        <a:latin typeface="Calibri"/>
                        <a:ea typeface="Calibri"/>
                        <a:cs typeface="Times New Roman"/>
                      </a:endParaRPr>
                    </a:p>
                    <a:p>
                      <a:pPr>
                        <a:lnSpc>
                          <a:spcPct val="115000"/>
                        </a:lnSpc>
                        <a:spcAft>
                          <a:spcPts val="800"/>
                        </a:spcAft>
                      </a:pPr>
                      <a:r>
                        <a:rPr lang="en-US" sz="1500" b="1" dirty="0">
                          <a:solidFill>
                            <a:srgbClr val="0070C0"/>
                          </a:solidFill>
                          <a:latin typeface="Calibri"/>
                          <a:ea typeface="Calibri"/>
                          <a:cs typeface="Times New Roman"/>
                        </a:rPr>
                        <a:t>Cave</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deficias</a:t>
                      </a:r>
                      <a:r>
                        <a:rPr lang="en-US" sz="1500" b="1" dirty="0">
                          <a:solidFill>
                            <a:srgbClr val="0070C0"/>
                          </a:solidFill>
                          <a:latin typeface="Calibri"/>
                          <a:ea typeface="Calibri"/>
                          <a:cs typeface="Times New Roman"/>
                        </a:rPr>
                        <a:t> ad </a:t>
                      </a:r>
                      <a:r>
                        <a:rPr lang="en-US" sz="1500" b="1" dirty="0" err="1">
                          <a:solidFill>
                            <a:srgbClr val="0070C0"/>
                          </a:solidFill>
                          <a:latin typeface="Calibri"/>
                          <a:ea typeface="Calibri"/>
                          <a:cs typeface="Times New Roman"/>
                        </a:rPr>
                        <a:t>sinistram</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13</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segnitie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asininâ</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14</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sed</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progredere</a:t>
                      </a:r>
                      <a:r>
                        <a:rPr lang="en-US" sz="1500" b="1" dirty="0">
                          <a:solidFill>
                            <a:srgbClr val="0070C0"/>
                          </a:solidFill>
                          <a:latin typeface="Calibri"/>
                          <a:ea typeface="Calibri"/>
                          <a:cs typeface="Times New Roman"/>
                        </a:rPr>
                        <a:t> </a:t>
                      </a:r>
                      <a:r>
                        <a:rPr lang="en-US" sz="1500" b="1" dirty="0" err="1">
                          <a:solidFill>
                            <a:srgbClr val="0070C0"/>
                          </a:solidFill>
                          <a:latin typeface="Calibri"/>
                          <a:ea typeface="Calibri"/>
                          <a:cs typeface="Times New Roman"/>
                        </a:rPr>
                        <a:t>constanter</a:t>
                      </a:r>
                      <a:br>
                        <a:rPr lang="en-US" sz="1500" b="1" dirty="0">
                          <a:solidFill>
                            <a:srgbClr val="0070C0"/>
                          </a:solidFill>
                          <a:latin typeface="Calibri"/>
                          <a:ea typeface="Calibri"/>
                          <a:cs typeface="Times New Roman"/>
                        </a:rPr>
                      </a:br>
                      <a:r>
                        <a:rPr lang="en-US" sz="1500" b="1" dirty="0" err="1">
                          <a:solidFill>
                            <a:srgbClr val="0070C0"/>
                          </a:solidFill>
                          <a:latin typeface="Calibri"/>
                          <a:ea typeface="Calibri"/>
                          <a:cs typeface="Times New Roman"/>
                        </a:rPr>
                        <a:t>pertende</a:t>
                      </a:r>
                      <a:r>
                        <a:rPr lang="en-US" sz="1500" b="1" dirty="0">
                          <a:solidFill>
                            <a:srgbClr val="0070C0"/>
                          </a:solidFill>
                          <a:latin typeface="Calibri"/>
                          <a:ea typeface="Calibri"/>
                          <a:cs typeface="Times New Roman"/>
                        </a:rPr>
                        <a:t> ad finem,</a:t>
                      </a:r>
                      <a:br>
                        <a:rPr lang="en-US" sz="1500" b="1" dirty="0">
                          <a:solidFill>
                            <a:srgbClr val="0070C0"/>
                          </a:solidFill>
                          <a:latin typeface="Calibri"/>
                          <a:ea typeface="Calibri"/>
                          <a:cs typeface="Times New Roman"/>
                        </a:rPr>
                      </a:br>
                      <a:r>
                        <a:rPr lang="en-US" sz="1500" b="1" dirty="0">
                          <a:solidFill>
                            <a:srgbClr val="0070C0"/>
                          </a:solidFill>
                          <a:latin typeface="Calibri"/>
                          <a:ea typeface="Calibri"/>
                          <a:cs typeface="Times New Roman"/>
                        </a:rPr>
                        <a:t>&amp; </a:t>
                      </a:r>
                      <a:r>
                        <a:rPr lang="en-US" sz="1500" b="1" dirty="0" err="1">
                          <a:solidFill>
                            <a:srgbClr val="0070C0"/>
                          </a:solidFill>
                          <a:latin typeface="Calibri"/>
                          <a:ea typeface="Calibri"/>
                          <a:cs typeface="Times New Roman"/>
                        </a:rPr>
                        <a:t>coronaberis</a:t>
                      </a:r>
                      <a:r>
                        <a:rPr lang="en-US" sz="1500" b="1" dirty="0">
                          <a:solidFill>
                            <a:srgbClr val="0070C0"/>
                          </a:solidFill>
                          <a:latin typeface="Calibri"/>
                          <a:ea typeface="Calibri"/>
                          <a:cs typeface="Times New Roman"/>
                        </a:rPr>
                        <a:t>, </a:t>
                      </a:r>
                      <a:r>
                        <a:rPr lang="en-US" sz="1500" b="1" dirty="0">
                          <a:solidFill>
                            <a:srgbClr val="FF0000"/>
                          </a:solidFill>
                          <a:latin typeface="Calibri"/>
                          <a:ea typeface="Calibri"/>
                          <a:cs typeface="Times New Roman"/>
                        </a:rPr>
                        <a:t>15</a:t>
                      </a:r>
                      <a:endParaRPr lang="cs-CZ" sz="1500" dirty="0">
                        <a:latin typeface="Calibri"/>
                        <a:ea typeface="Calibri"/>
                        <a:cs typeface="Times New Roman"/>
                      </a:endParaRPr>
                    </a:p>
                  </a:txBody>
                  <a:tcPr marL="60958" marR="60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ovéPole 5"/>
          <p:cNvSpPr txBox="1"/>
          <p:nvPr/>
        </p:nvSpPr>
        <p:spPr>
          <a:xfrm>
            <a:off x="305859" y="207984"/>
            <a:ext cx="10081683" cy="499496"/>
          </a:xfrm>
          <a:prstGeom prst="rect">
            <a:avLst/>
          </a:prstGeom>
          <a:noFill/>
        </p:spPr>
        <p:txBody>
          <a:bodyPr wrap="square" rtlCol="0">
            <a:spAutoFit/>
          </a:bodyPr>
          <a:lstStyle/>
          <a:p>
            <a:pPr algn="r"/>
            <a:r>
              <a:rPr lang="cs-CZ" sz="2646" b="1" dirty="0"/>
              <a:t> </a:t>
            </a:r>
            <a:r>
              <a:rPr lang="cs-CZ" sz="1600" b="1" dirty="0">
                <a:solidFill>
                  <a:srgbClr val="7030A0"/>
                </a:solidFill>
              </a:rPr>
              <a:t>John Amos </a:t>
            </a:r>
            <a:r>
              <a:rPr lang="cs-CZ" sz="1600" b="1" dirty="0" err="1">
                <a:solidFill>
                  <a:srgbClr val="7030A0"/>
                </a:solidFill>
              </a:rPr>
              <a:t>Comenius</a:t>
            </a:r>
            <a:r>
              <a:rPr lang="cs-CZ" sz="1600" b="1" dirty="0">
                <a:solidFill>
                  <a:srgbClr val="7030A0"/>
                </a:solidFill>
              </a:rPr>
              <a:t>: </a:t>
            </a:r>
            <a:r>
              <a:rPr lang="cs-CZ" sz="1600" b="1" i="1" dirty="0" err="1">
                <a:solidFill>
                  <a:srgbClr val="7030A0"/>
                </a:solidFill>
              </a:rPr>
              <a:t>The</a:t>
            </a:r>
            <a:r>
              <a:rPr lang="cs-CZ" sz="1600" b="1" i="1" dirty="0">
                <a:solidFill>
                  <a:srgbClr val="7030A0"/>
                </a:solidFill>
              </a:rPr>
              <a:t> Orbis </a:t>
            </a:r>
            <a:r>
              <a:rPr lang="cs-CZ" sz="1600" b="1" i="1" dirty="0" err="1">
                <a:solidFill>
                  <a:srgbClr val="7030A0"/>
                </a:solidFill>
              </a:rPr>
              <a:t>Pictus</a:t>
            </a:r>
            <a:r>
              <a:rPr lang="cs-CZ" sz="1600" b="1" dirty="0">
                <a:solidFill>
                  <a:srgbClr val="7030A0"/>
                </a:solidFill>
              </a:rPr>
              <a:t> (1728)</a:t>
            </a:r>
            <a:r>
              <a:rPr lang="cs-CZ" sz="1600" b="1" dirty="0"/>
              <a:t> CIX. </a:t>
            </a:r>
            <a:r>
              <a:rPr lang="cs-CZ" sz="1600" b="1" dirty="0" err="1"/>
              <a:t>Moral</a:t>
            </a:r>
            <a:r>
              <a:rPr lang="cs-CZ" sz="1600" b="1" dirty="0"/>
              <a:t> </a:t>
            </a:r>
            <a:r>
              <a:rPr lang="cs-CZ" sz="1600" b="1" dirty="0" err="1"/>
              <a:t>Philosophy</a:t>
            </a:r>
            <a:r>
              <a:rPr lang="cs-CZ" sz="1600" b="1" dirty="0"/>
              <a:t>. </a:t>
            </a:r>
            <a:r>
              <a:rPr lang="cs-CZ" sz="1600" b="1" dirty="0" err="1">
                <a:solidFill>
                  <a:srgbClr val="0070C0"/>
                </a:solidFill>
              </a:rPr>
              <a:t>Ethica</a:t>
            </a:r>
            <a:endParaRPr lang="cs-CZ" sz="16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9_Mravouka_L"/>
          <p:cNvPicPr>
            <a:picLocks noChangeAspect="1" noChangeArrowheads="1"/>
          </p:cNvPicPr>
          <p:nvPr/>
        </p:nvPicPr>
        <p:blipFill>
          <a:blip r:embed="rId2" cstate="print"/>
          <a:srcRect/>
          <a:stretch>
            <a:fillRect/>
          </a:stretch>
        </p:blipFill>
        <p:spPr bwMode="auto">
          <a:xfrm>
            <a:off x="4641405" y="561909"/>
            <a:ext cx="5746137" cy="4397307"/>
          </a:xfrm>
          <a:prstGeom prst="rect">
            <a:avLst/>
          </a:prstGeom>
          <a:noFill/>
        </p:spPr>
      </p:pic>
      <p:sp>
        <p:nvSpPr>
          <p:cNvPr id="4" name="TextovéPole 3"/>
          <p:cNvSpPr txBox="1"/>
          <p:nvPr/>
        </p:nvSpPr>
        <p:spPr>
          <a:xfrm>
            <a:off x="397162" y="962198"/>
            <a:ext cx="4244243" cy="4703916"/>
          </a:xfrm>
          <a:prstGeom prst="rect">
            <a:avLst/>
          </a:prstGeom>
          <a:noFill/>
        </p:spPr>
        <p:txBody>
          <a:bodyPr wrap="square" rtlCol="0">
            <a:spAutoFit/>
          </a:bodyPr>
          <a:lstStyle/>
          <a:p>
            <a:pPr>
              <a:lnSpc>
                <a:spcPct val="115000"/>
              </a:lnSpc>
            </a:pPr>
            <a:r>
              <a:rPr lang="en-US" b="1" dirty="0">
                <a:solidFill>
                  <a:srgbClr val="7030A0"/>
                </a:solidFill>
                <a:ea typeface="Calibri"/>
                <a:cs typeface="Times New Roman"/>
              </a:rPr>
              <a:t>This Life </a:t>
            </a:r>
            <a:r>
              <a:rPr lang="en-US" b="1" dirty="0">
                <a:ea typeface="Calibri"/>
                <a:cs typeface="Times New Roman"/>
              </a:rPr>
              <a:t>is a way,</a:t>
            </a:r>
            <a:br>
              <a:rPr lang="en-US" b="1" dirty="0">
                <a:ea typeface="Calibri"/>
                <a:cs typeface="Times New Roman"/>
              </a:rPr>
            </a:br>
            <a:r>
              <a:rPr lang="en-US" b="1" dirty="0">
                <a:ea typeface="Calibri"/>
                <a:cs typeface="Times New Roman"/>
              </a:rPr>
              <a:t>or a place divided into two ways,</a:t>
            </a:r>
            <a:br>
              <a:rPr lang="en-US" b="1" dirty="0">
                <a:ea typeface="Calibri"/>
                <a:cs typeface="Times New Roman"/>
              </a:rPr>
            </a:br>
            <a:r>
              <a:rPr lang="en-US" b="1" dirty="0">
                <a:ea typeface="Calibri"/>
                <a:cs typeface="Times New Roman"/>
              </a:rPr>
              <a:t>like</a:t>
            </a:r>
            <a:r>
              <a:rPr lang="cs-CZ" b="1" dirty="0">
                <a:ea typeface="Calibri"/>
                <a:cs typeface="Times New Roman"/>
              </a:rPr>
              <a:t> </a:t>
            </a:r>
            <a:r>
              <a:rPr lang="en-US" b="1" dirty="0">
                <a:ea typeface="Calibri"/>
                <a:cs typeface="Times New Roman"/>
              </a:rPr>
              <a:t>Pythagoras’s Letter Y.</a:t>
            </a:r>
            <a:br>
              <a:rPr lang="en-US" b="1" dirty="0">
                <a:ea typeface="Calibri"/>
                <a:cs typeface="Times New Roman"/>
              </a:rPr>
            </a:br>
            <a:r>
              <a:rPr lang="en-US" b="1" dirty="0">
                <a:ea typeface="Calibri"/>
                <a:cs typeface="Times New Roman"/>
              </a:rPr>
              <a:t>broad, </a:t>
            </a:r>
            <a:r>
              <a:rPr lang="en-US" b="1" dirty="0">
                <a:solidFill>
                  <a:srgbClr val="FF0000"/>
                </a:solidFill>
                <a:ea typeface="Calibri"/>
                <a:cs typeface="Times New Roman"/>
              </a:rPr>
              <a:t>1</a:t>
            </a:r>
            <a:r>
              <a:rPr lang="cs-CZ" b="1" dirty="0">
                <a:solidFill>
                  <a:srgbClr val="FF0000"/>
                </a:solidFill>
                <a:ea typeface="Calibri"/>
                <a:cs typeface="Times New Roman"/>
              </a:rPr>
              <a:t> </a:t>
            </a:r>
            <a:r>
              <a:rPr lang="en-US" b="1" dirty="0">
                <a:ea typeface="Calibri"/>
                <a:cs typeface="Times New Roman"/>
              </a:rPr>
              <a:t>on the left hand track;</a:t>
            </a:r>
            <a:br>
              <a:rPr lang="en-US" b="1" dirty="0">
                <a:ea typeface="Calibri"/>
                <a:cs typeface="Times New Roman"/>
              </a:rPr>
            </a:br>
            <a:r>
              <a:rPr lang="en-US" b="1" dirty="0">
                <a:ea typeface="Calibri"/>
                <a:cs typeface="Times New Roman"/>
              </a:rPr>
              <a:t>narrow, </a:t>
            </a:r>
            <a:r>
              <a:rPr lang="en-US" b="1" dirty="0">
                <a:solidFill>
                  <a:srgbClr val="FF0000"/>
                </a:solidFill>
                <a:ea typeface="Calibri"/>
                <a:cs typeface="Times New Roman"/>
              </a:rPr>
              <a:t>2</a:t>
            </a:r>
            <a:r>
              <a:rPr lang="cs-CZ" b="1" dirty="0">
                <a:solidFill>
                  <a:srgbClr val="FF0000"/>
                </a:solidFill>
                <a:ea typeface="Calibri"/>
                <a:cs typeface="Times New Roman"/>
              </a:rPr>
              <a:t> </a:t>
            </a:r>
            <a:r>
              <a:rPr lang="en-US" b="1" dirty="0">
                <a:ea typeface="Calibri"/>
                <a:cs typeface="Times New Roman"/>
              </a:rPr>
              <a:t>on the right;</a:t>
            </a:r>
            <a:br>
              <a:rPr lang="en-US" b="1" dirty="0">
                <a:ea typeface="Calibri"/>
                <a:cs typeface="Times New Roman"/>
              </a:rPr>
            </a:br>
            <a:r>
              <a:rPr lang="en-US" b="1" dirty="0">
                <a:ea typeface="Calibri"/>
                <a:cs typeface="Times New Roman"/>
              </a:rPr>
              <a:t>that belongs to Vice</a:t>
            </a:r>
            <a:r>
              <a:rPr lang="cs-CZ" b="1" dirty="0">
                <a:ea typeface="Calibri"/>
                <a:cs typeface="Times New Roman"/>
              </a:rPr>
              <a:t> </a:t>
            </a:r>
            <a:r>
              <a:rPr lang="en-US" b="1" dirty="0">
                <a:solidFill>
                  <a:srgbClr val="FF0000"/>
                </a:solidFill>
                <a:ea typeface="Calibri"/>
                <a:cs typeface="Times New Roman"/>
              </a:rPr>
              <a:t>3</a:t>
            </a:r>
            <a:r>
              <a:rPr lang="en-US" dirty="0">
                <a:solidFill>
                  <a:srgbClr val="FF0000"/>
                </a:solidFill>
                <a:ea typeface="Calibri"/>
                <a:cs typeface="Times New Roman"/>
              </a:rPr>
              <a:t> </a:t>
            </a:r>
            <a:r>
              <a:rPr lang="cs-CZ" dirty="0">
                <a:ea typeface="Calibri"/>
                <a:cs typeface="Times New Roman"/>
              </a:rPr>
              <a:t>(</a:t>
            </a:r>
            <a:r>
              <a:rPr lang="cs-CZ" dirty="0" err="1"/>
              <a:t>bad</a:t>
            </a:r>
            <a:r>
              <a:rPr lang="cs-CZ" dirty="0"/>
              <a:t> </a:t>
            </a:r>
            <a:r>
              <a:rPr lang="cs-CZ" dirty="0" err="1"/>
              <a:t>habit</a:t>
            </a:r>
            <a:r>
              <a:rPr lang="cs-CZ" dirty="0"/>
              <a:t>)</a:t>
            </a:r>
            <a:r>
              <a:rPr lang="en-US" b="1" dirty="0">
                <a:ea typeface="Calibri"/>
                <a:cs typeface="Times New Roman"/>
              </a:rPr>
              <a:t>,</a:t>
            </a:r>
            <a:endParaRPr lang="cs-CZ" b="1" dirty="0">
              <a:ea typeface="Calibri"/>
              <a:cs typeface="Times New Roman"/>
            </a:endParaRPr>
          </a:p>
          <a:p>
            <a:pPr>
              <a:lnSpc>
                <a:spcPct val="115000"/>
              </a:lnSpc>
            </a:pPr>
            <a:r>
              <a:rPr lang="en-US" b="1" dirty="0">
                <a:ea typeface="Calibri"/>
                <a:cs typeface="Times New Roman"/>
              </a:rPr>
              <a:t>this to V</a:t>
            </a:r>
            <a:r>
              <a:rPr lang="cs-CZ" b="1" dirty="0">
                <a:ea typeface="Calibri"/>
                <a:cs typeface="Times New Roman"/>
              </a:rPr>
              <a:t>i</a:t>
            </a:r>
            <a:r>
              <a:rPr lang="en-US" b="1" dirty="0" err="1">
                <a:ea typeface="Calibri"/>
                <a:cs typeface="Times New Roman"/>
              </a:rPr>
              <a:t>rtue</a:t>
            </a:r>
            <a:r>
              <a:rPr lang="en-US" b="1" dirty="0">
                <a:ea typeface="Calibri"/>
                <a:cs typeface="Times New Roman"/>
              </a:rPr>
              <a:t>, </a:t>
            </a:r>
            <a:r>
              <a:rPr lang="en-US" b="1" dirty="0">
                <a:solidFill>
                  <a:srgbClr val="FF0000"/>
                </a:solidFill>
                <a:ea typeface="Calibri"/>
                <a:cs typeface="Times New Roman"/>
              </a:rPr>
              <a:t>4</a:t>
            </a:r>
            <a:r>
              <a:rPr lang="cs-CZ" b="1" dirty="0">
                <a:solidFill>
                  <a:srgbClr val="FF0000"/>
                </a:solidFill>
                <a:ea typeface="Calibri"/>
                <a:cs typeface="Times New Roman"/>
              </a:rPr>
              <a:t>.</a:t>
            </a:r>
          </a:p>
          <a:p>
            <a:pPr>
              <a:lnSpc>
                <a:spcPct val="115000"/>
              </a:lnSpc>
            </a:pPr>
            <a:endParaRPr lang="cs-CZ" sz="441" dirty="0">
              <a:ea typeface="Calibri"/>
              <a:cs typeface="Times New Roman"/>
            </a:endParaRPr>
          </a:p>
          <a:p>
            <a:pPr>
              <a:lnSpc>
                <a:spcPct val="115000"/>
              </a:lnSpc>
              <a:spcAft>
                <a:spcPts val="882"/>
              </a:spcAft>
            </a:pPr>
            <a:r>
              <a:rPr lang="en-US" b="1" dirty="0">
                <a:ea typeface="Calibri"/>
                <a:cs typeface="Times New Roman"/>
              </a:rPr>
              <a:t>Mind, Young Man, </a:t>
            </a:r>
            <a:r>
              <a:rPr lang="en-US" b="1" dirty="0">
                <a:solidFill>
                  <a:srgbClr val="FF0000"/>
                </a:solidFill>
                <a:ea typeface="Calibri"/>
                <a:cs typeface="Times New Roman"/>
              </a:rPr>
              <a:t>5</a:t>
            </a:r>
            <a:r>
              <a:rPr lang="cs-CZ" b="1" dirty="0">
                <a:solidFill>
                  <a:srgbClr val="FF0000"/>
                </a:solidFill>
                <a:ea typeface="Calibri"/>
                <a:cs typeface="Times New Roman"/>
              </a:rPr>
              <a:t> </a:t>
            </a:r>
            <a:r>
              <a:rPr lang="en-US" b="1" dirty="0">
                <a:ea typeface="Calibri"/>
                <a:cs typeface="Times New Roman"/>
              </a:rPr>
              <a:t>imitate </a:t>
            </a:r>
            <a:r>
              <a:rPr lang="en-US" b="1" dirty="0">
                <a:solidFill>
                  <a:srgbClr val="7030A0"/>
                </a:solidFill>
                <a:ea typeface="Calibri"/>
                <a:cs typeface="Times New Roman"/>
              </a:rPr>
              <a:t>Hercules</a:t>
            </a:r>
            <a:r>
              <a:rPr lang="en-US" b="1" dirty="0">
                <a:ea typeface="Calibri"/>
                <a:cs typeface="Times New Roman"/>
              </a:rPr>
              <a:t>:</a:t>
            </a:r>
            <a:br>
              <a:rPr lang="en-US" b="1" dirty="0">
                <a:ea typeface="Calibri"/>
                <a:cs typeface="Times New Roman"/>
              </a:rPr>
            </a:br>
            <a:r>
              <a:rPr lang="en-US" b="1" dirty="0">
                <a:ea typeface="Calibri"/>
                <a:cs typeface="Times New Roman"/>
              </a:rPr>
              <a:t>leave the left hand </a:t>
            </a:r>
            <a:r>
              <a:rPr lang="en-US" b="1" dirty="0" err="1">
                <a:ea typeface="Calibri"/>
                <a:cs typeface="Times New Roman"/>
              </a:rPr>
              <a:t>way,turn</a:t>
            </a:r>
            <a:r>
              <a:rPr lang="en-US" b="1" dirty="0">
                <a:ea typeface="Calibri"/>
                <a:cs typeface="Times New Roman"/>
              </a:rPr>
              <a:t> from Vice;</a:t>
            </a:r>
            <a:br>
              <a:rPr lang="en-US" b="1" dirty="0">
                <a:ea typeface="Calibri"/>
                <a:cs typeface="Times New Roman"/>
              </a:rPr>
            </a:br>
            <a:r>
              <a:rPr lang="en-US" b="1" dirty="0">
                <a:ea typeface="Calibri"/>
                <a:cs typeface="Times New Roman"/>
              </a:rPr>
              <a:t>the Entrance, </a:t>
            </a:r>
            <a:r>
              <a:rPr lang="en-US" b="1" dirty="0">
                <a:solidFill>
                  <a:srgbClr val="FF0000"/>
                </a:solidFill>
                <a:ea typeface="Calibri"/>
                <a:cs typeface="Times New Roman"/>
              </a:rPr>
              <a:t>6</a:t>
            </a:r>
            <a:r>
              <a:rPr lang="cs-CZ" b="1" dirty="0">
                <a:solidFill>
                  <a:srgbClr val="FF0000"/>
                </a:solidFill>
                <a:ea typeface="Calibri"/>
                <a:cs typeface="Times New Roman"/>
              </a:rPr>
              <a:t> </a:t>
            </a:r>
            <a:r>
              <a:rPr lang="en-US" b="1" dirty="0">
                <a:ea typeface="Calibri"/>
                <a:cs typeface="Times New Roman"/>
              </a:rPr>
              <a:t>is fair,</a:t>
            </a:r>
            <a:br>
              <a:rPr lang="en-US" b="1" dirty="0">
                <a:ea typeface="Calibri"/>
                <a:cs typeface="Times New Roman"/>
              </a:rPr>
            </a:br>
            <a:r>
              <a:rPr lang="en-US" b="1" dirty="0">
                <a:ea typeface="Calibri"/>
                <a:cs typeface="Times New Roman"/>
              </a:rPr>
              <a:t>but the End, </a:t>
            </a:r>
            <a:r>
              <a:rPr lang="en-US" b="1" dirty="0">
                <a:solidFill>
                  <a:srgbClr val="FF0000"/>
                </a:solidFill>
                <a:ea typeface="Calibri"/>
                <a:cs typeface="Times New Roman"/>
              </a:rPr>
              <a:t>7</a:t>
            </a:r>
            <a:r>
              <a:rPr lang="cs-CZ" b="1" dirty="0">
                <a:solidFill>
                  <a:srgbClr val="FF0000"/>
                </a:solidFill>
                <a:ea typeface="Calibri"/>
                <a:cs typeface="Times New Roman"/>
              </a:rPr>
              <a:t> </a:t>
            </a:r>
            <a:r>
              <a:rPr lang="en-US" b="1" dirty="0">
                <a:ea typeface="Calibri"/>
                <a:cs typeface="Times New Roman"/>
              </a:rPr>
              <a:t>is ugly and steep down. </a:t>
            </a:r>
            <a:endParaRPr lang="cs-CZ" dirty="0">
              <a:ea typeface="Calibri"/>
              <a:cs typeface="Times New Roman"/>
            </a:endParaRPr>
          </a:p>
          <a:p>
            <a:endParaRPr lang="cs-CZ" dirty="0"/>
          </a:p>
        </p:txBody>
      </p:sp>
      <p:sp>
        <p:nvSpPr>
          <p:cNvPr id="5" name="TextovéPole 4"/>
          <p:cNvSpPr txBox="1"/>
          <p:nvPr/>
        </p:nvSpPr>
        <p:spPr>
          <a:xfrm>
            <a:off x="1339273" y="4932218"/>
            <a:ext cx="9048269" cy="2830005"/>
          </a:xfrm>
          <a:prstGeom prst="rect">
            <a:avLst/>
          </a:prstGeom>
          <a:noFill/>
        </p:spPr>
        <p:txBody>
          <a:bodyPr wrap="square" rtlCol="0">
            <a:spAutoFit/>
          </a:bodyPr>
          <a:lstStyle/>
          <a:p>
            <a:pPr>
              <a:lnSpc>
                <a:spcPct val="115000"/>
              </a:lnSpc>
              <a:spcAft>
                <a:spcPts val="882"/>
              </a:spcAft>
            </a:pPr>
            <a:r>
              <a:rPr lang="en-US" b="1" dirty="0">
                <a:ea typeface="Calibri"/>
                <a:cs typeface="Times New Roman"/>
              </a:rPr>
              <a:t>Go on the right hand,</a:t>
            </a:r>
            <a:r>
              <a:rPr lang="cs-CZ" b="1" dirty="0">
                <a:ea typeface="Calibri"/>
                <a:cs typeface="Times New Roman"/>
              </a:rPr>
              <a:t> </a:t>
            </a:r>
            <a:r>
              <a:rPr lang="en-US" b="1" dirty="0">
                <a:ea typeface="Calibri"/>
                <a:cs typeface="Times New Roman"/>
              </a:rPr>
              <a:t>though it be thorny, </a:t>
            </a:r>
            <a:r>
              <a:rPr lang="en-US" b="1" dirty="0">
                <a:solidFill>
                  <a:srgbClr val="FF0000"/>
                </a:solidFill>
                <a:ea typeface="Calibri"/>
                <a:cs typeface="Times New Roman"/>
              </a:rPr>
              <a:t>8</a:t>
            </a:r>
            <a:r>
              <a:rPr lang="cs-CZ" b="1" dirty="0">
                <a:solidFill>
                  <a:srgbClr val="FF0000"/>
                </a:solidFill>
                <a:ea typeface="Calibri"/>
                <a:cs typeface="Times New Roman"/>
              </a:rPr>
              <a:t> </a:t>
            </a:r>
            <a:r>
              <a:rPr lang="en-US" b="1" dirty="0">
                <a:solidFill>
                  <a:srgbClr val="7030A0"/>
                </a:solidFill>
                <a:ea typeface="Calibri"/>
                <a:cs typeface="Times New Roman"/>
              </a:rPr>
              <a:t>no way is </a:t>
            </a:r>
            <a:r>
              <a:rPr lang="cs-CZ" b="1" dirty="0" err="1">
                <a:solidFill>
                  <a:srgbClr val="7030A0"/>
                </a:solidFill>
                <a:ea typeface="Calibri"/>
                <a:cs typeface="Times New Roman"/>
              </a:rPr>
              <a:t>im</a:t>
            </a:r>
            <a:r>
              <a:rPr lang="en-US" b="1" dirty="0">
                <a:solidFill>
                  <a:srgbClr val="7030A0"/>
                </a:solidFill>
                <a:ea typeface="Calibri"/>
                <a:cs typeface="Times New Roman"/>
              </a:rPr>
              <a:t>p</a:t>
            </a:r>
            <a:r>
              <a:rPr lang="cs-CZ" b="1" dirty="0">
                <a:solidFill>
                  <a:srgbClr val="7030A0"/>
                </a:solidFill>
                <a:ea typeface="Calibri"/>
                <a:cs typeface="Times New Roman"/>
              </a:rPr>
              <a:t>o</a:t>
            </a:r>
            <a:r>
              <a:rPr lang="en-US" b="1" dirty="0" err="1">
                <a:solidFill>
                  <a:srgbClr val="7030A0"/>
                </a:solidFill>
                <a:ea typeface="Calibri"/>
                <a:cs typeface="Times New Roman"/>
              </a:rPr>
              <a:t>ssible</a:t>
            </a:r>
            <a:r>
              <a:rPr lang="cs-CZ" b="1" dirty="0">
                <a:solidFill>
                  <a:srgbClr val="7030A0"/>
                </a:solidFill>
                <a:ea typeface="Calibri"/>
                <a:cs typeface="Times New Roman"/>
              </a:rPr>
              <a:t> </a:t>
            </a:r>
            <a:r>
              <a:rPr lang="en-US" b="1" dirty="0">
                <a:solidFill>
                  <a:srgbClr val="7030A0"/>
                </a:solidFill>
                <a:ea typeface="Calibri"/>
                <a:cs typeface="Times New Roman"/>
              </a:rPr>
              <a:t>to v</a:t>
            </a:r>
            <a:r>
              <a:rPr lang="cs-CZ" b="1" dirty="0">
                <a:solidFill>
                  <a:srgbClr val="7030A0"/>
                </a:solidFill>
                <a:ea typeface="Calibri"/>
                <a:cs typeface="Times New Roman"/>
              </a:rPr>
              <a:t>i</a:t>
            </a:r>
            <a:r>
              <a:rPr lang="en-US" b="1" dirty="0" err="1">
                <a:solidFill>
                  <a:srgbClr val="7030A0"/>
                </a:solidFill>
                <a:ea typeface="Calibri"/>
                <a:cs typeface="Times New Roman"/>
              </a:rPr>
              <a:t>rtue</a:t>
            </a:r>
            <a:r>
              <a:rPr lang="en-US" b="1" dirty="0">
                <a:ea typeface="Calibri"/>
                <a:cs typeface="Times New Roman"/>
              </a:rPr>
              <a:t>; follow whither</a:t>
            </a:r>
            <a:r>
              <a:rPr lang="cs-CZ" b="1" dirty="0">
                <a:ea typeface="Calibri"/>
                <a:cs typeface="Times New Roman"/>
              </a:rPr>
              <a:t> </a:t>
            </a:r>
            <a:r>
              <a:rPr lang="en-US" b="1" dirty="0">
                <a:ea typeface="Calibri"/>
                <a:cs typeface="Times New Roman"/>
              </a:rPr>
              <a:t>v</a:t>
            </a:r>
            <a:r>
              <a:rPr lang="cs-CZ" b="1" dirty="0">
                <a:ea typeface="Calibri"/>
                <a:cs typeface="Times New Roman"/>
              </a:rPr>
              <a:t>i</a:t>
            </a:r>
            <a:r>
              <a:rPr lang="en-US" b="1" dirty="0" err="1">
                <a:ea typeface="Calibri"/>
                <a:cs typeface="Times New Roman"/>
              </a:rPr>
              <a:t>rtue</a:t>
            </a:r>
            <a:r>
              <a:rPr lang="en-US" b="1" dirty="0">
                <a:ea typeface="Calibri"/>
                <a:cs typeface="Times New Roman"/>
              </a:rPr>
              <a:t> </a:t>
            </a:r>
            <a:r>
              <a:rPr lang="en-US" b="1" dirty="0" err="1">
                <a:ea typeface="Calibri"/>
                <a:cs typeface="Times New Roman"/>
              </a:rPr>
              <a:t>leadeth</a:t>
            </a:r>
            <a:r>
              <a:rPr lang="cs-CZ" b="1" dirty="0">
                <a:ea typeface="Calibri"/>
                <a:cs typeface="Times New Roman"/>
              </a:rPr>
              <a:t> </a:t>
            </a:r>
            <a:r>
              <a:rPr lang="en-US" b="1" dirty="0">
                <a:ea typeface="Calibri"/>
                <a:cs typeface="Times New Roman"/>
              </a:rPr>
              <a:t>through narrow places</a:t>
            </a:r>
            <a:r>
              <a:rPr lang="cs-CZ" b="1" dirty="0">
                <a:ea typeface="Calibri"/>
                <a:cs typeface="Times New Roman"/>
              </a:rPr>
              <a:t> </a:t>
            </a:r>
            <a:r>
              <a:rPr lang="en-US" b="1" dirty="0">
                <a:ea typeface="Calibri"/>
                <a:cs typeface="Times New Roman"/>
              </a:rPr>
              <a:t>to </a:t>
            </a:r>
            <a:r>
              <a:rPr lang="en-US" b="1" dirty="0">
                <a:solidFill>
                  <a:srgbClr val="7030A0"/>
                </a:solidFill>
                <a:ea typeface="Calibri"/>
                <a:cs typeface="Times New Roman"/>
              </a:rPr>
              <a:t>stately palaces</a:t>
            </a:r>
            <a:r>
              <a:rPr lang="en-US" b="1" dirty="0">
                <a:ea typeface="Calibri"/>
                <a:cs typeface="Times New Roman"/>
              </a:rPr>
              <a:t>,</a:t>
            </a:r>
            <a:r>
              <a:rPr lang="cs-CZ" b="1" dirty="0">
                <a:ea typeface="Calibri"/>
                <a:cs typeface="Times New Roman"/>
              </a:rPr>
              <a:t> </a:t>
            </a:r>
            <a:r>
              <a:rPr lang="en-US" b="1" dirty="0">
                <a:ea typeface="Calibri"/>
                <a:cs typeface="Times New Roman"/>
              </a:rPr>
              <a:t>to the </a:t>
            </a:r>
            <a:r>
              <a:rPr lang="en-US" b="1" dirty="0">
                <a:solidFill>
                  <a:srgbClr val="7030A0"/>
                </a:solidFill>
                <a:ea typeface="Calibri"/>
                <a:cs typeface="Times New Roman"/>
              </a:rPr>
              <a:t>Tower of </a:t>
            </a:r>
            <a:r>
              <a:rPr lang="en-US" b="1" dirty="0" err="1">
                <a:solidFill>
                  <a:srgbClr val="7030A0"/>
                </a:solidFill>
                <a:ea typeface="Calibri"/>
                <a:cs typeface="Times New Roman"/>
              </a:rPr>
              <a:t>honour</a:t>
            </a:r>
            <a:r>
              <a:rPr lang="en-US" b="1" dirty="0">
                <a:ea typeface="Calibri"/>
                <a:cs typeface="Times New Roman"/>
              </a:rPr>
              <a:t>, </a:t>
            </a:r>
            <a:r>
              <a:rPr lang="en-US" b="1" dirty="0">
                <a:solidFill>
                  <a:srgbClr val="FF0000"/>
                </a:solidFill>
                <a:ea typeface="Calibri"/>
                <a:cs typeface="Times New Roman"/>
              </a:rPr>
              <a:t>9</a:t>
            </a:r>
            <a:r>
              <a:rPr lang="cs-CZ" b="1" dirty="0">
                <a:solidFill>
                  <a:srgbClr val="FF0000"/>
                </a:solidFill>
                <a:ea typeface="Calibri"/>
                <a:cs typeface="Times New Roman"/>
              </a:rPr>
              <a:t> </a:t>
            </a:r>
            <a:r>
              <a:rPr lang="en-US" b="1" dirty="0">
                <a:ea typeface="Calibri"/>
                <a:cs typeface="Times New Roman"/>
              </a:rPr>
              <a:t>Keep the </a:t>
            </a:r>
            <a:r>
              <a:rPr lang="en-US" b="1" dirty="0">
                <a:solidFill>
                  <a:srgbClr val="7030A0"/>
                </a:solidFill>
                <a:ea typeface="Calibri"/>
                <a:cs typeface="Times New Roman"/>
              </a:rPr>
              <a:t>middle</a:t>
            </a:r>
            <a:r>
              <a:rPr lang="cs-CZ" b="1" dirty="0">
                <a:solidFill>
                  <a:srgbClr val="7030A0"/>
                </a:solidFill>
                <a:ea typeface="Calibri"/>
                <a:cs typeface="Times New Roman"/>
              </a:rPr>
              <a:t> </a:t>
            </a:r>
            <a:r>
              <a:rPr lang="en-US" b="1" dirty="0">
                <a:solidFill>
                  <a:srgbClr val="7030A0"/>
                </a:solidFill>
                <a:ea typeface="Calibri"/>
                <a:cs typeface="Times New Roman"/>
              </a:rPr>
              <a:t>and </a:t>
            </a:r>
            <a:r>
              <a:rPr lang="en-US" b="1" dirty="0" err="1">
                <a:solidFill>
                  <a:srgbClr val="7030A0"/>
                </a:solidFill>
                <a:ea typeface="Calibri"/>
                <a:cs typeface="Times New Roman"/>
              </a:rPr>
              <a:t>str</a:t>
            </a:r>
            <a:r>
              <a:rPr lang="cs-CZ" b="1" dirty="0">
                <a:solidFill>
                  <a:srgbClr val="7030A0"/>
                </a:solidFill>
                <a:ea typeface="Calibri"/>
                <a:cs typeface="Times New Roman"/>
              </a:rPr>
              <a:t>a</a:t>
            </a:r>
            <a:r>
              <a:rPr lang="en-US" b="1" dirty="0" err="1">
                <a:solidFill>
                  <a:srgbClr val="7030A0"/>
                </a:solidFill>
                <a:ea typeface="Calibri"/>
                <a:cs typeface="Times New Roman"/>
              </a:rPr>
              <a:t>ight</a:t>
            </a:r>
            <a:r>
              <a:rPr lang="en-US" b="1" dirty="0">
                <a:solidFill>
                  <a:srgbClr val="7030A0"/>
                </a:solidFill>
                <a:ea typeface="Calibri"/>
                <a:cs typeface="Times New Roman"/>
              </a:rPr>
              <a:t> path</a:t>
            </a:r>
            <a:r>
              <a:rPr lang="en-US" b="1" dirty="0">
                <a:ea typeface="Calibri"/>
                <a:cs typeface="Times New Roman"/>
              </a:rPr>
              <a:t>,</a:t>
            </a:r>
            <a:r>
              <a:rPr lang="cs-CZ" b="1" dirty="0">
                <a:ea typeface="Calibri"/>
                <a:cs typeface="Times New Roman"/>
              </a:rPr>
              <a:t> </a:t>
            </a:r>
            <a:r>
              <a:rPr lang="en-US" b="1" dirty="0">
                <a:ea typeface="Calibri"/>
                <a:cs typeface="Times New Roman"/>
              </a:rPr>
              <a:t>and </a:t>
            </a:r>
            <a:r>
              <a:rPr lang="cs-CZ" b="1" dirty="0" err="1">
                <a:ea typeface="Calibri"/>
                <a:cs typeface="Times New Roman"/>
              </a:rPr>
              <a:t>you</a:t>
            </a:r>
            <a:r>
              <a:rPr lang="cs-CZ" b="1" dirty="0">
                <a:ea typeface="Calibri"/>
                <a:cs typeface="Times New Roman"/>
              </a:rPr>
              <a:t> </a:t>
            </a:r>
            <a:r>
              <a:rPr lang="en-US" b="1" dirty="0">
                <a:ea typeface="Calibri"/>
                <a:cs typeface="Times New Roman"/>
              </a:rPr>
              <a:t>should go very safe.</a:t>
            </a:r>
            <a:endParaRPr lang="cs-CZ" dirty="0">
              <a:ea typeface="Calibri"/>
              <a:cs typeface="Times New Roman"/>
            </a:endParaRPr>
          </a:p>
          <a:p>
            <a:pPr>
              <a:lnSpc>
                <a:spcPct val="115000"/>
              </a:lnSpc>
              <a:spcAft>
                <a:spcPts val="882"/>
              </a:spcAft>
            </a:pPr>
            <a:r>
              <a:rPr lang="en-US" b="1" dirty="0">
                <a:ea typeface="Calibri"/>
                <a:cs typeface="Times New Roman"/>
              </a:rPr>
              <a:t>Take heed </a:t>
            </a:r>
            <a:r>
              <a:rPr lang="cs-CZ" b="1" dirty="0" err="1">
                <a:ea typeface="Calibri"/>
                <a:cs typeface="Times New Roman"/>
              </a:rPr>
              <a:t>you</a:t>
            </a:r>
            <a:r>
              <a:rPr lang="cs-CZ" b="1" dirty="0">
                <a:ea typeface="Calibri"/>
                <a:cs typeface="Times New Roman"/>
              </a:rPr>
              <a:t> </a:t>
            </a:r>
            <a:r>
              <a:rPr lang="en-US" b="1" dirty="0">
                <a:ea typeface="Calibri"/>
                <a:cs typeface="Times New Roman"/>
              </a:rPr>
              <a:t>do not go</a:t>
            </a:r>
            <a:r>
              <a:rPr lang="cs-CZ" b="1" dirty="0">
                <a:ea typeface="Calibri"/>
                <a:cs typeface="Times New Roman"/>
              </a:rPr>
              <a:t> </a:t>
            </a:r>
            <a:r>
              <a:rPr lang="en-US" b="1" dirty="0">
                <a:ea typeface="Calibri"/>
                <a:cs typeface="Times New Roman"/>
              </a:rPr>
              <a:t>too much on the right hand, </a:t>
            </a:r>
            <a:r>
              <a:rPr lang="en-US" b="1" dirty="0">
                <a:solidFill>
                  <a:srgbClr val="FF0000"/>
                </a:solidFill>
                <a:ea typeface="Calibri"/>
                <a:cs typeface="Times New Roman"/>
              </a:rPr>
              <a:t>10</a:t>
            </a:r>
            <a:r>
              <a:rPr lang="cs-CZ" b="1" dirty="0">
                <a:solidFill>
                  <a:srgbClr val="FF0000"/>
                </a:solidFill>
                <a:ea typeface="Calibri"/>
                <a:cs typeface="Times New Roman"/>
              </a:rPr>
              <a:t> </a:t>
            </a:r>
            <a:r>
              <a:rPr lang="en-US" b="1" dirty="0">
                <a:ea typeface="Calibri"/>
                <a:cs typeface="Times New Roman"/>
              </a:rPr>
              <a:t>Bridle in, </a:t>
            </a:r>
            <a:r>
              <a:rPr lang="en-US" b="1" dirty="0">
                <a:solidFill>
                  <a:srgbClr val="FF0000"/>
                </a:solidFill>
                <a:ea typeface="Calibri"/>
                <a:cs typeface="Times New Roman"/>
              </a:rPr>
              <a:t>12</a:t>
            </a:r>
            <a:r>
              <a:rPr lang="cs-CZ" b="1" dirty="0">
                <a:solidFill>
                  <a:srgbClr val="FF0000"/>
                </a:solidFill>
                <a:ea typeface="Calibri"/>
                <a:cs typeface="Times New Roman"/>
              </a:rPr>
              <a:t> </a:t>
            </a:r>
            <a:r>
              <a:rPr lang="en-US" b="1" dirty="0">
                <a:ea typeface="Calibri"/>
                <a:cs typeface="Times New Roman"/>
              </a:rPr>
              <a:t>the wild Horse, </a:t>
            </a:r>
            <a:r>
              <a:rPr lang="en-US" b="1" dirty="0">
                <a:solidFill>
                  <a:srgbClr val="FF0000"/>
                </a:solidFill>
                <a:ea typeface="Calibri"/>
                <a:cs typeface="Times New Roman"/>
              </a:rPr>
              <a:t>11</a:t>
            </a:r>
            <a:r>
              <a:rPr lang="cs-CZ" b="1" dirty="0">
                <a:solidFill>
                  <a:srgbClr val="FF0000"/>
                </a:solidFill>
                <a:ea typeface="Calibri"/>
                <a:cs typeface="Times New Roman"/>
              </a:rPr>
              <a:t> </a:t>
            </a:r>
            <a:r>
              <a:rPr lang="en-US" b="1" dirty="0">
                <a:ea typeface="Calibri"/>
                <a:cs typeface="Times New Roman"/>
              </a:rPr>
              <a:t>of </a:t>
            </a:r>
            <a:r>
              <a:rPr lang="en-US" b="1" dirty="0">
                <a:solidFill>
                  <a:srgbClr val="7030A0"/>
                </a:solidFill>
                <a:ea typeface="Calibri"/>
                <a:cs typeface="Times New Roman"/>
              </a:rPr>
              <a:t>Affection</a:t>
            </a:r>
            <a:r>
              <a:rPr lang="en-US" b="1" dirty="0">
                <a:ea typeface="Calibri"/>
                <a:cs typeface="Times New Roman"/>
              </a:rPr>
              <a:t>,</a:t>
            </a:r>
            <a:r>
              <a:rPr lang="cs-CZ" b="1" dirty="0">
                <a:ea typeface="Calibri"/>
                <a:cs typeface="Times New Roman"/>
              </a:rPr>
              <a:t> </a:t>
            </a:r>
            <a:r>
              <a:rPr lang="en-US" b="1" dirty="0">
                <a:ea typeface="Calibri"/>
                <a:cs typeface="Times New Roman"/>
              </a:rPr>
              <a:t>lest </a:t>
            </a:r>
            <a:r>
              <a:rPr lang="cs-CZ" b="1" dirty="0" err="1">
                <a:ea typeface="Calibri"/>
                <a:cs typeface="Times New Roman"/>
              </a:rPr>
              <a:t>you</a:t>
            </a:r>
            <a:r>
              <a:rPr lang="cs-CZ" b="1" dirty="0">
                <a:ea typeface="Calibri"/>
                <a:cs typeface="Times New Roman"/>
              </a:rPr>
              <a:t> </a:t>
            </a:r>
            <a:r>
              <a:rPr lang="en-US" b="1" dirty="0">
                <a:ea typeface="Calibri"/>
                <a:cs typeface="Times New Roman"/>
              </a:rPr>
              <a:t>fall down headlong.</a:t>
            </a:r>
            <a:r>
              <a:rPr lang="cs-CZ" b="1" dirty="0">
                <a:ea typeface="Calibri"/>
                <a:cs typeface="Times New Roman"/>
              </a:rPr>
              <a:t> </a:t>
            </a:r>
            <a:r>
              <a:rPr lang="en-US" b="1" dirty="0">
                <a:ea typeface="Calibri"/>
                <a:cs typeface="Times New Roman"/>
              </a:rPr>
              <a:t>See </a:t>
            </a:r>
            <a:r>
              <a:rPr lang="cs-CZ" b="1" dirty="0" err="1">
                <a:ea typeface="Calibri"/>
                <a:cs typeface="Times New Roman"/>
              </a:rPr>
              <a:t>you</a:t>
            </a:r>
            <a:r>
              <a:rPr lang="cs-CZ" b="1" dirty="0">
                <a:ea typeface="Calibri"/>
                <a:cs typeface="Times New Roman"/>
              </a:rPr>
              <a:t> </a:t>
            </a:r>
            <a:r>
              <a:rPr lang="en-US" b="1" dirty="0">
                <a:ea typeface="Calibri"/>
                <a:cs typeface="Times New Roman"/>
              </a:rPr>
              <a:t>dost not</a:t>
            </a:r>
            <a:r>
              <a:rPr lang="cs-CZ" b="1" dirty="0">
                <a:ea typeface="Calibri"/>
                <a:cs typeface="Times New Roman"/>
              </a:rPr>
              <a:t> </a:t>
            </a:r>
            <a:r>
              <a:rPr lang="en-US" b="1" dirty="0">
                <a:ea typeface="Calibri"/>
                <a:cs typeface="Times New Roman"/>
              </a:rPr>
              <a:t>go amiss on the left hand, </a:t>
            </a:r>
            <a:r>
              <a:rPr lang="en-US" b="1" dirty="0">
                <a:solidFill>
                  <a:srgbClr val="FF0000"/>
                </a:solidFill>
                <a:ea typeface="Calibri"/>
                <a:cs typeface="Times New Roman"/>
              </a:rPr>
              <a:t>13</a:t>
            </a:r>
            <a:r>
              <a:rPr lang="cs-CZ" b="1" dirty="0">
                <a:solidFill>
                  <a:srgbClr val="FF0000"/>
                </a:solidFill>
                <a:ea typeface="Calibri"/>
                <a:cs typeface="Times New Roman"/>
              </a:rPr>
              <a:t> </a:t>
            </a:r>
            <a:r>
              <a:rPr lang="en-US" b="1" dirty="0">
                <a:ea typeface="Calibri"/>
                <a:cs typeface="Times New Roman"/>
              </a:rPr>
              <a:t>in an ass-like </a:t>
            </a:r>
            <a:r>
              <a:rPr lang="en-US" b="1" dirty="0">
                <a:solidFill>
                  <a:srgbClr val="7030A0"/>
                </a:solidFill>
                <a:ea typeface="Calibri"/>
                <a:cs typeface="Times New Roman"/>
              </a:rPr>
              <a:t>sluggishness</a:t>
            </a:r>
            <a:r>
              <a:rPr lang="cs-CZ" b="1" dirty="0">
                <a:ea typeface="Calibri"/>
                <a:cs typeface="Times New Roman"/>
              </a:rPr>
              <a:t> </a:t>
            </a:r>
            <a:r>
              <a:rPr lang="cs-CZ" dirty="0">
                <a:ea typeface="Calibri"/>
                <a:cs typeface="Times New Roman"/>
              </a:rPr>
              <a:t>(</a:t>
            </a:r>
            <a:r>
              <a:rPr lang="cs-CZ" dirty="0" err="1"/>
              <a:t>laziness</a:t>
            </a:r>
            <a:r>
              <a:rPr lang="cs-CZ" dirty="0"/>
              <a:t>)</a:t>
            </a:r>
            <a:r>
              <a:rPr lang="en-US" b="1" dirty="0">
                <a:ea typeface="Calibri"/>
                <a:cs typeface="Times New Roman"/>
              </a:rPr>
              <a:t>, </a:t>
            </a:r>
            <a:r>
              <a:rPr lang="en-US" b="1" dirty="0">
                <a:solidFill>
                  <a:srgbClr val="FF0000"/>
                </a:solidFill>
                <a:ea typeface="Calibri"/>
                <a:cs typeface="Times New Roman"/>
              </a:rPr>
              <a:t>14</a:t>
            </a:r>
            <a:r>
              <a:rPr lang="cs-CZ" b="1" dirty="0">
                <a:solidFill>
                  <a:srgbClr val="FF0000"/>
                </a:solidFill>
                <a:ea typeface="Calibri"/>
                <a:cs typeface="Times New Roman"/>
              </a:rPr>
              <a:t> </a:t>
            </a:r>
            <a:r>
              <a:rPr lang="en-US" b="1" dirty="0">
                <a:ea typeface="Calibri"/>
                <a:cs typeface="Times New Roman"/>
              </a:rPr>
              <a:t>but </a:t>
            </a:r>
            <a:r>
              <a:rPr lang="en-US" b="1" dirty="0">
                <a:solidFill>
                  <a:srgbClr val="7030A0"/>
                </a:solidFill>
                <a:ea typeface="Calibri"/>
                <a:cs typeface="Times New Roman"/>
              </a:rPr>
              <a:t>go onwards constantly</a:t>
            </a:r>
            <a:r>
              <a:rPr lang="en-US" b="1" dirty="0">
                <a:ea typeface="Calibri"/>
                <a:cs typeface="Times New Roman"/>
              </a:rPr>
              <a:t>,</a:t>
            </a:r>
            <a:r>
              <a:rPr lang="cs-CZ" b="1" dirty="0">
                <a:ea typeface="Calibri"/>
                <a:cs typeface="Times New Roman"/>
              </a:rPr>
              <a:t> </a:t>
            </a:r>
            <a:r>
              <a:rPr lang="en-US" b="1" dirty="0">
                <a:ea typeface="Calibri"/>
                <a:cs typeface="Times New Roman"/>
              </a:rPr>
              <a:t>persevere to the end,</a:t>
            </a:r>
            <a:r>
              <a:rPr lang="cs-CZ" b="1" dirty="0">
                <a:ea typeface="Calibri"/>
                <a:cs typeface="Times New Roman"/>
              </a:rPr>
              <a:t> </a:t>
            </a:r>
            <a:r>
              <a:rPr lang="en-US" b="1" dirty="0">
                <a:ea typeface="Calibri"/>
                <a:cs typeface="Times New Roman"/>
              </a:rPr>
              <a:t>and </a:t>
            </a:r>
            <a:r>
              <a:rPr lang="cs-CZ" b="1" dirty="0" err="1">
                <a:ea typeface="Calibri"/>
                <a:cs typeface="Times New Roman"/>
              </a:rPr>
              <a:t>you</a:t>
            </a:r>
            <a:r>
              <a:rPr lang="cs-CZ" b="1" dirty="0">
                <a:ea typeface="Calibri"/>
                <a:cs typeface="Times New Roman"/>
              </a:rPr>
              <a:t> </a:t>
            </a:r>
            <a:r>
              <a:rPr lang="en-US" b="1" dirty="0">
                <a:ea typeface="Calibri"/>
                <a:cs typeface="Times New Roman"/>
              </a:rPr>
              <a:t>should be </a:t>
            </a:r>
            <a:r>
              <a:rPr lang="en-US" b="1" dirty="0" err="1">
                <a:solidFill>
                  <a:srgbClr val="7030A0"/>
                </a:solidFill>
                <a:ea typeface="Calibri"/>
                <a:cs typeface="Times New Roman"/>
              </a:rPr>
              <a:t>crown’d</a:t>
            </a:r>
            <a:r>
              <a:rPr lang="cs-CZ" b="1" dirty="0">
                <a:ea typeface="Calibri"/>
                <a:cs typeface="Times New Roman"/>
              </a:rPr>
              <a:t> </a:t>
            </a:r>
            <a:r>
              <a:rPr lang="en-US" b="1" dirty="0">
                <a:solidFill>
                  <a:srgbClr val="FF0000"/>
                </a:solidFill>
                <a:ea typeface="Calibri"/>
                <a:cs typeface="Times New Roman"/>
              </a:rPr>
              <a:t>15</a:t>
            </a:r>
            <a:endParaRPr lang="cs-CZ" dirty="0">
              <a:ea typeface="Calibri"/>
              <a:cs typeface="Times New Roman"/>
            </a:endParaRP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dirty="0" err="1"/>
              <a:t>Who</a:t>
            </a:r>
            <a:r>
              <a:rPr lang="cs-CZ" dirty="0"/>
              <a:t> </a:t>
            </a:r>
            <a:r>
              <a:rPr lang="cs-CZ" dirty="0" err="1"/>
              <a:t>am</a:t>
            </a:r>
            <a:r>
              <a:rPr lang="cs-CZ" dirty="0"/>
              <a:t> I ? </a:t>
            </a:r>
            <a:r>
              <a:rPr lang="cs-CZ" dirty="0" err="1"/>
              <a:t>Who</a:t>
            </a:r>
            <a:r>
              <a:rPr lang="cs-CZ" dirty="0"/>
              <a:t> are </a:t>
            </a:r>
            <a:r>
              <a:rPr lang="cs-CZ" dirty="0" err="1"/>
              <a:t>we</a:t>
            </a:r>
            <a:r>
              <a:rPr lang="cs-CZ" dirty="0"/>
              <a:t> ?</a:t>
            </a:r>
          </a:p>
        </p:txBody>
      </p:sp>
      <p:sp>
        <p:nvSpPr>
          <p:cNvPr id="13315" name="Rectangle 3"/>
          <p:cNvSpPr>
            <a:spLocks noGrp="1" noChangeArrowheads="1"/>
          </p:cNvSpPr>
          <p:nvPr>
            <p:ph type="body" idx="1"/>
          </p:nvPr>
        </p:nvSpPr>
        <p:spPr>
          <a:xfrm>
            <a:off x="503642" y="1764294"/>
            <a:ext cx="9883900" cy="5588684"/>
          </a:xfrm>
        </p:spPr>
        <p:txBody>
          <a:bodyPr/>
          <a:lstStyle/>
          <a:p>
            <a:pPr eaLnBrk="1" hangingPunct="1">
              <a:lnSpc>
                <a:spcPct val="80000"/>
              </a:lnSpc>
            </a:pPr>
            <a:r>
              <a:rPr lang="cs-CZ" sz="2646" dirty="0"/>
              <a:t>homo </a:t>
            </a:r>
            <a:r>
              <a:rPr lang="cs-CZ" sz="2646" dirty="0" err="1"/>
              <a:t>legulus</a:t>
            </a:r>
            <a:endParaRPr lang="cs-CZ" sz="2646" dirty="0"/>
          </a:p>
          <a:p>
            <a:pPr>
              <a:lnSpc>
                <a:spcPct val="80000"/>
              </a:lnSpc>
            </a:pPr>
            <a:r>
              <a:rPr lang="cs-CZ" sz="2646" dirty="0"/>
              <a:t>homo </a:t>
            </a:r>
            <a:r>
              <a:rPr lang="cs-CZ" sz="2646" dirty="0" err="1"/>
              <a:t>movens</a:t>
            </a:r>
            <a:r>
              <a:rPr lang="cs-CZ" sz="2646" dirty="0"/>
              <a:t> – homo </a:t>
            </a:r>
            <a:r>
              <a:rPr lang="cs-CZ" sz="2646" dirty="0" err="1"/>
              <a:t>viator</a:t>
            </a:r>
            <a:r>
              <a:rPr lang="cs-CZ" sz="2646" dirty="0"/>
              <a:t> – homo </a:t>
            </a:r>
            <a:r>
              <a:rPr lang="cs-CZ" sz="2646" dirty="0" err="1"/>
              <a:t>spiritualis</a:t>
            </a:r>
            <a:endParaRPr lang="cs-CZ" sz="2646" dirty="0"/>
          </a:p>
          <a:p>
            <a:pPr eaLnBrk="1" hangingPunct="1">
              <a:lnSpc>
                <a:spcPct val="80000"/>
              </a:lnSpc>
            </a:pPr>
            <a:r>
              <a:rPr lang="cs-CZ" sz="2646" dirty="0"/>
              <a:t>homo </a:t>
            </a:r>
            <a:r>
              <a:rPr lang="cs-CZ" sz="2646" dirty="0" err="1"/>
              <a:t>viator</a:t>
            </a:r>
            <a:r>
              <a:rPr lang="cs-CZ" sz="2646" dirty="0"/>
              <a:t> (</a:t>
            </a:r>
            <a:r>
              <a:rPr lang="cs-CZ" sz="2646" dirty="0" err="1"/>
              <a:t>Comenius</a:t>
            </a:r>
            <a:r>
              <a:rPr lang="cs-CZ" sz="2646" dirty="0"/>
              <a:t>, G. Marcel) </a:t>
            </a:r>
            <a:r>
              <a:rPr lang="cs-CZ" sz="2646" dirty="0">
                <a:cs typeface="Arial" charset="0"/>
              </a:rPr>
              <a:t>→ homo </a:t>
            </a:r>
            <a:r>
              <a:rPr lang="cs-CZ" sz="2646" dirty="0" err="1">
                <a:cs typeface="Arial" charset="0"/>
              </a:rPr>
              <a:t>turisticus</a:t>
            </a:r>
            <a:endParaRPr lang="cs-CZ" sz="2646" dirty="0">
              <a:cs typeface="Arial" charset="0"/>
            </a:endParaRPr>
          </a:p>
          <a:p>
            <a:pPr eaLnBrk="1" hangingPunct="1">
              <a:lnSpc>
                <a:spcPct val="80000"/>
              </a:lnSpc>
            </a:pPr>
            <a:r>
              <a:rPr lang="cs-CZ" sz="2646" dirty="0">
                <a:cs typeface="Arial" charset="0"/>
              </a:rPr>
              <a:t>homo </a:t>
            </a:r>
            <a:r>
              <a:rPr lang="cs-CZ" sz="2646" dirty="0" err="1">
                <a:cs typeface="Arial" charset="0"/>
              </a:rPr>
              <a:t>loquens</a:t>
            </a:r>
            <a:endParaRPr lang="cs-CZ" sz="2646" dirty="0">
              <a:cs typeface="Arial" charset="0"/>
            </a:endParaRPr>
          </a:p>
          <a:p>
            <a:pPr eaLnBrk="1" hangingPunct="1">
              <a:lnSpc>
                <a:spcPct val="80000"/>
              </a:lnSpc>
            </a:pPr>
            <a:r>
              <a:rPr lang="cs-CZ" sz="2646" dirty="0"/>
              <a:t>homo </a:t>
            </a:r>
            <a:r>
              <a:rPr lang="cs-CZ" sz="2646" dirty="0" err="1"/>
              <a:t>faber</a:t>
            </a:r>
            <a:r>
              <a:rPr lang="cs-CZ" sz="2646" dirty="0"/>
              <a:t> (H. Bergson, Max </a:t>
            </a:r>
            <a:r>
              <a:rPr lang="cs-CZ" sz="2646" dirty="0" err="1"/>
              <a:t>Frisch</a:t>
            </a:r>
            <a:r>
              <a:rPr lang="cs-CZ" sz="2646" dirty="0"/>
              <a:t> – man </a:t>
            </a:r>
            <a:r>
              <a:rPr lang="cs-CZ" sz="2646" dirty="0" err="1"/>
              <a:t>and</a:t>
            </a:r>
            <a:r>
              <a:rPr lang="cs-CZ" sz="2646" dirty="0"/>
              <a:t> technology)</a:t>
            </a:r>
          </a:p>
          <a:p>
            <a:pPr eaLnBrk="1" hangingPunct="1">
              <a:lnSpc>
                <a:spcPct val="80000"/>
              </a:lnSpc>
            </a:pPr>
            <a:r>
              <a:rPr lang="cs-CZ" sz="2646" dirty="0"/>
              <a:t>homo </a:t>
            </a:r>
            <a:r>
              <a:rPr lang="cs-CZ" sz="2646" dirty="0" err="1"/>
              <a:t>economicus</a:t>
            </a:r>
            <a:endParaRPr lang="cs-CZ" sz="2646" dirty="0"/>
          </a:p>
          <a:p>
            <a:pPr eaLnBrk="1" hangingPunct="1">
              <a:lnSpc>
                <a:spcPct val="80000"/>
              </a:lnSpc>
            </a:pPr>
            <a:r>
              <a:rPr lang="cs-CZ" sz="2646" dirty="0"/>
              <a:t>homo </a:t>
            </a:r>
            <a:r>
              <a:rPr lang="cs-CZ" sz="2646" dirty="0" err="1"/>
              <a:t>sociologicus</a:t>
            </a:r>
            <a:r>
              <a:rPr lang="cs-CZ" sz="2646" dirty="0"/>
              <a:t> (</a:t>
            </a:r>
            <a:r>
              <a:rPr lang="cs-CZ" sz="2646" dirty="0" err="1"/>
              <a:t>German</a:t>
            </a:r>
            <a:r>
              <a:rPr lang="cs-CZ" sz="2646" dirty="0"/>
              <a:t>, 1958)</a:t>
            </a:r>
          </a:p>
          <a:p>
            <a:pPr eaLnBrk="1" hangingPunct="1">
              <a:lnSpc>
                <a:spcPct val="80000"/>
              </a:lnSpc>
            </a:pPr>
            <a:r>
              <a:rPr lang="cs-CZ" sz="2646" dirty="0"/>
              <a:t>homo </a:t>
            </a:r>
            <a:r>
              <a:rPr lang="cs-CZ" sz="2646" dirty="0" err="1"/>
              <a:t>ludens</a:t>
            </a:r>
            <a:r>
              <a:rPr lang="cs-CZ" sz="2646" dirty="0"/>
              <a:t> (Johan </a:t>
            </a:r>
            <a:r>
              <a:rPr lang="cs-CZ" sz="2646" dirty="0" err="1"/>
              <a:t>Huizinga</a:t>
            </a:r>
            <a:r>
              <a:rPr lang="cs-CZ" sz="2646" dirty="0"/>
              <a:t>)</a:t>
            </a:r>
          </a:p>
          <a:p>
            <a:pPr eaLnBrk="1" hangingPunct="1">
              <a:lnSpc>
                <a:spcPct val="80000"/>
              </a:lnSpc>
            </a:pPr>
            <a:r>
              <a:rPr lang="cs-CZ" sz="2646" dirty="0"/>
              <a:t>homo </a:t>
            </a:r>
            <a:r>
              <a:rPr lang="cs-CZ" sz="2646" dirty="0" err="1"/>
              <a:t>aesteticus</a:t>
            </a:r>
            <a:endParaRPr lang="cs-CZ" sz="2646" dirty="0"/>
          </a:p>
          <a:p>
            <a:pPr eaLnBrk="1" hangingPunct="1">
              <a:lnSpc>
                <a:spcPct val="80000"/>
              </a:lnSpc>
            </a:pPr>
            <a:r>
              <a:rPr lang="cs-CZ" sz="2646" dirty="0"/>
              <a:t>homo </a:t>
            </a:r>
            <a:r>
              <a:rPr lang="cs-CZ" sz="2646" dirty="0" err="1"/>
              <a:t>politicus</a:t>
            </a:r>
            <a:endParaRPr lang="cs-CZ" sz="2646" dirty="0"/>
          </a:p>
          <a:p>
            <a:pPr eaLnBrk="1" hangingPunct="1">
              <a:lnSpc>
                <a:spcPct val="80000"/>
              </a:lnSpc>
            </a:pPr>
            <a:r>
              <a:rPr lang="cs-CZ" sz="2646" dirty="0"/>
              <a:t>homo </a:t>
            </a:r>
            <a:r>
              <a:rPr lang="cs-CZ" sz="2646" dirty="0" err="1"/>
              <a:t>insipiens</a:t>
            </a:r>
            <a:r>
              <a:rPr lang="cs-CZ" sz="2646" dirty="0"/>
              <a:t> (x sapiens)</a:t>
            </a:r>
          </a:p>
          <a:p>
            <a:pPr eaLnBrk="1" hangingPunct="1">
              <a:lnSpc>
                <a:spcPct val="80000"/>
              </a:lnSpc>
            </a:pPr>
            <a:r>
              <a:rPr lang="cs-CZ" sz="2646" dirty="0"/>
              <a:t>...</a:t>
            </a:r>
          </a:p>
          <a:p>
            <a:pPr eaLnBrk="1" hangingPunct="1">
              <a:lnSpc>
                <a:spcPct val="80000"/>
              </a:lnSpc>
            </a:pPr>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cap="small" dirty="0" err="1"/>
              <a:t>Paideia</a:t>
            </a:r>
            <a:r>
              <a:rPr lang="en-GB" b="1" dirty="0"/>
              <a:t> in classical antiquity</a:t>
            </a:r>
            <a:endParaRPr lang="cs-CZ" b="1" dirty="0"/>
          </a:p>
        </p:txBody>
      </p:sp>
      <p:sp>
        <p:nvSpPr>
          <p:cNvPr id="3" name="Zástupný symbol pro obsah 2"/>
          <p:cNvSpPr>
            <a:spLocks noGrp="1"/>
          </p:cNvSpPr>
          <p:nvPr>
            <p:ph idx="1"/>
          </p:nvPr>
        </p:nvSpPr>
        <p:spPr/>
        <p:txBody>
          <a:bodyPr>
            <a:normAutofit/>
          </a:bodyPr>
          <a:lstStyle/>
          <a:p>
            <a:pPr>
              <a:buNone/>
            </a:pPr>
            <a:r>
              <a:rPr lang="en-GB" dirty="0"/>
              <a:t>Ancient Greeks associated the </a:t>
            </a:r>
            <a:r>
              <a:rPr lang="en-GB" b="1" dirty="0"/>
              <a:t>education process</a:t>
            </a:r>
            <a:r>
              <a:rPr lang="en-GB" dirty="0"/>
              <a:t> with the term </a:t>
            </a:r>
            <a:r>
              <a:rPr lang="en-GB" b="1" cap="small" dirty="0" err="1"/>
              <a:t>paideia</a:t>
            </a:r>
            <a:r>
              <a:rPr lang="en-GB" dirty="0"/>
              <a:t>; only later was this term also used to refer to the </a:t>
            </a:r>
            <a:r>
              <a:rPr lang="en-GB" b="1" dirty="0"/>
              <a:t>contents of education</a:t>
            </a:r>
            <a:r>
              <a:rPr lang="en-GB" dirty="0"/>
              <a:t> (education in the sense of gaining knowledge, skills and attitudes), exactly as the German term </a:t>
            </a:r>
            <a:r>
              <a:rPr lang="en-GB" i="1" dirty="0" err="1"/>
              <a:t>Bildung</a:t>
            </a:r>
            <a:r>
              <a:rPr lang="en-GB" dirty="0"/>
              <a:t> or the Latin word </a:t>
            </a:r>
            <a:r>
              <a:rPr lang="en-GB" b="1" i="1" dirty="0" err="1"/>
              <a:t>cultura</a:t>
            </a:r>
            <a:r>
              <a:rPr lang="en-GB" i="1" dirty="0"/>
              <a:t> </a:t>
            </a:r>
            <a:r>
              <a:rPr lang="en-GB" dirty="0"/>
              <a:t>with the same meaning have objectivised</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b="1" dirty="0" err="1"/>
              <a:t>Liberales</a:t>
            </a:r>
            <a:r>
              <a:rPr lang="cs-CZ" b="1" dirty="0"/>
              <a:t> – </a:t>
            </a:r>
            <a:r>
              <a:rPr lang="cs-CZ" b="1" dirty="0" err="1"/>
              <a:t>serviles</a:t>
            </a:r>
            <a:endParaRPr lang="cs-CZ" b="1" dirty="0"/>
          </a:p>
        </p:txBody>
      </p:sp>
      <p:sp>
        <p:nvSpPr>
          <p:cNvPr id="6147" name="Rectangle 3"/>
          <p:cNvSpPr>
            <a:spLocks noGrp="1" noChangeArrowheads="1"/>
          </p:cNvSpPr>
          <p:nvPr>
            <p:ph type="body" idx="1"/>
          </p:nvPr>
        </p:nvSpPr>
        <p:spPr>
          <a:xfrm>
            <a:off x="809943" y="1764294"/>
            <a:ext cx="9073515" cy="5192023"/>
          </a:xfrm>
        </p:spPr>
        <p:txBody>
          <a:bodyPr>
            <a:normAutofit/>
          </a:bodyPr>
          <a:lstStyle/>
          <a:p>
            <a:r>
              <a:rPr lang="cs-CZ" i="1" dirty="0" err="1"/>
              <a:t>artes</a:t>
            </a:r>
            <a:r>
              <a:rPr lang="cs-CZ" i="1" dirty="0"/>
              <a:t> </a:t>
            </a:r>
            <a:r>
              <a:rPr lang="cs-CZ" i="1" dirty="0" err="1"/>
              <a:t>liberales</a:t>
            </a:r>
            <a:r>
              <a:rPr lang="cs-CZ" dirty="0"/>
              <a:t>: to </a:t>
            </a:r>
            <a:r>
              <a:rPr lang="cs-CZ" dirty="0" err="1"/>
              <a:t>life</a:t>
            </a:r>
            <a:r>
              <a:rPr lang="cs-CZ" dirty="0"/>
              <a:t>, to </a:t>
            </a:r>
            <a:r>
              <a:rPr lang="cs-CZ" dirty="0" err="1"/>
              <a:t>freedom</a:t>
            </a:r>
            <a:endParaRPr lang="cs-CZ" dirty="0"/>
          </a:p>
          <a:p>
            <a:r>
              <a:rPr lang="cs-CZ" i="1" dirty="0" err="1"/>
              <a:t>artes</a:t>
            </a:r>
            <a:r>
              <a:rPr lang="cs-CZ" i="1" dirty="0"/>
              <a:t> </a:t>
            </a:r>
            <a:r>
              <a:rPr lang="cs-CZ" i="1" dirty="0" err="1"/>
              <a:t>serviles</a:t>
            </a:r>
            <a:r>
              <a:rPr lang="cs-CZ" dirty="0"/>
              <a:t> / </a:t>
            </a:r>
            <a:r>
              <a:rPr lang="cs-CZ" i="1" dirty="0" err="1"/>
              <a:t>artes</a:t>
            </a:r>
            <a:r>
              <a:rPr lang="cs-CZ" i="1" dirty="0"/>
              <a:t> </a:t>
            </a:r>
            <a:r>
              <a:rPr lang="cs-CZ" i="1" dirty="0" err="1"/>
              <a:t>mechanicae</a:t>
            </a:r>
            <a:endParaRPr lang="cs-CZ" i="1" dirty="0"/>
          </a:p>
          <a:p>
            <a:r>
              <a:rPr lang="en-US" dirty="0"/>
              <a:t>revaluation work comes from laziness </a:t>
            </a:r>
            <a:r>
              <a:rPr lang="cs-CZ" dirty="0"/>
              <a:t>(lat. </a:t>
            </a:r>
            <a:r>
              <a:rPr lang="cs-CZ" i="1" dirty="0" err="1"/>
              <a:t>acedia</a:t>
            </a:r>
            <a:r>
              <a:rPr lang="cs-CZ" dirty="0"/>
              <a:t>): "</a:t>
            </a:r>
            <a:r>
              <a:rPr lang="en-US" dirty="0"/>
              <a:t> I do not want to participate in my mission</a:t>
            </a:r>
            <a:r>
              <a:rPr lang="cs-CZ" dirty="0"/>
              <a:t>", </a:t>
            </a:r>
            <a:r>
              <a:rPr lang="en-US" dirty="0"/>
              <a:t>fear of being a person</a:t>
            </a:r>
            <a:endParaRPr lang="cs-CZ" dirty="0"/>
          </a:p>
          <a:p>
            <a:r>
              <a:rPr lang="cs-CZ" dirty="0" err="1"/>
              <a:t>nowadays</a:t>
            </a:r>
            <a:r>
              <a:rPr lang="cs-CZ" dirty="0"/>
              <a:t> : </a:t>
            </a:r>
            <a:r>
              <a:rPr lang="cs-CZ" dirty="0" err="1"/>
              <a:t>freelancers</a:t>
            </a:r>
            <a:r>
              <a:rPr lang="cs-CZ" dirty="0"/>
              <a:t> x </a:t>
            </a:r>
            <a:r>
              <a:rPr lang="cs-CZ" dirty="0" err="1"/>
              <a:t>employee</a:t>
            </a:r>
            <a:endParaRPr lang="cs-CZ" dirty="0"/>
          </a:p>
          <a:p>
            <a:r>
              <a:rPr lang="cs-CZ" i="1" dirty="0" err="1"/>
              <a:t>creatio</a:t>
            </a:r>
            <a:r>
              <a:rPr lang="cs-CZ" i="1" dirty="0"/>
              <a:t> </a:t>
            </a:r>
            <a:r>
              <a:rPr lang="cs-CZ" i="1" dirty="0" err="1"/>
              <a:t>continua</a:t>
            </a:r>
            <a:r>
              <a:rPr lang="cs-CZ" dirty="0"/>
              <a:t> </a:t>
            </a:r>
            <a:r>
              <a:rPr lang="cs-CZ" dirty="0">
                <a:cs typeface="Arial" charset="0"/>
              </a:rPr>
              <a:t>→ </a:t>
            </a:r>
            <a:r>
              <a:rPr lang="cs-CZ" dirty="0"/>
              <a:t>man </a:t>
            </a:r>
            <a:r>
              <a:rPr lang="en-US" dirty="0"/>
              <a:t>participates in the creation</a:t>
            </a:r>
            <a:endParaRPr lang="cs-CZ" dirty="0">
              <a:cs typeface="Arial" charset="0"/>
            </a:endParaRPr>
          </a:p>
          <a:p>
            <a:r>
              <a:rPr lang="cs-CZ" dirty="0">
                <a:cs typeface="Arial" charset="0"/>
              </a:rPr>
              <a:t>man as </a:t>
            </a:r>
            <a:r>
              <a:rPr lang="cs-CZ" i="1" dirty="0" err="1">
                <a:cs typeface="Arial" charset="0"/>
              </a:rPr>
              <a:t>action</a:t>
            </a:r>
            <a:r>
              <a:rPr lang="cs-CZ" dirty="0">
                <a:cs typeface="Arial" charset="0"/>
              </a:rPr>
              <a:t> (Blondel), </a:t>
            </a:r>
            <a:r>
              <a:rPr lang="cs-CZ" i="1" dirty="0" err="1">
                <a:cs typeface="Arial" charset="0"/>
              </a:rPr>
              <a:t>opérer</a:t>
            </a:r>
            <a:r>
              <a:rPr lang="cs-CZ" dirty="0">
                <a:cs typeface="Arial" charset="0"/>
              </a:rPr>
              <a:t> (</a:t>
            </a:r>
            <a:r>
              <a:rPr lang="cs-CZ" dirty="0" err="1">
                <a:cs typeface="Arial" charset="0"/>
              </a:rPr>
              <a:t>Mounier</a:t>
            </a:r>
            <a:r>
              <a:rPr lang="cs-CZ" dirty="0">
                <a:cs typeface="Arial"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S\Documents\zaloha Flash modra\ZS\mozaiky\spisovatel.jpg"/>
          <p:cNvPicPr>
            <a:picLocks noChangeAspect="1" noChangeArrowheads="1"/>
          </p:cNvPicPr>
          <p:nvPr/>
        </p:nvPicPr>
        <p:blipFill>
          <a:blip r:embed="rId2" cstate="print"/>
          <a:srcRect/>
          <a:stretch>
            <a:fillRect/>
          </a:stretch>
        </p:blipFill>
        <p:spPr bwMode="auto">
          <a:xfrm>
            <a:off x="0" y="1043708"/>
            <a:ext cx="3849960" cy="3867149"/>
          </a:xfrm>
          <a:prstGeom prst="rect">
            <a:avLst/>
          </a:prstGeom>
          <a:noFill/>
        </p:spPr>
      </p:pic>
      <p:pic>
        <p:nvPicPr>
          <p:cNvPr id="1027" name="Picture 3" descr="C:\Users\ZS\Documents\zaloha Flash modra\ZS\mozaiky\MosaicoVerdiales.jpg"/>
          <p:cNvPicPr>
            <a:picLocks noChangeAspect="1" noChangeArrowheads="1"/>
          </p:cNvPicPr>
          <p:nvPr/>
        </p:nvPicPr>
        <p:blipFill>
          <a:blip r:embed="rId3" cstate="print"/>
          <a:srcRect/>
          <a:stretch>
            <a:fillRect/>
          </a:stretch>
        </p:blipFill>
        <p:spPr bwMode="auto">
          <a:xfrm>
            <a:off x="3849960" y="2751460"/>
            <a:ext cx="6773631" cy="48098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dirty="0"/>
              <a:t>The viewer x actor. Thinking and acting</a:t>
            </a:r>
            <a:endParaRPr lang="cs-CZ" sz="3200" b="1" dirty="0"/>
          </a:p>
        </p:txBody>
      </p:sp>
      <p:sp>
        <p:nvSpPr>
          <p:cNvPr id="3075" name="Rectangle 3"/>
          <p:cNvSpPr>
            <a:spLocks noGrp="1" noChangeArrowheads="1"/>
          </p:cNvSpPr>
          <p:nvPr>
            <p:ph type="body" idx="1"/>
          </p:nvPr>
        </p:nvSpPr>
        <p:spPr>
          <a:xfrm>
            <a:off x="583171" y="1398867"/>
            <a:ext cx="9606451" cy="5875019"/>
          </a:xfrm>
        </p:spPr>
        <p:txBody>
          <a:bodyPr>
            <a:normAutofit fontScale="92500" lnSpcReduction="10000"/>
          </a:bodyPr>
          <a:lstStyle/>
          <a:p>
            <a:r>
              <a:rPr lang="cs-CZ" sz="3087" cap="small" dirty="0" err="1"/>
              <a:t>theatai</a:t>
            </a:r>
            <a:r>
              <a:rPr lang="cs-CZ" sz="3087" dirty="0"/>
              <a:t> (</a:t>
            </a:r>
            <a:r>
              <a:rPr lang="cs-CZ" sz="3087" dirty="0" err="1"/>
              <a:t>viewers</a:t>
            </a:r>
            <a:r>
              <a:rPr lang="cs-CZ" sz="3087" dirty="0"/>
              <a:t>, </a:t>
            </a:r>
            <a:r>
              <a:rPr lang="cs-CZ" sz="3087" dirty="0" err="1"/>
              <a:t>spectators</a:t>
            </a:r>
            <a:r>
              <a:rPr lang="cs-CZ" sz="3087" dirty="0"/>
              <a:t>) → </a:t>
            </a:r>
            <a:r>
              <a:rPr lang="cs-CZ" sz="3087" dirty="0" err="1"/>
              <a:t>theory</a:t>
            </a:r>
            <a:r>
              <a:rPr lang="cs-CZ" sz="3087" dirty="0"/>
              <a:t>, </a:t>
            </a:r>
            <a:r>
              <a:rPr lang="cs-CZ" sz="3087" dirty="0" err="1"/>
              <a:t>theoretical</a:t>
            </a:r>
            <a:r>
              <a:rPr lang="cs-CZ" sz="3087" dirty="0"/>
              <a:t> (</a:t>
            </a:r>
            <a:r>
              <a:rPr lang="cs-CZ" sz="3087" dirty="0" err="1"/>
              <a:t>contemplative</a:t>
            </a:r>
            <a:r>
              <a:rPr lang="cs-CZ" sz="3087" dirty="0"/>
              <a:t>)</a:t>
            </a:r>
            <a:r>
              <a:rPr lang="cs-CZ" sz="3087" dirty="0">
                <a:cs typeface="Arial" charset="0"/>
              </a:rPr>
              <a:t>, </a:t>
            </a:r>
            <a:r>
              <a:rPr lang="en-US" sz="3087" dirty="0"/>
              <a:t>absence (</a:t>
            </a:r>
            <a:r>
              <a:rPr lang="cs-CZ" sz="3087" dirty="0" err="1"/>
              <a:t>gr</a:t>
            </a:r>
            <a:r>
              <a:rPr lang="en-US" sz="3087" dirty="0"/>
              <a:t>. </a:t>
            </a:r>
            <a:r>
              <a:rPr lang="cs-CZ" sz="3087" cap="small" dirty="0" err="1"/>
              <a:t>schein</a:t>
            </a:r>
            <a:r>
              <a:rPr lang="en-US" sz="3087" dirty="0"/>
              <a:t>) </a:t>
            </a:r>
            <a:r>
              <a:rPr lang="cs-CZ" sz="3087" dirty="0"/>
              <a:t>– </a:t>
            </a:r>
            <a:r>
              <a:rPr lang="en-US" sz="3087" dirty="0"/>
              <a:t>the price of spectatorship that understands the meaning </a:t>
            </a:r>
            <a:r>
              <a:rPr lang="cs-CZ" sz="3087" dirty="0"/>
              <a:t>(</a:t>
            </a:r>
            <a:r>
              <a:rPr lang="cs-CZ" sz="3087" cap="small" dirty="0"/>
              <a:t>logos</a:t>
            </a:r>
            <a:r>
              <a:rPr lang="cs-CZ" sz="3087" dirty="0"/>
              <a:t>) </a:t>
            </a:r>
            <a:r>
              <a:rPr lang="en-US" sz="3087" dirty="0"/>
              <a:t>of the game</a:t>
            </a:r>
            <a:endParaRPr lang="cs-CZ" sz="3087" dirty="0"/>
          </a:p>
          <a:p>
            <a:r>
              <a:rPr lang="cs-CZ" sz="3087" dirty="0"/>
              <a:t>a</a:t>
            </a:r>
            <a:r>
              <a:rPr lang="en-US" sz="3087" dirty="0" err="1"/>
              <a:t>ctor</a:t>
            </a:r>
            <a:r>
              <a:rPr lang="en-US" sz="3087" dirty="0"/>
              <a:t>: engaged (not autonomous), hunter </a:t>
            </a:r>
            <a:r>
              <a:rPr lang="cs-CZ" sz="3087" dirty="0" err="1"/>
              <a:t>of</a:t>
            </a:r>
            <a:r>
              <a:rPr lang="cs-CZ" sz="3087" dirty="0"/>
              <a:t> </a:t>
            </a:r>
            <a:r>
              <a:rPr lang="cs-CZ" sz="3087" dirty="0" err="1"/>
              <a:t>the</a:t>
            </a:r>
            <a:r>
              <a:rPr lang="cs-CZ" sz="3087" dirty="0"/>
              <a:t> </a:t>
            </a:r>
            <a:r>
              <a:rPr lang="en-US" sz="3087" dirty="0"/>
              <a:t>glory (</a:t>
            </a:r>
            <a:r>
              <a:rPr lang="en-US" sz="3087" cap="small" dirty="0" err="1"/>
              <a:t>doxa</a:t>
            </a:r>
            <a:r>
              <a:rPr lang="en-US" sz="3087" dirty="0"/>
              <a:t>), his fame </a:t>
            </a:r>
            <a:r>
              <a:rPr lang="cs-CZ" sz="3087" dirty="0" err="1"/>
              <a:t>comes</a:t>
            </a:r>
            <a:r>
              <a:rPr lang="cs-CZ" sz="3087" dirty="0"/>
              <a:t> </a:t>
            </a:r>
            <a:r>
              <a:rPr lang="en-US" sz="3087" dirty="0"/>
              <a:t>from the viewer's mind (</a:t>
            </a:r>
            <a:r>
              <a:rPr lang="cs-CZ" sz="3087" dirty="0"/>
              <a:t>he </a:t>
            </a:r>
            <a:r>
              <a:rPr lang="cs-CZ" sz="3087" dirty="0" err="1"/>
              <a:t>is</a:t>
            </a:r>
            <a:r>
              <a:rPr lang="cs-CZ" sz="3087" dirty="0"/>
              <a:t> </a:t>
            </a:r>
            <a:r>
              <a:rPr lang="en-US" sz="3087" dirty="0"/>
              <a:t>not his master)</a:t>
            </a:r>
            <a:r>
              <a:rPr lang="cs-CZ" sz="3087" dirty="0"/>
              <a:t>, he </a:t>
            </a:r>
            <a:r>
              <a:rPr lang="cs-CZ" sz="3087" dirty="0" err="1"/>
              <a:t>plays</a:t>
            </a:r>
            <a:r>
              <a:rPr lang="cs-CZ" sz="3087" dirty="0"/>
              <a:t> </a:t>
            </a:r>
            <a:r>
              <a:rPr lang="cs-CZ" sz="3087" dirty="0" err="1"/>
              <a:t>the</a:t>
            </a:r>
            <a:r>
              <a:rPr lang="cs-CZ" sz="3087" dirty="0"/>
              <a:t> part </a:t>
            </a:r>
            <a:r>
              <a:rPr lang="cs-CZ" sz="3087" dirty="0" err="1"/>
              <a:t>from</a:t>
            </a:r>
            <a:r>
              <a:rPr lang="cs-CZ" sz="3087" dirty="0"/>
              <a:t> </a:t>
            </a:r>
            <a:r>
              <a:rPr lang="cs-CZ" sz="3087" dirty="0" err="1"/>
              <a:t>the</a:t>
            </a:r>
            <a:r>
              <a:rPr lang="cs-CZ" sz="3087" dirty="0"/>
              <a:t> </a:t>
            </a:r>
            <a:r>
              <a:rPr lang="cs-CZ" sz="3087" dirty="0" err="1"/>
              <a:t>whole</a:t>
            </a:r>
            <a:r>
              <a:rPr lang="cs-CZ" sz="3087" dirty="0"/>
              <a:t> play.</a:t>
            </a:r>
            <a:endParaRPr lang="en-US" sz="3087" dirty="0"/>
          </a:p>
          <a:p>
            <a:pPr>
              <a:buFontTx/>
              <a:buNone/>
            </a:pPr>
            <a:r>
              <a:rPr lang="cs-CZ" sz="3087" dirty="0"/>
              <a:t>T</a:t>
            </a:r>
            <a:r>
              <a:rPr lang="en-US" sz="3087" dirty="0"/>
              <a:t>he </a:t>
            </a:r>
            <a:r>
              <a:rPr lang="cs-CZ" sz="3087" dirty="0" err="1"/>
              <a:t>Old</a:t>
            </a:r>
            <a:r>
              <a:rPr lang="cs-CZ" sz="3087" dirty="0"/>
              <a:t> </a:t>
            </a:r>
            <a:r>
              <a:rPr lang="en-US" sz="3087" dirty="0"/>
              <a:t>Greeks were convinced that only a spectator, not an actor, </a:t>
            </a:r>
            <a:r>
              <a:rPr lang="cs-CZ" sz="3087" dirty="0" err="1"/>
              <a:t>was</a:t>
            </a:r>
            <a:r>
              <a:rPr lang="en-US" sz="3087" dirty="0"/>
              <a:t> able to understand what offers itself as a play. Thus, the life of </a:t>
            </a:r>
            <a:r>
              <a:rPr lang="cs-CZ" sz="3087" dirty="0" err="1"/>
              <a:t>spectators</a:t>
            </a:r>
            <a:r>
              <a:rPr lang="en-US" sz="3087" dirty="0"/>
              <a:t>, contemplative</a:t>
            </a:r>
            <a:r>
              <a:rPr lang="cs-CZ" sz="3087" dirty="0"/>
              <a:t> </a:t>
            </a:r>
            <a:r>
              <a:rPr lang="cs-CZ" sz="3087" dirty="0" err="1"/>
              <a:t>life</a:t>
            </a:r>
            <a:r>
              <a:rPr lang="en-US" sz="3087" dirty="0"/>
              <a:t>, </a:t>
            </a:r>
            <a:r>
              <a:rPr lang="cs-CZ" sz="3087" dirty="0" err="1"/>
              <a:t>life</a:t>
            </a:r>
            <a:r>
              <a:rPr lang="cs-CZ" sz="3087" dirty="0"/>
              <a:t> </a:t>
            </a:r>
            <a:r>
              <a:rPr lang="cs-CZ" sz="3087" dirty="0" err="1"/>
              <a:t>of</a:t>
            </a:r>
            <a:r>
              <a:rPr lang="cs-CZ" sz="3087" dirty="0"/>
              <a:t> </a:t>
            </a:r>
            <a:r>
              <a:rPr lang="cs-CZ" sz="3087" dirty="0" err="1"/>
              <a:t>the</a:t>
            </a:r>
            <a:r>
              <a:rPr lang="cs-CZ" sz="3087" dirty="0"/>
              <a:t> </a:t>
            </a:r>
            <a:r>
              <a:rPr lang="en-US" sz="3087" dirty="0"/>
              <a:t>audience, </a:t>
            </a:r>
            <a:r>
              <a:rPr lang="cs-CZ" sz="3087" dirty="0" err="1"/>
              <a:t>was</a:t>
            </a:r>
            <a:r>
              <a:rPr lang="cs-CZ" sz="3087" dirty="0"/>
              <a:t> </a:t>
            </a:r>
            <a:r>
              <a:rPr lang="cs-CZ" sz="3087" dirty="0" err="1"/>
              <a:t>regarded</a:t>
            </a:r>
            <a:r>
              <a:rPr lang="cs-CZ" sz="3087" dirty="0"/>
              <a:t> as </a:t>
            </a:r>
            <a:r>
              <a:rPr lang="en-US" sz="3087" dirty="0"/>
              <a:t>superior </a:t>
            </a:r>
            <a:r>
              <a:rPr lang="cs-CZ" sz="3087" dirty="0" err="1"/>
              <a:t>that</a:t>
            </a:r>
            <a:r>
              <a:rPr lang="cs-CZ" sz="3087" dirty="0"/>
              <a:t> </a:t>
            </a:r>
            <a:r>
              <a:rPr lang="cs-CZ" sz="3087" dirty="0" err="1"/>
              <a:t>of</a:t>
            </a:r>
            <a:r>
              <a:rPr lang="cs-CZ" sz="3087" dirty="0"/>
              <a:t> </a:t>
            </a:r>
            <a:r>
              <a:rPr lang="cs-CZ" sz="3087" dirty="0" err="1"/>
              <a:t>the</a:t>
            </a:r>
            <a:r>
              <a:rPr lang="cs-CZ" sz="3087" dirty="0"/>
              <a:t> </a:t>
            </a:r>
            <a:r>
              <a:rPr lang="en-US" sz="3087" dirty="0"/>
              <a:t>actor</a:t>
            </a:r>
            <a:r>
              <a:rPr lang="cs-CZ" sz="3087" dirty="0"/>
              <a:t>s.</a:t>
            </a:r>
            <a:endParaRPr lang="cs-CZ" sz="3087" i="1" dirty="0"/>
          </a:p>
          <a:p>
            <a:pPr>
              <a:buFontTx/>
              <a:buNone/>
            </a:pPr>
            <a:endParaRPr lang="cs-CZ" sz="3087"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01"/>
          <p:cNvPicPr>
            <a:picLocks noChangeAspect="1" noChangeArrowheads="1"/>
          </p:cNvPicPr>
          <p:nvPr/>
        </p:nvPicPr>
        <p:blipFill>
          <a:blip r:embed="rId3" cstate="print"/>
          <a:srcRect/>
          <a:stretch>
            <a:fillRect/>
          </a:stretch>
        </p:blipFill>
        <p:spPr bwMode="auto">
          <a:xfrm>
            <a:off x="1376218" y="819458"/>
            <a:ext cx="8734011" cy="6686684"/>
          </a:xfrm>
          <a:prstGeom prst="rect">
            <a:avLst/>
          </a:prstGeom>
          <a:noFill/>
        </p:spPr>
      </p:pic>
      <p:graphicFrame>
        <p:nvGraphicFramePr>
          <p:cNvPr id="16397" name="Group 13"/>
          <p:cNvGraphicFramePr>
            <a:graphicFrameLocks noGrp="1"/>
          </p:cNvGraphicFramePr>
          <p:nvPr/>
        </p:nvGraphicFramePr>
        <p:xfrm>
          <a:off x="305859" y="0"/>
          <a:ext cx="10081683" cy="738623"/>
        </p:xfrm>
        <a:graphic>
          <a:graphicData uri="http://schemas.openxmlformats.org/drawingml/2006/table">
            <a:tbl>
              <a:tblPr/>
              <a:tblGrid>
                <a:gridCol w="10081683">
                  <a:extLst>
                    <a:ext uri="{9D8B030D-6E8A-4147-A177-3AD203B41FA5}">
                      <a16:colId xmlns:a16="http://schemas.microsoft.com/office/drawing/2014/main" val="20000"/>
                    </a:ext>
                  </a:extLst>
                </a:gridCol>
              </a:tblGrid>
              <a:tr h="738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3100" b="0" i="0" u="none" strike="noStrike" cap="none" normalizeH="0" baseline="0">
                        <a:ln>
                          <a:noFill/>
                        </a:ln>
                        <a:solidFill>
                          <a:schemeClr val="tx1"/>
                        </a:solidFill>
                        <a:effectLst/>
                        <a:latin typeface="Arial" charset="0"/>
                      </a:endParaRPr>
                    </a:p>
                  </a:txBody>
                  <a:tcPr marL="100817" marR="100817" marT="50408" marB="50408"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Nadpis 1">
            <a:extLst>
              <a:ext uri="{FF2B5EF4-FFF2-40B4-BE49-F238E27FC236}">
                <a16:creationId xmlns:a16="http://schemas.microsoft.com/office/drawing/2014/main" id="{61785263-9746-47F5-AF27-E5E0C4B2EF76}"/>
              </a:ext>
            </a:extLst>
          </p:cNvPr>
          <p:cNvSpPr>
            <a:spLocks noGrp="1"/>
          </p:cNvSpPr>
          <p:nvPr>
            <p:ph type="title"/>
          </p:nvPr>
        </p:nvSpPr>
        <p:spPr/>
        <p:txBody>
          <a:bodyPr/>
          <a:lstStyle/>
          <a:p>
            <a:r>
              <a:rPr lang="cs-CZ"/>
              <a:t>Man according to Plato</a:t>
            </a:r>
            <a:endParaRPr lang="en-GB"/>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Man </a:t>
            </a:r>
            <a:r>
              <a:rPr lang="cs-CZ" dirty="0" err="1"/>
              <a:t>according</a:t>
            </a:r>
            <a:r>
              <a:rPr lang="cs-CZ" dirty="0"/>
              <a:t> to Plato</a:t>
            </a:r>
          </a:p>
        </p:txBody>
      </p:sp>
      <p:sp>
        <p:nvSpPr>
          <p:cNvPr id="3" name="Zástupný symbol pro obsah 2"/>
          <p:cNvSpPr>
            <a:spLocks noGrp="1"/>
          </p:cNvSpPr>
          <p:nvPr>
            <p:ph idx="1"/>
          </p:nvPr>
        </p:nvSpPr>
        <p:spPr/>
        <p:txBody>
          <a:bodyPr>
            <a:normAutofit/>
          </a:bodyPr>
          <a:lstStyle/>
          <a:p>
            <a:r>
              <a:rPr lang="cs-CZ" dirty="0" err="1"/>
              <a:t>prisoner</a:t>
            </a:r>
            <a:r>
              <a:rPr lang="cs-CZ" dirty="0"/>
              <a:t> in a </a:t>
            </a:r>
            <a:r>
              <a:rPr lang="cs-CZ" dirty="0" err="1"/>
              <a:t>cave</a:t>
            </a:r>
            <a:r>
              <a:rPr lang="cs-CZ" dirty="0"/>
              <a:t> (busy – </a:t>
            </a:r>
            <a:r>
              <a:rPr lang="cs-CZ" cap="small" dirty="0" err="1"/>
              <a:t>ascholia</a:t>
            </a:r>
            <a:r>
              <a:rPr lang="cs-CZ" dirty="0"/>
              <a:t>)</a:t>
            </a:r>
          </a:p>
          <a:p>
            <a:r>
              <a:rPr lang="cs-CZ" dirty="0" err="1"/>
              <a:t>envoy</a:t>
            </a:r>
            <a:r>
              <a:rPr lang="cs-CZ" dirty="0"/>
              <a:t> (</a:t>
            </a:r>
            <a:r>
              <a:rPr lang="cs-CZ" dirty="0" err="1"/>
              <a:t>challenge</a:t>
            </a:r>
            <a:r>
              <a:rPr lang="cs-CZ" dirty="0"/>
              <a:t> to </a:t>
            </a:r>
            <a:r>
              <a:rPr lang="cs-CZ" cap="small" dirty="0" err="1"/>
              <a:t>scholé</a:t>
            </a:r>
            <a:r>
              <a:rPr lang="cs-CZ" cap="small" dirty="0"/>
              <a:t>, </a:t>
            </a:r>
            <a:r>
              <a:rPr lang="cs-CZ" dirty="0"/>
              <a:t>care – </a:t>
            </a:r>
            <a:r>
              <a:rPr lang="cs-CZ" cap="small" dirty="0" err="1"/>
              <a:t>epimeleia</a:t>
            </a:r>
            <a:r>
              <a:rPr lang="cs-CZ" cap="small" dirty="0"/>
              <a:t> peri </a:t>
            </a:r>
            <a:r>
              <a:rPr lang="cs-CZ" cap="small" dirty="0" err="1"/>
              <a:t>tés</a:t>
            </a:r>
            <a:r>
              <a:rPr lang="cs-CZ" cap="small" dirty="0"/>
              <a:t> </a:t>
            </a:r>
            <a:r>
              <a:rPr lang="cs-CZ" cap="small" dirty="0" err="1"/>
              <a:t>psychés</a:t>
            </a:r>
            <a:r>
              <a:rPr lang="cs-CZ" dirty="0"/>
              <a:t>)</a:t>
            </a:r>
          </a:p>
          <a:p>
            <a:r>
              <a:rPr lang="cs-CZ" dirty="0" err="1"/>
              <a:t>guest</a:t>
            </a:r>
            <a:r>
              <a:rPr lang="cs-CZ" dirty="0"/>
              <a:t> </a:t>
            </a:r>
            <a:r>
              <a:rPr lang="cs-CZ" dirty="0" err="1"/>
              <a:t>abroad</a:t>
            </a:r>
            <a:r>
              <a:rPr lang="cs-CZ" dirty="0"/>
              <a:t> (</a:t>
            </a:r>
            <a:r>
              <a:rPr lang="cs-CZ" dirty="0" err="1"/>
              <a:t>leisure</a:t>
            </a:r>
            <a:r>
              <a:rPr lang="cs-CZ" dirty="0"/>
              <a:t> – </a:t>
            </a:r>
            <a:r>
              <a:rPr lang="cs-CZ" cap="small" dirty="0" err="1"/>
              <a:t>scholé</a:t>
            </a:r>
            <a:r>
              <a:rPr lang="cs-CZ" cap="small" dirty="0"/>
              <a:t>, </a:t>
            </a:r>
            <a:r>
              <a:rPr lang="en-US" dirty="0"/>
              <a:t>education, exploring the meaning of life / orientation</a:t>
            </a:r>
            <a:r>
              <a:rPr lang="cs-CZ" dirty="0"/>
              <a:t>)</a:t>
            </a:r>
          </a:p>
          <a:p>
            <a:pPr algn="r">
              <a:buNone/>
            </a:pPr>
            <a:r>
              <a:rPr lang="cs-CZ" i="1" dirty="0" err="1"/>
              <a:t>Republic</a:t>
            </a:r>
            <a:r>
              <a:rPr lang="cs-CZ" dirty="0"/>
              <a:t>; </a:t>
            </a:r>
            <a:r>
              <a:rPr lang="cs-CZ" i="1" dirty="0" err="1"/>
              <a:t>Laws</a:t>
            </a:r>
            <a:endParaRPr lang="cs-CZ"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Man </a:t>
            </a:r>
            <a:r>
              <a:rPr lang="cs-CZ" dirty="0" err="1"/>
              <a:t>according</a:t>
            </a:r>
            <a:r>
              <a:rPr lang="cs-CZ" dirty="0"/>
              <a:t> to </a:t>
            </a:r>
            <a:r>
              <a:rPr lang="cs-CZ" dirty="0" err="1"/>
              <a:t>Aristotle</a:t>
            </a:r>
            <a:endParaRPr lang="cs-CZ" dirty="0"/>
          </a:p>
        </p:txBody>
      </p:sp>
      <p:sp>
        <p:nvSpPr>
          <p:cNvPr id="5" name="Zástupný symbol pro obsah 4"/>
          <p:cNvSpPr>
            <a:spLocks noGrp="1"/>
          </p:cNvSpPr>
          <p:nvPr>
            <p:ph idx="1"/>
          </p:nvPr>
        </p:nvSpPr>
        <p:spPr/>
        <p:txBody>
          <a:bodyPr>
            <a:normAutofit/>
          </a:bodyPr>
          <a:lstStyle/>
          <a:p>
            <a:r>
              <a:rPr lang="en-US" cap="small" dirty="0"/>
              <a:t>zoon logon </a:t>
            </a:r>
            <a:r>
              <a:rPr lang="en-US" cap="small" dirty="0" err="1"/>
              <a:t>echon</a:t>
            </a:r>
            <a:r>
              <a:rPr lang="cs-CZ" dirty="0"/>
              <a:t> </a:t>
            </a:r>
            <a:r>
              <a:rPr lang="cs-CZ" sz="3969" dirty="0"/>
              <a:t>– </a:t>
            </a:r>
            <a:r>
              <a:rPr lang="cs-CZ" i="1" dirty="0" err="1"/>
              <a:t>animal</a:t>
            </a:r>
            <a:r>
              <a:rPr lang="cs-CZ" i="1" dirty="0"/>
              <a:t> </a:t>
            </a:r>
            <a:r>
              <a:rPr lang="cs-CZ" i="1" dirty="0" err="1"/>
              <a:t>having</a:t>
            </a:r>
            <a:r>
              <a:rPr lang="cs-CZ" i="1" dirty="0"/>
              <a:t> </a:t>
            </a:r>
            <a:r>
              <a:rPr lang="cs-CZ" i="1" dirty="0" err="1"/>
              <a:t>speech</a:t>
            </a:r>
            <a:endParaRPr lang="cs-CZ" i="1" dirty="0"/>
          </a:p>
          <a:p>
            <a:pPr>
              <a:buNone/>
            </a:pPr>
            <a:r>
              <a:rPr lang="cs-CZ" dirty="0" err="1"/>
              <a:t>and</a:t>
            </a:r>
            <a:r>
              <a:rPr lang="cs-CZ" dirty="0"/>
              <a:t> </a:t>
            </a:r>
            <a:r>
              <a:rPr lang="cs-CZ" dirty="0" err="1"/>
              <a:t>therefore</a:t>
            </a:r>
            <a:endParaRPr lang="cs-CZ" dirty="0"/>
          </a:p>
          <a:p>
            <a:r>
              <a:rPr lang="en-US" cap="small" dirty="0"/>
              <a:t>zoon </a:t>
            </a:r>
            <a:r>
              <a:rPr lang="en-US" cap="small" dirty="0" err="1"/>
              <a:t>politi</a:t>
            </a:r>
            <a:r>
              <a:rPr lang="cs-CZ" cap="small" dirty="0"/>
              <a:t>k</a:t>
            </a:r>
            <a:r>
              <a:rPr lang="en-US" cap="small" dirty="0"/>
              <a:t>on</a:t>
            </a:r>
            <a:r>
              <a:rPr lang="cs-CZ" dirty="0"/>
              <a:t> – </a:t>
            </a:r>
            <a:r>
              <a:rPr lang="cs-CZ" i="1" dirty="0"/>
              <a:t>a </a:t>
            </a:r>
            <a:r>
              <a:rPr lang="cs-CZ" i="1" dirty="0" err="1"/>
              <a:t>political</a:t>
            </a:r>
            <a:r>
              <a:rPr lang="cs-CZ" i="1" dirty="0"/>
              <a:t> </a:t>
            </a:r>
            <a:r>
              <a:rPr lang="cs-CZ" i="1" dirty="0" err="1"/>
              <a:t>animal</a:t>
            </a:r>
            <a:endParaRPr lang="cs-CZ"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04471" y="1348508"/>
            <a:ext cx="9284458" cy="5273965"/>
          </a:xfrm>
        </p:spPr>
        <p:txBody>
          <a:bodyPr>
            <a:noAutofit/>
          </a:bodyPr>
          <a:lstStyle/>
          <a:p>
            <a:pPr marL="0" indent="0">
              <a:spcBef>
                <a:spcPts val="0"/>
              </a:spcBef>
              <a:buNone/>
            </a:pPr>
            <a:r>
              <a:rPr lang="cs-CZ" sz="2000" i="1" dirty="0" err="1"/>
              <a:t>From</a:t>
            </a:r>
            <a:r>
              <a:rPr lang="cs-CZ" sz="2000" i="1" dirty="0"/>
              <a:t> these </a:t>
            </a:r>
            <a:r>
              <a:rPr lang="cs-CZ" sz="2000" i="1" dirty="0" err="1"/>
              <a:t>things</a:t>
            </a:r>
            <a:r>
              <a:rPr lang="cs-CZ" sz="2000" i="1" dirty="0"/>
              <a:t> </a:t>
            </a:r>
            <a:r>
              <a:rPr lang="cs-CZ" sz="2000" i="1" dirty="0" err="1"/>
              <a:t>therefore</a:t>
            </a:r>
            <a:r>
              <a:rPr lang="cs-CZ" sz="2000" i="1" dirty="0"/>
              <a:t> </a:t>
            </a:r>
            <a:r>
              <a:rPr lang="cs-CZ" sz="2000" i="1" dirty="0" err="1"/>
              <a:t>it</a:t>
            </a:r>
            <a:r>
              <a:rPr lang="cs-CZ" sz="2000" i="1" dirty="0"/>
              <a:t> </a:t>
            </a:r>
            <a:r>
              <a:rPr lang="cs-CZ" sz="2000" i="1" dirty="0" err="1"/>
              <a:t>is</a:t>
            </a:r>
            <a:r>
              <a:rPr lang="cs-CZ" sz="2000" i="1" dirty="0"/>
              <a:t> </a:t>
            </a:r>
            <a:r>
              <a:rPr lang="cs-CZ" sz="2000" i="1" dirty="0" err="1"/>
              <a:t>clear</a:t>
            </a:r>
            <a:r>
              <a:rPr lang="cs-CZ" sz="2000" i="1" dirty="0"/>
              <a:t> </a:t>
            </a:r>
            <a:r>
              <a:rPr lang="cs-CZ" sz="2000" i="1" dirty="0" err="1"/>
              <a:t>that</a:t>
            </a:r>
            <a:r>
              <a:rPr lang="cs-CZ" sz="2000" i="1" dirty="0"/>
              <a:t> </a:t>
            </a:r>
            <a:r>
              <a:rPr lang="cs-CZ" sz="2000" i="1" dirty="0" err="1"/>
              <a:t>the</a:t>
            </a:r>
            <a:r>
              <a:rPr lang="cs-CZ" sz="2000" i="1" dirty="0"/>
              <a:t> city-</a:t>
            </a:r>
            <a:r>
              <a:rPr lang="cs-CZ" sz="2000" i="1" dirty="0" err="1"/>
              <a:t>state</a:t>
            </a:r>
            <a:r>
              <a:rPr lang="cs-CZ" sz="2000" i="1" dirty="0"/>
              <a:t> </a:t>
            </a:r>
            <a:r>
              <a:rPr lang="cs-CZ" sz="2000" i="1" dirty="0" err="1"/>
              <a:t>is</a:t>
            </a:r>
            <a:r>
              <a:rPr lang="cs-CZ" sz="2000" i="1" dirty="0"/>
              <a:t> a </a:t>
            </a:r>
            <a:r>
              <a:rPr lang="cs-CZ" sz="2000" i="1" dirty="0" err="1"/>
              <a:t>natural</a:t>
            </a:r>
            <a:r>
              <a:rPr lang="cs-CZ" sz="2000" i="1" dirty="0"/>
              <a:t> </a:t>
            </a:r>
            <a:r>
              <a:rPr lang="cs-CZ" sz="2000" i="1" dirty="0" err="1"/>
              <a:t>growth</a:t>
            </a:r>
            <a:r>
              <a:rPr lang="cs-CZ" sz="2000" i="1" dirty="0"/>
              <a:t>, </a:t>
            </a:r>
            <a:r>
              <a:rPr lang="cs-CZ" sz="2000" i="1" dirty="0" err="1"/>
              <a:t>and</a:t>
            </a:r>
            <a:r>
              <a:rPr lang="cs-CZ" sz="2000" i="1" dirty="0"/>
              <a:t> </a:t>
            </a:r>
            <a:r>
              <a:rPr lang="cs-CZ" sz="2000" i="1" dirty="0" err="1"/>
              <a:t>that</a:t>
            </a:r>
            <a:r>
              <a:rPr lang="cs-CZ" sz="2000" i="1" dirty="0"/>
              <a:t> </a:t>
            </a:r>
            <a:r>
              <a:rPr lang="cs-CZ" sz="2000" b="1" i="1" dirty="0"/>
              <a:t>man </a:t>
            </a:r>
            <a:r>
              <a:rPr lang="cs-CZ" sz="2000" b="1" i="1" dirty="0" err="1"/>
              <a:t>is</a:t>
            </a:r>
            <a:r>
              <a:rPr lang="cs-CZ" sz="2000" b="1" i="1" dirty="0"/>
              <a:t> by </a:t>
            </a:r>
            <a:r>
              <a:rPr lang="cs-CZ" sz="2000" b="1" i="1" dirty="0" err="1"/>
              <a:t>nature</a:t>
            </a:r>
            <a:r>
              <a:rPr lang="cs-CZ" sz="2000" b="1" i="1" dirty="0"/>
              <a:t> a </a:t>
            </a:r>
            <a:r>
              <a:rPr lang="cs-CZ" sz="2000" b="1" i="1" dirty="0" err="1"/>
              <a:t>political</a:t>
            </a:r>
            <a:r>
              <a:rPr lang="cs-CZ" sz="2000" b="1" i="1" dirty="0"/>
              <a:t> </a:t>
            </a:r>
            <a:r>
              <a:rPr lang="cs-CZ" sz="2000" b="1" i="1" dirty="0" err="1"/>
              <a:t>animal</a:t>
            </a:r>
            <a:r>
              <a:rPr lang="cs-CZ" sz="2000" b="1" i="1" dirty="0"/>
              <a:t> (</a:t>
            </a:r>
            <a:r>
              <a:rPr lang="el-GR" sz="2000" dirty="0"/>
              <a:t>ὁ ἄνθρωπος φύσει πολιτικὸν ζῷον</a:t>
            </a:r>
            <a:r>
              <a:rPr lang="cs-CZ" sz="2000" b="1" i="1" dirty="0"/>
              <a:t>)</a:t>
            </a:r>
            <a:r>
              <a:rPr lang="cs-CZ" sz="2000" i="1" dirty="0"/>
              <a:t>, </a:t>
            </a:r>
            <a:r>
              <a:rPr lang="cs-CZ" sz="2000" i="1" dirty="0" err="1"/>
              <a:t>and</a:t>
            </a:r>
            <a:r>
              <a:rPr lang="cs-CZ" sz="2000" i="1" dirty="0"/>
              <a:t> a man </a:t>
            </a:r>
            <a:r>
              <a:rPr lang="cs-CZ" sz="2000" i="1" dirty="0" err="1"/>
              <a:t>that</a:t>
            </a:r>
            <a:r>
              <a:rPr lang="cs-CZ" sz="2000" i="1" dirty="0"/>
              <a:t> </a:t>
            </a:r>
            <a:r>
              <a:rPr lang="cs-CZ" sz="2000" i="1" dirty="0" err="1"/>
              <a:t>is</a:t>
            </a:r>
            <a:r>
              <a:rPr lang="cs-CZ" sz="2000" i="1" dirty="0"/>
              <a:t> by </a:t>
            </a:r>
            <a:r>
              <a:rPr lang="cs-CZ" sz="2000" i="1" dirty="0" err="1"/>
              <a:t>nature</a:t>
            </a:r>
            <a:r>
              <a:rPr lang="cs-CZ" sz="2000" i="1" dirty="0"/>
              <a:t> </a:t>
            </a:r>
            <a:r>
              <a:rPr lang="cs-CZ" sz="2000" i="1" dirty="0" err="1"/>
              <a:t>and</a:t>
            </a:r>
            <a:r>
              <a:rPr lang="cs-CZ" sz="2000" i="1" dirty="0"/>
              <a:t> not </a:t>
            </a:r>
            <a:r>
              <a:rPr lang="cs-CZ" sz="2000" i="1" dirty="0" err="1"/>
              <a:t>merely</a:t>
            </a:r>
            <a:r>
              <a:rPr lang="cs-CZ" sz="2000" i="1" dirty="0"/>
              <a:t> by </a:t>
            </a:r>
            <a:r>
              <a:rPr lang="cs-CZ" sz="2000" i="1" dirty="0" err="1"/>
              <a:t>fortune</a:t>
            </a:r>
            <a:r>
              <a:rPr lang="cs-CZ" sz="2000" i="1" dirty="0"/>
              <a:t> </a:t>
            </a:r>
            <a:r>
              <a:rPr lang="cs-CZ" sz="2000" i="1" dirty="0" err="1"/>
              <a:t>citiless</a:t>
            </a:r>
            <a:r>
              <a:rPr lang="cs-CZ" sz="2000" i="1" dirty="0"/>
              <a:t> </a:t>
            </a:r>
            <a:r>
              <a:rPr lang="cs-CZ" sz="2000" i="1" dirty="0" err="1"/>
              <a:t>is</a:t>
            </a:r>
            <a:r>
              <a:rPr lang="cs-CZ" sz="2000" i="1" dirty="0"/>
              <a:t> </a:t>
            </a:r>
            <a:r>
              <a:rPr lang="cs-CZ" sz="2000" i="1" dirty="0" err="1"/>
              <a:t>either</a:t>
            </a:r>
            <a:r>
              <a:rPr lang="cs-CZ" sz="2000" i="1" dirty="0"/>
              <a:t> </a:t>
            </a:r>
            <a:r>
              <a:rPr lang="cs-CZ" sz="2000" i="1" dirty="0" err="1"/>
              <a:t>low</a:t>
            </a:r>
            <a:r>
              <a:rPr lang="cs-CZ" sz="2000" i="1" dirty="0"/>
              <a:t> in </a:t>
            </a:r>
            <a:r>
              <a:rPr lang="cs-CZ" sz="2000" i="1" dirty="0" err="1"/>
              <a:t>the</a:t>
            </a:r>
            <a:r>
              <a:rPr lang="cs-CZ" sz="2000" i="1" dirty="0"/>
              <a:t> </a:t>
            </a:r>
            <a:r>
              <a:rPr lang="cs-CZ" sz="2000" i="1" dirty="0" err="1"/>
              <a:t>scale</a:t>
            </a:r>
            <a:r>
              <a:rPr lang="cs-CZ" sz="2000" i="1" dirty="0"/>
              <a:t> </a:t>
            </a:r>
            <a:r>
              <a:rPr lang="cs-CZ" sz="2000" i="1" dirty="0" err="1"/>
              <a:t>of</a:t>
            </a:r>
            <a:r>
              <a:rPr lang="cs-CZ" sz="2000" i="1" dirty="0"/>
              <a:t> humanity </a:t>
            </a:r>
            <a:r>
              <a:rPr lang="cs-CZ" sz="2000" i="1" dirty="0" err="1"/>
              <a:t>or</a:t>
            </a:r>
            <a:r>
              <a:rPr lang="cs-CZ" sz="2000" i="1" dirty="0"/>
              <a:t> </a:t>
            </a:r>
            <a:r>
              <a:rPr lang="cs-CZ" sz="2000" i="1" dirty="0" err="1"/>
              <a:t>above</a:t>
            </a:r>
            <a:r>
              <a:rPr lang="cs-CZ" sz="2000" i="1" dirty="0"/>
              <a:t> </a:t>
            </a:r>
            <a:r>
              <a:rPr lang="cs-CZ" sz="2000" i="1" dirty="0" err="1"/>
              <a:t>it</a:t>
            </a:r>
            <a:r>
              <a:rPr lang="cs-CZ" sz="2000" i="1" dirty="0"/>
              <a:t> … And </a:t>
            </a:r>
            <a:r>
              <a:rPr lang="cs-CZ" sz="2000" i="1" dirty="0" err="1"/>
              <a:t>why</a:t>
            </a:r>
            <a:r>
              <a:rPr lang="cs-CZ" sz="2000" i="1" dirty="0"/>
              <a:t> </a:t>
            </a:r>
            <a:r>
              <a:rPr lang="cs-CZ" sz="2000" b="1" i="1" dirty="0"/>
              <a:t>man </a:t>
            </a:r>
            <a:r>
              <a:rPr lang="cs-CZ" sz="2000" b="1" i="1" dirty="0" err="1"/>
              <a:t>is</a:t>
            </a:r>
            <a:r>
              <a:rPr lang="cs-CZ" sz="2000" b="1" i="1" dirty="0"/>
              <a:t> a </a:t>
            </a:r>
            <a:r>
              <a:rPr lang="cs-CZ" sz="2000" b="1" i="1" dirty="0" err="1"/>
              <a:t>political</a:t>
            </a:r>
            <a:r>
              <a:rPr lang="cs-CZ" sz="2000" b="1" i="1" dirty="0"/>
              <a:t> </a:t>
            </a:r>
            <a:r>
              <a:rPr lang="cs-CZ" sz="2000" b="1" i="1" dirty="0" err="1"/>
              <a:t>animal</a:t>
            </a:r>
            <a:r>
              <a:rPr lang="cs-CZ" sz="2000" i="1" dirty="0"/>
              <a:t> in a </a:t>
            </a:r>
            <a:r>
              <a:rPr lang="cs-CZ" sz="2000" i="1" dirty="0" err="1"/>
              <a:t>greater</a:t>
            </a:r>
            <a:r>
              <a:rPr lang="cs-CZ" sz="2000" i="1" dirty="0"/>
              <a:t> </a:t>
            </a:r>
            <a:r>
              <a:rPr lang="cs-CZ" sz="2000" i="1" dirty="0" err="1"/>
              <a:t>measure</a:t>
            </a:r>
            <a:r>
              <a:rPr lang="cs-CZ" sz="2000" i="1" dirty="0"/>
              <a:t> </a:t>
            </a:r>
            <a:r>
              <a:rPr lang="cs-CZ" sz="2000" i="1" dirty="0" err="1"/>
              <a:t>than</a:t>
            </a:r>
            <a:r>
              <a:rPr lang="cs-CZ" sz="2000" i="1" dirty="0"/>
              <a:t> </a:t>
            </a:r>
            <a:r>
              <a:rPr lang="cs-CZ" sz="2000" i="1" dirty="0" err="1"/>
              <a:t>any</a:t>
            </a:r>
            <a:r>
              <a:rPr lang="cs-CZ" sz="2000" i="1" dirty="0"/>
              <a:t> </a:t>
            </a:r>
            <a:r>
              <a:rPr lang="cs-CZ" sz="2000" i="1" dirty="0" err="1"/>
              <a:t>bee</a:t>
            </a:r>
            <a:r>
              <a:rPr lang="cs-CZ" sz="2000" i="1" dirty="0"/>
              <a:t> </a:t>
            </a:r>
            <a:r>
              <a:rPr lang="cs-CZ" sz="2000" i="1" dirty="0" err="1"/>
              <a:t>or</a:t>
            </a:r>
            <a:r>
              <a:rPr lang="cs-CZ" sz="2000" i="1" dirty="0"/>
              <a:t> </a:t>
            </a:r>
            <a:r>
              <a:rPr lang="cs-CZ" sz="2000" i="1" dirty="0" err="1"/>
              <a:t>any</a:t>
            </a:r>
            <a:r>
              <a:rPr lang="cs-CZ" sz="2000" i="1" dirty="0"/>
              <a:t> </a:t>
            </a:r>
            <a:r>
              <a:rPr lang="cs-CZ" sz="2000" i="1" dirty="0" err="1"/>
              <a:t>gregarious</a:t>
            </a:r>
            <a:r>
              <a:rPr lang="cs-CZ" sz="2000" i="1" dirty="0"/>
              <a:t> </a:t>
            </a:r>
            <a:r>
              <a:rPr lang="cs-CZ" sz="2000" i="1" dirty="0" err="1"/>
              <a:t>animal</a:t>
            </a:r>
            <a:r>
              <a:rPr lang="cs-CZ" sz="2000" i="1" dirty="0"/>
              <a:t> </a:t>
            </a:r>
            <a:r>
              <a:rPr lang="cs-CZ" sz="2000" i="1" dirty="0" err="1"/>
              <a:t>is</a:t>
            </a:r>
            <a:r>
              <a:rPr lang="cs-CZ" sz="2000" i="1" dirty="0"/>
              <a:t> </a:t>
            </a:r>
            <a:r>
              <a:rPr lang="cs-CZ" sz="2000" i="1" dirty="0" err="1"/>
              <a:t>clear</a:t>
            </a:r>
            <a:r>
              <a:rPr lang="cs-CZ" sz="2000" i="1" dirty="0"/>
              <a:t>. </a:t>
            </a:r>
            <a:r>
              <a:rPr lang="cs-CZ" sz="2000" i="1" dirty="0" err="1"/>
              <a:t>For</a:t>
            </a:r>
            <a:r>
              <a:rPr lang="cs-CZ" sz="2000" i="1" dirty="0"/>
              <a:t> </a:t>
            </a:r>
            <a:r>
              <a:rPr lang="cs-CZ" sz="2000" b="1" i="1" dirty="0" err="1"/>
              <a:t>nature</a:t>
            </a:r>
            <a:r>
              <a:rPr lang="cs-CZ" sz="2000" i="1" dirty="0"/>
              <a:t>, as </a:t>
            </a:r>
            <a:r>
              <a:rPr lang="cs-CZ" sz="2000" i="1" dirty="0" err="1"/>
              <a:t>we</a:t>
            </a:r>
            <a:r>
              <a:rPr lang="cs-CZ" sz="2000" i="1" dirty="0"/>
              <a:t> </a:t>
            </a:r>
            <a:r>
              <a:rPr lang="cs-CZ" sz="2000" i="1" dirty="0" err="1"/>
              <a:t>declare</a:t>
            </a:r>
            <a:r>
              <a:rPr lang="cs-CZ" sz="2000" i="1" dirty="0"/>
              <a:t>, </a:t>
            </a:r>
            <a:r>
              <a:rPr lang="cs-CZ" sz="2000" b="1" i="1" dirty="0" err="1"/>
              <a:t>does</a:t>
            </a:r>
            <a:r>
              <a:rPr lang="cs-CZ" sz="2000" b="1" i="1" dirty="0"/>
              <a:t> </a:t>
            </a:r>
            <a:r>
              <a:rPr lang="cs-CZ" sz="2000" b="1" i="1" dirty="0" err="1"/>
              <a:t>nothing</a:t>
            </a:r>
            <a:r>
              <a:rPr lang="cs-CZ" sz="2000" b="1" i="1" dirty="0"/>
              <a:t> </a:t>
            </a:r>
            <a:r>
              <a:rPr lang="cs-CZ" sz="2000" b="1" i="1" dirty="0" err="1"/>
              <a:t>without</a:t>
            </a:r>
            <a:r>
              <a:rPr lang="cs-CZ" sz="2000" b="1" i="1" dirty="0"/>
              <a:t> </a:t>
            </a:r>
            <a:r>
              <a:rPr lang="cs-CZ" sz="2000" b="1" i="1" dirty="0" err="1"/>
              <a:t>purpose</a:t>
            </a:r>
            <a:r>
              <a:rPr lang="cs-CZ" sz="2000" i="1" dirty="0"/>
              <a:t>; </a:t>
            </a:r>
            <a:r>
              <a:rPr lang="cs-CZ" sz="2000" i="1" dirty="0" err="1"/>
              <a:t>and</a:t>
            </a:r>
            <a:r>
              <a:rPr lang="cs-CZ" sz="2000" i="1" dirty="0"/>
              <a:t> </a:t>
            </a:r>
            <a:r>
              <a:rPr lang="cs-CZ" sz="2000" b="1" i="1" dirty="0"/>
              <a:t>man </a:t>
            </a:r>
            <a:r>
              <a:rPr lang="cs-CZ" sz="2000" b="1" i="1" dirty="0" err="1"/>
              <a:t>alone</a:t>
            </a:r>
            <a:r>
              <a:rPr lang="cs-CZ" sz="2000" b="1" i="1" dirty="0"/>
              <a:t> </a:t>
            </a:r>
            <a:r>
              <a:rPr lang="cs-CZ" sz="2000" b="1" i="1" dirty="0" err="1"/>
              <a:t>of</a:t>
            </a:r>
            <a:r>
              <a:rPr lang="cs-CZ" sz="2000" b="1" i="1" dirty="0"/>
              <a:t> </a:t>
            </a:r>
            <a:r>
              <a:rPr lang="cs-CZ" sz="2000" b="1" i="1" dirty="0" err="1"/>
              <a:t>the</a:t>
            </a:r>
            <a:r>
              <a:rPr lang="cs-CZ" sz="2000" b="1" i="1" dirty="0"/>
              <a:t> </a:t>
            </a:r>
            <a:r>
              <a:rPr lang="cs-CZ" sz="2000" b="1" i="1" dirty="0" err="1"/>
              <a:t>animals</a:t>
            </a:r>
            <a:r>
              <a:rPr lang="cs-CZ" sz="2000" b="1" i="1" dirty="0"/>
              <a:t> </a:t>
            </a:r>
            <a:r>
              <a:rPr lang="cs-CZ" sz="2000" b="1" i="1" dirty="0" err="1"/>
              <a:t>possesses</a:t>
            </a:r>
            <a:r>
              <a:rPr lang="cs-CZ" sz="2000" b="1" i="1" dirty="0"/>
              <a:t> </a:t>
            </a:r>
            <a:r>
              <a:rPr lang="cs-CZ" sz="2000" b="1" i="1" dirty="0" err="1"/>
              <a:t>speech</a:t>
            </a:r>
            <a:r>
              <a:rPr lang="cs-CZ" sz="2000" b="1" i="1" dirty="0"/>
              <a:t> (</a:t>
            </a:r>
            <a:r>
              <a:rPr lang="el-GR" sz="2000" dirty="0"/>
              <a:t>οὐθὲν </a:t>
            </a:r>
            <a:r>
              <a:rPr lang="cs-CZ" sz="2000" dirty="0"/>
              <a:t>…</a:t>
            </a:r>
            <a:r>
              <a:rPr lang="el-GR" sz="2000" dirty="0"/>
              <a:t>μάτην ἡ φύσις ποιεῖ: λόγον δὲ μόνον ἄνθρωπος ἔχει τῶν ζῴων</a:t>
            </a:r>
            <a:r>
              <a:rPr lang="cs-CZ" sz="2000" b="1" i="1" dirty="0"/>
              <a:t>)</a:t>
            </a:r>
            <a:r>
              <a:rPr lang="cs-CZ" sz="2000" i="1" dirty="0"/>
              <a:t>. </a:t>
            </a:r>
            <a:r>
              <a:rPr lang="cs-CZ" sz="2000" i="1" dirty="0" err="1"/>
              <a:t>The</a:t>
            </a:r>
            <a:r>
              <a:rPr lang="cs-CZ" sz="2000" i="1" dirty="0"/>
              <a:t> </a:t>
            </a:r>
            <a:r>
              <a:rPr lang="cs-CZ" sz="2000" i="1" dirty="0" err="1"/>
              <a:t>mere</a:t>
            </a:r>
            <a:r>
              <a:rPr lang="cs-CZ" sz="2000" i="1" dirty="0"/>
              <a:t> </a:t>
            </a:r>
            <a:r>
              <a:rPr lang="cs-CZ" sz="2000" i="1" dirty="0" err="1"/>
              <a:t>voice</a:t>
            </a:r>
            <a:r>
              <a:rPr lang="cs-CZ" sz="2000" i="1" dirty="0"/>
              <a:t>, </a:t>
            </a:r>
            <a:r>
              <a:rPr lang="cs-CZ" sz="2000" i="1" dirty="0" err="1"/>
              <a:t>it</a:t>
            </a:r>
            <a:r>
              <a:rPr lang="cs-CZ" sz="2000" i="1" dirty="0"/>
              <a:t> </a:t>
            </a:r>
            <a:r>
              <a:rPr lang="cs-CZ" sz="2000" i="1" dirty="0" err="1"/>
              <a:t>is</a:t>
            </a:r>
            <a:r>
              <a:rPr lang="cs-CZ" sz="2000" i="1" dirty="0"/>
              <a:t> </a:t>
            </a:r>
            <a:r>
              <a:rPr lang="cs-CZ" sz="2000" i="1" dirty="0" err="1"/>
              <a:t>true</a:t>
            </a:r>
            <a:r>
              <a:rPr lang="cs-CZ" sz="2000" i="1" dirty="0"/>
              <a:t>, </a:t>
            </a:r>
            <a:r>
              <a:rPr lang="cs-CZ" sz="2000" b="1" i="1" dirty="0" err="1"/>
              <a:t>can</a:t>
            </a:r>
            <a:r>
              <a:rPr lang="cs-CZ" sz="2000" b="1" i="1" dirty="0"/>
              <a:t> </a:t>
            </a:r>
            <a:r>
              <a:rPr lang="cs-CZ" sz="2000" b="1" i="1" dirty="0" err="1"/>
              <a:t>indicate</a:t>
            </a:r>
            <a:r>
              <a:rPr lang="cs-CZ" sz="2000" b="1" i="1" dirty="0"/>
              <a:t> </a:t>
            </a:r>
            <a:r>
              <a:rPr lang="cs-CZ" sz="2000" b="1" i="1" dirty="0" err="1"/>
              <a:t>pain</a:t>
            </a:r>
            <a:r>
              <a:rPr lang="cs-CZ" sz="2000" b="1" i="1" dirty="0"/>
              <a:t> </a:t>
            </a:r>
            <a:r>
              <a:rPr lang="cs-CZ" sz="2000" b="1" i="1" dirty="0" err="1"/>
              <a:t>and</a:t>
            </a:r>
            <a:r>
              <a:rPr lang="cs-CZ" sz="2000" b="1" i="1" dirty="0"/>
              <a:t> </a:t>
            </a:r>
            <a:r>
              <a:rPr lang="cs-CZ" sz="2000" b="1" i="1" dirty="0" err="1"/>
              <a:t>pleasure</a:t>
            </a:r>
            <a:r>
              <a:rPr lang="cs-CZ" sz="2000" i="1" dirty="0"/>
              <a:t>, </a:t>
            </a:r>
            <a:r>
              <a:rPr lang="cs-CZ" sz="2000" i="1" dirty="0" err="1"/>
              <a:t>and</a:t>
            </a:r>
            <a:r>
              <a:rPr lang="cs-CZ" sz="2000" i="1" dirty="0"/>
              <a:t> </a:t>
            </a:r>
            <a:r>
              <a:rPr lang="cs-CZ" sz="2000" i="1" dirty="0" err="1"/>
              <a:t>therefore</a:t>
            </a:r>
            <a:r>
              <a:rPr lang="cs-CZ" sz="2000" i="1" dirty="0"/>
              <a:t> </a:t>
            </a:r>
            <a:r>
              <a:rPr lang="cs-CZ" sz="2000" i="1" dirty="0" err="1"/>
              <a:t>is</a:t>
            </a:r>
            <a:r>
              <a:rPr lang="cs-CZ" sz="2000" i="1" dirty="0"/>
              <a:t> </a:t>
            </a:r>
            <a:r>
              <a:rPr lang="cs-CZ" sz="2000" i="1" dirty="0" err="1"/>
              <a:t>possessed</a:t>
            </a:r>
            <a:r>
              <a:rPr lang="cs-CZ" sz="2000" i="1" dirty="0"/>
              <a:t> by </a:t>
            </a:r>
            <a:r>
              <a:rPr lang="cs-CZ" sz="2000" i="1" dirty="0" err="1"/>
              <a:t>the</a:t>
            </a:r>
            <a:r>
              <a:rPr lang="cs-CZ" sz="2000" i="1" dirty="0"/>
              <a:t> </a:t>
            </a:r>
            <a:r>
              <a:rPr lang="cs-CZ" sz="2000" i="1" dirty="0" err="1"/>
              <a:t>other</a:t>
            </a:r>
            <a:r>
              <a:rPr lang="cs-CZ" sz="2000" i="1" dirty="0"/>
              <a:t> </a:t>
            </a:r>
            <a:r>
              <a:rPr lang="cs-CZ" sz="2000" i="1" dirty="0" err="1"/>
              <a:t>animals</a:t>
            </a:r>
            <a:r>
              <a:rPr lang="cs-CZ" sz="2000" i="1" dirty="0"/>
              <a:t> as </a:t>
            </a:r>
            <a:r>
              <a:rPr lang="cs-CZ" sz="2000" i="1" dirty="0" err="1"/>
              <a:t>well</a:t>
            </a:r>
            <a:r>
              <a:rPr lang="cs-CZ" sz="2000" i="1" dirty="0"/>
              <a:t>  (</a:t>
            </a:r>
            <a:r>
              <a:rPr lang="cs-CZ" sz="2000" i="1" dirty="0" err="1"/>
              <a:t>for</a:t>
            </a:r>
            <a:r>
              <a:rPr lang="cs-CZ" sz="2000" i="1" dirty="0"/>
              <a:t> </a:t>
            </a:r>
            <a:r>
              <a:rPr lang="cs-CZ" sz="2000" i="1" dirty="0" err="1"/>
              <a:t>their</a:t>
            </a:r>
            <a:r>
              <a:rPr lang="cs-CZ" sz="2000" i="1" dirty="0"/>
              <a:t> </a:t>
            </a:r>
            <a:r>
              <a:rPr lang="cs-CZ" sz="2000" i="1" dirty="0" err="1"/>
              <a:t>nature</a:t>
            </a:r>
            <a:r>
              <a:rPr lang="cs-CZ" sz="2000" i="1" dirty="0"/>
              <a:t> has </a:t>
            </a:r>
            <a:r>
              <a:rPr lang="cs-CZ" sz="2000" i="1" dirty="0" err="1"/>
              <a:t>been</a:t>
            </a:r>
            <a:r>
              <a:rPr lang="cs-CZ" sz="2000" i="1" dirty="0"/>
              <a:t> </a:t>
            </a:r>
            <a:r>
              <a:rPr lang="cs-CZ" sz="2000" i="1" dirty="0" err="1"/>
              <a:t>developed</a:t>
            </a:r>
            <a:r>
              <a:rPr lang="cs-CZ" sz="2000" i="1" dirty="0"/>
              <a:t> </a:t>
            </a:r>
            <a:r>
              <a:rPr lang="cs-CZ" sz="2000" i="1" dirty="0" err="1"/>
              <a:t>so</a:t>
            </a:r>
            <a:r>
              <a:rPr lang="cs-CZ" sz="2000" i="1" dirty="0"/>
              <a:t> far as to </a:t>
            </a:r>
            <a:r>
              <a:rPr lang="cs-CZ" sz="2000" i="1" dirty="0" err="1"/>
              <a:t>have</a:t>
            </a:r>
            <a:r>
              <a:rPr lang="cs-CZ" sz="2000" i="1" dirty="0"/>
              <a:t> </a:t>
            </a:r>
            <a:r>
              <a:rPr lang="cs-CZ" sz="2000" i="1" dirty="0" err="1"/>
              <a:t>sensations</a:t>
            </a:r>
            <a:r>
              <a:rPr lang="cs-CZ" sz="2000" i="1" dirty="0"/>
              <a:t> </a:t>
            </a:r>
            <a:r>
              <a:rPr lang="cs-CZ" sz="2000" i="1" dirty="0" err="1"/>
              <a:t>of</a:t>
            </a:r>
            <a:r>
              <a:rPr lang="cs-CZ" sz="2000" i="1" dirty="0"/>
              <a:t> </a:t>
            </a:r>
            <a:r>
              <a:rPr lang="cs-CZ" sz="2000" i="1" dirty="0" err="1"/>
              <a:t>what</a:t>
            </a:r>
            <a:r>
              <a:rPr lang="cs-CZ" sz="2000" i="1" dirty="0"/>
              <a:t> </a:t>
            </a:r>
            <a:r>
              <a:rPr lang="cs-CZ" sz="2000" i="1" dirty="0" err="1"/>
              <a:t>is</a:t>
            </a:r>
            <a:r>
              <a:rPr lang="cs-CZ" sz="2000" i="1" dirty="0"/>
              <a:t> </a:t>
            </a:r>
            <a:r>
              <a:rPr lang="cs-CZ" sz="2000" i="1" dirty="0" err="1"/>
              <a:t>painful</a:t>
            </a:r>
            <a:r>
              <a:rPr lang="cs-CZ" sz="2000" i="1" dirty="0"/>
              <a:t> </a:t>
            </a:r>
            <a:r>
              <a:rPr lang="cs-CZ" sz="2000" i="1" dirty="0" err="1"/>
              <a:t>and</a:t>
            </a:r>
            <a:r>
              <a:rPr lang="cs-CZ" sz="2000" i="1" dirty="0"/>
              <a:t> </a:t>
            </a:r>
            <a:r>
              <a:rPr lang="cs-CZ" sz="2000" i="1" dirty="0" err="1"/>
              <a:t>pleasant</a:t>
            </a:r>
            <a:r>
              <a:rPr lang="cs-CZ" sz="2000" i="1" dirty="0"/>
              <a:t> </a:t>
            </a:r>
            <a:r>
              <a:rPr lang="cs-CZ" sz="2000" i="1" dirty="0" err="1"/>
              <a:t>and</a:t>
            </a:r>
            <a:r>
              <a:rPr lang="cs-CZ" sz="2000" i="1" dirty="0"/>
              <a:t> to </a:t>
            </a:r>
            <a:r>
              <a:rPr lang="cs-CZ" sz="2000" i="1" dirty="0" err="1"/>
              <a:t>indicate</a:t>
            </a:r>
            <a:r>
              <a:rPr lang="cs-CZ" sz="2000" i="1" dirty="0"/>
              <a:t> </a:t>
            </a:r>
            <a:r>
              <a:rPr lang="cs-CZ" sz="2000" i="1" dirty="0" err="1"/>
              <a:t>those</a:t>
            </a:r>
            <a:r>
              <a:rPr lang="cs-CZ" sz="2000" i="1" dirty="0"/>
              <a:t> </a:t>
            </a:r>
            <a:r>
              <a:rPr lang="cs-CZ" sz="2000" i="1" dirty="0" err="1"/>
              <a:t>sensations</a:t>
            </a:r>
            <a:r>
              <a:rPr lang="cs-CZ" sz="2000" i="1" dirty="0"/>
              <a:t> to </a:t>
            </a:r>
            <a:r>
              <a:rPr lang="cs-CZ" sz="2000" i="1" dirty="0" err="1"/>
              <a:t>one</a:t>
            </a:r>
            <a:r>
              <a:rPr lang="cs-CZ" sz="2000" i="1" dirty="0"/>
              <a:t> </a:t>
            </a:r>
            <a:r>
              <a:rPr lang="cs-CZ" sz="2000" i="1" dirty="0" err="1"/>
              <a:t>another</a:t>
            </a:r>
            <a:r>
              <a:rPr lang="cs-CZ" sz="2000" i="1" dirty="0"/>
              <a:t>), </a:t>
            </a:r>
            <a:r>
              <a:rPr lang="cs-CZ" sz="2000" i="1" dirty="0" err="1"/>
              <a:t>but</a:t>
            </a:r>
            <a:r>
              <a:rPr lang="cs-CZ" sz="2000" i="1" dirty="0"/>
              <a:t> </a:t>
            </a:r>
            <a:r>
              <a:rPr lang="cs-CZ" sz="2000" b="1" i="1" dirty="0" err="1"/>
              <a:t>speech</a:t>
            </a:r>
            <a:r>
              <a:rPr lang="cs-CZ" sz="2000" b="1" i="1" dirty="0"/>
              <a:t> </a:t>
            </a:r>
            <a:r>
              <a:rPr lang="cs-CZ" sz="2000" b="1" i="1" dirty="0" err="1"/>
              <a:t>is</a:t>
            </a:r>
            <a:r>
              <a:rPr lang="cs-CZ" sz="2000" b="1" i="1" dirty="0"/>
              <a:t> </a:t>
            </a:r>
            <a:r>
              <a:rPr lang="cs-CZ" sz="2000" b="1" i="1" dirty="0" err="1"/>
              <a:t>designed</a:t>
            </a:r>
            <a:r>
              <a:rPr lang="cs-CZ" sz="2000" b="1" i="1" dirty="0"/>
              <a:t> to </a:t>
            </a:r>
            <a:r>
              <a:rPr lang="cs-CZ" sz="2000" b="1" i="1" dirty="0" err="1"/>
              <a:t>indicate</a:t>
            </a:r>
            <a:r>
              <a:rPr lang="cs-CZ" sz="2000" b="1" i="1" dirty="0"/>
              <a:t> </a:t>
            </a:r>
            <a:r>
              <a:rPr lang="cs-CZ" sz="2000" b="1" i="1" dirty="0" err="1"/>
              <a:t>the</a:t>
            </a:r>
            <a:r>
              <a:rPr lang="cs-CZ" sz="2000" b="1" i="1" dirty="0"/>
              <a:t> </a:t>
            </a:r>
            <a:r>
              <a:rPr lang="cs-CZ" sz="2000" b="1" i="1" dirty="0" err="1"/>
              <a:t>advantageous</a:t>
            </a:r>
            <a:r>
              <a:rPr lang="cs-CZ" sz="2000" b="1" i="1" dirty="0"/>
              <a:t> </a:t>
            </a:r>
            <a:r>
              <a:rPr lang="cs-CZ" sz="2000" b="1" i="1" dirty="0" err="1"/>
              <a:t>and</a:t>
            </a:r>
            <a:r>
              <a:rPr lang="cs-CZ" sz="2000" b="1" i="1" dirty="0"/>
              <a:t> </a:t>
            </a:r>
            <a:r>
              <a:rPr lang="cs-CZ" sz="2000" b="1" i="1" dirty="0" err="1"/>
              <a:t>the</a:t>
            </a:r>
            <a:r>
              <a:rPr lang="cs-CZ" sz="2000" b="1" i="1" dirty="0"/>
              <a:t> </a:t>
            </a:r>
            <a:r>
              <a:rPr lang="cs-CZ" sz="2000" b="1" i="1" dirty="0" err="1"/>
              <a:t>harmful</a:t>
            </a:r>
            <a:r>
              <a:rPr lang="cs-CZ" sz="2000" i="1" dirty="0"/>
              <a:t>, </a:t>
            </a:r>
            <a:r>
              <a:rPr lang="cs-CZ" sz="2000" i="1" dirty="0" err="1"/>
              <a:t>and</a:t>
            </a:r>
            <a:r>
              <a:rPr lang="cs-CZ" sz="2000" i="1" dirty="0"/>
              <a:t> </a:t>
            </a:r>
            <a:r>
              <a:rPr lang="cs-CZ" sz="2000" i="1" dirty="0" err="1"/>
              <a:t>therefore</a:t>
            </a:r>
            <a:r>
              <a:rPr lang="cs-CZ" sz="2000" i="1" dirty="0"/>
              <a:t> </a:t>
            </a:r>
            <a:r>
              <a:rPr lang="cs-CZ" sz="2000" i="1" dirty="0" err="1"/>
              <a:t>also</a:t>
            </a:r>
            <a:r>
              <a:rPr lang="cs-CZ" sz="2000" i="1" dirty="0"/>
              <a:t> </a:t>
            </a:r>
            <a:r>
              <a:rPr lang="cs-CZ" sz="2000" i="1" dirty="0" err="1"/>
              <a:t>the</a:t>
            </a:r>
            <a:r>
              <a:rPr lang="cs-CZ" sz="2000" i="1" dirty="0"/>
              <a:t> </a:t>
            </a:r>
            <a:r>
              <a:rPr lang="cs-CZ" sz="2000" b="1" i="1" dirty="0" err="1"/>
              <a:t>right</a:t>
            </a:r>
            <a:r>
              <a:rPr lang="cs-CZ" sz="2000" b="1" i="1" dirty="0"/>
              <a:t> </a:t>
            </a:r>
            <a:r>
              <a:rPr lang="cs-CZ" sz="2000" b="1" i="1" dirty="0" err="1"/>
              <a:t>and</a:t>
            </a:r>
            <a:r>
              <a:rPr lang="cs-CZ" sz="2000" b="1" i="1" dirty="0"/>
              <a:t> </a:t>
            </a:r>
            <a:r>
              <a:rPr lang="cs-CZ" sz="2000" b="1" i="1" dirty="0" err="1"/>
              <a:t>the</a:t>
            </a:r>
            <a:r>
              <a:rPr lang="cs-CZ" sz="2000" b="1" i="1" dirty="0"/>
              <a:t> </a:t>
            </a:r>
            <a:r>
              <a:rPr lang="cs-CZ" sz="2000" b="1" i="1" dirty="0" err="1"/>
              <a:t>wrong</a:t>
            </a:r>
            <a:r>
              <a:rPr lang="cs-CZ" sz="2000" i="1" dirty="0"/>
              <a:t>; </a:t>
            </a:r>
            <a:r>
              <a:rPr lang="cs-CZ" sz="2000" i="1" dirty="0" err="1"/>
              <a:t>for</a:t>
            </a:r>
            <a:r>
              <a:rPr lang="cs-CZ" sz="2000" i="1" dirty="0"/>
              <a:t> </a:t>
            </a:r>
            <a:r>
              <a:rPr lang="cs-CZ" sz="2000" i="1" dirty="0" err="1"/>
              <a:t>it</a:t>
            </a:r>
            <a:r>
              <a:rPr lang="cs-CZ" sz="2000" i="1" dirty="0"/>
              <a:t> </a:t>
            </a:r>
            <a:r>
              <a:rPr lang="cs-CZ" sz="2000" i="1" dirty="0" err="1"/>
              <a:t>is</a:t>
            </a:r>
            <a:r>
              <a:rPr lang="cs-CZ" sz="2000" i="1" dirty="0"/>
              <a:t> </a:t>
            </a:r>
            <a:r>
              <a:rPr lang="cs-CZ" sz="2000" i="1" dirty="0" err="1"/>
              <a:t>the</a:t>
            </a:r>
            <a:r>
              <a:rPr lang="cs-CZ" sz="2000" i="1" dirty="0"/>
              <a:t> </a:t>
            </a:r>
            <a:r>
              <a:rPr lang="cs-CZ" sz="2000" b="1" i="1" dirty="0" err="1"/>
              <a:t>special</a:t>
            </a:r>
            <a:r>
              <a:rPr lang="cs-CZ" sz="2000" b="1" i="1" dirty="0"/>
              <a:t> </a:t>
            </a:r>
            <a:r>
              <a:rPr lang="cs-CZ" sz="2000" b="1" i="1" dirty="0" err="1"/>
              <a:t>property</a:t>
            </a:r>
            <a:r>
              <a:rPr lang="cs-CZ" sz="2000" b="1" i="1" dirty="0"/>
              <a:t> </a:t>
            </a:r>
            <a:r>
              <a:rPr lang="cs-CZ" sz="2000" b="1" i="1" dirty="0" err="1"/>
              <a:t>of</a:t>
            </a:r>
            <a:r>
              <a:rPr lang="cs-CZ" sz="2000" b="1" i="1" dirty="0"/>
              <a:t> man </a:t>
            </a:r>
            <a:r>
              <a:rPr lang="cs-CZ" sz="2000" i="1" dirty="0"/>
              <a:t>in </a:t>
            </a:r>
            <a:r>
              <a:rPr lang="cs-CZ" sz="2000" i="1" dirty="0" err="1"/>
              <a:t>distinction</a:t>
            </a:r>
            <a:r>
              <a:rPr lang="cs-CZ" sz="2000" i="1" dirty="0"/>
              <a:t> </a:t>
            </a:r>
            <a:r>
              <a:rPr lang="cs-CZ" sz="2000" i="1" dirty="0" err="1"/>
              <a:t>from</a:t>
            </a:r>
            <a:r>
              <a:rPr lang="cs-CZ" sz="2000" i="1" dirty="0"/>
              <a:t> </a:t>
            </a:r>
            <a:r>
              <a:rPr lang="cs-CZ" sz="2000" i="1" dirty="0" err="1"/>
              <a:t>the</a:t>
            </a:r>
            <a:r>
              <a:rPr lang="cs-CZ" sz="2000" i="1" dirty="0"/>
              <a:t> </a:t>
            </a:r>
            <a:r>
              <a:rPr lang="cs-CZ" sz="2000" i="1" dirty="0" err="1"/>
              <a:t>other</a:t>
            </a:r>
            <a:r>
              <a:rPr lang="cs-CZ" sz="2000" i="1" dirty="0"/>
              <a:t> </a:t>
            </a:r>
            <a:r>
              <a:rPr lang="cs-CZ" sz="2000" i="1" dirty="0" err="1"/>
              <a:t>animals</a:t>
            </a:r>
            <a:r>
              <a:rPr lang="cs-CZ" sz="2000" i="1" dirty="0"/>
              <a:t> </a:t>
            </a:r>
            <a:r>
              <a:rPr lang="cs-CZ" sz="2000" i="1" dirty="0" err="1"/>
              <a:t>that</a:t>
            </a:r>
            <a:r>
              <a:rPr lang="cs-CZ" sz="2000" i="1" dirty="0"/>
              <a:t> </a:t>
            </a:r>
            <a:r>
              <a:rPr lang="cs-CZ" sz="2000" b="1" i="1" dirty="0"/>
              <a:t>he </a:t>
            </a:r>
            <a:r>
              <a:rPr lang="cs-CZ" sz="2000" b="1" i="1" dirty="0" err="1"/>
              <a:t>alone</a:t>
            </a:r>
            <a:r>
              <a:rPr lang="cs-CZ" sz="2000" b="1" i="1" dirty="0"/>
              <a:t> has </a:t>
            </a:r>
            <a:r>
              <a:rPr lang="cs-CZ" sz="2000" b="1" i="1" dirty="0" err="1"/>
              <a:t>perception</a:t>
            </a:r>
            <a:r>
              <a:rPr lang="cs-CZ" sz="2000" b="1" i="1" dirty="0"/>
              <a:t> </a:t>
            </a:r>
            <a:r>
              <a:rPr lang="cs-CZ" sz="2000" b="1" i="1" dirty="0" err="1"/>
              <a:t>of</a:t>
            </a:r>
            <a:r>
              <a:rPr lang="cs-CZ" sz="2000" b="1" i="1" dirty="0"/>
              <a:t> </a:t>
            </a:r>
            <a:r>
              <a:rPr lang="cs-CZ" sz="2000" b="1" i="1" dirty="0" err="1"/>
              <a:t>good</a:t>
            </a:r>
            <a:r>
              <a:rPr lang="cs-CZ" sz="2000" b="1" i="1" dirty="0"/>
              <a:t> </a:t>
            </a:r>
            <a:r>
              <a:rPr lang="cs-CZ" sz="2000" b="1" i="1" dirty="0" err="1"/>
              <a:t>and</a:t>
            </a:r>
            <a:r>
              <a:rPr lang="cs-CZ" sz="2000" b="1" i="1" dirty="0"/>
              <a:t> </a:t>
            </a:r>
            <a:r>
              <a:rPr lang="cs-CZ" sz="2000" b="1" i="1" dirty="0" err="1"/>
              <a:t>bad</a:t>
            </a:r>
            <a:r>
              <a:rPr lang="cs-CZ" sz="2000" b="1" i="1" dirty="0"/>
              <a:t> </a:t>
            </a:r>
            <a:r>
              <a:rPr lang="cs-CZ" sz="2000" b="1" i="1" dirty="0" err="1"/>
              <a:t>and</a:t>
            </a:r>
            <a:r>
              <a:rPr lang="cs-CZ" sz="2000" b="1" i="1" dirty="0"/>
              <a:t> </a:t>
            </a:r>
            <a:r>
              <a:rPr lang="cs-CZ" sz="2000" b="1" i="1" dirty="0" err="1"/>
              <a:t>right</a:t>
            </a:r>
            <a:r>
              <a:rPr lang="cs-CZ" sz="2000" b="1" i="1" dirty="0"/>
              <a:t> </a:t>
            </a:r>
            <a:r>
              <a:rPr lang="cs-CZ" sz="2000" b="1" i="1" dirty="0" err="1"/>
              <a:t>and</a:t>
            </a:r>
            <a:r>
              <a:rPr lang="cs-CZ" sz="2000" b="1" i="1" dirty="0"/>
              <a:t> </a:t>
            </a:r>
            <a:r>
              <a:rPr lang="cs-CZ" sz="2000" b="1" i="1" dirty="0" err="1"/>
              <a:t>wrong</a:t>
            </a:r>
            <a:r>
              <a:rPr lang="cs-CZ" sz="2000" b="1" i="1" dirty="0"/>
              <a:t> </a:t>
            </a:r>
            <a:r>
              <a:rPr lang="cs-CZ" sz="2000" b="1" i="1" dirty="0" err="1"/>
              <a:t>and</a:t>
            </a:r>
            <a:r>
              <a:rPr lang="cs-CZ" sz="2000" b="1" i="1" dirty="0"/>
              <a:t> </a:t>
            </a:r>
            <a:r>
              <a:rPr lang="cs-CZ" sz="2000" b="1" i="1" dirty="0" err="1"/>
              <a:t>the</a:t>
            </a:r>
            <a:r>
              <a:rPr lang="cs-CZ" sz="2000" b="1" i="1" dirty="0"/>
              <a:t> </a:t>
            </a:r>
            <a:r>
              <a:rPr lang="cs-CZ" sz="2000" b="1" i="1" dirty="0" err="1"/>
              <a:t>other</a:t>
            </a:r>
            <a:r>
              <a:rPr lang="cs-CZ" sz="2000" b="1" i="1" dirty="0"/>
              <a:t> </a:t>
            </a:r>
            <a:r>
              <a:rPr lang="cs-CZ" sz="2000" b="1" i="1" dirty="0" err="1"/>
              <a:t>moral</a:t>
            </a:r>
            <a:r>
              <a:rPr lang="cs-CZ" sz="2000" b="1" i="1" dirty="0"/>
              <a:t> </a:t>
            </a:r>
            <a:r>
              <a:rPr lang="cs-CZ" sz="2000" b="1" i="1" dirty="0" err="1"/>
              <a:t>qualities</a:t>
            </a:r>
            <a:r>
              <a:rPr lang="cs-CZ" sz="2000" i="1" dirty="0"/>
              <a:t>, </a:t>
            </a:r>
            <a:r>
              <a:rPr lang="cs-CZ" sz="2000" i="1" dirty="0" err="1"/>
              <a:t>and</a:t>
            </a:r>
            <a:r>
              <a:rPr lang="cs-CZ" sz="2000" i="1" dirty="0"/>
              <a:t> </a:t>
            </a:r>
            <a:r>
              <a:rPr lang="cs-CZ" sz="2000" i="1" dirty="0" err="1"/>
              <a:t>it</a:t>
            </a:r>
            <a:r>
              <a:rPr lang="cs-CZ" sz="2000" i="1" dirty="0"/>
              <a:t> </a:t>
            </a:r>
            <a:r>
              <a:rPr lang="cs-CZ" sz="2000" i="1" dirty="0" err="1"/>
              <a:t>is</a:t>
            </a:r>
            <a:r>
              <a:rPr lang="cs-CZ" sz="2000" i="1" dirty="0"/>
              <a:t> </a:t>
            </a:r>
            <a:r>
              <a:rPr lang="cs-CZ" sz="2000" b="1" i="1" dirty="0" err="1"/>
              <a:t>partnership</a:t>
            </a:r>
            <a:r>
              <a:rPr lang="cs-CZ" sz="2000" i="1" dirty="0"/>
              <a:t> </a:t>
            </a:r>
            <a:r>
              <a:rPr lang="cs-CZ" sz="2000" b="1" i="1" dirty="0"/>
              <a:t>in these </a:t>
            </a:r>
            <a:r>
              <a:rPr lang="cs-CZ" sz="2000" b="1" i="1" dirty="0" err="1"/>
              <a:t>things</a:t>
            </a:r>
            <a:r>
              <a:rPr lang="cs-CZ" sz="2000" b="1" i="1" dirty="0"/>
              <a:t> </a:t>
            </a:r>
            <a:r>
              <a:rPr lang="cs-CZ" sz="2000" i="1" dirty="0" err="1"/>
              <a:t>that</a:t>
            </a:r>
            <a:r>
              <a:rPr lang="cs-CZ" sz="2000" i="1" dirty="0"/>
              <a:t> </a:t>
            </a:r>
            <a:r>
              <a:rPr lang="cs-CZ" sz="2000" b="1" i="1" dirty="0" err="1"/>
              <a:t>makes</a:t>
            </a:r>
            <a:r>
              <a:rPr lang="cs-CZ" sz="2000" b="1" i="1" dirty="0"/>
              <a:t> a </a:t>
            </a:r>
            <a:r>
              <a:rPr lang="cs-CZ" sz="2000" b="1" i="1" dirty="0" err="1"/>
              <a:t>household</a:t>
            </a:r>
            <a:r>
              <a:rPr lang="cs-CZ" sz="2000" b="1" i="1" dirty="0"/>
              <a:t> </a:t>
            </a:r>
            <a:r>
              <a:rPr lang="cs-CZ" sz="2000" b="1" i="1" dirty="0" err="1"/>
              <a:t>and</a:t>
            </a:r>
            <a:r>
              <a:rPr lang="cs-CZ" sz="2000" b="1" i="1" dirty="0"/>
              <a:t> a city-</a:t>
            </a:r>
            <a:r>
              <a:rPr lang="cs-CZ" sz="2000" b="1" i="1" dirty="0" err="1"/>
              <a:t>state</a:t>
            </a:r>
            <a:r>
              <a:rPr lang="cs-CZ" sz="2000" i="1"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Man </a:t>
            </a:r>
            <a:r>
              <a:rPr lang="cs-CZ" dirty="0" err="1"/>
              <a:t>according</a:t>
            </a:r>
            <a:r>
              <a:rPr lang="cs-CZ" dirty="0"/>
              <a:t> to Augustine</a:t>
            </a:r>
            <a:br>
              <a:rPr lang="cs-CZ" dirty="0"/>
            </a:br>
            <a:r>
              <a:rPr lang="cs-CZ" dirty="0"/>
              <a:t> „</a:t>
            </a:r>
            <a:r>
              <a:rPr lang="cs-CZ" i="1" dirty="0" err="1"/>
              <a:t>Quid</a:t>
            </a:r>
            <a:r>
              <a:rPr lang="cs-CZ" i="1" dirty="0"/>
              <a:t> ergo sum..., </a:t>
            </a:r>
            <a:r>
              <a:rPr lang="cs-CZ" i="1" dirty="0" err="1"/>
              <a:t>quae</a:t>
            </a:r>
            <a:r>
              <a:rPr lang="cs-CZ" i="1" dirty="0"/>
              <a:t> natura </a:t>
            </a:r>
            <a:r>
              <a:rPr lang="cs-CZ" i="1" dirty="0" err="1"/>
              <a:t>mea</a:t>
            </a:r>
            <a:r>
              <a:rPr lang="cs-CZ" dirty="0"/>
              <a:t>?“ </a:t>
            </a:r>
          </a:p>
        </p:txBody>
      </p:sp>
      <p:sp>
        <p:nvSpPr>
          <p:cNvPr id="3" name="Zástupný symbol pro obsah 2"/>
          <p:cNvSpPr>
            <a:spLocks noGrp="1"/>
          </p:cNvSpPr>
          <p:nvPr>
            <p:ph idx="1"/>
          </p:nvPr>
        </p:nvSpPr>
        <p:spPr/>
        <p:txBody>
          <a:bodyPr>
            <a:normAutofit/>
          </a:bodyPr>
          <a:lstStyle/>
          <a:p>
            <a:r>
              <a:rPr lang="cs-CZ" dirty="0"/>
              <a:t>M</a:t>
            </a:r>
            <a:r>
              <a:rPr lang="en-US" dirty="0"/>
              <a:t>an</a:t>
            </a:r>
            <a:r>
              <a:rPr lang="cs-CZ" dirty="0"/>
              <a:t> </a:t>
            </a:r>
            <a:r>
              <a:rPr lang="cs-CZ" dirty="0" err="1"/>
              <a:t>is</a:t>
            </a:r>
            <a:r>
              <a:rPr lang="cs-CZ" dirty="0"/>
              <a:t> </a:t>
            </a:r>
            <a:r>
              <a:rPr lang="cs-CZ" dirty="0" err="1"/>
              <a:t>al</a:t>
            </a:r>
            <a:r>
              <a:rPr lang="en-US" dirty="0"/>
              <a:t>one in the world, one homeless person wandering and looking in vain for itself in the depths of his own soul.</a:t>
            </a:r>
            <a:endParaRPr lang="cs-CZ" dirty="0"/>
          </a:p>
          <a:p>
            <a:r>
              <a:rPr lang="cs-CZ" dirty="0"/>
              <a:t>Man as a </a:t>
            </a:r>
            <a:r>
              <a:rPr lang="en-US" i="1" dirty="0" err="1"/>
              <a:t>grande</a:t>
            </a:r>
            <a:r>
              <a:rPr lang="en-US" i="1" dirty="0"/>
              <a:t> </a:t>
            </a:r>
            <a:r>
              <a:rPr lang="en-US" i="1" dirty="0" err="1"/>
              <a:t>profundum</a:t>
            </a:r>
            <a:r>
              <a:rPr lang="cs-CZ" i="1" dirty="0"/>
              <a:t>: „</a:t>
            </a:r>
            <a:r>
              <a:rPr lang="en-US" dirty="0"/>
              <a:t>what is man that thou art mindful of him, </a:t>
            </a:r>
            <a:br>
              <a:rPr lang="en-US" dirty="0"/>
            </a:br>
            <a:r>
              <a:rPr lang="en-US" dirty="0"/>
              <a:t>and the son of man that thou dost care for him?</a:t>
            </a:r>
            <a:r>
              <a:rPr lang="cs-CZ" i="1" dirty="0"/>
              <a:t>“ </a:t>
            </a:r>
            <a:r>
              <a:rPr lang="cs-CZ" dirty="0" err="1"/>
              <a:t>Psalm</a:t>
            </a:r>
            <a:r>
              <a:rPr lang="cs-CZ" dirty="0"/>
              <a:t> 8,4</a:t>
            </a:r>
          </a:p>
          <a:p>
            <a:r>
              <a:rPr lang="cs-CZ" i="1" dirty="0" err="1"/>
              <a:t>Dubito</a:t>
            </a:r>
            <a:r>
              <a:rPr lang="cs-CZ" i="1" dirty="0"/>
              <a:t> ergo sum.</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i="1" dirty="0"/>
              <a:t>I think, therefore I am</a:t>
            </a:r>
            <a:endParaRPr lang="cs-CZ" dirty="0"/>
          </a:p>
        </p:txBody>
      </p:sp>
      <p:sp>
        <p:nvSpPr>
          <p:cNvPr id="3" name="Zástupný symbol pro obsah 2"/>
          <p:cNvSpPr>
            <a:spLocks noGrp="1"/>
          </p:cNvSpPr>
          <p:nvPr>
            <p:ph idx="1"/>
          </p:nvPr>
        </p:nvSpPr>
        <p:spPr>
          <a:xfrm>
            <a:off x="900739" y="1764295"/>
            <a:ext cx="9050706" cy="4990084"/>
          </a:xfrm>
        </p:spPr>
        <p:txBody>
          <a:bodyPr>
            <a:normAutofit/>
          </a:bodyPr>
          <a:lstStyle/>
          <a:p>
            <a:pPr>
              <a:buNone/>
            </a:pPr>
            <a:r>
              <a:rPr lang="cs-CZ" sz="3638" dirty="0"/>
              <a:t>				</a:t>
            </a:r>
          </a:p>
          <a:p>
            <a:pPr>
              <a:buNone/>
            </a:pPr>
            <a:r>
              <a:rPr lang="cs-CZ" sz="3638" dirty="0"/>
              <a:t>			</a:t>
            </a:r>
          </a:p>
          <a:p>
            <a:pPr>
              <a:buNone/>
            </a:pPr>
            <a:r>
              <a:rPr lang="cs-CZ" sz="3638" dirty="0"/>
              <a:t>				</a:t>
            </a:r>
          </a:p>
          <a:p>
            <a:pPr>
              <a:buNone/>
            </a:pPr>
            <a:r>
              <a:rPr lang="cs-CZ" sz="3638" dirty="0"/>
              <a:t>			</a:t>
            </a:r>
          </a:p>
          <a:p>
            <a:pPr>
              <a:buNone/>
            </a:pPr>
            <a:r>
              <a:rPr lang="cs-CZ" sz="3638" dirty="0"/>
              <a:t>				</a:t>
            </a:r>
          </a:p>
          <a:p>
            <a:pPr>
              <a:buNone/>
            </a:pPr>
            <a:r>
              <a:rPr lang="cs-CZ" sz="3638" dirty="0"/>
              <a:t>	</a:t>
            </a:r>
            <a:endParaRPr lang="cs-CZ" dirty="0"/>
          </a:p>
          <a:p>
            <a:pPr algn="r">
              <a:buNone/>
            </a:pPr>
            <a:r>
              <a:rPr lang="cs-CZ" sz="4631" dirty="0"/>
              <a:t> </a:t>
            </a:r>
            <a:endParaRPr lang="cs-CZ" sz="4631" b="1" dirty="0"/>
          </a:p>
          <a:p>
            <a:pPr algn="r">
              <a:buNone/>
            </a:pPr>
            <a:endParaRPr lang="cs-CZ" dirty="0"/>
          </a:p>
        </p:txBody>
      </p:sp>
      <p:graphicFrame>
        <p:nvGraphicFramePr>
          <p:cNvPr id="4" name="Tabulka 3"/>
          <p:cNvGraphicFramePr>
            <a:graphicFrameLocks noGrp="1"/>
          </p:cNvGraphicFramePr>
          <p:nvPr/>
        </p:nvGraphicFramePr>
        <p:xfrm>
          <a:off x="424387" y="2113396"/>
          <a:ext cx="9963154" cy="4287174"/>
        </p:xfrm>
        <a:graphic>
          <a:graphicData uri="http://schemas.openxmlformats.org/drawingml/2006/table">
            <a:tbl>
              <a:tblPr firstRow="1" bandRow="1">
                <a:tableStyleId>{46F890A9-2807-4EBB-B81D-B2AA78EC7F39}</a:tableStyleId>
              </a:tblPr>
              <a:tblGrid>
                <a:gridCol w="2668096">
                  <a:extLst>
                    <a:ext uri="{9D8B030D-6E8A-4147-A177-3AD203B41FA5}">
                      <a16:colId xmlns:a16="http://schemas.microsoft.com/office/drawing/2014/main" val="20000"/>
                    </a:ext>
                  </a:extLst>
                </a:gridCol>
                <a:gridCol w="2021285">
                  <a:extLst>
                    <a:ext uri="{9D8B030D-6E8A-4147-A177-3AD203B41FA5}">
                      <a16:colId xmlns:a16="http://schemas.microsoft.com/office/drawing/2014/main" val="20001"/>
                    </a:ext>
                  </a:extLst>
                </a:gridCol>
                <a:gridCol w="2425541">
                  <a:extLst>
                    <a:ext uri="{9D8B030D-6E8A-4147-A177-3AD203B41FA5}">
                      <a16:colId xmlns:a16="http://schemas.microsoft.com/office/drawing/2014/main" val="20002"/>
                    </a:ext>
                  </a:extLst>
                </a:gridCol>
                <a:gridCol w="2848232">
                  <a:extLst>
                    <a:ext uri="{9D8B030D-6E8A-4147-A177-3AD203B41FA5}">
                      <a16:colId xmlns:a16="http://schemas.microsoft.com/office/drawing/2014/main" val="20003"/>
                    </a:ext>
                  </a:extLst>
                </a:gridCol>
              </a:tblGrid>
              <a:tr h="704741">
                <a:tc>
                  <a:txBody>
                    <a:bodyPr/>
                    <a:lstStyle/>
                    <a:p>
                      <a:r>
                        <a:rPr lang="cs-CZ" sz="3500" b="0" dirty="0" err="1">
                          <a:solidFill>
                            <a:schemeClr val="tx1"/>
                          </a:solidFill>
                        </a:rPr>
                        <a:t>Cogito</a:t>
                      </a:r>
                      <a:endParaRPr lang="cs-CZ" sz="3500" b="0" dirty="0">
                        <a:solidFill>
                          <a:schemeClr val="tx1"/>
                        </a:solidFill>
                      </a:endParaRPr>
                    </a:p>
                  </a:txBody>
                  <a:tcPr marL="100817" marR="100817" marT="50408" marB="50408">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500" b="0" dirty="0">
                          <a:solidFill>
                            <a:schemeClr val="tx1"/>
                          </a:solidFill>
                        </a:rPr>
                        <a:t>	</a:t>
                      </a:r>
                    </a:p>
                  </a:txBody>
                  <a:tcPr marL="100817" marR="100817" marT="50408" marB="50408">
                    <a:lnL>
                      <a:noFill/>
                    </a:lnL>
                    <a:solidFill>
                      <a:schemeClr val="bg1"/>
                    </a:solidFill>
                  </a:tcPr>
                </a:tc>
                <a:tc>
                  <a:txBody>
                    <a:bodyPr/>
                    <a:lstStyle/>
                    <a:p>
                      <a:r>
                        <a:rPr lang="cs-CZ" sz="3500" b="0" dirty="0">
                          <a:solidFill>
                            <a:schemeClr val="tx1"/>
                          </a:solidFill>
                        </a:rPr>
                        <a:t>I </a:t>
                      </a:r>
                      <a:r>
                        <a:rPr lang="cs-CZ" sz="3500" b="0" dirty="0" err="1">
                          <a:solidFill>
                            <a:schemeClr val="tx1"/>
                          </a:solidFill>
                        </a:rPr>
                        <a:t>think</a:t>
                      </a:r>
                      <a:endParaRPr lang="cs-CZ" sz="3500" b="0" dirty="0">
                        <a:solidFill>
                          <a:schemeClr val="tx1"/>
                        </a:solidFill>
                      </a:endParaRPr>
                    </a:p>
                  </a:txBody>
                  <a:tcPr marL="100817" marR="100817" marT="50408" marB="50408">
                    <a:solidFill>
                      <a:schemeClr val="bg1"/>
                    </a:solidFill>
                  </a:tcPr>
                </a:tc>
                <a:tc>
                  <a:txBody>
                    <a:bodyPr/>
                    <a:lstStyle/>
                    <a:p>
                      <a:endParaRPr lang="cs-CZ" sz="3500" b="0" dirty="0">
                        <a:solidFill>
                          <a:schemeClr val="tx1"/>
                        </a:solidFill>
                      </a:endParaRPr>
                    </a:p>
                  </a:txBody>
                  <a:tcPr marL="100817" marR="100817" marT="50408" marB="50408">
                    <a:solidFill>
                      <a:schemeClr val="bg1"/>
                    </a:solidFill>
                  </a:tcPr>
                </a:tc>
                <a:extLst>
                  <a:ext uri="{0D108BD9-81ED-4DB2-BD59-A6C34878D82A}">
                    <a16:rowId xmlns:a16="http://schemas.microsoft.com/office/drawing/2014/main" val="10000"/>
                  </a:ext>
                </a:extLst>
              </a:tr>
              <a:tr h="704741">
                <a:tc>
                  <a:txBody>
                    <a:bodyPr/>
                    <a:lstStyle/>
                    <a:p>
                      <a:r>
                        <a:rPr lang="cs-CZ" sz="3500" dirty="0" err="1">
                          <a:solidFill>
                            <a:schemeClr val="tx1"/>
                          </a:solidFill>
                        </a:rPr>
                        <a:t>Dubito</a:t>
                      </a:r>
                      <a:r>
                        <a:rPr lang="cs-CZ" sz="3500" dirty="0">
                          <a:solidFill>
                            <a:schemeClr val="tx1"/>
                          </a:solidFill>
                        </a:rPr>
                        <a:t> </a:t>
                      </a:r>
                    </a:p>
                  </a:txBody>
                  <a:tcPr marL="100817" marR="100817" marT="50408" marB="50408">
                    <a:lnT>
                      <a:noFill/>
                    </a:lnT>
                    <a:solidFill>
                      <a:schemeClr val="bg1"/>
                    </a:solidFill>
                  </a:tcPr>
                </a:tc>
                <a:tc>
                  <a:txBody>
                    <a:bodyPr/>
                    <a:lstStyle/>
                    <a:p>
                      <a:endParaRPr lang="cs-CZ" sz="3500" dirty="0">
                        <a:solidFill>
                          <a:schemeClr val="tx1"/>
                        </a:solidFill>
                      </a:endParaRPr>
                    </a:p>
                  </a:txBody>
                  <a:tcPr marL="100817" marR="100817" marT="50408" marB="50408">
                    <a:solidFill>
                      <a:schemeClr val="bg1"/>
                    </a:solidFill>
                  </a:tcPr>
                </a:tc>
                <a:tc>
                  <a:txBody>
                    <a:bodyPr/>
                    <a:lstStyle/>
                    <a:p>
                      <a:r>
                        <a:rPr lang="cs-CZ" sz="3500" dirty="0">
                          <a:solidFill>
                            <a:schemeClr val="tx1"/>
                          </a:solidFill>
                        </a:rPr>
                        <a:t>I </a:t>
                      </a:r>
                      <a:r>
                        <a:rPr lang="cs-CZ" sz="3500" dirty="0" err="1">
                          <a:solidFill>
                            <a:schemeClr val="tx1"/>
                          </a:solidFill>
                        </a:rPr>
                        <a:t>doubt</a:t>
                      </a:r>
                      <a:endParaRPr lang="cs-CZ" sz="3500" dirty="0">
                        <a:solidFill>
                          <a:schemeClr val="tx1"/>
                        </a:solidFill>
                      </a:endParaRPr>
                    </a:p>
                  </a:txBody>
                  <a:tcPr marL="100817" marR="100817" marT="50408" marB="50408">
                    <a:solidFill>
                      <a:schemeClr val="bg1"/>
                    </a:solidFill>
                  </a:tcPr>
                </a:tc>
                <a:tc>
                  <a:txBody>
                    <a:bodyPr/>
                    <a:lstStyle/>
                    <a:p>
                      <a:endParaRPr lang="cs-CZ" sz="3500" dirty="0">
                        <a:solidFill>
                          <a:schemeClr val="tx1"/>
                        </a:solidFill>
                      </a:endParaRPr>
                    </a:p>
                  </a:txBody>
                  <a:tcPr marL="100817" marR="100817" marT="50408" marB="50408">
                    <a:solidFill>
                      <a:schemeClr val="bg1"/>
                    </a:solidFill>
                  </a:tcPr>
                </a:tc>
                <a:extLst>
                  <a:ext uri="{0D108BD9-81ED-4DB2-BD59-A6C34878D82A}">
                    <a16:rowId xmlns:a16="http://schemas.microsoft.com/office/drawing/2014/main" val="10001"/>
                  </a:ext>
                </a:extLst>
              </a:tr>
              <a:tr h="704741">
                <a:tc>
                  <a:txBody>
                    <a:bodyPr/>
                    <a:lstStyle/>
                    <a:p>
                      <a:r>
                        <a:rPr lang="cs-CZ" sz="3500" dirty="0" err="1">
                          <a:solidFill>
                            <a:schemeClr val="tx1"/>
                          </a:solidFill>
                        </a:rPr>
                        <a:t>Sentio</a:t>
                      </a:r>
                      <a:endParaRPr lang="cs-CZ" sz="3500" dirty="0">
                        <a:solidFill>
                          <a:schemeClr val="tx1"/>
                        </a:solidFill>
                      </a:endParaRPr>
                    </a:p>
                  </a:txBody>
                  <a:tcPr marL="100817" marR="100817" marT="50408" marB="50408">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500" b="0" dirty="0">
                          <a:solidFill>
                            <a:srgbClr val="00B050"/>
                          </a:solidFill>
                        </a:rPr>
                        <a:t>ergo sum</a:t>
                      </a:r>
                      <a:endParaRPr lang="cs-CZ" sz="3500" dirty="0">
                        <a:solidFill>
                          <a:srgbClr val="00B050"/>
                        </a:solidFill>
                      </a:endParaRPr>
                    </a:p>
                  </a:txBody>
                  <a:tcPr marL="100817" marR="100817" marT="50408" marB="50408">
                    <a:solidFill>
                      <a:schemeClr val="bg1"/>
                    </a:solidFill>
                  </a:tcPr>
                </a:tc>
                <a:tc>
                  <a:txBody>
                    <a:bodyPr/>
                    <a:lstStyle/>
                    <a:p>
                      <a:r>
                        <a:rPr lang="cs-CZ" sz="3500" dirty="0">
                          <a:solidFill>
                            <a:schemeClr val="tx1"/>
                          </a:solidFill>
                        </a:rPr>
                        <a:t>I </a:t>
                      </a:r>
                      <a:r>
                        <a:rPr lang="cs-CZ" sz="3500" dirty="0" err="1">
                          <a:solidFill>
                            <a:schemeClr val="tx1"/>
                          </a:solidFill>
                        </a:rPr>
                        <a:t>feel</a:t>
                      </a:r>
                      <a:r>
                        <a:rPr lang="cs-CZ" sz="3500" dirty="0">
                          <a:solidFill>
                            <a:schemeClr val="tx1"/>
                          </a:solidFill>
                        </a:rPr>
                        <a:t>	</a:t>
                      </a:r>
                    </a:p>
                  </a:txBody>
                  <a:tcPr marL="100817" marR="100817" marT="50408" marB="50408">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500" b="0" dirty="0" err="1">
                          <a:solidFill>
                            <a:srgbClr val="00B050"/>
                          </a:solidFill>
                        </a:rPr>
                        <a:t>therefore</a:t>
                      </a:r>
                      <a:r>
                        <a:rPr lang="cs-CZ" sz="3500" b="0" dirty="0">
                          <a:solidFill>
                            <a:srgbClr val="00B050"/>
                          </a:solidFill>
                        </a:rPr>
                        <a:t> I </a:t>
                      </a:r>
                      <a:r>
                        <a:rPr lang="cs-CZ" sz="3500" b="0" dirty="0" err="1">
                          <a:solidFill>
                            <a:srgbClr val="00B050"/>
                          </a:solidFill>
                        </a:rPr>
                        <a:t>am</a:t>
                      </a:r>
                      <a:endParaRPr lang="cs-CZ" sz="3500" dirty="0">
                        <a:solidFill>
                          <a:srgbClr val="00B050"/>
                        </a:solidFill>
                      </a:endParaRPr>
                    </a:p>
                  </a:txBody>
                  <a:tcPr marL="100817" marR="100817" marT="50408" marB="50408">
                    <a:solidFill>
                      <a:schemeClr val="bg1"/>
                    </a:solidFill>
                  </a:tcPr>
                </a:tc>
                <a:extLst>
                  <a:ext uri="{0D108BD9-81ED-4DB2-BD59-A6C34878D82A}">
                    <a16:rowId xmlns:a16="http://schemas.microsoft.com/office/drawing/2014/main" val="10002"/>
                  </a:ext>
                </a:extLst>
              </a:tr>
              <a:tr h="704741">
                <a:tc>
                  <a:txBody>
                    <a:bodyPr/>
                    <a:lstStyle/>
                    <a:p>
                      <a:r>
                        <a:rPr lang="cs-CZ" sz="3500" dirty="0">
                          <a:solidFill>
                            <a:schemeClr val="tx1"/>
                          </a:solidFill>
                        </a:rPr>
                        <a:t>Video</a:t>
                      </a:r>
                    </a:p>
                  </a:txBody>
                  <a:tcPr marL="100817" marR="100817" marT="50408" marB="50408">
                    <a:solidFill>
                      <a:schemeClr val="bg1"/>
                    </a:solidFill>
                  </a:tcPr>
                </a:tc>
                <a:tc>
                  <a:txBody>
                    <a:bodyPr/>
                    <a:lstStyle/>
                    <a:p>
                      <a:endParaRPr lang="cs-CZ" sz="3500" dirty="0">
                        <a:solidFill>
                          <a:schemeClr val="tx1"/>
                        </a:solidFill>
                      </a:endParaRPr>
                    </a:p>
                  </a:txBody>
                  <a:tcPr marL="100817" marR="100817" marT="50408" marB="50408">
                    <a:solidFill>
                      <a:schemeClr val="bg1"/>
                    </a:solidFill>
                  </a:tcPr>
                </a:tc>
                <a:tc>
                  <a:txBody>
                    <a:bodyPr/>
                    <a:lstStyle/>
                    <a:p>
                      <a:r>
                        <a:rPr lang="cs-CZ" sz="3500" dirty="0">
                          <a:solidFill>
                            <a:schemeClr val="tx1"/>
                          </a:solidFill>
                        </a:rPr>
                        <a:t>I </a:t>
                      </a:r>
                      <a:r>
                        <a:rPr lang="cs-CZ" sz="3500" dirty="0" err="1">
                          <a:solidFill>
                            <a:schemeClr val="tx1"/>
                          </a:solidFill>
                        </a:rPr>
                        <a:t>see</a:t>
                      </a:r>
                      <a:endParaRPr lang="cs-CZ" sz="3500" dirty="0">
                        <a:solidFill>
                          <a:schemeClr val="tx1"/>
                        </a:solidFill>
                      </a:endParaRPr>
                    </a:p>
                  </a:txBody>
                  <a:tcPr marL="100817" marR="100817" marT="50408" marB="50408">
                    <a:solidFill>
                      <a:schemeClr val="bg1"/>
                    </a:solidFill>
                  </a:tcPr>
                </a:tc>
                <a:tc>
                  <a:txBody>
                    <a:bodyPr/>
                    <a:lstStyle/>
                    <a:p>
                      <a:endParaRPr lang="cs-CZ" sz="3500" dirty="0"/>
                    </a:p>
                  </a:txBody>
                  <a:tcPr marL="100817" marR="100817" marT="50408" marB="50408">
                    <a:solidFill>
                      <a:schemeClr val="bg1"/>
                    </a:solidFill>
                  </a:tcPr>
                </a:tc>
                <a:extLst>
                  <a:ext uri="{0D108BD9-81ED-4DB2-BD59-A6C34878D82A}">
                    <a16:rowId xmlns:a16="http://schemas.microsoft.com/office/drawing/2014/main" val="10003"/>
                  </a:ext>
                </a:extLst>
              </a:tr>
              <a:tr h="704741">
                <a:tc>
                  <a:txBody>
                    <a:bodyPr/>
                    <a:lstStyle/>
                    <a:p>
                      <a:r>
                        <a:rPr lang="cs-CZ" sz="3500" dirty="0" err="1"/>
                        <a:t>Promitto</a:t>
                      </a:r>
                      <a:endParaRPr lang="cs-CZ" sz="3500" dirty="0"/>
                    </a:p>
                  </a:txBody>
                  <a:tcPr marL="100817" marR="100817" marT="50408" marB="50408">
                    <a:solidFill>
                      <a:schemeClr val="bg1"/>
                    </a:solidFill>
                  </a:tcPr>
                </a:tc>
                <a:tc>
                  <a:txBody>
                    <a:bodyPr/>
                    <a:lstStyle/>
                    <a:p>
                      <a:endParaRPr lang="cs-CZ" sz="3500" dirty="0"/>
                    </a:p>
                  </a:txBody>
                  <a:tcPr marL="100817" marR="100817" marT="50408" marB="50408">
                    <a:solidFill>
                      <a:schemeClr val="bg1"/>
                    </a:solidFill>
                  </a:tcPr>
                </a:tc>
                <a:tc>
                  <a:txBody>
                    <a:bodyPr/>
                    <a:lstStyle/>
                    <a:p>
                      <a:r>
                        <a:rPr lang="cs-CZ" sz="3500" dirty="0"/>
                        <a:t>I </a:t>
                      </a:r>
                      <a:r>
                        <a:rPr lang="cs-CZ" sz="3500" dirty="0" err="1"/>
                        <a:t>promise</a:t>
                      </a:r>
                      <a:endParaRPr lang="cs-CZ" sz="3500" dirty="0"/>
                    </a:p>
                  </a:txBody>
                  <a:tcPr marL="100817" marR="100817" marT="50408" marB="50408">
                    <a:solidFill>
                      <a:schemeClr val="bg1"/>
                    </a:solidFill>
                  </a:tcPr>
                </a:tc>
                <a:tc>
                  <a:txBody>
                    <a:bodyPr/>
                    <a:lstStyle/>
                    <a:p>
                      <a:endParaRPr lang="cs-CZ" sz="3500" dirty="0">
                        <a:solidFill>
                          <a:schemeClr val="tx1"/>
                        </a:solidFill>
                      </a:endParaRPr>
                    </a:p>
                  </a:txBody>
                  <a:tcPr marL="100817" marR="100817" marT="50408" marB="50408">
                    <a:solidFill>
                      <a:schemeClr val="bg1"/>
                    </a:solidFill>
                  </a:tcPr>
                </a:tc>
                <a:extLst>
                  <a:ext uri="{0D108BD9-81ED-4DB2-BD59-A6C34878D82A}">
                    <a16:rowId xmlns:a16="http://schemas.microsoft.com/office/drawing/2014/main" val="10004"/>
                  </a:ext>
                </a:extLst>
              </a:tr>
              <a:tr h="763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3500" dirty="0">
                          <a:solidFill>
                            <a:schemeClr val="tx1"/>
                          </a:solidFill>
                        </a:rPr>
                        <a:t>Si </a:t>
                      </a:r>
                      <a:r>
                        <a:rPr lang="cs-CZ" sz="3500" dirty="0" err="1">
                          <a:solidFill>
                            <a:schemeClr val="tx1"/>
                          </a:solidFill>
                        </a:rPr>
                        <a:t>enim</a:t>
                      </a:r>
                      <a:r>
                        <a:rPr lang="cs-CZ" sz="3500" dirty="0">
                          <a:solidFill>
                            <a:schemeClr val="tx1"/>
                          </a:solidFill>
                        </a:rPr>
                        <a:t> </a:t>
                      </a:r>
                      <a:r>
                        <a:rPr lang="cs-CZ" sz="3500" dirty="0" err="1">
                          <a:solidFill>
                            <a:schemeClr val="tx1"/>
                          </a:solidFill>
                        </a:rPr>
                        <a:t>fallor</a:t>
                      </a:r>
                      <a:endParaRPr lang="cs-CZ" sz="3500" dirty="0">
                        <a:solidFill>
                          <a:schemeClr val="tx1"/>
                        </a:solidFill>
                      </a:endParaRPr>
                    </a:p>
                  </a:txBody>
                  <a:tcPr marL="100817" marR="100817" marT="50408" marB="50408">
                    <a:solidFill>
                      <a:schemeClr val="bg1"/>
                    </a:solidFill>
                  </a:tcPr>
                </a:tc>
                <a:tc>
                  <a:txBody>
                    <a:bodyPr/>
                    <a:lstStyle/>
                    <a:p>
                      <a:r>
                        <a:rPr lang="cs-CZ" sz="3500" dirty="0">
                          <a:solidFill>
                            <a:schemeClr val="tx1"/>
                          </a:solidFill>
                        </a:rPr>
                        <a:t>sum</a:t>
                      </a:r>
                    </a:p>
                  </a:txBody>
                  <a:tcPr marL="100817" marR="100817" marT="50408" marB="50408">
                    <a:solidFill>
                      <a:schemeClr val="bg1"/>
                    </a:solidFill>
                  </a:tcPr>
                </a:tc>
                <a:tc>
                  <a:txBody>
                    <a:bodyPr/>
                    <a:lstStyle/>
                    <a:p>
                      <a:r>
                        <a:rPr lang="cs-CZ" sz="3500" dirty="0" err="1">
                          <a:solidFill>
                            <a:schemeClr val="tx1"/>
                          </a:solidFill>
                        </a:rPr>
                        <a:t>If</a:t>
                      </a:r>
                      <a:r>
                        <a:rPr lang="cs-CZ" sz="3500" dirty="0">
                          <a:solidFill>
                            <a:schemeClr val="tx1"/>
                          </a:solidFill>
                        </a:rPr>
                        <a:t> I'm </a:t>
                      </a:r>
                      <a:r>
                        <a:rPr lang="cs-CZ" sz="3500" dirty="0" err="1">
                          <a:solidFill>
                            <a:schemeClr val="tx1"/>
                          </a:solidFill>
                        </a:rPr>
                        <a:t>wrong</a:t>
                      </a:r>
                      <a:endParaRPr lang="cs-CZ" sz="3500" dirty="0">
                        <a:solidFill>
                          <a:schemeClr val="tx1"/>
                        </a:solidFill>
                      </a:endParaRPr>
                    </a:p>
                  </a:txBody>
                  <a:tcPr marL="100817" marR="100817" marT="50408" marB="50408">
                    <a:solidFill>
                      <a:schemeClr val="bg1"/>
                    </a:solidFill>
                  </a:tcPr>
                </a:tc>
                <a:tc>
                  <a:txBody>
                    <a:bodyPr/>
                    <a:lstStyle/>
                    <a:p>
                      <a:r>
                        <a:rPr lang="cs-CZ" sz="3500" dirty="0">
                          <a:solidFill>
                            <a:schemeClr val="tx1"/>
                          </a:solidFill>
                        </a:rPr>
                        <a:t>I </a:t>
                      </a:r>
                      <a:r>
                        <a:rPr lang="cs-CZ" sz="3500" dirty="0" err="1">
                          <a:solidFill>
                            <a:schemeClr val="tx1"/>
                          </a:solidFill>
                        </a:rPr>
                        <a:t>am</a:t>
                      </a:r>
                      <a:endParaRPr lang="cs-CZ" sz="3500" dirty="0">
                        <a:solidFill>
                          <a:schemeClr val="tx1"/>
                        </a:solidFill>
                      </a:endParaRPr>
                    </a:p>
                  </a:txBody>
                  <a:tcPr marL="100817" marR="100817" marT="50408" marB="50408">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59524" y="1001906"/>
            <a:ext cx="8319850" cy="5752472"/>
          </a:xfrm>
        </p:spPr>
        <p:txBody>
          <a:bodyPr>
            <a:normAutofit/>
          </a:bodyPr>
          <a:lstStyle/>
          <a:p>
            <a:pPr>
              <a:buNone/>
            </a:pPr>
            <a:r>
              <a:rPr lang="en-US" i="1" dirty="0"/>
              <a:t>Shall I believe I am nothing? Shall I believe I am God?</a:t>
            </a:r>
            <a:endParaRPr lang="cs-CZ" i="1" dirty="0"/>
          </a:p>
          <a:p>
            <a:pPr>
              <a:buNone/>
            </a:pPr>
            <a:r>
              <a:rPr lang="en-US" b="1" i="1" dirty="0"/>
              <a:t>All the excesses, all the violence, and all the vanity of great men, come from the fact that they know not what they are</a:t>
            </a:r>
            <a:r>
              <a:rPr lang="cs-CZ" b="1" i="1" dirty="0"/>
              <a:t>…</a:t>
            </a:r>
            <a:endParaRPr lang="cs-CZ" i="1" dirty="0"/>
          </a:p>
          <a:p>
            <a:pPr>
              <a:buNone/>
            </a:pPr>
            <a:r>
              <a:rPr lang="en-US" i="1" dirty="0"/>
              <a:t>What part of us feels pleasure? Is it our hand, our arm, our flesh, or our blood? It must obviously be something immaterial.</a:t>
            </a:r>
            <a:endParaRPr lang="cs-CZ" i="1" dirty="0"/>
          </a:p>
          <a:p>
            <a:pPr algn="r">
              <a:buNone/>
            </a:pPr>
            <a:r>
              <a:rPr lang="cs-CZ" dirty="0"/>
              <a:t>(Pascal, </a:t>
            </a:r>
            <a:r>
              <a:rPr lang="cs-CZ" i="1" dirty="0" err="1"/>
              <a:t>Pensées</a:t>
            </a:r>
            <a:r>
              <a:rPr lang="cs-CZ" dirty="0"/>
              <a:t>)</a:t>
            </a:r>
          </a:p>
          <a:p>
            <a:pPr>
              <a:buNone/>
            </a:pP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943" y="302801"/>
            <a:ext cx="9073515" cy="1096066"/>
          </a:xfrm>
        </p:spPr>
        <p:txBody>
          <a:bodyPr/>
          <a:lstStyle/>
          <a:p>
            <a:r>
              <a:rPr lang="cs-CZ" dirty="0" err="1"/>
              <a:t>Philosophy</a:t>
            </a:r>
            <a:endParaRPr lang="cs-CZ" dirty="0"/>
          </a:p>
        </p:txBody>
      </p:sp>
      <p:sp>
        <p:nvSpPr>
          <p:cNvPr id="3" name="Zástupný symbol pro obsah 2"/>
          <p:cNvSpPr>
            <a:spLocks noGrp="1"/>
          </p:cNvSpPr>
          <p:nvPr>
            <p:ph idx="1"/>
          </p:nvPr>
        </p:nvSpPr>
        <p:spPr>
          <a:xfrm>
            <a:off x="809943" y="2351572"/>
            <a:ext cx="9073515" cy="4763529"/>
          </a:xfrm>
        </p:spPr>
        <p:txBody>
          <a:bodyPr>
            <a:normAutofit/>
          </a:bodyPr>
          <a:lstStyle/>
          <a:p>
            <a:r>
              <a:rPr lang="en-US" dirty="0"/>
              <a:t>philosophy is about </a:t>
            </a:r>
            <a:r>
              <a:rPr lang="en-US" b="1" dirty="0"/>
              <a:t>your attitude </a:t>
            </a:r>
            <a:r>
              <a:rPr lang="en-US" dirty="0"/>
              <a:t>towards knowledge</a:t>
            </a:r>
            <a:r>
              <a:rPr lang="cs-CZ" dirty="0"/>
              <a:t>/</a:t>
            </a:r>
            <a:r>
              <a:rPr lang="cs-CZ" dirty="0" err="1"/>
              <a:t>being</a:t>
            </a:r>
            <a:r>
              <a:rPr lang="cs-CZ" dirty="0"/>
              <a:t>/</a:t>
            </a:r>
            <a:r>
              <a:rPr lang="cs-CZ" dirty="0" err="1"/>
              <a:t>life</a:t>
            </a:r>
            <a:r>
              <a:rPr lang="en-US" dirty="0"/>
              <a:t> more than about studying a body of knowledge</a:t>
            </a:r>
            <a:r>
              <a:rPr lang="cs-CZ" dirty="0"/>
              <a:t>/</a:t>
            </a:r>
            <a:r>
              <a:rPr lang="cs-CZ" dirty="0" err="1"/>
              <a:t>being</a:t>
            </a:r>
            <a:r>
              <a:rPr lang="cs-CZ" dirty="0"/>
              <a:t>/</a:t>
            </a:r>
            <a:r>
              <a:rPr lang="cs-CZ" dirty="0" err="1"/>
              <a:t>life</a:t>
            </a:r>
            <a:r>
              <a:rPr lang="cs-CZ" dirty="0"/>
              <a:t> (i</a:t>
            </a:r>
            <a:r>
              <a:rPr lang="en-US" dirty="0"/>
              <a:t>n this way, philosophy differs from all other disciplines</a:t>
            </a:r>
            <a:r>
              <a:rPr lang="cs-CZ" dirty="0"/>
              <a:t> (-logy:</a:t>
            </a:r>
            <a:r>
              <a:rPr lang="en-US" dirty="0"/>
              <a:t> for example,   bio</a:t>
            </a:r>
            <a:r>
              <a:rPr lang="cs-CZ" dirty="0"/>
              <a:t>-</a:t>
            </a:r>
            <a:r>
              <a:rPr lang="en-US" dirty="0"/>
              <a:t>logy – the study of life</a:t>
            </a:r>
            <a:r>
              <a:rPr lang="cs-CZ" dirty="0"/>
              <a:t>)</a:t>
            </a:r>
            <a:r>
              <a:rPr lang="en-US" dirty="0"/>
              <a:t> </a:t>
            </a:r>
            <a:endParaRPr lang="cs-CZ" dirty="0"/>
          </a:p>
          <a:p>
            <a:r>
              <a:rPr lang="en-US" dirty="0"/>
              <a:t>In this course, you </a:t>
            </a:r>
            <a:r>
              <a:rPr lang="cs-CZ" dirty="0" err="1"/>
              <a:t>should</a:t>
            </a:r>
            <a:r>
              <a:rPr lang="cs-CZ" dirty="0"/>
              <a:t> </a:t>
            </a:r>
            <a:r>
              <a:rPr lang="en-US" dirty="0"/>
              <a:t>think about your own </a:t>
            </a:r>
            <a:r>
              <a:rPr lang="cs-CZ" dirty="0" err="1"/>
              <a:t>regards</a:t>
            </a:r>
            <a:r>
              <a:rPr lang="cs-CZ" dirty="0"/>
              <a:t> (</a:t>
            </a:r>
            <a:r>
              <a:rPr lang="cs-CZ" dirty="0" err="1"/>
              <a:t>relationships</a:t>
            </a:r>
            <a:r>
              <a:rPr lang="cs-CZ" dirty="0"/>
              <a:t>, </a:t>
            </a:r>
            <a:r>
              <a:rPr lang="cs-CZ" dirty="0" err="1"/>
              <a:t>respect</a:t>
            </a:r>
            <a:r>
              <a:rPr lang="cs-CZ" dirty="0"/>
              <a:t>).</a:t>
            </a:r>
          </a:p>
          <a:p>
            <a:pPr>
              <a:buNone/>
            </a:pPr>
            <a:endParaRPr lang="cs-CZ" dirty="0"/>
          </a:p>
        </p:txBody>
      </p:sp>
      <p:pic>
        <p:nvPicPr>
          <p:cNvPr id="4" name="Picture 4" descr="http://thesirenswansea.files.wordpress.com/2012/01/tattoo-design.jpg"/>
          <p:cNvPicPr>
            <a:picLocks noChangeAspect="1" noChangeArrowheads="1"/>
          </p:cNvPicPr>
          <p:nvPr/>
        </p:nvPicPr>
        <p:blipFill>
          <a:blip r:embed="rId3" cstate="print"/>
          <a:srcRect/>
          <a:stretch>
            <a:fillRect/>
          </a:stretch>
        </p:blipFill>
        <p:spPr bwMode="auto">
          <a:xfrm>
            <a:off x="4050627" y="0"/>
            <a:ext cx="2256563" cy="22721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41955" y="1319475"/>
            <a:ext cx="9130098" cy="5434904"/>
          </a:xfrm>
        </p:spPr>
        <p:txBody>
          <a:bodyPr>
            <a:normAutofit/>
          </a:bodyPr>
          <a:lstStyle/>
          <a:p>
            <a:pPr>
              <a:buNone/>
            </a:pPr>
            <a:r>
              <a:rPr lang="cs-CZ" i="1" dirty="0" err="1"/>
              <a:t>Knowledge</a:t>
            </a:r>
            <a:r>
              <a:rPr lang="cs-CZ" i="1" dirty="0"/>
              <a:t> </a:t>
            </a:r>
            <a:r>
              <a:rPr lang="cs-CZ" i="1" dirty="0" err="1"/>
              <a:t>about</a:t>
            </a:r>
            <a:r>
              <a:rPr lang="cs-CZ" i="1" dirty="0"/>
              <a:t> man</a:t>
            </a:r>
          </a:p>
          <a:p>
            <a:pPr>
              <a:buNone/>
            </a:pPr>
            <a:r>
              <a:rPr lang="cs-CZ" i="1" dirty="0"/>
              <a:t>has </a:t>
            </a:r>
            <a:r>
              <a:rPr lang="cs-CZ" i="1" dirty="0" err="1"/>
              <a:t>never</a:t>
            </a:r>
            <a:r>
              <a:rPr lang="cs-CZ" i="1" dirty="0"/>
              <a:t> </a:t>
            </a:r>
            <a:r>
              <a:rPr lang="cs-CZ" i="1" dirty="0" err="1"/>
              <a:t>been</a:t>
            </a:r>
            <a:r>
              <a:rPr lang="cs-CZ" i="1" dirty="0"/>
              <a:t> as </a:t>
            </a:r>
            <a:r>
              <a:rPr lang="cs-CZ" i="1" dirty="0" err="1"/>
              <a:t>wide</a:t>
            </a:r>
            <a:r>
              <a:rPr lang="cs-CZ" i="1" dirty="0"/>
              <a:t> </a:t>
            </a:r>
            <a:r>
              <a:rPr lang="cs-CZ" i="1" dirty="0" err="1"/>
              <a:t>and</a:t>
            </a:r>
            <a:r>
              <a:rPr lang="cs-CZ" i="1" dirty="0"/>
              <a:t> </a:t>
            </a:r>
            <a:r>
              <a:rPr lang="en-US" i="1" dirty="0"/>
              <a:t>diverse </a:t>
            </a:r>
            <a:r>
              <a:rPr lang="cs-CZ" i="1" dirty="0"/>
              <a:t>as </a:t>
            </a:r>
            <a:r>
              <a:rPr lang="cs-CZ" i="1" dirty="0" err="1"/>
              <a:t>it</a:t>
            </a:r>
            <a:r>
              <a:rPr lang="cs-CZ" i="1" dirty="0"/>
              <a:t> </a:t>
            </a:r>
            <a:r>
              <a:rPr lang="cs-CZ" i="1" dirty="0" err="1"/>
              <a:t>is</a:t>
            </a:r>
            <a:r>
              <a:rPr lang="en-US" i="1" dirty="0"/>
              <a:t> today</a:t>
            </a:r>
            <a:endParaRPr lang="cs-CZ" i="1" dirty="0"/>
          </a:p>
          <a:p>
            <a:pPr>
              <a:buNone/>
            </a:pPr>
            <a:r>
              <a:rPr lang="en-US" i="1" dirty="0"/>
              <a:t>But</a:t>
            </a:r>
            <a:r>
              <a:rPr lang="cs-CZ" i="1" dirty="0"/>
              <a:t>, </a:t>
            </a:r>
            <a:r>
              <a:rPr lang="cs-CZ" i="1" dirty="0" err="1"/>
              <a:t>at</a:t>
            </a:r>
            <a:r>
              <a:rPr lang="cs-CZ" i="1" dirty="0"/>
              <a:t> </a:t>
            </a:r>
            <a:r>
              <a:rPr lang="cs-CZ" i="1" dirty="0" err="1"/>
              <a:t>the</a:t>
            </a:r>
            <a:r>
              <a:rPr lang="cs-CZ" i="1" dirty="0"/>
              <a:t> </a:t>
            </a:r>
            <a:r>
              <a:rPr lang="cs-CZ" i="1" dirty="0" err="1"/>
              <a:t>same</a:t>
            </a:r>
            <a:r>
              <a:rPr lang="cs-CZ" i="1" dirty="0"/>
              <a:t> </a:t>
            </a:r>
            <a:r>
              <a:rPr lang="cs-CZ" i="1" dirty="0" err="1"/>
              <a:t>time</a:t>
            </a:r>
            <a:r>
              <a:rPr lang="cs-CZ" i="1" dirty="0"/>
              <a:t>,</a:t>
            </a:r>
          </a:p>
          <a:p>
            <a:pPr>
              <a:buNone/>
            </a:pPr>
            <a:r>
              <a:rPr lang="cs-CZ" i="1" dirty="0" err="1"/>
              <a:t>it</a:t>
            </a:r>
            <a:r>
              <a:rPr lang="en-US" i="1" dirty="0"/>
              <a:t> </a:t>
            </a:r>
            <a:r>
              <a:rPr lang="cs-CZ" i="1" dirty="0"/>
              <a:t>has </a:t>
            </a:r>
            <a:r>
              <a:rPr lang="cs-CZ" i="1" dirty="0" err="1"/>
              <a:t>never</a:t>
            </a:r>
            <a:r>
              <a:rPr lang="cs-CZ" i="1" dirty="0"/>
              <a:t> </a:t>
            </a:r>
            <a:r>
              <a:rPr lang="cs-CZ" i="1" dirty="0" err="1"/>
              <a:t>been</a:t>
            </a:r>
            <a:r>
              <a:rPr lang="cs-CZ" i="1" dirty="0"/>
              <a:t> </a:t>
            </a:r>
            <a:r>
              <a:rPr lang="cs-CZ" i="1" dirty="0" err="1"/>
              <a:t>known</a:t>
            </a:r>
            <a:r>
              <a:rPr lang="cs-CZ" i="1" dirty="0"/>
              <a:t> </a:t>
            </a:r>
            <a:r>
              <a:rPr lang="cs-CZ" i="1" dirty="0" err="1"/>
              <a:t>less</a:t>
            </a:r>
            <a:endParaRPr lang="cs-CZ" i="1" dirty="0"/>
          </a:p>
          <a:p>
            <a:pPr>
              <a:buNone/>
            </a:pPr>
            <a:r>
              <a:rPr lang="cs-CZ" i="1" dirty="0" err="1"/>
              <a:t>of</a:t>
            </a:r>
            <a:r>
              <a:rPr lang="cs-CZ" i="1" dirty="0"/>
              <a:t> </a:t>
            </a:r>
            <a:r>
              <a:rPr lang="en-US" i="1" dirty="0"/>
              <a:t>what </a:t>
            </a:r>
            <a:r>
              <a:rPr lang="cs-CZ" i="1" dirty="0"/>
              <a:t>a </a:t>
            </a:r>
            <a:r>
              <a:rPr lang="en-US" i="1" dirty="0"/>
              <a:t>man</a:t>
            </a:r>
            <a:r>
              <a:rPr lang="cs-CZ" i="1" dirty="0"/>
              <a:t> </a:t>
            </a:r>
            <a:r>
              <a:rPr lang="cs-CZ" i="1" dirty="0" err="1"/>
              <a:t>actually</a:t>
            </a:r>
            <a:r>
              <a:rPr lang="cs-CZ" i="1" dirty="0"/>
              <a:t> </a:t>
            </a:r>
            <a:r>
              <a:rPr lang="cs-CZ" i="1" dirty="0" err="1"/>
              <a:t>is</a:t>
            </a:r>
            <a:r>
              <a:rPr lang="cs-CZ" i="1" dirty="0"/>
              <a:t>, </a:t>
            </a:r>
            <a:r>
              <a:rPr lang="en-US" i="1" dirty="0"/>
              <a:t>than </a:t>
            </a:r>
            <a:r>
              <a:rPr lang="cs-CZ" i="1" dirty="0" err="1"/>
              <a:t>it</a:t>
            </a:r>
            <a:r>
              <a:rPr lang="cs-CZ" i="1" dirty="0"/>
              <a:t> </a:t>
            </a:r>
            <a:r>
              <a:rPr lang="cs-CZ" i="1" dirty="0" err="1"/>
              <a:t>is</a:t>
            </a:r>
            <a:r>
              <a:rPr lang="cs-CZ" i="1" dirty="0"/>
              <a:t> </a:t>
            </a:r>
            <a:r>
              <a:rPr lang="cs-CZ" i="1" dirty="0" err="1"/>
              <a:t>known</a:t>
            </a:r>
            <a:r>
              <a:rPr lang="cs-CZ" i="1" dirty="0"/>
              <a:t> </a:t>
            </a:r>
            <a:r>
              <a:rPr lang="cs-CZ" i="1" dirty="0" err="1"/>
              <a:t>today</a:t>
            </a:r>
            <a:r>
              <a:rPr lang="cs-CZ" i="1" dirty="0"/>
              <a:t>.</a:t>
            </a:r>
          </a:p>
          <a:p>
            <a:pPr>
              <a:buNone/>
            </a:pPr>
            <a:endParaRPr lang="cs-CZ" i="1" dirty="0"/>
          </a:p>
          <a:p>
            <a:pPr algn="r">
              <a:buNone/>
            </a:pPr>
            <a:r>
              <a:rPr lang="cs-CZ" dirty="0"/>
              <a:t>(Martin </a:t>
            </a:r>
            <a:r>
              <a:rPr lang="cs-CZ" dirty="0" err="1"/>
              <a:t>Heidegger</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64749" y="-20128"/>
            <a:ext cx="5653142" cy="1260210"/>
          </a:xfrm>
        </p:spPr>
        <p:txBody>
          <a:bodyPr>
            <a:normAutofit/>
          </a:bodyPr>
          <a:lstStyle/>
          <a:p>
            <a:pPr algn="l"/>
            <a:r>
              <a:rPr lang="cs-CZ" b="1" dirty="0" err="1"/>
              <a:t>What</a:t>
            </a:r>
            <a:r>
              <a:rPr lang="cs-CZ" dirty="0"/>
              <a:t> </a:t>
            </a:r>
            <a:r>
              <a:rPr lang="cs-CZ" dirty="0" err="1"/>
              <a:t>is</a:t>
            </a:r>
            <a:r>
              <a:rPr lang="cs-CZ" dirty="0"/>
              <a:t> a man?→ </a:t>
            </a:r>
            <a:r>
              <a:rPr lang="cs-CZ" b="1" dirty="0" err="1"/>
              <a:t>Who</a:t>
            </a:r>
            <a:r>
              <a:rPr lang="cs-CZ" dirty="0"/>
              <a:t> </a:t>
            </a:r>
            <a:r>
              <a:rPr lang="cs-CZ" dirty="0" err="1"/>
              <a:t>is</a:t>
            </a:r>
            <a:r>
              <a:rPr lang="cs-CZ" dirty="0"/>
              <a:t> a man?</a:t>
            </a:r>
          </a:p>
        </p:txBody>
      </p:sp>
      <p:sp>
        <p:nvSpPr>
          <p:cNvPr id="3075" name="Rectangle 3"/>
          <p:cNvSpPr>
            <a:spLocks noGrp="1" noChangeArrowheads="1"/>
          </p:cNvSpPr>
          <p:nvPr>
            <p:ph type="body" sz="half" idx="1"/>
          </p:nvPr>
        </p:nvSpPr>
        <p:spPr/>
        <p:txBody>
          <a:bodyPr/>
          <a:lstStyle/>
          <a:p>
            <a:pPr>
              <a:buFontTx/>
              <a:buNone/>
            </a:pPr>
            <a:r>
              <a:rPr lang="cs-CZ" sz="4410" dirty="0" err="1"/>
              <a:t>Thinking</a:t>
            </a:r>
            <a:r>
              <a:rPr lang="cs-CZ" sz="4410" dirty="0"/>
              <a:t> </a:t>
            </a:r>
            <a:r>
              <a:rPr lang="cs-CZ" sz="4410" dirty="0" err="1"/>
              <a:t>about</a:t>
            </a:r>
            <a:r>
              <a:rPr lang="cs-CZ" sz="4410" dirty="0"/>
              <a:t> man in a </a:t>
            </a:r>
            <a:r>
              <a:rPr lang="cs-CZ" sz="4410" dirty="0" err="1"/>
              <a:t>holistic</a:t>
            </a:r>
            <a:r>
              <a:rPr lang="cs-CZ" sz="4410" dirty="0"/>
              <a:t> </a:t>
            </a:r>
            <a:r>
              <a:rPr lang="cs-CZ" sz="4410" dirty="0" err="1"/>
              <a:t>way</a:t>
            </a:r>
            <a:r>
              <a:rPr lang="cs-CZ" sz="4410" dirty="0"/>
              <a:t> (</a:t>
            </a:r>
            <a:r>
              <a:rPr lang="cs-CZ" sz="4410" b="1" cap="small" dirty="0" err="1"/>
              <a:t>meléte</a:t>
            </a:r>
            <a:r>
              <a:rPr lang="cs-CZ" sz="4410" b="1" cap="small" dirty="0"/>
              <a:t> to pan</a:t>
            </a:r>
            <a:r>
              <a:rPr lang="cs-CZ" sz="4410" dirty="0"/>
              <a:t>) – are </a:t>
            </a:r>
            <a:r>
              <a:rPr lang="cs-CZ" sz="4410" dirty="0" err="1"/>
              <a:t>people</a:t>
            </a:r>
            <a:r>
              <a:rPr lang="cs-CZ" sz="4410" dirty="0"/>
              <a:t> </a:t>
            </a:r>
            <a:r>
              <a:rPr lang="cs-CZ" sz="4410" dirty="0" err="1"/>
              <a:t>capable</a:t>
            </a:r>
            <a:r>
              <a:rPr lang="cs-CZ" sz="4410" dirty="0"/>
              <a:t> </a:t>
            </a:r>
            <a:r>
              <a:rPr lang="cs-CZ" sz="4410" dirty="0" err="1"/>
              <a:t>of</a:t>
            </a:r>
            <a:r>
              <a:rPr lang="cs-CZ" sz="4410" dirty="0"/>
              <a:t> </a:t>
            </a:r>
            <a:r>
              <a:rPr lang="cs-CZ" sz="4410" dirty="0" err="1"/>
              <a:t>it</a:t>
            </a:r>
            <a:r>
              <a:rPr lang="cs-CZ" sz="4410" dirty="0"/>
              <a:t>?</a:t>
            </a:r>
          </a:p>
          <a:p>
            <a:pPr>
              <a:buFontTx/>
              <a:buNone/>
            </a:pPr>
            <a:endParaRPr lang="cs-CZ" sz="3087" dirty="0"/>
          </a:p>
        </p:txBody>
      </p:sp>
      <p:pic>
        <p:nvPicPr>
          <p:cNvPr id="3077" name="Picture 5" descr="Obrázek “http://anatomie-cloveka.navajo.cz/anatomie-cloveka-3.png” nelze zobrazit, protože obsahuje chyby."/>
          <p:cNvPicPr>
            <a:picLocks noGrp="1" noChangeAspect="1" noChangeArrowheads="1"/>
          </p:cNvPicPr>
          <p:nvPr>
            <p:ph sz="half" idx="2"/>
          </p:nvPr>
        </p:nvPicPr>
        <p:blipFill>
          <a:blip r:embed="rId2" cstate="print"/>
          <a:srcRect/>
          <a:stretch>
            <a:fillRect/>
          </a:stretch>
        </p:blipFill>
        <p:spPr>
          <a:xfrm>
            <a:off x="8057903" y="806885"/>
            <a:ext cx="2329638" cy="6754377"/>
          </a:xfrm>
          <a:noFill/>
          <a:ln/>
        </p:spPr>
      </p:pic>
      <p:cxnSp>
        <p:nvCxnSpPr>
          <p:cNvPr id="7" name="Přímá spojovací čára 6"/>
          <p:cNvCxnSpPr/>
          <p:nvPr/>
        </p:nvCxnSpPr>
        <p:spPr>
          <a:xfrm>
            <a:off x="8442994" y="1319474"/>
            <a:ext cx="1429059" cy="5081098"/>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flipH="1">
            <a:off x="8442994" y="1319474"/>
            <a:ext cx="1508451" cy="5160490"/>
          </a:xfrm>
          <a:prstGeom prst="line">
            <a:avLst/>
          </a:prstGeom>
          <a:ln w="34925"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059524" y="1001906"/>
            <a:ext cx="8653745" cy="6382605"/>
          </a:xfrm>
        </p:spPr>
        <p:txBody>
          <a:bodyPr>
            <a:normAutofit/>
          </a:bodyPr>
          <a:lstStyle/>
          <a:p>
            <a:pPr>
              <a:lnSpc>
                <a:spcPct val="90000"/>
              </a:lnSpc>
              <a:buNone/>
            </a:pPr>
            <a:r>
              <a:rPr lang="cs-CZ" sz="5292" i="1" dirty="0" err="1">
                <a:cs typeface="Arial" charset="0"/>
              </a:rPr>
              <a:t>Qu</a:t>
            </a:r>
            <a:r>
              <a:rPr lang="cs-CZ" sz="5292" i="1" dirty="0">
                <a:cs typeface="Arial" charset="0"/>
              </a:rPr>
              <a:t>´</a:t>
            </a:r>
            <a:r>
              <a:rPr lang="cs-CZ" sz="5292" i="1" dirty="0" err="1">
                <a:cs typeface="Arial" charset="0"/>
              </a:rPr>
              <a:t>est</a:t>
            </a:r>
            <a:r>
              <a:rPr lang="cs-CZ" sz="5292" i="1" dirty="0">
                <a:cs typeface="Arial" charset="0"/>
              </a:rPr>
              <a:t> </a:t>
            </a:r>
            <a:r>
              <a:rPr lang="cs-CZ" sz="5292" i="1" dirty="0" err="1">
                <a:cs typeface="Arial" charset="0"/>
              </a:rPr>
              <a:t>ce</a:t>
            </a:r>
            <a:r>
              <a:rPr lang="cs-CZ" sz="5292" i="1" dirty="0">
                <a:cs typeface="Arial" charset="0"/>
              </a:rPr>
              <a:t> </a:t>
            </a:r>
            <a:r>
              <a:rPr lang="cs-CZ" sz="5292" i="1" dirty="0" err="1">
                <a:cs typeface="Arial" charset="0"/>
              </a:rPr>
              <a:t>qu</a:t>
            </a:r>
            <a:r>
              <a:rPr lang="cs-CZ" sz="5292" i="1" dirty="0">
                <a:cs typeface="Arial" charset="0"/>
              </a:rPr>
              <a:t>´</a:t>
            </a:r>
            <a:r>
              <a:rPr lang="cs-CZ" sz="5292" i="1" dirty="0" err="1">
                <a:cs typeface="Arial" charset="0"/>
              </a:rPr>
              <a:t>un</a:t>
            </a:r>
            <a:r>
              <a:rPr lang="cs-CZ" sz="5292" i="1" dirty="0">
                <a:cs typeface="Arial" charset="0"/>
              </a:rPr>
              <a:t> </a:t>
            </a:r>
            <a:r>
              <a:rPr lang="cs-CZ" sz="5292" i="1" dirty="0" err="1">
                <a:cs typeface="Arial" charset="0"/>
              </a:rPr>
              <a:t>homme</a:t>
            </a:r>
            <a:r>
              <a:rPr lang="cs-CZ" sz="5292" i="1" dirty="0">
                <a:cs typeface="Arial" charset="0"/>
              </a:rPr>
              <a:t> </a:t>
            </a:r>
            <a:r>
              <a:rPr lang="cs-CZ" sz="5292" i="1" dirty="0" err="1">
                <a:cs typeface="Arial" charset="0"/>
              </a:rPr>
              <a:t>dans</a:t>
            </a:r>
            <a:r>
              <a:rPr lang="cs-CZ" sz="5292" i="1" dirty="0">
                <a:cs typeface="Arial" charset="0"/>
              </a:rPr>
              <a:t> l´</a:t>
            </a:r>
            <a:r>
              <a:rPr lang="cs-CZ" sz="5292" i="1" dirty="0" err="1">
                <a:cs typeface="Arial" charset="0"/>
              </a:rPr>
              <a:t>infini</a:t>
            </a:r>
            <a:r>
              <a:rPr lang="cs-CZ" sz="5292" i="1" dirty="0">
                <a:cs typeface="Arial" charset="0"/>
              </a:rPr>
              <a:t>?</a:t>
            </a:r>
          </a:p>
          <a:p>
            <a:pPr>
              <a:lnSpc>
                <a:spcPct val="90000"/>
              </a:lnSpc>
              <a:buNone/>
            </a:pPr>
            <a:endParaRPr lang="cs-CZ" sz="5292" dirty="0">
              <a:cs typeface="Arial" charset="0"/>
            </a:endParaRPr>
          </a:p>
          <a:p>
            <a:pPr>
              <a:lnSpc>
                <a:spcPct val="90000"/>
              </a:lnSpc>
              <a:buNone/>
            </a:pPr>
            <a:r>
              <a:rPr lang="cs-CZ" sz="5292" i="1" dirty="0" err="1">
                <a:cs typeface="Arial" charset="0"/>
              </a:rPr>
              <a:t>Nous</a:t>
            </a:r>
            <a:r>
              <a:rPr lang="cs-CZ" sz="5292" i="1" dirty="0">
                <a:cs typeface="Arial" charset="0"/>
              </a:rPr>
              <a:t> </a:t>
            </a:r>
            <a:r>
              <a:rPr lang="cs-CZ" sz="5292" i="1" dirty="0" err="1">
                <a:cs typeface="Arial" charset="0"/>
              </a:rPr>
              <a:t>sommes</a:t>
            </a:r>
            <a:r>
              <a:rPr lang="cs-CZ" sz="5292" i="1" dirty="0">
                <a:cs typeface="Arial" charset="0"/>
              </a:rPr>
              <a:t> </a:t>
            </a:r>
            <a:r>
              <a:rPr lang="cs-CZ" sz="5292" i="1" dirty="0" err="1">
                <a:cs typeface="Arial" charset="0"/>
              </a:rPr>
              <a:t>quelque</a:t>
            </a:r>
            <a:r>
              <a:rPr lang="cs-CZ" sz="5292" i="1" dirty="0">
                <a:cs typeface="Arial" charset="0"/>
              </a:rPr>
              <a:t> </a:t>
            </a:r>
            <a:r>
              <a:rPr lang="cs-CZ" sz="5292" i="1" dirty="0" err="1">
                <a:cs typeface="Arial" charset="0"/>
              </a:rPr>
              <a:t>chose</a:t>
            </a:r>
            <a:r>
              <a:rPr lang="cs-CZ" sz="5292" i="1" dirty="0">
                <a:cs typeface="Arial" charset="0"/>
              </a:rPr>
              <a:t>, </a:t>
            </a:r>
            <a:r>
              <a:rPr lang="cs-CZ" sz="5292" i="1" dirty="0" err="1">
                <a:cs typeface="Arial" charset="0"/>
              </a:rPr>
              <a:t>et</a:t>
            </a:r>
            <a:r>
              <a:rPr lang="cs-CZ" sz="5292" i="1" dirty="0">
                <a:cs typeface="Arial" charset="0"/>
              </a:rPr>
              <a:t> ne </a:t>
            </a:r>
            <a:r>
              <a:rPr lang="cs-CZ" sz="5292" i="1" dirty="0" err="1">
                <a:cs typeface="Arial" charset="0"/>
              </a:rPr>
              <a:t>sommes</a:t>
            </a:r>
            <a:r>
              <a:rPr lang="cs-CZ" sz="5292" i="1" dirty="0">
                <a:cs typeface="Arial" charset="0"/>
              </a:rPr>
              <a:t> pas </a:t>
            </a:r>
            <a:r>
              <a:rPr lang="cs-CZ" sz="5292" i="1" dirty="0" err="1">
                <a:cs typeface="Arial" charset="0"/>
              </a:rPr>
              <a:t>tout</a:t>
            </a:r>
            <a:r>
              <a:rPr lang="cs-CZ" sz="5292" i="1" dirty="0">
                <a:cs typeface="Arial" charset="0"/>
              </a:rPr>
              <a:t>.</a:t>
            </a:r>
          </a:p>
          <a:p>
            <a:pPr algn="r">
              <a:lnSpc>
                <a:spcPct val="90000"/>
              </a:lnSpc>
              <a:buNone/>
            </a:pPr>
            <a:r>
              <a:rPr lang="cs-CZ" sz="3969" dirty="0">
                <a:cs typeface="Arial" charset="0"/>
              </a:rPr>
              <a:t>(</a:t>
            </a:r>
            <a:r>
              <a:rPr lang="cs-CZ" sz="3969" dirty="0" err="1">
                <a:cs typeface="Arial" charset="0"/>
              </a:rPr>
              <a:t>Blaise</a:t>
            </a:r>
            <a:r>
              <a:rPr lang="cs-CZ" sz="3969" dirty="0">
                <a:cs typeface="Arial" charset="0"/>
              </a:rPr>
              <a:t> </a:t>
            </a:r>
            <a:r>
              <a:rPr lang="cs-CZ" sz="3969" dirty="0">
                <a:cs typeface="Arial" charset="0"/>
                <a:hlinkClick r:id="rId2"/>
              </a:rPr>
              <a:t>Pascal</a:t>
            </a:r>
            <a:r>
              <a:rPr lang="cs-CZ" sz="3969" dirty="0">
                <a:cs typeface="Arial" charset="0"/>
              </a:rPr>
              <a:t> 1623-62)</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cs-CZ" sz="4410" dirty="0" err="1"/>
              <a:t>Thinking</a:t>
            </a:r>
            <a:r>
              <a:rPr lang="cs-CZ" sz="4410" dirty="0"/>
              <a:t> </a:t>
            </a:r>
            <a:r>
              <a:rPr lang="cs-CZ" sz="4410" dirty="0" err="1"/>
              <a:t>reed</a:t>
            </a:r>
            <a:endParaRPr lang="cs-CZ" sz="4410" dirty="0"/>
          </a:p>
        </p:txBody>
      </p:sp>
      <p:sp>
        <p:nvSpPr>
          <p:cNvPr id="6147" name="Rectangle 3"/>
          <p:cNvSpPr>
            <a:spLocks noGrp="1" noChangeArrowheads="1"/>
          </p:cNvSpPr>
          <p:nvPr>
            <p:ph type="body" idx="1"/>
          </p:nvPr>
        </p:nvSpPr>
        <p:spPr>
          <a:xfrm>
            <a:off x="809943" y="1557651"/>
            <a:ext cx="9073515" cy="5795327"/>
          </a:xfrm>
        </p:spPr>
        <p:txBody>
          <a:bodyPr>
            <a:normAutofit lnSpcReduction="10000"/>
          </a:bodyPr>
          <a:lstStyle/>
          <a:p>
            <a:pPr>
              <a:lnSpc>
                <a:spcPct val="90000"/>
              </a:lnSpc>
              <a:buNone/>
            </a:pPr>
            <a:r>
              <a:rPr lang="cs-CZ" sz="2646" dirty="0">
                <a:cs typeface="Arial" charset="0"/>
              </a:rPr>
              <a:t>(Pascal, </a:t>
            </a:r>
            <a:r>
              <a:rPr lang="cs-CZ" sz="2646" i="1" dirty="0" err="1">
                <a:cs typeface="Arial" charset="0"/>
              </a:rPr>
              <a:t>Pensées</a:t>
            </a:r>
            <a:r>
              <a:rPr lang="cs-CZ" sz="2646" dirty="0">
                <a:cs typeface="Arial" charset="0"/>
              </a:rPr>
              <a:t>):</a:t>
            </a:r>
          </a:p>
          <a:p>
            <a:pPr eaLnBrk="1" hangingPunct="1">
              <a:lnSpc>
                <a:spcPct val="90000"/>
              </a:lnSpc>
              <a:buNone/>
            </a:pPr>
            <a:endParaRPr lang="cs-CZ" sz="992" dirty="0">
              <a:cs typeface="Arial" charset="0"/>
            </a:endParaRPr>
          </a:p>
          <a:p>
            <a:pPr>
              <a:lnSpc>
                <a:spcPct val="90000"/>
              </a:lnSpc>
              <a:buNone/>
            </a:pPr>
            <a:r>
              <a:rPr lang="fr-FR" sz="2426" i="1" dirty="0"/>
              <a:t>L'homme n'est qu'un roseau, le plus faible de la nature; mais c'est un roseau pensant. </a:t>
            </a:r>
            <a:r>
              <a:rPr lang="cs-CZ" sz="2426" i="1" dirty="0"/>
              <a:t>…</a:t>
            </a:r>
            <a:r>
              <a:rPr lang="fr-FR" sz="2426" i="1" dirty="0"/>
              <a:t> une vapeur, une goutte d’eau suffit pour le tuer. Mais </a:t>
            </a:r>
            <a:r>
              <a:rPr lang="cs-CZ" sz="2426" i="1" dirty="0"/>
              <a:t>...</a:t>
            </a:r>
            <a:r>
              <a:rPr lang="fr-FR" sz="2426" i="1" dirty="0"/>
              <a:t> parce qu’il sait qu’il meurt, et l’avantage que l’univers a sur lui, l’univers n’en sait rien. Ainsi toute notre dignité consiste dans la pensée. C'est de là qu'il faut nous relever, non de l'espace et de la durée. Travaillons donc à bien penser. voilà le principe de la morale.</a:t>
            </a:r>
            <a:r>
              <a:rPr lang="fr-FR" sz="2426" dirty="0"/>
              <a:t> </a:t>
            </a:r>
            <a:endParaRPr lang="cs-CZ" sz="2426" i="1" dirty="0">
              <a:cs typeface="Arial" charset="0"/>
            </a:endParaRPr>
          </a:p>
          <a:p>
            <a:pPr>
              <a:lnSpc>
                <a:spcPct val="90000"/>
              </a:lnSpc>
              <a:buNone/>
            </a:pPr>
            <a:r>
              <a:rPr lang="en-US" sz="2426" b="1" dirty="0"/>
              <a:t>Man is but a reed, the most feeble thing in nature; but he is a thinking reed. </a:t>
            </a:r>
            <a:r>
              <a:rPr lang="cs-CZ" sz="2426" b="1" dirty="0"/>
              <a:t>…</a:t>
            </a:r>
            <a:r>
              <a:rPr lang="en-US" sz="2426" b="1" dirty="0"/>
              <a:t> A </a:t>
            </a:r>
            <a:r>
              <a:rPr lang="en-US" sz="2426" b="1" dirty="0" err="1"/>
              <a:t>vapour</a:t>
            </a:r>
            <a:r>
              <a:rPr lang="en-US" sz="2426" b="1" dirty="0"/>
              <a:t>, a drop of water suffices to kill him. But, </a:t>
            </a:r>
            <a:r>
              <a:rPr lang="cs-CZ" sz="2426" b="1" dirty="0"/>
              <a:t>…</a:t>
            </a:r>
            <a:r>
              <a:rPr lang="en-US" sz="2426" b="1" dirty="0"/>
              <a:t>man would still be more noble than that which killed him, because he knows that he dies and the advantage which the universe has over him; the universe knows nothing of this. All our dignity consists, then, in thought. By it we must elevate ourselves, and not by space and time which we cannot fill. Let us </a:t>
            </a:r>
            <a:r>
              <a:rPr lang="en-US" sz="2426" b="1" dirty="0" err="1"/>
              <a:t>endeavour</a:t>
            </a:r>
            <a:r>
              <a:rPr lang="en-US" sz="2426" b="1" dirty="0"/>
              <a:t>, then, to think well; this is the principle of morality.</a:t>
            </a:r>
            <a:r>
              <a:rPr lang="en-US" sz="2426" dirty="0"/>
              <a:t> </a:t>
            </a:r>
            <a:r>
              <a:rPr lang="cs-CZ" sz="2426" dirty="0"/>
              <a:t>(347)</a:t>
            </a:r>
          </a:p>
          <a:p>
            <a:pPr>
              <a:lnSpc>
                <a:spcPct val="90000"/>
              </a:lnSpc>
              <a:buNone/>
            </a:pPr>
            <a:endParaRPr lang="cs-CZ" sz="2646" i="1"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cs-CZ" sz="4410" dirty="0" err="1"/>
              <a:t>Thinking</a:t>
            </a:r>
            <a:r>
              <a:rPr lang="cs-CZ" sz="4410" dirty="0"/>
              <a:t> man – </a:t>
            </a:r>
            <a:r>
              <a:rPr lang="cs-CZ" sz="4410" dirty="0" err="1"/>
              <a:t>loving</a:t>
            </a:r>
            <a:r>
              <a:rPr lang="cs-CZ" sz="4410" dirty="0"/>
              <a:t> </a:t>
            </a:r>
            <a:r>
              <a:rPr lang="cs-CZ" sz="4410" dirty="0" err="1"/>
              <a:t>being</a:t>
            </a:r>
            <a:endParaRPr lang="cs-CZ" sz="4410" dirty="0"/>
          </a:p>
        </p:txBody>
      </p:sp>
      <p:sp>
        <p:nvSpPr>
          <p:cNvPr id="6147" name="Rectangle 3"/>
          <p:cNvSpPr>
            <a:spLocks noGrp="1" noChangeArrowheads="1"/>
          </p:cNvSpPr>
          <p:nvPr>
            <p:ph type="body" idx="1"/>
          </p:nvPr>
        </p:nvSpPr>
        <p:spPr>
          <a:xfrm>
            <a:off x="583171" y="1478259"/>
            <a:ext cx="9447666" cy="5874719"/>
          </a:xfrm>
        </p:spPr>
        <p:txBody>
          <a:bodyPr>
            <a:normAutofit/>
          </a:bodyPr>
          <a:lstStyle/>
          <a:p>
            <a:pPr>
              <a:lnSpc>
                <a:spcPct val="90000"/>
              </a:lnSpc>
              <a:buNone/>
            </a:pPr>
            <a:r>
              <a:rPr lang="cs-CZ" sz="2426" b="1" i="1" dirty="0" err="1">
                <a:cs typeface="Arial" charset="0"/>
              </a:rPr>
              <a:t>Le</a:t>
            </a:r>
            <a:r>
              <a:rPr lang="cs-CZ" sz="2426" b="1" i="1" dirty="0">
                <a:cs typeface="Arial" charset="0"/>
              </a:rPr>
              <a:t> silence </a:t>
            </a:r>
            <a:r>
              <a:rPr lang="cs-CZ" sz="2426" b="1" i="1" dirty="0" err="1">
                <a:cs typeface="Arial" charset="0"/>
              </a:rPr>
              <a:t>éternel</a:t>
            </a:r>
            <a:r>
              <a:rPr lang="cs-CZ" sz="2426" b="1" i="1" dirty="0">
                <a:cs typeface="Arial" charset="0"/>
              </a:rPr>
              <a:t> de ces </a:t>
            </a:r>
            <a:r>
              <a:rPr lang="cs-CZ" sz="2426" b="1" i="1" dirty="0" err="1">
                <a:cs typeface="Arial" charset="0"/>
              </a:rPr>
              <a:t>espaces</a:t>
            </a:r>
            <a:r>
              <a:rPr lang="cs-CZ" sz="2426" b="1" i="1" dirty="0">
                <a:cs typeface="Arial" charset="0"/>
              </a:rPr>
              <a:t> </a:t>
            </a:r>
            <a:r>
              <a:rPr lang="cs-CZ" sz="2426" b="1" i="1" dirty="0" err="1">
                <a:cs typeface="Arial" charset="0"/>
              </a:rPr>
              <a:t>infinis</a:t>
            </a:r>
            <a:r>
              <a:rPr lang="cs-CZ" sz="2426" b="1" i="1" dirty="0">
                <a:cs typeface="Arial" charset="0"/>
              </a:rPr>
              <a:t> m´</a:t>
            </a:r>
            <a:r>
              <a:rPr lang="cs-CZ" sz="2426" b="1" i="1" dirty="0" err="1">
                <a:cs typeface="Arial" charset="0"/>
              </a:rPr>
              <a:t>effraie</a:t>
            </a:r>
            <a:r>
              <a:rPr lang="cs-CZ" sz="2426" b="1" i="1" dirty="0">
                <a:cs typeface="Arial" charset="0"/>
              </a:rPr>
              <a:t>.</a:t>
            </a:r>
            <a:r>
              <a:rPr lang="cs-CZ" sz="2426" b="1" dirty="0">
                <a:cs typeface="Arial" charset="0"/>
              </a:rPr>
              <a:t> </a:t>
            </a:r>
            <a:r>
              <a:rPr lang="en-US" sz="2426" b="1" dirty="0"/>
              <a:t>The eternal silence of these infinite spaces terrifies me.</a:t>
            </a:r>
            <a:r>
              <a:rPr lang="cs-CZ" sz="2426" b="1" dirty="0"/>
              <a:t> (206)</a:t>
            </a:r>
            <a:endParaRPr lang="cs-CZ" sz="2426" b="1" dirty="0">
              <a:cs typeface="Arial" charset="0"/>
            </a:endParaRPr>
          </a:p>
          <a:p>
            <a:pPr>
              <a:lnSpc>
                <a:spcPct val="90000"/>
              </a:lnSpc>
              <a:buNone/>
            </a:pPr>
            <a:r>
              <a:rPr lang="cs-CZ" sz="2426" i="1" dirty="0"/>
              <a:t>L</a:t>
            </a:r>
            <a:r>
              <a:rPr lang="fr-FR" sz="2426" i="1" dirty="0"/>
              <a:t>a vraie morale se moque de la morale</a:t>
            </a:r>
            <a:r>
              <a:rPr lang="cs-CZ" sz="2426" i="1" dirty="0"/>
              <a:t>. </a:t>
            </a:r>
            <a:r>
              <a:rPr lang="en-US" sz="2426" dirty="0"/>
              <a:t>True morality makes fun of morality.</a:t>
            </a:r>
            <a:r>
              <a:rPr lang="cs-CZ" sz="2426" dirty="0"/>
              <a:t> (4)</a:t>
            </a:r>
            <a:endParaRPr lang="cs-CZ" sz="2426" dirty="0">
              <a:cs typeface="Arial" charset="0"/>
            </a:endParaRPr>
          </a:p>
          <a:p>
            <a:pPr>
              <a:lnSpc>
                <a:spcPct val="90000"/>
              </a:lnSpc>
              <a:buNone/>
            </a:pPr>
            <a:r>
              <a:rPr lang="en-US" sz="2426" b="1" dirty="0"/>
              <a:t>Man is obviously made to think. It is his whole dignity and his whole merit; and his whole duty is to think as he ought. Now, the order of thought is to begin with self, and with its Author and its end. Now, of what does the world think? Never of this, but of dancing, playing the lute, singing, making verses, running at the ring, etc., fighting, making oneself king, without thinking what it is to be a king and what to be a man.</a:t>
            </a:r>
            <a:r>
              <a:rPr lang="cs-CZ" sz="2426" b="1" dirty="0"/>
              <a:t> (146)</a:t>
            </a:r>
          </a:p>
          <a:p>
            <a:pPr>
              <a:lnSpc>
                <a:spcPct val="90000"/>
              </a:lnSpc>
              <a:buNone/>
            </a:pPr>
            <a:r>
              <a:rPr lang="en-US" sz="2426" dirty="0"/>
              <a:t>I cannot imagine a man without thought; he would be a stone or an animal.</a:t>
            </a:r>
            <a:r>
              <a:rPr lang="cs-CZ" sz="2426" dirty="0"/>
              <a:t> (339)</a:t>
            </a:r>
          </a:p>
          <a:p>
            <a:pPr>
              <a:lnSpc>
                <a:spcPct val="90000"/>
              </a:lnSpc>
              <a:buNone/>
            </a:pPr>
            <a:r>
              <a:rPr lang="en-US" sz="2426" b="1" dirty="0"/>
              <a:t> </a:t>
            </a:r>
            <a:r>
              <a:rPr lang="fr-FR" sz="2426" b="1" i="1" dirty="0"/>
              <a:t>Le cœur a ses raisons, que la raison ne connaît point.</a:t>
            </a:r>
            <a:r>
              <a:rPr lang="cs-CZ" sz="2426" b="1" i="1" dirty="0"/>
              <a:t> </a:t>
            </a:r>
            <a:r>
              <a:rPr lang="en-US" sz="2426" b="1" dirty="0"/>
              <a:t>The heart has its reasons, which reason does not know.</a:t>
            </a:r>
            <a:r>
              <a:rPr lang="cs-CZ" sz="2426" b="1" dirty="0"/>
              <a:t> (227)</a:t>
            </a:r>
            <a:endParaRPr lang="cs-CZ" sz="2426" b="1"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821347" y="1636524"/>
            <a:ext cx="8558026" cy="5716454"/>
          </a:xfrm>
        </p:spPr>
        <p:txBody>
          <a:bodyPr/>
          <a:lstStyle/>
          <a:p>
            <a:pPr>
              <a:buNone/>
            </a:pPr>
            <a:r>
              <a:rPr lang="cs-CZ" dirty="0" err="1">
                <a:cs typeface="Arial" charset="0"/>
              </a:rPr>
              <a:t>Baruch</a:t>
            </a:r>
            <a:r>
              <a:rPr lang="cs-CZ" dirty="0">
                <a:cs typeface="Arial" charset="0"/>
              </a:rPr>
              <a:t> </a:t>
            </a:r>
            <a:r>
              <a:rPr lang="cs-CZ" dirty="0" err="1">
                <a:cs typeface="Arial" charset="0"/>
                <a:hlinkClick r:id="rId2"/>
              </a:rPr>
              <a:t>Spinoza</a:t>
            </a:r>
            <a:r>
              <a:rPr lang="cs-CZ" dirty="0">
                <a:cs typeface="Arial" charset="0"/>
              </a:rPr>
              <a:t> (1632-77)</a:t>
            </a:r>
            <a:endParaRPr lang="cs-CZ" sz="3969" dirty="0"/>
          </a:p>
          <a:p>
            <a:pPr>
              <a:buNone/>
            </a:pPr>
            <a:r>
              <a:rPr lang="en-US" dirty="0"/>
              <a:t>Man is a being in whom God loves itself.</a:t>
            </a:r>
            <a:r>
              <a:rPr lang="cs-CZ" dirty="0"/>
              <a:t> W</a:t>
            </a:r>
            <a:r>
              <a:rPr lang="en-US" dirty="0" err="1"/>
              <a:t>orld</a:t>
            </a:r>
            <a:r>
              <a:rPr lang="en-US" dirty="0"/>
              <a:t> and man are united</a:t>
            </a:r>
            <a:r>
              <a:rPr lang="cs-CZ" dirty="0"/>
              <a:t>.</a:t>
            </a:r>
          </a:p>
          <a:p>
            <a:pPr>
              <a:buNone/>
            </a:pPr>
            <a:endParaRPr lang="cs-CZ" dirty="0"/>
          </a:p>
          <a:p>
            <a:pPr>
              <a:buNone/>
            </a:pPr>
            <a:r>
              <a:rPr lang="cs-CZ" dirty="0">
                <a:cs typeface="Arial" charset="0"/>
              </a:rPr>
              <a:t>J. W. </a:t>
            </a:r>
            <a:r>
              <a:rPr lang="cs-CZ" dirty="0" err="1">
                <a:cs typeface="Arial" charset="0"/>
                <a:hlinkClick r:id="rId3"/>
              </a:rPr>
              <a:t>Goethe</a:t>
            </a:r>
            <a:r>
              <a:rPr lang="cs-CZ" dirty="0">
                <a:cs typeface="Arial" charset="0"/>
              </a:rPr>
              <a:t> (1749-1832)</a:t>
            </a:r>
          </a:p>
          <a:p>
            <a:pPr>
              <a:buNone/>
            </a:pPr>
            <a:r>
              <a:rPr lang="cs-CZ" dirty="0"/>
              <a:t>M</a:t>
            </a:r>
            <a:r>
              <a:rPr lang="en-US" dirty="0"/>
              <a:t>an is "the first conversation</a:t>
            </a:r>
            <a:r>
              <a:rPr lang="cs-CZ" dirty="0"/>
              <a:t> </a:t>
            </a:r>
            <a:r>
              <a:rPr lang="cs-CZ" dirty="0" err="1"/>
              <a:t>of</a:t>
            </a:r>
            <a:r>
              <a:rPr lang="cs-CZ" dirty="0"/>
              <a:t> </a:t>
            </a:r>
            <a:r>
              <a:rPr lang="en-US" dirty="0"/>
              <a:t>nature </a:t>
            </a:r>
            <a:r>
              <a:rPr lang="cs-CZ" dirty="0"/>
              <a:t>to</a:t>
            </a:r>
            <a:r>
              <a:rPr lang="en-US" dirty="0"/>
              <a:t> God”</a:t>
            </a:r>
            <a:endParaRPr lang="cs-CZ" dirty="0">
              <a:cs typeface="Arial" charset="0"/>
            </a:endParaRP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dirty="0"/>
              <a:t>Kant's four questions that indicate the scope of philosophy</a:t>
            </a:r>
            <a:r>
              <a:rPr lang="cs-CZ" dirty="0"/>
              <a:t> </a:t>
            </a:r>
            <a:r>
              <a:rPr lang="cs-CZ" i="1" dirty="0"/>
              <a:t>in </a:t>
            </a:r>
            <a:r>
              <a:rPr lang="cs-CZ" i="1" dirty="0" err="1"/>
              <a:t>sensu</a:t>
            </a:r>
            <a:r>
              <a:rPr lang="cs-CZ" i="1" dirty="0"/>
              <a:t> </a:t>
            </a:r>
            <a:r>
              <a:rPr lang="cs-CZ" i="1" dirty="0" err="1"/>
              <a:t>cosmico</a:t>
            </a:r>
            <a:endParaRPr lang="cs-CZ" i="1" dirty="0"/>
          </a:p>
        </p:txBody>
      </p:sp>
      <p:sp>
        <p:nvSpPr>
          <p:cNvPr id="6147" name="Rectangle 3"/>
          <p:cNvSpPr>
            <a:spLocks noGrp="1" noChangeArrowheads="1"/>
          </p:cNvSpPr>
          <p:nvPr>
            <p:ph type="body" idx="1"/>
          </p:nvPr>
        </p:nvSpPr>
        <p:spPr>
          <a:xfrm>
            <a:off x="741955" y="1764295"/>
            <a:ext cx="9130098" cy="4953846"/>
          </a:xfrm>
        </p:spPr>
        <p:txBody>
          <a:bodyPr>
            <a:normAutofit/>
          </a:bodyPr>
          <a:lstStyle/>
          <a:p>
            <a:pPr marL="672084" indent="-672084">
              <a:buNone/>
            </a:pPr>
            <a:endParaRPr lang="cs-CZ" sz="3087" dirty="0"/>
          </a:p>
          <a:p>
            <a:pPr marL="567071" indent="-567071">
              <a:buFont typeface="+mj-lt"/>
              <a:buAutoNum type="arabicParenR"/>
            </a:pPr>
            <a:r>
              <a:rPr lang="en-US" sz="3087" dirty="0"/>
              <a:t>What </a:t>
            </a:r>
            <a:r>
              <a:rPr lang="cs-CZ" sz="3087" dirty="0" err="1"/>
              <a:t>can</a:t>
            </a:r>
            <a:r>
              <a:rPr lang="en-US" sz="3087" dirty="0"/>
              <a:t> I know? </a:t>
            </a:r>
            <a:r>
              <a:rPr lang="cs-CZ" sz="3087" dirty="0"/>
              <a:t>	</a:t>
            </a:r>
            <a:r>
              <a:rPr lang="en-US" sz="3087" dirty="0"/>
              <a:t>→ </a:t>
            </a:r>
            <a:r>
              <a:rPr lang="cs-CZ" sz="3087" dirty="0"/>
              <a:t>	M</a:t>
            </a:r>
            <a:r>
              <a:rPr lang="en-US" sz="3087" dirty="0" err="1"/>
              <a:t>etaphysics</a:t>
            </a:r>
            <a:endParaRPr lang="cs-CZ" sz="3087" dirty="0"/>
          </a:p>
          <a:p>
            <a:pPr marL="567071" indent="-567071">
              <a:buFont typeface="+mj-lt"/>
              <a:buAutoNum type="arabicParenR"/>
            </a:pPr>
            <a:r>
              <a:rPr lang="en-US" sz="3087" dirty="0"/>
              <a:t>What should I do?</a:t>
            </a:r>
            <a:r>
              <a:rPr lang="cs-CZ" sz="3087" dirty="0"/>
              <a:t>	</a:t>
            </a:r>
            <a:r>
              <a:rPr lang="en-US" sz="3087" dirty="0"/>
              <a:t>→ </a:t>
            </a:r>
            <a:r>
              <a:rPr lang="cs-CZ" sz="3087" dirty="0"/>
              <a:t>	M</a:t>
            </a:r>
            <a:r>
              <a:rPr lang="en-US" sz="3087" dirty="0"/>
              <a:t>orals, </a:t>
            </a:r>
            <a:r>
              <a:rPr lang="cs-CZ" sz="3087" dirty="0"/>
              <a:t>E</a:t>
            </a:r>
            <a:r>
              <a:rPr lang="en-US" sz="3087" dirty="0" err="1"/>
              <a:t>thics</a:t>
            </a:r>
            <a:endParaRPr lang="cs-CZ" sz="3087" dirty="0"/>
          </a:p>
          <a:p>
            <a:pPr marL="567071" indent="-567071">
              <a:buFont typeface="+mj-lt"/>
              <a:buAutoNum type="arabicParenR"/>
            </a:pPr>
            <a:r>
              <a:rPr lang="en-US" sz="3087" dirty="0"/>
              <a:t>In what may I hope? </a:t>
            </a:r>
            <a:r>
              <a:rPr lang="cs-CZ" sz="3087" dirty="0"/>
              <a:t>	</a:t>
            </a:r>
            <a:r>
              <a:rPr lang="en-US" sz="3087" dirty="0"/>
              <a:t>→ </a:t>
            </a:r>
            <a:r>
              <a:rPr lang="cs-CZ" sz="3087" dirty="0"/>
              <a:t>	R</a:t>
            </a:r>
            <a:r>
              <a:rPr lang="en-US" sz="3087" dirty="0" err="1"/>
              <a:t>eligion</a:t>
            </a:r>
            <a:endParaRPr lang="cs-CZ" sz="3087" dirty="0"/>
          </a:p>
          <a:p>
            <a:pPr marL="567071" indent="-567071">
              <a:buFont typeface="+mj-lt"/>
              <a:buAutoNum type="arabicParenR"/>
            </a:pPr>
            <a:r>
              <a:rPr lang="en-US" sz="3087" dirty="0"/>
              <a:t>What is a man? </a:t>
            </a:r>
            <a:r>
              <a:rPr lang="cs-CZ" sz="3087" dirty="0"/>
              <a:t>	</a:t>
            </a:r>
            <a:r>
              <a:rPr lang="en-US" sz="3087" dirty="0"/>
              <a:t>→ </a:t>
            </a:r>
            <a:r>
              <a:rPr lang="cs-CZ" sz="3087" dirty="0"/>
              <a:t>	</a:t>
            </a:r>
            <a:r>
              <a:rPr lang="en-US" sz="3087" dirty="0"/>
              <a:t>Anthropology (transferred to other questions: </a:t>
            </a:r>
            <a:r>
              <a:rPr lang="en-US" sz="3087" i="1" dirty="0"/>
              <a:t>What is this creature, </a:t>
            </a:r>
            <a:r>
              <a:rPr lang="en-US" sz="3087" i="1" dirty="0" err="1"/>
              <a:t>wh</a:t>
            </a:r>
            <a:r>
              <a:rPr lang="cs-CZ" sz="3087" i="1" dirty="0" err="1"/>
              <a:t>ich</a:t>
            </a:r>
            <a:r>
              <a:rPr lang="en-US" sz="3087" i="1" dirty="0"/>
              <a:t> can know</a:t>
            </a:r>
            <a:r>
              <a:rPr lang="cs-CZ" sz="3087" i="1" dirty="0"/>
              <a:t>, </a:t>
            </a:r>
            <a:r>
              <a:rPr lang="cs-CZ" sz="3087" i="1" dirty="0" err="1"/>
              <a:t>which</a:t>
            </a:r>
            <a:r>
              <a:rPr lang="en-US" sz="3087" i="1" dirty="0"/>
              <a:t> </a:t>
            </a:r>
            <a:r>
              <a:rPr lang="cs-CZ" sz="3087" i="1" dirty="0" err="1"/>
              <a:t>should</a:t>
            </a:r>
            <a:r>
              <a:rPr lang="en-US" sz="3087" i="1" dirty="0"/>
              <a:t> </a:t>
            </a:r>
            <a:r>
              <a:rPr lang="cs-CZ" sz="3087" i="1" dirty="0"/>
              <a:t>do </a:t>
            </a:r>
            <a:r>
              <a:rPr lang="cs-CZ" sz="3087" i="1" dirty="0" err="1"/>
              <a:t>and</a:t>
            </a:r>
            <a:r>
              <a:rPr lang="cs-CZ" sz="3087" i="1" dirty="0"/>
              <a:t> </a:t>
            </a:r>
            <a:r>
              <a:rPr lang="cs-CZ" sz="3087" i="1" dirty="0" err="1"/>
              <a:t>which</a:t>
            </a:r>
            <a:r>
              <a:rPr lang="cs-CZ" sz="3087" i="1" dirty="0"/>
              <a:t> </a:t>
            </a:r>
            <a:r>
              <a:rPr lang="en-US" sz="3087" i="1" dirty="0"/>
              <a:t>may hope?</a:t>
            </a:r>
            <a:r>
              <a:rPr lang="en-US" sz="3087" dirty="0"/>
              <a:t>)</a:t>
            </a:r>
          </a:p>
          <a:p>
            <a:pPr marL="672084" indent="-672084">
              <a:buFontTx/>
              <a:buAutoNum type="arabicPeriod"/>
            </a:pPr>
            <a:endParaRPr lang="cs-CZ" sz="3087"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cs-CZ" sz="4410" dirty="0"/>
              <a:t>G. W. F. </a:t>
            </a:r>
            <a:r>
              <a:rPr lang="cs-CZ" sz="4410" dirty="0" err="1">
                <a:hlinkClick r:id="rId3"/>
              </a:rPr>
              <a:t>Hegel</a:t>
            </a:r>
            <a:r>
              <a:rPr lang="cs-CZ" sz="4410" dirty="0"/>
              <a:t> (1770-1831)</a:t>
            </a:r>
          </a:p>
        </p:txBody>
      </p:sp>
      <p:sp>
        <p:nvSpPr>
          <p:cNvPr id="11267" name="Rectangle 3"/>
          <p:cNvSpPr>
            <a:spLocks noGrp="1" noChangeArrowheads="1"/>
          </p:cNvSpPr>
          <p:nvPr>
            <p:ph type="body" idx="1"/>
          </p:nvPr>
        </p:nvSpPr>
        <p:spPr>
          <a:xfrm>
            <a:off x="583171" y="1398866"/>
            <a:ext cx="9527058" cy="5954112"/>
          </a:xfrm>
        </p:spPr>
        <p:txBody>
          <a:bodyPr>
            <a:normAutofit fontScale="85000" lnSpcReduction="10000"/>
          </a:bodyPr>
          <a:lstStyle/>
          <a:p>
            <a:pPr>
              <a:lnSpc>
                <a:spcPct val="80000"/>
              </a:lnSpc>
            </a:pPr>
            <a:r>
              <a:rPr lang="cs-CZ" sz="3087" i="1" dirty="0" err="1"/>
              <a:t>Phänomenologie</a:t>
            </a:r>
            <a:r>
              <a:rPr lang="cs-CZ" sz="3087" i="1" dirty="0"/>
              <a:t> des </a:t>
            </a:r>
            <a:r>
              <a:rPr lang="cs-CZ" sz="3087" i="1" dirty="0" err="1"/>
              <a:t>Geistes</a:t>
            </a:r>
            <a:r>
              <a:rPr lang="cs-CZ" sz="3087" dirty="0"/>
              <a:t>, 1807 - </a:t>
            </a:r>
            <a:r>
              <a:rPr lang="en-US" sz="3087" dirty="0"/>
              <a:t>The title can be translated as either </a:t>
            </a:r>
            <a:r>
              <a:rPr lang="en-US" sz="3087" b="1" i="1" dirty="0"/>
              <a:t>The Phenomenology of Spirit</a:t>
            </a:r>
            <a:r>
              <a:rPr lang="en-US" sz="3087" dirty="0"/>
              <a:t> or </a:t>
            </a:r>
            <a:r>
              <a:rPr lang="en-US" sz="3087" b="1" i="1" dirty="0"/>
              <a:t>The Phenomenology of Mind</a:t>
            </a:r>
            <a:r>
              <a:rPr lang="en-US" sz="3087" dirty="0"/>
              <a:t>, because the German word </a:t>
            </a:r>
            <a:r>
              <a:rPr lang="cs-CZ" sz="3087" dirty="0" err="1"/>
              <a:t>Geist</a:t>
            </a:r>
            <a:r>
              <a:rPr lang="cs-CZ" sz="3087" dirty="0"/>
              <a:t> </a:t>
            </a:r>
            <a:r>
              <a:rPr lang="en-US" sz="3087" dirty="0"/>
              <a:t>has both meanings. The book's working title, which also appeared in the first edition, was </a:t>
            </a:r>
            <a:r>
              <a:rPr lang="en-US" sz="3087" i="1" dirty="0"/>
              <a:t>Science of the Experience of Consciousness</a:t>
            </a:r>
            <a:r>
              <a:rPr lang="en-US" sz="3087" dirty="0"/>
              <a:t>.</a:t>
            </a:r>
            <a:endParaRPr lang="cs-CZ" sz="3087" cap="small" dirty="0"/>
          </a:p>
          <a:p>
            <a:pPr>
              <a:lnSpc>
                <a:spcPct val="80000"/>
              </a:lnSpc>
            </a:pPr>
            <a:r>
              <a:rPr lang="en-US" sz="3087" dirty="0" err="1"/>
              <a:t>Th</a:t>
            </a:r>
            <a:r>
              <a:rPr lang="cs-CZ" sz="3087" dirty="0"/>
              <a:t>e</a:t>
            </a:r>
            <a:r>
              <a:rPr lang="en-US" sz="3087" dirty="0"/>
              <a:t> whole is </a:t>
            </a:r>
            <a:r>
              <a:rPr lang="en-US" sz="3087" b="1" dirty="0"/>
              <a:t>mental</a:t>
            </a:r>
            <a:r>
              <a:rPr lang="en-US" sz="3087" dirty="0"/>
              <a:t> because it is mind that can comprehend all of these phases and sub-parts as steps in its own process of comprehension. It is </a:t>
            </a:r>
            <a:r>
              <a:rPr lang="en-US" sz="3087" b="1" dirty="0"/>
              <a:t>rational</a:t>
            </a:r>
            <a:r>
              <a:rPr lang="en-US" sz="3087" dirty="0"/>
              <a:t> because the same, underlying, </a:t>
            </a:r>
            <a:r>
              <a:rPr lang="en-US" sz="3087" b="1" dirty="0"/>
              <a:t>logical</a:t>
            </a:r>
            <a:r>
              <a:rPr lang="en-US" sz="3087" dirty="0"/>
              <a:t>, developmental order underlies every domain of reality and is ultimately </a:t>
            </a:r>
            <a:r>
              <a:rPr lang="en-US" sz="3087" b="1" dirty="0"/>
              <a:t>the order of self-conscious rational thought</a:t>
            </a:r>
            <a:r>
              <a:rPr lang="en-US" sz="3087" dirty="0"/>
              <a:t>, although only in the later stages of development does it come to full self-consciousness. The rational, self-conscious whole is not a thing or being that lies outside of other existing things or minds. Rather, </a:t>
            </a:r>
            <a:r>
              <a:rPr lang="en-US" sz="3087" b="1" dirty="0"/>
              <a:t>it comes to completion only in the philosophical comprehension of individual existing human minds who, through their own understanding, bring this developmental process to an understanding of itself.</a:t>
            </a:r>
            <a:endParaRPr lang="cs-CZ" sz="3087" b="1" dirty="0"/>
          </a:p>
          <a:p>
            <a:pPr>
              <a:lnSpc>
                <a:spcPct val="80000"/>
              </a:lnSpc>
            </a:pPr>
            <a:r>
              <a:rPr lang="cs-CZ" sz="3087" b="1" dirty="0"/>
              <a:t>Man </a:t>
            </a:r>
            <a:r>
              <a:rPr lang="cs-CZ" sz="3087" b="1" dirty="0" err="1"/>
              <a:t>is</a:t>
            </a:r>
            <a:r>
              <a:rPr lang="cs-CZ" sz="3087" b="1" dirty="0"/>
              <a:t> a </a:t>
            </a:r>
            <a:r>
              <a:rPr lang="cs-CZ" sz="3087" b="1" dirty="0" err="1"/>
              <a:t>principle</a:t>
            </a:r>
            <a:r>
              <a:rPr lang="cs-CZ" sz="3087" b="1" dirty="0"/>
              <a:t>  </a:t>
            </a:r>
            <a:r>
              <a:rPr lang="cs-CZ" sz="3087" dirty="0"/>
              <a:t>– </a:t>
            </a:r>
            <a:r>
              <a:rPr lang="cs-CZ" sz="3087" cap="small" dirty="0"/>
              <a:t>logos, </a:t>
            </a:r>
            <a:r>
              <a:rPr lang="cs-CZ" sz="3087" cap="small" dirty="0" err="1"/>
              <a:t>nous</a:t>
            </a:r>
            <a:endParaRPr lang="cs-CZ" sz="3087"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sz="3200" dirty="0" err="1"/>
              <a:t>Three</a:t>
            </a:r>
            <a:r>
              <a:rPr lang="cs-CZ" sz="3200" dirty="0"/>
              <a:t> </a:t>
            </a:r>
            <a:r>
              <a:rPr lang="cs-CZ" sz="3200" dirty="0" err="1"/>
              <a:t>great</a:t>
            </a:r>
            <a:r>
              <a:rPr lang="cs-CZ" sz="3200" dirty="0"/>
              <a:t> </a:t>
            </a:r>
            <a:r>
              <a:rPr lang="cs-CZ" sz="3200" dirty="0" err="1"/>
              <a:t>anthropological</a:t>
            </a:r>
            <a:r>
              <a:rPr lang="cs-CZ" sz="3200" dirty="0"/>
              <a:t> </a:t>
            </a:r>
            <a:r>
              <a:rPr lang="cs-CZ" sz="3200" dirty="0" err="1"/>
              <a:t>systems</a:t>
            </a:r>
            <a:endParaRPr lang="cs-CZ" sz="3200" dirty="0"/>
          </a:p>
        </p:txBody>
      </p:sp>
      <p:sp>
        <p:nvSpPr>
          <p:cNvPr id="12291" name="Rectangle 3"/>
          <p:cNvSpPr>
            <a:spLocks noGrp="1" noChangeArrowheads="1"/>
          </p:cNvSpPr>
          <p:nvPr>
            <p:ph type="body" idx="1"/>
          </p:nvPr>
        </p:nvSpPr>
        <p:spPr/>
        <p:txBody>
          <a:bodyPr/>
          <a:lstStyle/>
          <a:p>
            <a:r>
              <a:rPr lang="en-US" dirty="0"/>
              <a:t>Aristotle: </a:t>
            </a:r>
            <a:r>
              <a:rPr lang="en-US" b="1" dirty="0"/>
              <a:t>cosmological</a:t>
            </a:r>
            <a:r>
              <a:rPr lang="en-US" dirty="0"/>
              <a:t> (home to ancient humans, the world of things, human is a thing among things)</a:t>
            </a:r>
            <a:endParaRPr lang="cs-CZ" dirty="0"/>
          </a:p>
          <a:p>
            <a:r>
              <a:rPr lang="en-US" dirty="0"/>
              <a:t>Thomas Aquinas: </a:t>
            </a:r>
            <a:r>
              <a:rPr lang="en-US" b="1" dirty="0"/>
              <a:t>theological</a:t>
            </a:r>
            <a:r>
              <a:rPr lang="en-US" dirty="0"/>
              <a:t> (home to the man of the Christian Middle Ages) </a:t>
            </a:r>
            <a:endParaRPr lang="cs-CZ" dirty="0"/>
          </a:p>
          <a:p>
            <a:r>
              <a:rPr lang="en-US" dirty="0"/>
              <a:t>Hegel: </a:t>
            </a:r>
            <a:r>
              <a:rPr lang="en-US" b="1" dirty="0" err="1"/>
              <a:t>logologic</a:t>
            </a:r>
            <a:r>
              <a:rPr lang="cs-CZ" b="1" dirty="0" err="1"/>
              <a:t>al</a:t>
            </a:r>
            <a:r>
              <a:rPr lang="cs-CZ" b="1" dirty="0"/>
              <a:t> </a:t>
            </a:r>
            <a:r>
              <a:rPr lang="en-US" dirty="0"/>
              <a:t>(never became a real home for the modern man)</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cs-CZ" sz="4410" dirty="0"/>
              <a:t>Man as a </a:t>
            </a:r>
            <a:r>
              <a:rPr lang="cs-CZ" sz="4410" dirty="0" err="1"/>
              <a:t>problematic</a:t>
            </a:r>
            <a:r>
              <a:rPr lang="cs-CZ" sz="4410" dirty="0"/>
              <a:t> </a:t>
            </a:r>
            <a:r>
              <a:rPr lang="cs-CZ" sz="4410" dirty="0" err="1"/>
              <a:t>being</a:t>
            </a:r>
            <a:r>
              <a:rPr lang="cs-CZ" sz="4410" dirty="0"/>
              <a:t> </a:t>
            </a:r>
          </a:p>
        </p:txBody>
      </p:sp>
      <p:sp>
        <p:nvSpPr>
          <p:cNvPr id="14339" name="Rectangle 3"/>
          <p:cNvSpPr>
            <a:spLocks noGrp="1" noChangeArrowheads="1"/>
          </p:cNvSpPr>
          <p:nvPr>
            <p:ph type="body" idx="1"/>
          </p:nvPr>
        </p:nvSpPr>
        <p:spPr>
          <a:xfrm>
            <a:off x="126453" y="1366982"/>
            <a:ext cx="9073515" cy="5838214"/>
          </a:xfrm>
        </p:spPr>
        <p:txBody>
          <a:bodyPr>
            <a:normAutofit fontScale="92500" lnSpcReduction="10000"/>
          </a:bodyPr>
          <a:lstStyle/>
          <a:p>
            <a:pPr eaLnBrk="1" hangingPunct="1">
              <a:lnSpc>
                <a:spcPct val="80000"/>
              </a:lnSpc>
              <a:buNone/>
            </a:pPr>
            <a:r>
              <a:rPr lang="cs-CZ" sz="3000" dirty="0"/>
              <a:t>Friedrich </a:t>
            </a:r>
            <a:r>
              <a:rPr lang="cs-CZ" sz="3000" dirty="0" err="1">
                <a:hlinkClick r:id="rId3"/>
              </a:rPr>
              <a:t>Nietzsche</a:t>
            </a:r>
            <a:r>
              <a:rPr lang="cs-CZ" sz="3000" dirty="0"/>
              <a:t> (1844-1900)</a:t>
            </a:r>
          </a:p>
          <a:p>
            <a:pPr>
              <a:lnSpc>
                <a:spcPct val="80000"/>
              </a:lnSpc>
              <a:buNone/>
            </a:pPr>
            <a:r>
              <a:rPr lang="en-US" sz="3000" dirty="0"/>
              <a:t>"How can </a:t>
            </a:r>
            <a:r>
              <a:rPr lang="cs-CZ" sz="3000" dirty="0"/>
              <a:t>a </a:t>
            </a:r>
            <a:r>
              <a:rPr lang="en-US" sz="3000" dirty="0"/>
              <a:t>man know</a:t>
            </a:r>
            <a:r>
              <a:rPr lang="cs-CZ" sz="3000" dirty="0"/>
              <a:t> </a:t>
            </a:r>
            <a:r>
              <a:rPr lang="cs-CZ" sz="3000" dirty="0" err="1"/>
              <a:t>himself</a:t>
            </a:r>
            <a:r>
              <a:rPr lang="en-US" sz="3000" dirty="0"/>
              <a:t>?" - „</a:t>
            </a:r>
            <a:r>
              <a:rPr lang="cs-CZ" sz="3000" dirty="0"/>
              <a:t>He</a:t>
            </a:r>
            <a:r>
              <a:rPr lang="en-US" sz="3000" dirty="0"/>
              <a:t> is </a:t>
            </a:r>
            <a:r>
              <a:rPr lang="cs-CZ" sz="3000" dirty="0"/>
              <a:t>a </a:t>
            </a:r>
            <a:r>
              <a:rPr lang="cs-CZ" sz="3000" dirty="0" err="1"/>
              <a:t>thing</a:t>
            </a:r>
            <a:r>
              <a:rPr lang="cs-CZ" sz="3000" dirty="0"/>
              <a:t> </a:t>
            </a:r>
            <a:r>
              <a:rPr lang="en-US" sz="3000" dirty="0"/>
              <a:t>dark and </a:t>
            </a:r>
            <a:r>
              <a:rPr lang="cs-CZ" sz="3000" dirty="0" err="1"/>
              <a:t>veiled</a:t>
            </a:r>
            <a:r>
              <a:rPr lang="en-US" sz="3000" dirty="0"/>
              <a:t>…" </a:t>
            </a:r>
            <a:r>
              <a:rPr lang="cs-CZ" sz="3000" dirty="0"/>
              <a:t>(1)</a:t>
            </a:r>
          </a:p>
          <a:p>
            <a:pPr>
              <a:lnSpc>
                <a:spcPct val="80000"/>
              </a:lnSpc>
              <a:buNone/>
            </a:pPr>
            <a:r>
              <a:rPr lang="cs-CZ" sz="3000" dirty="0"/>
              <a:t>He i</a:t>
            </a:r>
            <a:r>
              <a:rPr lang="en-US" sz="3000" dirty="0"/>
              <a:t>s "yet indeterminate animal", an eccentric animal species.</a:t>
            </a:r>
            <a:endParaRPr lang="cs-CZ" sz="3000" dirty="0"/>
          </a:p>
          <a:p>
            <a:pPr>
              <a:lnSpc>
                <a:spcPct val="80000"/>
              </a:lnSpc>
              <a:buNone/>
            </a:pPr>
            <a:r>
              <a:rPr lang="en-US" sz="3000" dirty="0"/>
              <a:t>As a result of "forcible separation from the animal past" man suffers himself, the problem of its purpose. This is the beginning, the transition, in fact, a person is "almost human embryo of the future" - the first </a:t>
            </a:r>
            <a:r>
              <a:rPr lang="cs-CZ" sz="3000" dirty="0" err="1"/>
              <a:t>of</a:t>
            </a:r>
            <a:r>
              <a:rPr lang="cs-CZ" sz="3000" dirty="0"/>
              <a:t> </a:t>
            </a:r>
            <a:r>
              <a:rPr lang="cs-CZ" sz="3000" dirty="0" err="1"/>
              <a:t>the</a:t>
            </a:r>
            <a:r>
              <a:rPr lang="cs-CZ" sz="3000" dirty="0"/>
              <a:t> genus </a:t>
            </a:r>
            <a:r>
              <a:rPr lang="en-US" sz="3000" dirty="0"/>
              <a:t>of man. "Man is something fluid and pliable – it</a:t>
            </a:r>
            <a:r>
              <a:rPr lang="cs-CZ" sz="3000" dirty="0"/>
              <a:t> </a:t>
            </a:r>
            <a:r>
              <a:rPr lang="en-US" sz="3000" dirty="0"/>
              <a:t>can do what </a:t>
            </a:r>
            <a:r>
              <a:rPr lang="cs-CZ" sz="3000" dirty="0" err="1"/>
              <a:t>it</a:t>
            </a:r>
            <a:r>
              <a:rPr lang="en-US" sz="3000" dirty="0"/>
              <a:t> wants." Life is the "will to power" (Schopenhauer: the will to live), not austerity.</a:t>
            </a:r>
            <a:endParaRPr lang="cs-CZ" sz="3000" dirty="0"/>
          </a:p>
          <a:p>
            <a:pPr>
              <a:lnSpc>
                <a:spcPct val="80000"/>
              </a:lnSpc>
              <a:buNone/>
            </a:pPr>
            <a:r>
              <a:rPr lang="en-US" sz="3000" i="1" dirty="0"/>
              <a:t>Was </a:t>
            </a:r>
            <a:r>
              <a:rPr lang="en-US" sz="3000" i="1" dirty="0" err="1"/>
              <a:t>sagt</a:t>
            </a:r>
            <a:r>
              <a:rPr lang="en-US" sz="3000" i="1" dirty="0"/>
              <a:t> </a:t>
            </a:r>
            <a:r>
              <a:rPr lang="en-US" sz="3000" i="1" dirty="0" err="1"/>
              <a:t>dein</a:t>
            </a:r>
            <a:r>
              <a:rPr lang="en-US" sz="3000" i="1" dirty="0"/>
              <a:t> </a:t>
            </a:r>
            <a:r>
              <a:rPr lang="en-US" sz="3000" i="1" dirty="0" err="1"/>
              <a:t>Gewissen</a:t>
            </a:r>
            <a:r>
              <a:rPr lang="en-US" sz="3000" i="1" dirty="0"/>
              <a:t>? — 'Du </a:t>
            </a:r>
            <a:r>
              <a:rPr lang="en-US" sz="3000" i="1" dirty="0" err="1"/>
              <a:t>sollst</a:t>
            </a:r>
            <a:r>
              <a:rPr lang="en-US" sz="3000" i="1" dirty="0"/>
              <a:t> </a:t>
            </a:r>
            <a:r>
              <a:rPr lang="en-US" sz="3000" i="1" dirty="0" err="1"/>
              <a:t>der</a:t>
            </a:r>
            <a:r>
              <a:rPr lang="en-US" sz="3000" i="1" dirty="0"/>
              <a:t> </a:t>
            </a:r>
            <a:r>
              <a:rPr lang="en-US" sz="3000" i="1" dirty="0" err="1"/>
              <a:t>werden</a:t>
            </a:r>
            <a:r>
              <a:rPr lang="en-US" sz="3000" i="1" dirty="0"/>
              <a:t>, </a:t>
            </a:r>
            <a:r>
              <a:rPr lang="en-US" sz="3000" i="1" dirty="0" err="1"/>
              <a:t>der</a:t>
            </a:r>
            <a:r>
              <a:rPr lang="en-US" sz="3000" i="1" dirty="0"/>
              <a:t> du </a:t>
            </a:r>
            <a:r>
              <a:rPr lang="en-US" sz="3000" i="1" dirty="0" err="1"/>
              <a:t>bist</a:t>
            </a:r>
            <a:r>
              <a:rPr lang="en-US" sz="3000" i="1" dirty="0"/>
              <a:t>.</a:t>
            </a:r>
            <a:endParaRPr lang="cs-CZ" sz="3000" dirty="0"/>
          </a:p>
          <a:p>
            <a:pPr>
              <a:lnSpc>
                <a:spcPct val="80000"/>
              </a:lnSpc>
              <a:buNone/>
            </a:pPr>
            <a:r>
              <a:rPr lang="en-US" sz="3000" dirty="0"/>
              <a:t>What does your conscience say? — "You shall become the person you are.</a:t>
            </a:r>
            <a:r>
              <a:rPr lang="cs-CZ" sz="3000" dirty="0"/>
              <a:t>“(2)</a:t>
            </a:r>
            <a:endParaRPr lang="en-US" sz="3000" dirty="0"/>
          </a:p>
          <a:p>
            <a:pPr>
              <a:lnSpc>
                <a:spcPct val="80000"/>
              </a:lnSpc>
              <a:buNone/>
            </a:pPr>
            <a:endParaRPr lang="cs-CZ" sz="3087" dirty="0"/>
          </a:p>
        </p:txBody>
      </p:sp>
      <p:pic>
        <p:nvPicPr>
          <p:cNvPr id="4" name="Picture 2" descr="C:\Documents and Settings\Olga Moldanová\Dokumenty\Obrázky\friedrich-nietzsche.jpg"/>
          <p:cNvPicPr>
            <a:picLocks noChangeAspect="1" noChangeArrowheads="1"/>
          </p:cNvPicPr>
          <p:nvPr/>
        </p:nvPicPr>
        <p:blipFill>
          <a:blip r:embed="rId4" cstate="print"/>
          <a:srcRect/>
          <a:stretch>
            <a:fillRect/>
          </a:stretch>
        </p:blipFill>
        <p:spPr bwMode="auto">
          <a:xfrm>
            <a:off x="8571345" y="2907487"/>
            <a:ext cx="1742306" cy="19787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717" y="219674"/>
            <a:ext cx="10081683" cy="824035"/>
          </a:xfrm>
        </p:spPr>
        <p:txBody>
          <a:bodyPr>
            <a:normAutofit/>
          </a:bodyPr>
          <a:lstStyle/>
          <a:p>
            <a:r>
              <a:rPr lang="cs-CZ" sz="2800" b="1" dirty="0" err="1">
                <a:solidFill>
                  <a:schemeClr val="accent6">
                    <a:lumMod val="75000"/>
                  </a:schemeClr>
                </a:solidFill>
              </a:rPr>
              <a:t>Where</a:t>
            </a:r>
            <a:r>
              <a:rPr lang="cs-CZ" sz="2800" b="1" dirty="0">
                <a:solidFill>
                  <a:schemeClr val="accent6">
                    <a:lumMod val="75000"/>
                  </a:schemeClr>
                </a:solidFill>
              </a:rPr>
              <a:t> </a:t>
            </a:r>
            <a:r>
              <a:rPr lang="cs-CZ" sz="2800" b="1" dirty="0" err="1">
                <a:solidFill>
                  <a:schemeClr val="accent6">
                    <a:lumMod val="75000"/>
                  </a:schemeClr>
                </a:solidFill>
              </a:rPr>
              <a:t>does</a:t>
            </a:r>
            <a:r>
              <a:rPr lang="cs-CZ" sz="2800" b="1" dirty="0">
                <a:solidFill>
                  <a:schemeClr val="accent6">
                    <a:lumMod val="75000"/>
                  </a:schemeClr>
                </a:solidFill>
              </a:rPr>
              <a:t> </a:t>
            </a:r>
            <a:r>
              <a:rPr lang="cs-CZ" sz="2800" b="1" dirty="0" err="1">
                <a:solidFill>
                  <a:schemeClr val="accent6">
                    <a:lumMod val="75000"/>
                  </a:schemeClr>
                </a:solidFill>
              </a:rPr>
              <a:t>philosophy</a:t>
            </a:r>
            <a:r>
              <a:rPr lang="cs-CZ" sz="2800" b="1" dirty="0">
                <a:solidFill>
                  <a:schemeClr val="accent6">
                    <a:lumMod val="75000"/>
                  </a:schemeClr>
                </a:solidFill>
              </a:rPr>
              <a:t> (</a:t>
            </a:r>
            <a:r>
              <a:rPr lang="cs-CZ" sz="2800" b="1" dirty="0" err="1">
                <a:solidFill>
                  <a:schemeClr val="accent6">
                    <a:lumMod val="75000"/>
                  </a:schemeClr>
                </a:solidFill>
              </a:rPr>
              <a:t>ethics</a:t>
            </a:r>
            <a:r>
              <a:rPr lang="cs-CZ" sz="2800" b="1" dirty="0">
                <a:solidFill>
                  <a:schemeClr val="accent6">
                    <a:lumMod val="75000"/>
                  </a:schemeClr>
                </a:solidFill>
              </a:rPr>
              <a:t>) </a:t>
            </a:r>
            <a:r>
              <a:rPr lang="cs-CZ" sz="2800" b="1" dirty="0" err="1">
                <a:solidFill>
                  <a:schemeClr val="accent6">
                    <a:lumMod val="75000"/>
                  </a:schemeClr>
                </a:solidFill>
              </a:rPr>
              <a:t>come</a:t>
            </a:r>
            <a:r>
              <a:rPr lang="cs-CZ" sz="2800" b="1" dirty="0">
                <a:solidFill>
                  <a:schemeClr val="accent6">
                    <a:lumMod val="75000"/>
                  </a:schemeClr>
                </a:solidFill>
              </a:rPr>
              <a:t> </a:t>
            </a:r>
            <a:r>
              <a:rPr lang="cs-CZ" sz="2800" b="1" dirty="0" err="1">
                <a:solidFill>
                  <a:schemeClr val="accent6">
                    <a:lumMod val="75000"/>
                  </a:schemeClr>
                </a:solidFill>
              </a:rPr>
              <a:t>from</a:t>
            </a:r>
            <a:r>
              <a:rPr lang="cs-CZ" sz="2800" b="1" dirty="0">
                <a:solidFill>
                  <a:schemeClr val="accent6">
                    <a:lumMod val="75000"/>
                  </a:schemeClr>
                </a:solidFill>
              </a:rPr>
              <a:t>?</a:t>
            </a:r>
          </a:p>
        </p:txBody>
      </p:sp>
      <p:sp>
        <p:nvSpPr>
          <p:cNvPr id="3" name="Zástupný symbol pro obsah 2"/>
          <p:cNvSpPr>
            <a:spLocks noGrp="1"/>
          </p:cNvSpPr>
          <p:nvPr>
            <p:ph idx="1"/>
          </p:nvPr>
        </p:nvSpPr>
        <p:spPr>
          <a:xfrm>
            <a:off x="662563" y="2430964"/>
            <a:ext cx="9447666" cy="4763529"/>
          </a:xfrm>
        </p:spPr>
        <p:txBody>
          <a:bodyPr>
            <a:normAutofit/>
          </a:bodyPr>
          <a:lstStyle/>
          <a:p>
            <a:pPr>
              <a:buNone/>
            </a:pPr>
            <a:r>
              <a:rPr lang="cs-CZ" sz="3969" dirty="0"/>
              <a:t>? 	</a:t>
            </a:r>
            <a:r>
              <a:rPr lang="cs-CZ" sz="3969" dirty="0" err="1"/>
              <a:t>reflection</a:t>
            </a:r>
            <a:r>
              <a:rPr lang="cs-CZ" sz="3969" dirty="0"/>
              <a:t> (</a:t>
            </a:r>
            <a:r>
              <a:rPr lang="cs-CZ" sz="3969" dirty="0" err="1"/>
              <a:t>thought</a:t>
            </a:r>
            <a:r>
              <a:rPr lang="cs-CZ" sz="3969" dirty="0"/>
              <a:t>)		</a:t>
            </a:r>
            <a:r>
              <a:rPr lang="cs-CZ" sz="3969"/>
              <a:t>	?</a:t>
            </a:r>
            <a:endParaRPr lang="cs-CZ" sz="3969" dirty="0"/>
          </a:p>
          <a:p>
            <a:pPr>
              <a:buNone/>
            </a:pPr>
            <a:r>
              <a:rPr lang="cs-CZ" sz="3969" dirty="0"/>
              <a:t>! 	</a:t>
            </a:r>
            <a:r>
              <a:rPr lang="cs-CZ" sz="3969" dirty="0" err="1"/>
              <a:t>shame</a:t>
            </a:r>
            <a:r>
              <a:rPr lang="cs-CZ" sz="3969" dirty="0"/>
              <a:t> (</a:t>
            </a:r>
            <a:r>
              <a:rPr lang="cs-CZ" sz="3969" dirty="0" err="1"/>
              <a:t>blush</a:t>
            </a:r>
            <a:r>
              <a:rPr lang="cs-CZ" sz="3969" dirty="0"/>
              <a:t>)				</a:t>
            </a:r>
            <a:r>
              <a:rPr lang="cs-CZ" sz="3969"/>
              <a:t>		!</a:t>
            </a:r>
            <a:endParaRPr lang="cs-CZ" sz="3969" dirty="0"/>
          </a:p>
          <a:p>
            <a:pPr>
              <a:buNone/>
            </a:pPr>
            <a:r>
              <a:rPr lang="cs-CZ" sz="3969" dirty="0"/>
              <a:t>!	 </a:t>
            </a:r>
            <a:r>
              <a:rPr lang="cs-CZ" sz="3969" dirty="0" err="1"/>
              <a:t>anxiety</a:t>
            </a:r>
            <a:r>
              <a:rPr lang="cs-CZ" sz="3969" dirty="0"/>
              <a:t> (</a:t>
            </a:r>
            <a:r>
              <a:rPr lang="cs-CZ" sz="3969" dirty="0" err="1"/>
              <a:t>fear</a:t>
            </a:r>
            <a:r>
              <a:rPr lang="cs-CZ" sz="3969" dirty="0"/>
              <a:t>, </a:t>
            </a:r>
            <a:r>
              <a:rPr lang="cs-CZ" sz="3969" dirty="0" err="1"/>
              <a:t>distress</a:t>
            </a:r>
            <a:r>
              <a:rPr lang="cs-CZ" sz="3969" dirty="0"/>
              <a:t>, </a:t>
            </a:r>
            <a:r>
              <a:rPr lang="cs-CZ" sz="3969" dirty="0" err="1"/>
              <a:t>worry</a:t>
            </a:r>
            <a:r>
              <a:rPr lang="cs-CZ" sz="3969" dirty="0"/>
              <a:t>)		!</a:t>
            </a:r>
          </a:p>
          <a:p>
            <a:pPr>
              <a:buNone/>
            </a:pPr>
            <a:r>
              <a:rPr lang="cs-CZ" sz="3969" dirty="0"/>
              <a:t>?	</a:t>
            </a:r>
            <a:r>
              <a:rPr lang="cs-CZ" sz="3969" dirty="0" err="1"/>
              <a:t>shake</a:t>
            </a:r>
            <a:r>
              <a:rPr lang="cs-CZ" sz="3969" dirty="0"/>
              <a:t> </a:t>
            </a:r>
            <a:r>
              <a:rPr lang="cs-CZ" sz="3969" dirty="0" err="1"/>
              <a:t>out</a:t>
            </a:r>
            <a:r>
              <a:rPr lang="cs-CZ" sz="3969" dirty="0"/>
              <a:t> (</a:t>
            </a:r>
            <a:r>
              <a:rPr lang="cs-CZ" sz="3969" dirty="0" err="1"/>
              <a:t>from</a:t>
            </a:r>
            <a:r>
              <a:rPr lang="cs-CZ" sz="3969" dirty="0"/>
              <a:t> evidence; </a:t>
            </a:r>
            <a:r>
              <a:rPr lang="cs-CZ" sz="3969" dirty="0" err="1"/>
              <a:t>loss</a:t>
            </a:r>
            <a:r>
              <a:rPr lang="cs-CZ" sz="3969" dirty="0"/>
              <a:t> </a:t>
            </a:r>
            <a:r>
              <a:rPr lang="cs-CZ" sz="3969" dirty="0" err="1"/>
              <a:t>of</a:t>
            </a:r>
            <a:r>
              <a:rPr lang="cs-CZ" sz="3969" dirty="0"/>
              <a:t> </a:t>
            </a:r>
            <a:r>
              <a:rPr lang="cs-CZ" sz="3969" dirty="0" err="1"/>
              <a:t>confidence</a:t>
            </a:r>
            <a:r>
              <a:rPr lang="cs-CZ" sz="3969" dirty="0"/>
              <a:t>)						?</a:t>
            </a:r>
          </a:p>
          <a:p>
            <a:pPr>
              <a:buNone/>
            </a:pPr>
            <a:endParaRPr lang="cs-CZ" sz="3969"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47290" y="10286"/>
            <a:ext cx="9527058" cy="1260210"/>
          </a:xfrm>
        </p:spPr>
        <p:txBody>
          <a:bodyPr>
            <a:noAutofit/>
          </a:bodyPr>
          <a:lstStyle/>
          <a:p>
            <a:r>
              <a:rPr lang="en-US" sz="2800" i="1" dirty="0"/>
              <a:t>Man is a disease of the </a:t>
            </a:r>
            <a:r>
              <a:rPr lang="cs-CZ" sz="2800" i="1" dirty="0" err="1"/>
              <a:t>eart</a:t>
            </a:r>
            <a:r>
              <a:rPr lang="en-US" sz="2800" i="1" dirty="0"/>
              <a:t>.</a:t>
            </a:r>
            <a:br>
              <a:rPr lang="cs-CZ" sz="2800" i="1" dirty="0"/>
            </a:br>
            <a:r>
              <a:rPr lang="en-US" sz="2800" i="1" dirty="0"/>
              <a:t>The </a:t>
            </a:r>
            <a:r>
              <a:rPr lang="en-US" sz="2800" i="1" dirty="0" err="1"/>
              <a:t>overman</a:t>
            </a:r>
            <a:r>
              <a:rPr lang="en-US" sz="2800" i="1" dirty="0"/>
              <a:t> is the meaning of the earth.</a:t>
            </a:r>
            <a:endParaRPr lang="cs-CZ" sz="2800" i="1" dirty="0"/>
          </a:p>
        </p:txBody>
      </p:sp>
      <p:sp>
        <p:nvSpPr>
          <p:cNvPr id="15363" name="Rectangle 3"/>
          <p:cNvSpPr>
            <a:spLocks noGrp="1" noChangeArrowheads="1"/>
          </p:cNvSpPr>
          <p:nvPr>
            <p:ph type="body" idx="1"/>
          </p:nvPr>
        </p:nvSpPr>
        <p:spPr>
          <a:xfrm>
            <a:off x="741682" y="1716435"/>
            <a:ext cx="9073515" cy="5557451"/>
          </a:xfrm>
        </p:spPr>
        <p:txBody>
          <a:bodyPr>
            <a:normAutofit/>
          </a:bodyPr>
          <a:lstStyle/>
          <a:p>
            <a:pPr eaLnBrk="1" hangingPunct="1">
              <a:lnSpc>
                <a:spcPct val="80000"/>
              </a:lnSpc>
              <a:buNone/>
            </a:pPr>
            <a:r>
              <a:rPr lang="cs-CZ" sz="2646" dirty="0" err="1"/>
              <a:t>Nietzsche</a:t>
            </a:r>
            <a:r>
              <a:rPr lang="cs-CZ" sz="2646" dirty="0"/>
              <a:t>:</a:t>
            </a:r>
          </a:p>
          <a:p>
            <a:pPr>
              <a:lnSpc>
                <a:spcPct val="80000"/>
              </a:lnSpc>
              <a:buNone/>
            </a:pPr>
            <a:r>
              <a:rPr lang="en-US" sz="2646" dirty="0"/>
              <a:t>Man is an animal that may promise</a:t>
            </a:r>
            <a:r>
              <a:rPr lang="cs-CZ" sz="2646" dirty="0"/>
              <a:t> – </a:t>
            </a:r>
            <a:r>
              <a:rPr lang="en-US" sz="2646" dirty="0"/>
              <a:t>is connected with the future, something guarantees.</a:t>
            </a:r>
            <a:endParaRPr lang="cs-CZ" sz="2646" dirty="0"/>
          </a:p>
          <a:p>
            <a:pPr>
              <a:lnSpc>
                <a:spcPct val="80000"/>
              </a:lnSpc>
              <a:buNone/>
            </a:pPr>
            <a:r>
              <a:rPr lang="en-US" sz="2646" dirty="0"/>
              <a:t>„</a:t>
            </a:r>
            <a:r>
              <a:rPr lang="cs-CZ" sz="2646" dirty="0" err="1"/>
              <a:t>We</a:t>
            </a:r>
            <a:r>
              <a:rPr lang="cs-CZ" sz="2646" dirty="0"/>
              <a:t> d</a:t>
            </a:r>
            <a:r>
              <a:rPr lang="en-US" sz="2646" dirty="0" err="1"/>
              <a:t>erive</a:t>
            </a:r>
            <a:r>
              <a:rPr lang="en-US" sz="2646" dirty="0"/>
              <a:t> </a:t>
            </a:r>
            <a:r>
              <a:rPr lang="cs-CZ" sz="2646" dirty="0"/>
              <a:t>a</a:t>
            </a:r>
            <a:r>
              <a:rPr lang="en-US" sz="2646" dirty="0"/>
              <a:t> man </a:t>
            </a:r>
            <a:r>
              <a:rPr lang="cs-CZ" sz="2646" dirty="0"/>
              <a:t>not </a:t>
            </a:r>
            <a:r>
              <a:rPr lang="en-US" sz="2646" dirty="0"/>
              <a:t>of spirit</a:t>
            </a:r>
            <a:r>
              <a:rPr lang="cs-CZ" sz="2646" dirty="0"/>
              <a:t>“, </a:t>
            </a:r>
            <a:r>
              <a:rPr lang="en-US" sz="2646" dirty="0"/>
              <a:t>we have placed him back among the animals." Man is a disease of the </a:t>
            </a:r>
            <a:r>
              <a:rPr lang="cs-CZ" sz="2646" dirty="0" err="1"/>
              <a:t>world</a:t>
            </a:r>
            <a:r>
              <a:rPr lang="en-US" sz="2646" dirty="0"/>
              <a:t>.</a:t>
            </a:r>
            <a:endParaRPr lang="cs-CZ" sz="2646" dirty="0"/>
          </a:p>
          <a:p>
            <a:pPr>
              <a:lnSpc>
                <a:spcPct val="80000"/>
              </a:lnSpc>
              <a:buNone/>
            </a:pPr>
            <a:r>
              <a:rPr lang="cs-CZ" sz="2646" dirty="0"/>
              <a:t>„</a:t>
            </a:r>
            <a:r>
              <a:rPr lang="en-US" sz="2646" dirty="0"/>
              <a:t>I teach you the </a:t>
            </a:r>
            <a:r>
              <a:rPr lang="en-US" sz="2646" dirty="0" err="1"/>
              <a:t>overman</a:t>
            </a:r>
            <a:r>
              <a:rPr lang="en-US" sz="2646" dirty="0"/>
              <a:t>. Man is something that shall be overcome. </a:t>
            </a:r>
            <a:r>
              <a:rPr lang="cs-CZ" sz="2646" dirty="0"/>
              <a:t>… </a:t>
            </a:r>
            <a:r>
              <a:rPr lang="en-US" sz="2646" dirty="0"/>
              <a:t>The </a:t>
            </a:r>
            <a:r>
              <a:rPr lang="en-US" sz="2646" dirty="0" err="1"/>
              <a:t>overman</a:t>
            </a:r>
            <a:r>
              <a:rPr lang="en-US" sz="2646" dirty="0"/>
              <a:t> is the meaning of the earth. Let your will say: the </a:t>
            </a:r>
            <a:r>
              <a:rPr lang="en-US" sz="2646" dirty="0" err="1"/>
              <a:t>overman</a:t>
            </a:r>
            <a:r>
              <a:rPr lang="en-US" sz="2646" dirty="0"/>
              <a:t> shall be the meaning of the earth... Man is a rope, tied between beast and </a:t>
            </a:r>
            <a:r>
              <a:rPr lang="en-US" sz="2646" dirty="0" err="1"/>
              <a:t>overman</a:t>
            </a:r>
            <a:r>
              <a:rPr lang="cs-CZ" sz="2646" dirty="0"/>
              <a:t> </a:t>
            </a:r>
            <a:r>
              <a:rPr lang="en-US" sz="2646" dirty="0"/>
              <a:t>— a rope over an abyss ...</a:t>
            </a:r>
            <a:r>
              <a:rPr lang="cs-CZ" sz="2646" dirty="0"/>
              <a:t> W</a:t>
            </a:r>
            <a:r>
              <a:rPr lang="en-US" sz="2646" dirty="0"/>
              <a:t>hat is great in man is that he is a bridge and not an end</a:t>
            </a:r>
            <a:r>
              <a:rPr lang="cs-CZ" sz="2646" dirty="0"/>
              <a:t>.“ (1)</a:t>
            </a:r>
          </a:p>
          <a:p>
            <a:pPr>
              <a:lnSpc>
                <a:spcPct val="80000"/>
              </a:lnSpc>
              <a:buNone/>
            </a:pPr>
            <a:r>
              <a:rPr lang="en-US" sz="2646" dirty="0"/>
              <a:t>Man is </a:t>
            </a:r>
            <a:r>
              <a:rPr lang="cs-CZ" sz="2646" dirty="0"/>
              <a:t>a </a:t>
            </a:r>
            <a:r>
              <a:rPr lang="en-US" sz="2646" dirty="0"/>
              <a:t>road, great promise</a:t>
            </a:r>
            <a:r>
              <a:rPr lang="cs-CZ" sz="2646" dirty="0"/>
              <a:t>.</a:t>
            </a:r>
          </a:p>
          <a:p>
            <a:pPr>
              <a:lnSpc>
                <a:spcPct val="80000"/>
              </a:lnSpc>
              <a:buNone/>
            </a:pPr>
            <a:r>
              <a:rPr lang="cs-CZ" sz="2646" dirty="0"/>
              <a:t>M</a:t>
            </a:r>
            <a:r>
              <a:rPr lang="en-US" sz="2646" dirty="0"/>
              <a:t>an does not promise the fulfillment of obligations</a:t>
            </a:r>
            <a:r>
              <a:rPr lang="cs-CZ" sz="2646" dirty="0"/>
              <a:t> to </a:t>
            </a:r>
            <a:r>
              <a:rPr lang="cs-CZ" sz="2646" dirty="0" err="1"/>
              <a:t>the</a:t>
            </a:r>
            <a:r>
              <a:rPr lang="cs-CZ" sz="2646" dirty="0"/>
              <a:t> </a:t>
            </a:r>
            <a:r>
              <a:rPr lang="cs-CZ" sz="2646" dirty="0" err="1"/>
              <a:t>other</a:t>
            </a:r>
            <a:r>
              <a:rPr lang="en-US" sz="2646" dirty="0"/>
              <a:t>, but to himself the fulfillment of human</a:t>
            </a:r>
            <a:r>
              <a:rPr lang="cs-CZ" sz="2646"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821347" y="1764295"/>
            <a:ext cx="8558026" cy="4990084"/>
          </a:xfrm>
        </p:spPr>
        <p:txBody>
          <a:bodyPr/>
          <a:lstStyle/>
          <a:p>
            <a:pPr>
              <a:buNone/>
            </a:pPr>
            <a:r>
              <a:rPr lang="en-US" dirty="0"/>
              <a:t>It is true: we love life</a:t>
            </a:r>
            <a:endParaRPr lang="cs-CZ" dirty="0"/>
          </a:p>
          <a:p>
            <a:pPr>
              <a:buNone/>
            </a:pPr>
            <a:r>
              <a:rPr lang="en-US" dirty="0"/>
              <a:t>not because we are used to living,</a:t>
            </a:r>
            <a:endParaRPr lang="cs-CZ" dirty="0"/>
          </a:p>
          <a:p>
            <a:pPr>
              <a:buNone/>
            </a:pPr>
            <a:r>
              <a:rPr lang="en-US" dirty="0"/>
              <a:t>but because we are used to loving.</a:t>
            </a:r>
            <a:endParaRPr lang="cs-CZ" dirty="0"/>
          </a:p>
        </p:txBody>
      </p:sp>
      <p:pic>
        <p:nvPicPr>
          <p:cNvPr id="4" name="Picture 8" descr="C:\Documents and Settings\Olga Moldanová\Dokumenty\Obrázky\378px-Nietzsche1882.jpg"/>
          <p:cNvPicPr>
            <a:picLocks noChangeAspect="1" noChangeArrowheads="1"/>
          </p:cNvPicPr>
          <p:nvPr/>
        </p:nvPicPr>
        <p:blipFill>
          <a:blip r:embed="rId3" cstate="print"/>
          <a:srcRect/>
          <a:stretch>
            <a:fillRect/>
          </a:stretch>
        </p:blipFill>
        <p:spPr bwMode="auto">
          <a:xfrm>
            <a:off x="7887249" y="3138653"/>
            <a:ext cx="2270083" cy="314581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64510" y="124813"/>
            <a:ext cx="8257309" cy="662917"/>
          </a:xfrm>
        </p:spPr>
        <p:txBody>
          <a:bodyPr>
            <a:noAutofit/>
          </a:bodyPr>
          <a:lstStyle/>
          <a:p>
            <a:r>
              <a:rPr lang="cs-CZ" sz="3200" dirty="0"/>
              <a:t>H</a:t>
            </a:r>
            <a:r>
              <a:rPr lang="en-US" sz="3200" dirty="0" err="1"/>
              <a:t>umanity</a:t>
            </a:r>
            <a:r>
              <a:rPr lang="en-US" sz="3200" dirty="0"/>
              <a:t> struggling to understand oneself</a:t>
            </a:r>
            <a:endParaRPr lang="cs-CZ" sz="3200" dirty="0"/>
          </a:p>
        </p:txBody>
      </p:sp>
      <p:sp>
        <p:nvSpPr>
          <p:cNvPr id="28675" name="Rectangle 3"/>
          <p:cNvSpPr>
            <a:spLocks noGrp="1" noChangeArrowheads="1"/>
          </p:cNvSpPr>
          <p:nvPr>
            <p:ph type="body" idx="1"/>
          </p:nvPr>
        </p:nvSpPr>
        <p:spPr>
          <a:xfrm>
            <a:off x="741682" y="1717037"/>
            <a:ext cx="9073515" cy="5844225"/>
          </a:xfrm>
        </p:spPr>
        <p:txBody>
          <a:bodyPr>
            <a:normAutofit/>
          </a:bodyPr>
          <a:lstStyle/>
          <a:p>
            <a:pPr>
              <a:lnSpc>
                <a:spcPct val="80000"/>
              </a:lnSpc>
              <a:buNone/>
            </a:pPr>
            <a:r>
              <a:rPr lang="cs-CZ" sz="3087" dirty="0"/>
              <a:t>Edmund </a:t>
            </a:r>
            <a:r>
              <a:rPr lang="cs-CZ" sz="3087" dirty="0" err="1">
                <a:hlinkClick r:id="rId3"/>
              </a:rPr>
              <a:t>Husserl</a:t>
            </a:r>
            <a:r>
              <a:rPr lang="cs-CZ" sz="3087" dirty="0"/>
              <a:t> (1859, </a:t>
            </a:r>
            <a:r>
              <a:rPr lang="cs-CZ" sz="3087" dirty="0">
                <a:hlinkClick r:id="rId4"/>
              </a:rPr>
              <a:t>Prostějov</a:t>
            </a:r>
            <a:r>
              <a:rPr lang="cs-CZ" sz="3087" dirty="0"/>
              <a:t>, </a:t>
            </a:r>
            <a:r>
              <a:rPr lang="cs-CZ" sz="3087" dirty="0" err="1"/>
              <a:t>Moravia</a:t>
            </a:r>
            <a:r>
              <a:rPr lang="cs-CZ" sz="3087" dirty="0"/>
              <a:t> </a:t>
            </a:r>
            <a:r>
              <a:rPr lang="cs-CZ" sz="3087" dirty="0">
                <a:cs typeface="Arial" charset="0"/>
              </a:rPr>
              <a:t>–</a:t>
            </a:r>
            <a:r>
              <a:rPr lang="cs-CZ" sz="3087" dirty="0"/>
              <a:t> 1938, </a:t>
            </a:r>
            <a:r>
              <a:rPr lang="cs-CZ" sz="3087" dirty="0" err="1"/>
              <a:t>Freiburg</a:t>
            </a:r>
            <a:r>
              <a:rPr lang="cs-CZ" sz="3087" dirty="0"/>
              <a:t>, </a:t>
            </a:r>
            <a:r>
              <a:rPr lang="cs-CZ" sz="3087" dirty="0" err="1"/>
              <a:t>Germany</a:t>
            </a:r>
            <a:r>
              <a:rPr lang="cs-CZ" sz="3087" dirty="0"/>
              <a:t>): </a:t>
            </a:r>
            <a:r>
              <a:rPr lang="en-US" sz="3087" i="1" dirty="0"/>
              <a:t>The Crisis of European Sciences and Transcendental Philosophy</a:t>
            </a:r>
            <a:r>
              <a:rPr lang="cs-CZ" sz="3087" dirty="0"/>
              <a:t>  (1936):</a:t>
            </a:r>
          </a:p>
          <a:p>
            <a:pPr>
              <a:lnSpc>
                <a:spcPct val="80000"/>
              </a:lnSpc>
              <a:buNone/>
            </a:pPr>
            <a:r>
              <a:rPr lang="en-US" sz="3087" dirty="0"/>
              <a:t>the greatest historical phenomenon is humanity struggling to understand oneself</a:t>
            </a:r>
            <a:endParaRPr lang="cs-CZ" sz="3087" dirty="0"/>
          </a:p>
          <a:p>
            <a:pPr>
              <a:lnSpc>
                <a:spcPct val="80000"/>
              </a:lnSpc>
              <a:buNone/>
            </a:pPr>
            <a:r>
              <a:rPr lang="cs-CZ" sz="3087" dirty="0"/>
              <a:t>„</a:t>
            </a:r>
            <a:r>
              <a:rPr lang="en-US" sz="3087" dirty="0"/>
              <a:t>Humanity in the universal concept is inherently human being in generative and socially connected humanity.</a:t>
            </a:r>
            <a:r>
              <a:rPr lang="cs-CZ" sz="3087" dirty="0"/>
              <a:t>“</a:t>
            </a:r>
          </a:p>
          <a:p>
            <a:pPr>
              <a:lnSpc>
                <a:spcPct val="80000"/>
              </a:lnSpc>
              <a:buNone/>
            </a:pPr>
            <a:r>
              <a:rPr lang="cs-CZ" sz="3087" dirty="0" err="1"/>
              <a:t>The</a:t>
            </a:r>
            <a:r>
              <a:rPr lang="cs-CZ" sz="3087" dirty="0"/>
              <a:t> </a:t>
            </a:r>
            <a:r>
              <a:rPr lang="cs-CZ" sz="3087" dirty="0" err="1"/>
              <a:t>being</a:t>
            </a:r>
            <a:r>
              <a:rPr lang="cs-CZ" sz="3087" dirty="0"/>
              <a:t> </a:t>
            </a:r>
            <a:r>
              <a:rPr lang="en-US" sz="3087" dirty="0"/>
              <a:t>of man can not be found in isolated individuals.</a:t>
            </a:r>
            <a:endParaRPr lang="cs-CZ" sz="3087"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dirty="0"/>
              <a:t>Martin </a:t>
            </a:r>
            <a:r>
              <a:rPr lang="cs-CZ" dirty="0" err="1"/>
              <a:t>Buber</a:t>
            </a:r>
            <a:endParaRPr lang="cs-CZ" dirty="0"/>
          </a:p>
        </p:txBody>
      </p:sp>
      <p:sp>
        <p:nvSpPr>
          <p:cNvPr id="8195" name="Rectangle 3"/>
          <p:cNvSpPr>
            <a:spLocks noGrp="1" noChangeArrowheads="1"/>
          </p:cNvSpPr>
          <p:nvPr>
            <p:ph type="body" idx="1"/>
          </p:nvPr>
        </p:nvSpPr>
        <p:spPr>
          <a:xfrm>
            <a:off x="741955" y="1764294"/>
            <a:ext cx="9130098" cy="5430199"/>
          </a:xfrm>
        </p:spPr>
        <p:txBody>
          <a:bodyPr/>
          <a:lstStyle/>
          <a:p>
            <a:pPr>
              <a:lnSpc>
                <a:spcPct val="80000"/>
              </a:lnSpc>
              <a:buFontTx/>
              <a:buNone/>
            </a:pPr>
            <a:r>
              <a:rPr lang="cs-CZ" sz="3087" dirty="0"/>
              <a:t>„</a:t>
            </a:r>
            <a:r>
              <a:rPr lang="cs-CZ" sz="3087" dirty="0" err="1"/>
              <a:t>together</a:t>
            </a:r>
            <a:r>
              <a:rPr lang="cs-CZ" sz="3087" dirty="0"/>
              <a:t> </a:t>
            </a:r>
            <a:r>
              <a:rPr lang="en-US" sz="3087" dirty="0"/>
              <a:t>with human finitude and we must also recognize participation in the same man at infinity, not as two properties next to each other, but as a double process ...</a:t>
            </a:r>
            <a:r>
              <a:rPr lang="cs-CZ" sz="3087" dirty="0"/>
              <a:t>“</a:t>
            </a:r>
            <a:r>
              <a:rPr lang="en-US" sz="3087" dirty="0"/>
              <a:t> </a:t>
            </a:r>
            <a:r>
              <a:rPr lang="cs-CZ" sz="3087" dirty="0"/>
              <a:t>(1)</a:t>
            </a:r>
          </a:p>
          <a:p>
            <a:pPr>
              <a:lnSpc>
                <a:spcPct val="80000"/>
              </a:lnSpc>
              <a:buFontTx/>
              <a:buNone/>
            </a:pPr>
            <a:r>
              <a:rPr lang="cs-CZ" sz="3087" dirty="0" err="1"/>
              <a:t>What</a:t>
            </a:r>
            <a:r>
              <a:rPr lang="cs-CZ" sz="3087" dirty="0"/>
              <a:t> </a:t>
            </a:r>
            <a:r>
              <a:rPr lang="en-US" sz="3087" dirty="0"/>
              <a:t>can </a:t>
            </a:r>
            <a:r>
              <a:rPr lang="cs-CZ" sz="3087" dirty="0" err="1"/>
              <a:t>it</a:t>
            </a:r>
            <a:r>
              <a:rPr lang="cs-CZ" sz="3087" dirty="0"/>
              <a:t> </a:t>
            </a:r>
            <a:r>
              <a:rPr lang="cs-CZ" sz="3087" dirty="0" err="1"/>
              <a:t>be</a:t>
            </a:r>
            <a:r>
              <a:rPr lang="cs-CZ" sz="3087" dirty="0"/>
              <a:t> </a:t>
            </a:r>
            <a:r>
              <a:rPr lang="en-US" sz="3087" dirty="0"/>
              <a:t>experience</a:t>
            </a:r>
            <a:r>
              <a:rPr lang="cs-CZ" sz="3087" dirty="0"/>
              <a:t> </a:t>
            </a:r>
            <a:r>
              <a:rPr lang="cs-CZ" sz="3087" dirty="0" err="1"/>
              <a:t>only</a:t>
            </a:r>
            <a:r>
              <a:rPr lang="cs-CZ" sz="3087" dirty="0"/>
              <a:t> </a:t>
            </a:r>
            <a:r>
              <a:rPr lang="cs-CZ" sz="3087" dirty="0" err="1"/>
              <a:t>for</a:t>
            </a:r>
            <a:r>
              <a:rPr lang="cs-CZ" sz="3087" dirty="0"/>
              <a:t> </a:t>
            </a:r>
            <a:r>
              <a:rPr lang="en-US" sz="3087" dirty="0"/>
              <a:t>human </a:t>
            </a:r>
            <a:r>
              <a:rPr lang="cs-CZ" sz="3087" dirty="0" err="1"/>
              <a:t>being</a:t>
            </a:r>
            <a:r>
              <a:rPr lang="en-US" sz="3087" dirty="0"/>
              <a:t>: </a:t>
            </a:r>
            <a:r>
              <a:rPr lang="cs-CZ" sz="3087" dirty="0" err="1"/>
              <a:t>the</a:t>
            </a:r>
            <a:r>
              <a:rPr lang="cs-CZ" sz="3087" dirty="0"/>
              <a:t> </a:t>
            </a:r>
            <a:r>
              <a:rPr lang="cs-CZ" sz="3087" dirty="0" err="1"/>
              <a:t>struggle</a:t>
            </a:r>
            <a:r>
              <a:rPr lang="cs-CZ" sz="3087" dirty="0"/>
              <a:t> </a:t>
            </a:r>
            <a:r>
              <a:rPr lang="en-US" sz="3087" dirty="0"/>
              <a:t>with destiny, rebellion, reconciliation</a:t>
            </a:r>
            <a:r>
              <a:rPr lang="cs-CZ" sz="3087" dirty="0"/>
              <a:t> – </a:t>
            </a:r>
            <a:r>
              <a:rPr lang="en-US" sz="3087" dirty="0"/>
              <a:t>and sometimes: what is secretly going on in the other.</a:t>
            </a:r>
            <a:r>
              <a:rPr lang="cs-CZ" sz="3087" dirty="0"/>
              <a:t> (2)</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Man </a:t>
            </a:r>
            <a:r>
              <a:rPr lang="cs-CZ" dirty="0" err="1"/>
              <a:t>according</a:t>
            </a:r>
            <a:r>
              <a:rPr lang="cs-CZ" dirty="0"/>
              <a:t> to Albert </a:t>
            </a:r>
            <a:r>
              <a:rPr lang="cs-CZ" dirty="0" err="1"/>
              <a:t>Camus</a:t>
            </a:r>
            <a:endParaRPr lang="cs-CZ" dirty="0"/>
          </a:p>
        </p:txBody>
      </p:sp>
      <p:sp>
        <p:nvSpPr>
          <p:cNvPr id="3" name="Zástupný symbol pro obsah 2"/>
          <p:cNvSpPr>
            <a:spLocks noGrp="1"/>
          </p:cNvSpPr>
          <p:nvPr>
            <p:ph idx="1"/>
          </p:nvPr>
        </p:nvSpPr>
        <p:spPr>
          <a:xfrm>
            <a:off x="1059524" y="1764295"/>
            <a:ext cx="8823934" cy="4990084"/>
          </a:xfrm>
        </p:spPr>
        <p:txBody>
          <a:bodyPr>
            <a:normAutofit fontScale="85000" lnSpcReduction="20000"/>
          </a:bodyPr>
          <a:lstStyle/>
          <a:p>
            <a:pPr>
              <a:buNone/>
            </a:pPr>
            <a:r>
              <a:rPr lang="cs-CZ" i="1" dirty="0">
                <a:hlinkClick r:id="rId3" tooltip="L'Étranger"/>
              </a:rPr>
              <a:t>L'</a:t>
            </a:r>
            <a:r>
              <a:rPr lang="cs-CZ" i="1" dirty="0" err="1">
                <a:hlinkClick r:id="rId3" tooltip="L'Étranger"/>
              </a:rPr>
              <a:t>Étranger</a:t>
            </a:r>
            <a:r>
              <a:rPr lang="cs-CZ" i="1" dirty="0"/>
              <a:t> </a:t>
            </a:r>
          </a:p>
          <a:p>
            <a:pPr>
              <a:buNone/>
            </a:pPr>
            <a:r>
              <a:rPr lang="cs-CZ" i="1" dirty="0" err="1">
                <a:hlinkClick r:id="rId4" tooltip="Le Mythe de Sisyphe"/>
              </a:rPr>
              <a:t>Le</a:t>
            </a:r>
            <a:r>
              <a:rPr lang="cs-CZ" i="1" dirty="0">
                <a:hlinkClick r:id="rId4" tooltip="Le Mythe de Sisyphe"/>
              </a:rPr>
              <a:t> Mythe de </a:t>
            </a:r>
            <a:r>
              <a:rPr lang="cs-CZ" i="1" dirty="0" err="1">
                <a:hlinkClick r:id="rId4" tooltip="Le Mythe de Sisyphe"/>
              </a:rPr>
              <a:t>Sisyphe</a:t>
            </a:r>
            <a:r>
              <a:rPr lang="cs-CZ" dirty="0"/>
              <a:t> </a:t>
            </a:r>
          </a:p>
          <a:p>
            <a:pPr>
              <a:buNone/>
            </a:pPr>
            <a:r>
              <a:rPr lang="cs-CZ" i="1" dirty="0">
                <a:hlinkClick r:id="rId5" tooltip="L'Homme révolté"/>
              </a:rPr>
              <a:t>L'</a:t>
            </a:r>
            <a:r>
              <a:rPr lang="cs-CZ" i="1" dirty="0" err="1">
                <a:hlinkClick r:id="rId5" tooltip="L'Homme révolté"/>
              </a:rPr>
              <a:t>Homme</a:t>
            </a:r>
            <a:r>
              <a:rPr lang="cs-CZ" i="1" dirty="0">
                <a:hlinkClick r:id="rId5" tooltip="L'Homme révolté"/>
              </a:rPr>
              <a:t> </a:t>
            </a:r>
            <a:r>
              <a:rPr lang="cs-CZ" i="1" dirty="0" err="1">
                <a:hlinkClick r:id="rId5" tooltip="L'Homme révolté"/>
              </a:rPr>
              <a:t>révolté</a:t>
            </a:r>
            <a:endParaRPr lang="cs-CZ" i="1" dirty="0"/>
          </a:p>
          <a:p>
            <a:pPr>
              <a:buNone/>
            </a:pPr>
            <a:endParaRPr lang="cs-CZ" i="1" dirty="0"/>
          </a:p>
          <a:p>
            <a:pPr>
              <a:buNone/>
            </a:pPr>
            <a:r>
              <a:rPr lang="en-US" i="1" dirty="0"/>
              <a:t>If the world were clear, art would not exist</a:t>
            </a:r>
            <a:r>
              <a:rPr lang="cs-CZ" i="1" dirty="0"/>
              <a:t>.</a:t>
            </a:r>
          </a:p>
          <a:p>
            <a:pPr>
              <a:buNone/>
            </a:pPr>
            <a:r>
              <a:rPr lang="en-US" b="1" i="1" dirty="0"/>
              <a:t>The realization that life is absurd cannot be an end, but only a beginning.</a:t>
            </a:r>
            <a:endParaRPr lang="cs-CZ" b="1" i="1" dirty="0"/>
          </a:p>
          <a:p>
            <a:pPr>
              <a:buNone/>
            </a:pPr>
            <a:r>
              <a:rPr lang="en-US" i="1" dirty="0"/>
              <a:t>I rebel — therefore we exist.</a:t>
            </a:r>
            <a:endParaRPr lang="cs-CZ" i="1" dirty="0"/>
          </a:p>
          <a:p>
            <a:pPr>
              <a:buNone/>
            </a:pPr>
            <a:r>
              <a:rPr lang="en-US" b="1" i="1" dirty="0"/>
              <a:t>Man is the only creature who refuses to be what he is.</a:t>
            </a:r>
            <a:endParaRPr lang="cs-CZ" b="1" i="1" dirty="0"/>
          </a:p>
          <a:p>
            <a:pPr>
              <a:buNone/>
            </a:pPr>
            <a:r>
              <a:rPr lang="en-US" i="1" dirty="0"/>
              <a:t>Art, at least, teaches us that man cannot be explained by history alone and that he also </a:t>
            </a:r>
            <a:r>
              <a:rPr lang="en-US" b="1" i="1" dirty="0"/>
              <a:t>finds a reason for his existence in the order of nature</a:t>
            </a:r>
            <a:r>
              <a:rPr lang="en-US" i="1" dirty="0"/>
              <a:t>. </a:t>
            </a:r>
            <a:endParaRPr lang="cs-CZ" b="1" i="1" dirty="0"/>
          </a:p>
          <a:p>
            <a:pPr>
              <a:buNone/>
            </a:pPr>
            <a:endParaRPr lang="cs-CZ" i="1" dirty="0"/>
          </a:p>
          <a:p>
            <a:pPr>
              <a:buNone/>
            </a:pPr>
            <a:endParaRPr lang="cs-CZ"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lum bright="12000" contrast="3000"/>
          </a:blip>
          <a:srcRect l="6769" r="12712"/>
          <a:stretch>
            <a:fillRect/>
          </a:stretch>
        </p:blipFill>
        <p:spPr>
          <a:xfrm>
            <a:off x="305860" y="971568"/>
            <a:ext cx="5605414" cy="6597811"/>
          </a:xfrm>
          <a:prstGeom prst="rect">
            <a:avLst/>
          </a:prstGeom>
          <a:noFill/>
        </p:spPr>
      </p:pic>
      <p:pic>
        <p:nvPicPr>
          <p:cNvPr id="6" name="Picture 5"/>
          <p:cNvPicPr>
            <a:picLocks noChangeAspect="1" noChangeArrowheads="1"/>
          </p:cNvPicPr>
          <p:nvPr/>
        </p:nvPicPr>
        <p:blipFill>
          <a:blip r:embed="rId3" cstate="print"/>
          <a:srcRect/>
          <a:stretch>
            <a:fillRect/>
          </a:stretch>
        </p:blipFill>
        <p:spPr>
          <a:xfrm>
            <a:off x="7252112" y="0"/>
            <a:ext cx="2453472" cy="3463063"/>
          </a:xfrm>
          <a:prstGeom prst="rect">
            <a:avLst/>
          </a:prstGeom>
          <a:noFill/>
        </p:spPr>
      </p:pic>
      <p:sp>
        <p:nvSpPr>
          <p:cNvPr id="7" name="Obdélník 6"/>
          <p:cNvSpPr/>
          <p:nvPr/>
        </p:nvSpPr>
        <p:spPr>
          <a:xfrm>
            <a:off x="6696367" y="3542454"/>
            <a:ext cx="3572647" cy="635302"/>
          </a:xfrm>
          <a:prstGeom prst="rect">
            <a:avLst/>
          </a:prstGeom>
        </p:spPr>
        <p:txBody>
          <a:bodyPr wrap="square">
            <a:spAutoFit/>
          </a:bodyPr>
          <a:lstStyle/>
          <a:p>
            <a:r>
              <a:rPr lang="en-US" sz="1764" dirty="0">
                <a:hlinkClick r:id="rId4"/>
              </a:rPr>
              <a:t>Video from receiving the Nobel Prize</a:t>
            </a:r>
            <a:endParaRPr lang="cs-CZ" sz="1764" dirty="0"/>
          </a:p>
        </p:txBody>
      </p:sp>
      <p:pic>
        <p:nvPicPr>
          <p:cNvPr id="8" name="Picture 3"/>
          <p:cNvPicPr>
            <a:picLocks noChangeAspect="1" noChangeArrowheads="1"/>
          </p:cNvPicPr>
          <p:nvPr/>
        </p:nvPicPr>
        <p:blipFill>
          <a:blip r:embed="rId5" cstate="print"/>
          <a:srcRect/>
          <a:stretch>
            <a:fillRect/>
          </a:stretch>
        </p:blipFill>
        <p:spPr bwMode="auto">
          <a:xfrm>
            <a:off x="7354272" y="4082473"/>
            <a:ext cx="2839235" cy="34787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Man </a:t>
            </a:r>
            <a:r>
              <a:rPr lang="cs-CZ" dirty="0" err="1"/>
              <a:t>according</a:t>
            </a:r>
            <a:r>
              <a:rPr lang="cs-CZ" dirty="0"/>
              <a:t> to Gabriel Marcel</a:t>
            </a:r>
          </a:p>
        </p:txBody>
      </p:sp>
      <p:sp>
        <p:nvSpPr>
          <p:cNvPr id="3" name="Zástupný symbol pro obsah 2"/>
          <p:cNvSpPr>
            <a:spLocks noGrp="1"/>
          </p:cNvSpPr>
          <p:nvPr>
            <p:ph idx="1"/>
          </p:nvPr>
        </p:nvSpPr>
        <p:spPr>
          <a:xfrm>
            <a:off x="4870347" y="1557651"/>
            <a:ext cx="4457365" cy="4990084"/>
          </a:xfrm>
        </p:spPr>
        <p:txBody>
          <a:bodyPr>
            <a:normAutofit/>
          </a:bodyPr>
          <a:lstStyle/>
          <a:p>
            <a:pPr>
              <a:lnSpc>
                <a:spcPct val="80000"/>
              </a:lnSpc>
              <a:buNone/>
            </a:pPr>
            <a:r>
              <a:rPr lang="cs-CZ" i="1" dirty="0" err="1"/>
              <a:t>Being</a:t>
            </a:r>
            <a:r>
              <a:rPr lang="cs-CZ" i="1" dirty="0"/>
              <a:t> </a:t>
            </a:r>
            <a:r>
              <a:rPr lang="cs-CZ" i="1" dirty="0" err="1"/>
              <a:t>and</a:t>
            </a:r>
            <a:r>
              <a:rPr lang="cs-CZ" i="1" dirty="0"/>
              <a:t> </a:t>
            </a:r>
            <a:r>
              <a:rPr lang="cs-CZ" i="1" dirty="0" err="1"/>
              <a:t>Having</a:t>
            </a:r>
            <a:endParaRPr lang="cs-CZ" i="1" dirty="0"/>
          </a:p>
          <a:p>
            <a:pPr>
              <a:lnSpc>
                <a:spcPct val="80000"/>
              </a:lnSpc>
              <a:buNone/>
            </a:pPr>
            <a:r>
              <a:rPr lang="cs-CZ" i="1" dirty="0" err="1"/>
              <a:t>Mystery</a:t>
            </a:r>
            <a:r>
              <a:rPr lang="cs-CZ" i="1" dirty="0"/>
              <a:t> </a:t>
            </a:r>
            <a:r>
              <a:rPr lang="cs-CZ" i="1" dirty="0" err="1"/>
              <a:t>of</a:t>
            </a:r>
            <a:r>
              <a:rPr lang="cs-CZ" i="1" dirty="0"/>
              <a:t> </a:t>
            </a:r>
            <a:r>
              <a:rPr lang="cs-CZ" i="1" dirty="0" err="1"/>
              <a:t>Being</a:t>
            </a:r>
            <a:endParaRPr lang="cs-CZ" i="1" dirty="0"/>
          </a:p>
          <a:p>
            <a:pPr>
              <a:lnSpc>
                <a:spcPct val="80000"/>
              </a:lnSpc>
              <a:buNone/>
            </a:pPr>
            <a:r>
              <a:rPr lang="cs-CZ" i="1" dirty="0"/>
              <a:t>Man </a:t>
            </a:r>
            <a:r>
              <a:rPr lang="cs-CZ" i="1" dirty="0" err="1"/>
              <a:t>Against</a:t>
            </a:r>
            <a:r>
              <a:rPr lang="cs-CZ" i="1" dirty="0"/>
              <a:t> </a:t>
            </a:r>
            <a:r>
              <a:rPr lang="cs-CZ" i="1" dirty="0" err="1"/>
              <a:t>Mass</a:t>
            </a:r>
            <a:r>
              <a:rPr lang="cs-CZ" i="1" dirty="0"/>
              <a:t> Society</a:t>
            </a:r>
          </a:p>
          <a:p>
            <a:pPr>
              <a:lnSpc>
                <a:spcPct val="80000"/>
              </a:lnSpc>
              <a:buNone/>
            </a:pPr>
            <a:r>
              <a:rPr lang="en-US" i="1" dirty="0"/>
              <a:t>Homo </a:t>
            </a:r>
            <a:r>
              <a:rPr lang="en-US" i="1" dirty="0" err="1"/>
              <a:t>Viator</a:t>
            </a:r>
            <a:r>
              <a:rPr lang="en-US" i="1" dirty="0"/>
              <a:t>: Introduction to a Metaphysic of Hope</a:t>
            </a:r>
            <a:endParaRPr lang="cs-CZ" i="1" dirty="0"/>
          </a:p>
          <a:p>
            <a:pPr>
              <a:lnSpc>
                <a:spcPct val="80000"/>
              </a:lnSpc>
              <a:buNone/>
            </a:pPr>
            <a:r>
              <a:rPr lang="en-US" i="1" dirty="0"/>
              <a:t>The Existential Background of Human Dignity</a:t>
            </a:r>
            <a:endParaRPr lang="cs-CZ" i="1" dirty="0"/>
          </a:p>
        </p:txBody>
      </p:sp>
      <p:pic>
        <p:nvPicPr>
          <p:cNvPr id="5" name="Picture 5"/>
          <p:cNvPicPr>
            <a:picLocks noChangeAspect="1" noChangeArrowheads="1"/>
          </p:cNvPicPr>
          <p:nvPr/>
        </p:nvPicPr>
        <p:blipFill>
          <a:blip r:embed="rId2" cstate="print"/>
          <a:srcRect/>
          <a:stretch>
            <a:fillRect/>
          </a:stretch>
        </p:blipFill>
        <p:spPr>
          <a:xfrm>
            <a:off x="583172" y="1557651"/>
            <a:ext cx="3199385" cy="42871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717" y="-36945"/>
            <a:ext cx="10081683" cy="1260210"/>
          </a:xfrm>
        </p:spPr>
        <p:txBody>
          <a:bodyPr>
            <a:noAutofit/>
          </a:bodyPr>
          <a:lstStyle/>
          <a:p>
            <a:r>
              <a:rPr lang="cs-CZ" sz="2800" dirty="0" err="1"/>
              <a:t>Philosophie</a:t>
            </a:r>
            <a:r>
              <a:rPr lang="cs-CZ" sz="2800" dirty="0"/>
              <a:t> </a:t>
            </a:r>
            <a:r>
              <a:rPr lang="cs-CZ" sz="2800" dirty="0" err="1"/>
              <a:t>concrète</a:t>
            </a:r>
            <a:r>
              <a:rPr lang="cs-CZ" sz="2800" dirty="0"/>
              <a:t> by Gabriel Marcel (†1973)</a:t>
            </a:r>
          </a:p>
        </p:txBody>
      </p:sp>
      <p:sp>
        <p:nvSpPr>
          <p:cNvPr id="3" name="Zástupný symbol pro obsah 2"/>
          <p:cNvSpPr>
            <a:spLocks noGrp="1"/>
          </p:cNvSpPr>
          <p:nvPr>
            <p:ph idx="1"/>
          </p:nvPr>
        </p:nvSpPr>
        <p:spPr>
          <a:xfrm>
            <a:off x="809943" y="1764295"/>
            <a:ext cx="4457365" cy="4990084"/>
          </a:xfrm>
        </p:spPr>
        <p:txBody>
          <a:bodyPr>
            <a:normAutofit/>
          </a:bodyPr>
          <a:lstStyle/>
          <a:p>
            <a:pPr>
              <a:lnSpc>
                <a:spcPct val="80000"/>
              </a:lnSpc>
              <a:buNone/>
            </a:pPr>
            <a:r>
              <a:rPr lang="fr-FR" i="1" dirty="0"/>
              <a:t>aimer un être, c’est dire: toi, tu ne mourras pas</a:t>
            </a:r>
            <a:endParaRPr lang="cs-CZ" i="1" dirty="0"/>
          </a:p>
          <a:p>
            <a:pPr>
              <a:lnSpc>
                <a:spcPct val="80000"/>
              </a:lnSpc>
              <a:buNone/>
            </a:pPr>
            <a:r>
              <a:rPr lang="cs-CZ" i="1" dirty="0"/>
              <a:t>to love </a:t>
            </a:r>
            <a:r>
              <a:rPr lang="cs-CZ" i="1" dirty="0" err="1"/>
              <a:t>another</a:t>
            </a:r>
            <a:r>
              <a:rPr lang="cs-CZ" i="1" dirty="0"/>
              <a:t> </a:t>
            </a:r>
            <a:r>
              <a:rPr lang="cs-CZ" i="1" dirty="0" err="1"/>
              <a:t>being</a:t>
            </a:r>
            <a:r>
              <a:rPr lang="cs-CZ" i="1" dirty="0"/>
              <a:t>, </a:t>
            </a:r>
            <a:r>
              <a:rPr lang="cs-CZ" i="1" dirty="0" err="1"/>
              <a:t>that</a:t>
            </a:r>
            <a:r>
              <a:rPr lang="cs-CZ" i="1" dirty="0"/>
              <a:t> </a:t>
            </a:r>
            <a:r>
              <a:rPr lang="cs-CZ" i="1" dirty="0" err="1"/>
              <a:t>is</a:t>
            </a:r>
            <a:r>
              <a:rPr lang="cs-CZ" i="1" dirty="0"/>
              <a:t> to </a:t>
            </a:r>
            <a:r>
              <a:rPr lang="cs-CZ" i="1" dirty="0" err="1"/>
              <a:t>say</a:t>
            </a:r>
            <a:r>
              <a:rPr lang="cs-CZ" i="1" dirty="0"/>
              <a:t>: </a:t>
            </a:r>
            <a:r>
              <a:rPr lang="cs-CZ" i="1" dirty="0" err="1"/>
              <a:t>you</a:t>
            </a:r>
            <a:r>
              <a:rPr lang="cs-CZ" i="1" dirty="0"/>
              <a:t> </a:t>
            </a:r>
            <a:r>
              <a:rPr lang="cs-CZ" i="1" dirty="0" err="1"/>
              <a:t>shall</a:t>
            </a:r>
            <a:r>
              <a:rPr lang="cs-CZ" i="1" dirty="0"/>
              <a:t> not </a:t>
            </a:r>
            <a:r>
              <a:rPr lang="cs-CZ" i="1" dirty="0" err="1"/>
              <a:t>die</a:t>
            </a:r>
            <a:endParaRPr lang="cs-CZ" i="1" dirty="0"/>
          </a:p>
          <a:p>
            <a:pPr>
              <a:lnSpc>
                <a:spcPct val="80000"/>
              </a:lnSpc>
              <a:buNone/>
            </a:pPr>
            <a:endParaRPr lang="cs-CZ" i="1" dirty="0"/>
          </a:p>
          <a:p>
            <a:pPr>
              <a:lnSpc>
                <a:spcPct val="80000"/>
              </a:lnSpc>
              <a:buNone/>
            </a:pPr>
            <a:r>
              <a:rPr lang="cs-CZ" i="1" dirty="0" err="1"/>
              <a:t>Thou</a:t>
            </a:r>
            <a:r>
              <a:rPr lang="cs-CZ" i="1" dirty="0"/>
              <a:t> </a:t>
            </a:r>
            <a:r>
              <a:rPr lang="cs-CZ" i="1" dirty="0" err="1"/>
              <a:t>Shall</a:t>
            </a:r>
            <a:r>
              <a:rPr lang="cs-CZ" i="1" dirty="0"/>
              <a:t> Not Die </a:t>
            </a:r>
            <a:r>
              <a:rPr lang="cs-CZ" dirty="0"/>
              <a:t>(2009)</a:t>
            </a:r>
          </a:p>
        </p:txBody>
      </p:sp>
      <p:pic>
        <p:nvPicPr>
          <p:cNvPr id="6" name="Picture 5"/>
          <p:cNvPicPr>
            <a:picLocks noChangeAspect="1" noChangeArrowheads="1"/>
          </p:cNvPicPr>
          <p:nvPr/>
        </p:nvPicPr>
        <p:blipFill>
          <a:blip r:embed="rId2" cstate="print"/>
          <a:srcRect/>
          <a:stretch>
            <a:fillRect/>
          </a:stretch>
        </p:blipFill>
        <p:spPr>
          <a:xfrm>
            <a:off x="4711563" y="3780631"/>
            <a:ext cx="5319274" cy="33471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dirty="0" err="1"/>
              <a:t>Who</a:t>
            </a:r>
            <a:r>
              <a:rPr lang="cs-CZ" dirty="0"/>
              <a:t> </a:t>
            </a:r>
            <a:r>
              <a:rPr lang="cs-CZ" dirty="0" err="1"/>
              <a:t>is</a:t>
            </a:r>
            <a:r>
              <a:rPr lang="cs-CZ" dirty="0"/>
              <a:t> man?</a:t>
            </a:r>
          </a:p>
        </p:txBody>
      </p:sp>
      <p:sp>
        <p:nvSpPr>
          <p:cNvPr id="5123" name="Rectangle 3"/>
          <p:cNvSpPr>
            <a:spLocks noGrp="1" noChangeArrowheads="1"/>
          </p:cNvSpPr>
          <p:nvPr>
            <p:ph type="body" idx="1"/>
          </p:nvPr>
        </p:nvSpPr>
        <p:spPr/>
        <p:txBody>
          <a:bodyPr/>
          <a:lstStyle/>
          <a:p>
            <a:pPr lvl="1">
              <a:buNone/>
            </a:pPr>
            <a:r>
              <a:rPr lang="cs-CZ" dirty="0" err="1"/>
              <a:t>object</a:t>
            </a:r>
            <a:r>
              <a:rPr lang="cs-CZ" dirty="0"/>
              <a:t> </a:t>
            </a:r>
            <a:r>
              <a:rPr lang="cs-CZ" dirty="0">
                <a:cs typeface="Arial" charset="0"/>
              </a:rPr>
              <a:t>→ </a:t>
            </a:r>
            <a:r>
              <a:rPr lang="cs-CZ" dirty="0" err="1">
                <a:cs typeface="Arial" charset="0"/>
              </a:rPr>
              <a:t>naturalism</a:t>
            </a:r>
            <a:endParaRPr lang="cs-CZ" dirty="0">
              <a:cs typeface="Arial" charset="0"/>
            </a:endParaRPr>
          </a:p>
          <a:p>
            <a:pPr lvl="1">
              <a:buNone/>
            </a:pPr>
            <a:r>
              <a:rPr lang="cs-CZ" dirty="0" err="1">
                <a:cs typeface="Arial" charset="0"/>
              </a:rPr>
              <a:t>subject</a:t>
            </a:r>
            <a:r>
              <a:rPr lang="cs-CZ" dirty="0">
                <a:cs typeface="Arial" charset="0"/>
              </a:rPr>
              <a:t> → </a:t>
            </a:r>
            <a:r>
              <a:rPr lang="cs-CZ" dirty="0" err="1">
                <a:cs typeface="Arial" charset="0"/>
              </a:rPr>
              <a:t>idealism</a:t>
            </a:r>
            <a:endParaRPr lang="cs-CZ"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dirty="0"/>
              <a:t>Person</a:t>
            </a:r>
          </a:p>
        </p:txBody>
      </p:sp>
      <p:sp>
        <p:nvSpPr>
          <p:cNvPr id="10243" name="Rectangle 3"/>
          <p:cNvSpPr>
            <a:spLocks noGrp="1" noChangeArrowheads="1"/>
          </p:cNvSpPr>
          <p:nvPr>
            <p:ph type="body" idx="1"/>
          </p:nvPr>
        </p:nvSpPr>
        <p:spPr>
          <a:xfrm>
            <a:off x="930713" y="1932322"/>
            <a:ext cx="8821473" cy="5420656"/>
          </a:xfrm>
        </p:spPr>
        <p:txBody>
          <a:bodyPr>
            <a:normAutofit/>
          </a:bodyPr>
          <a:lstStyle/>
          <a:p>
            <a:pPr marL="518065" indent="-518065">
              <a:lnSpc>
                <a:spcPct val="90000"/>
              </a:lnSpc>
              <a:buNone/>
            </a:pPr>
            <a:r>
              <a:rPr lang="cs-CZ" dirty="0" err="1"/>
              <a:t>Def</a:t>
            </a:r>
            <a:r>
              <a:rPr lang="cs-CZ" dirty="0"/>
              <a:t>.: „singularity </a:t>
            </a:r>
            <a:r>
              <a:rPr lang="cs-CZ" dirty="0" err="1"/>
              <a:t>of</a:t>
            </a:r>
            <a:r>
              <a:rPr lang="cs-CZ" dirty="0"/>
              <a:t> </a:t>
            </a:r>
            <a:r>
              <a:rPr lang="cs-CZ" dirty="0" err="1"/>
              <a:t>spiritual</a:t>
            </a:r>
            <a:r>
              <a:rPr lang="cs-CZ" dirty="0"/>
              <a:t> </a:t>
            </a:r>
            <a:r>
              <a:rPr lang="cs-CZ" dirty="0" err="1"/>
              <a:t>order</a:t>
            </a:r>
            <a:r>
              <a:rPr lang="cs-CZ" dirty="0"/>
              <a:t>“</a:t>
            </a:r>
          </a:p>
          <a:p>
            <a:pPr marL="518065" indent="-518065">
              <a:lnSpc>
                <a:spcPct val="90000"/>
              </a:lnSpc>
              <a:buNone/>
            </a:pPr>
            <a:r>
              <a:rPr lang="cs-CZ" b="1" dirty="0" err="1"/>
              <a:t>Boethius</a:t>
            </a:r>
            <a:r>
              <a:rPr lang="cs-CZ" dirty="0"/>
              <a:t>: „Persona </a:t>
            </a:r>
            <a:r>
              <a:rPr lang="cs-CZ" dirty="0" err="1"/>
              <a:t>est</a:t>
            </a:r>
            <a:r>
              <a:rPr lang="cs-CZ" dirty="0"/>
              <a:t> </a:t>
            </a:r>
            <a:r>
              <a:rPr lang="cs-CZ" dirty="0" err="1"/>
              <a:t>naturae</a:t>
            </a:r>
            <a:r>
              <a:rPr lang="cs-CZ" dirty="0"/>
              <a:t> </a:t>
            </a:r>
            <a:r>
              <a:rPr lang="cs-CZ" dirty="0" err="1"/>
              <a:t>rationabilis</a:t>
            </a:r>
            <a:r>
              <a:rPr lang="cs-CZ" dirty="0"/>
              <a:t> individua </a:t>
            </a:r>
            <a:r>
              <a:rPr lang="cs-CZ" dirty="0" err="1"/>
              <a:t>substantia</a:t>
            </a:r>
            <a:r>
              <a:rPr lang="cs-CZ" dirty="0"/>
              <a:t>.“ </a:t>
            </a:r>
          </a:p>
          <a:p>
            <a:pPr marL="518065" indent="-518065">
              <a:lnSpc>
                <a:spcPct val="90000"/>
              </a:lnSpc>
              <a:buNone/>
            </a:pPr>
            <a:r>
              <a:rPr lang="cs-CZ" b="1" i="1" dirty="0">
                <a:solidFill>
                  <a:srgbClr val="FF0000"/>
                </a:solidFill>
              </a:rPr>
              <a:t>Person </a:t>
            </a:r>
            <a:r>
              <a:rPr lang="cs-CZ" b="1" i="1" dirty="0" err="1">
                <a:solidFill>
                  <a:srgbClr val="FF0000"/>
                </a:solidFill>
              </a:rPr>
              <a:t>is</a:t>
            </a:r>
            <a:r>
              <a:rPr lang="cs-CZ" b="1" i="1" dirty="0">
                <a:solidFill>
                  <a:srgbClr val="FF0000"/>
                </a:solidFill>
              </a:rPr>
              <a:t> </a:t>
            </a:r>
            <a:r>
              <a:rPr lang="en-US" b="1" i="1" dirty="0">
                <a:solidFill>
                  <a:srgbClr val="FF0000"/>
                </a:solidFill>
              </a:rPr>
              <a:t>an individual substance of a rational nature</a:t>
            </a:r>
            <a:r>
              <a:rPr lang="cs-CZ" b="1" i="1" dirty="0">
                <a:solidFill>
                  <a:srgbClr val="FF0000"/>
                </a:solidFill>
              </a:rPr>
              <a:t>.</a:t>
            </a:r>
            <a:endParaRPr lang="cs-CZ" dirty="0"/>
          </a:p>
          <a:p>
            <a:pPr marL="518065" indent="-518065">
              <a:lnSpc>
                <a:spcPct val="90000"/>
              </a:lnSpc>
              <a:buNone/>
            </a:pPr>
            <a:r>
              <a:rPr lang="en-US" dirty="0"/>
              <a:t>"Substance" is used to exclude accidents: "We see that accidents cannot constitute person”</a:t>
            </a:r>
            <a:endParaRPr lang="cs-CZ"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141330" y="957090"/>
            <a:ext cx="8688051" cy="6078619"/>
          </a:xfrm>
          <a:prstGeom prst="rect">
            <a:avLst/>
          </a:prstGeom>
          <a:noFill/>
          <a:ln w="9525">
            <a:noFill/>
            <a:miter lim="800000"/>
            <a:headEnd/>
            <a:tailEnd/>
          </a:ln>
        </p:spPr>
      </p:pic>
      <p:sp>
        <p:nvSpPr>
          <p:cNvPr id="3" name="TextovéPole 2"/>
          <p:cNvSpPr txBox="1"/>
          <p:nvPr/>
        </p:nvSpPr>
        <p:spPr>
          <a:xfrm>
            <a:off x="583171" y="7035709"/>
            <a:ext cx="9804371" cy="369332"/>
          </a:xfrm>
          <a:prstGeom prst="rect">
            <a:avLst/>
          </a:prstGeom>
          <a:noFill/>
        </p:spPr>
        <p:txBody>
          <a:bodyPr wrap="square" rtlCol="0">
            <a:spAutoFit/>
          </a:bodyPr>
          <a:lstStyle/>
          <a:p>
            <a:pPr algn="ctr"/>
            <a:r>
              <a:rPr lang="cs-CZ" b="1" i="1" dirty="0"/>
              <a:t>T</a:t>
            </a:r>
            <a:r>
              <a:rPr lang="en-US" b="1" i="1" dirty="0"/>
              <a:t>he birth of Athena</a:t>
            </a:r>
            <a:r>
              <a:rPr lang="cs-CZ" b="1" i="1" dirty="0"/>
              <a:t>     „</a:t>
            </a:r>
            <a:r>
              <a:rPr lang="cs-CZ" b="1" i="1" dirty="0" err="1"/>
              <a:t>Source</a:t>
            </a:r>
            <a:r>
              <a:rPr lang="cs-CZ" b="1" i="1" dirty="0"/>
              <a:t>“ </a:t>
            </a:r>
            <a:r>
              <a:rPr lang="cs-CZ" b="1" i="1" dirty="0" err="1"/>
              <a:t>of</a:t>
            </a:r>
            <a:r>
              <a:rPr lang="cs-CZ" b="1" i="1" dirty="0"/>
              <a:t> </a:t>
            </a:r>
            <a:r>
              <a:rPr lang="cs-CZ" b="1" i="1" dirty="0" err="1"/>
              <a:t>wisdom</a:t>
            </a:r>
            <a:r>
              <a:rPr lang="cs-CZ" b="1" i="1" dirty="0"/>
              <a:t>: </a:t>
            </a:r>
            <a:r>
              <a:rPr lang="cs-CZ" b="1" dirty="0" err="1"/>
              <a:t>strength</a:t>
            </a:r>
            <a:r>
              <a:rPr lang="cs-CZ" b="1" dirty="0"/>
              <a:t>, </a:t>
            </a:r>
            <a:r>
              <a:rPr lang="cs-CZ" b="1" dirty="0" err="1"/>
              <a:t>experience</a:t>
            </a:r>
            <a:endParaRPr lang="cs-CZ"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Discover</a:t>
            </a:r>
            <a:r>
              <a:rPr lang="cs-CZ" dirty="0"/>
              <a:t> </a:t>
            </a:r>
            <a:r>
              <a:rPr lang="cs-CZ" dirty="0" err="1"/>
              <a:t>the</a:t>
            </a:r>
            <a:r>
              <a:rPr lang="cs-CZ" dirty="0"/>
              <a:t> person </a:t>
            </a:r>
            <a:r>
              <a:rPr lang="cs-CZ" dirty="0" err="1"/>
              <a:t>being</a:t>
            </a:r>
            <a:endParaRPr lang="cs-CZ" dirty="0"/>
          </a:p>
        </p:txBody>
      </p:sp>
      <p:sp>
        <p:nvSpPr>
          <p:cNvPr id="3" name="Zástupný symbol pro obsah 2"/>
          <p:cNvSpPr>
            <a:spLocks noGrp="1"/>
          </p:cNvSpPr>
          <p:nvPr>
            <p:ph idx="1"/>
          </p:nvPr>
        </p:nvSpPr>
        <p:spPr/>
        <p:txBody>
          <a:bodyPr/>
          <a:lstStyle/>
          <a:p>
            <a:pPr marL="1001125" lvl="1" indent="-481311">
              <a:lnSpc>
                <a:spcPct val="90000"/>
              </a:lnSpc>
              <a:buNone/>
            </a:pPr>
            <a:r>
              <a:rPr lang="cs-CZ" sz="3528" dirty="0"/>
              <a:t>by </a:t>
            </a:r>
            <a:r>
              <a:rPr lang="cs-CZ" sz="3528" dirty="0" err="1"/>
              <a:t>theory</a:t>
            </a:r>
            <a:r>
              <a:rPr lang="cs-CZ" sz="3528" dirty="0"/>
              <a:t>?</a:t>
            </a:r>
          </a:p>
          <a:p>
            <a:pPr marL="1001125" lvl="1" indent="-481311">
              <a:lnSpc>
                <a:spcPct val="90000"/>
              </a:lnSpc>
              <a:buNone/>
            </a:pPr>
            <a:r>
              <a:rPr lang="cs-CZ" sz="3528" dirty="0"/>
              <a:t>	by </a:t>
            </a:r>
            <a:r>
              <a:rPr lang="cs-CZ" sz="3528" dirty="0" err="1"/>
              <a:t>experience</a:t>
            </a:r>
            <a:r>
              <a:rPr lang="cs-CZ" sz="3528" dirty="0"/>
              <a:t>?</a:t>
            </a:r>
          </a:p>
          <a:p>
            <a:pPr marL="1001125" lvl="1" indent="-481311">
              <a:lnSpc>
                <a:spcPct val="90000"/>
              </a:lnSpc>
              <a:buNone/>
            </a:pPr>
            <a:r>
              <a:rPr lang="cs-CZ" sz="3528" dirty="0"/>
              <a:t>			by </a:t>
            </a:r>
            <a:r>
              <a:rPr lang="cs-CZ" sz="3528" dirty="0" err="1"/>
              <a:t>logic</a:t>
            </a:r>
            <a:r>
              <a:rPr lang="cs-CZ" sz="3528" dirty="0"/>
              <a:t>?</a:t>
            </a:r>
          </a:p>
          <a:p>
            <a:pPr marL="1001125" lvl="1" indent="-481311">
              <a:lnSpc>
                <a:spcPct val="90000"/>
              </a:lnSpc>
              <a:buNone/>
            </a:pPr>
            <a:r>
              <a:rPr lang="cs-CZ" sz="3528" dirty="0"/>
              <a:t>				by </a:t>
            </a:r>
            <a:r>
              <a:rPr lang="cs-CZ" sz="3528" dirty="0" err="1"/>
              <a:t>phenomenology</a:t>
            </a:r>
            <a:r>
              <a:rPr lang="cs-CZ" sz="3528" dirty="0"/>
              <a:t>?</a:t>
            </a:r>
          </a:p>
          <a:p>
            <a:pPr marL="1001125" lvl="1" indent="-481311">
              <a:lnSpc>
                <a:spcPct val="90000"/>
              </a:lnSpc>
              <a:buNone/>
            </a:pPr>
            <a:r>
              <a:rPr lang="cs-CZ" sz="3528" dirty="0"/>
              <a:t>					by </a:t>
            </a:r>
            <a:r>
              <a:rPr lang="cs-CZ" sz="3528" dirty="0" err="1"/>
              <a:t>hermeneutics</a:t>
            </a:r>
            <a:r>
              <a:rPr lang="cs-CZ" sz="3528" dirty="0"/>
              <a:t>?</a:t>
            </a:r>
          </a:p>
          <a:p>
            <a:pPr marL="1001125" lvl="1" indent="-481311">
              <a:lnSpc>
                <a:spcPct val="90000"/>
              </a:lnSpc>
              <a:buNone/>
            </a:pPr>
            <a:r>
              <a:rPr lang="cs-CZ" dirty="0"/>
              <a:t>							</a:t>
            </a:r>
            <a:r>
              <a:rPr lang="cs-CZ" sz="4851" dirty="0"/>
              <a:t>by dialog?</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err="1"/>
              <a:t>Personalism</a:t>
            </a:r>
            <a:r>
              <a:rPr lang="cs-CZ" dirty="0"/>
              <a:t>:</a:t>
            </a:r>
            <a:r>
              <a:rPr lang="en-US" dirty="0"/>
              <a:t> The structure of a personal relationship</a:t>
            </a:r>
            <a:endParaRPr lang="cs-CZ" dirty="0"/>
          </a:p>
        </p:txBody>
      </p:sp>
      <p:sp>
        <p:nvSpPr>
          <p:cNvPr id="11267" name="Rectangle 3"/>
          <p:cNvSpPr>
            <a:spLocks noGrp="1" noChangeArrowheads="1"/>
          </p:cNvSpPr>
          <p:nvPr>
            <p:ph type="body" idx="1"/>
          </p:nvPr>
        </p:nvSpPr>
        <p:spPr/>
        <p:txBody>
          <a:bodyPr/>
          <a:lstStyle/>
          <a:p>
            <a:pPr marL="518065" indent="-518065">
              <a:lnSpc>
                <a:spcPct val="90000"/>
              </a:lnSpc>
              <a:buNone/>
            </a:pPr>
            <a:r>
              <a:rPr lang="cs-CZ" sz="4410" dirty="0"/>
              <a:t>Person </a:t>
            </a:r>
            <a:r>
              <a:rPr lang="cs-CZ" sz="4410" dirty="0" err="1"/>
              <a:t>being</a:t>
            </a:r>
            <a:r>
              <a:rPr lang="cs-CZ" sz="4410" dirty="0"/>
              <a:t>:</a:t>
            </a:r>
          </a:p>
          <a:p>
            <a:pPr marL="518065" indent="-518065">
              <a:lnSpc>
                <a:spcPct val="90000"/>
              </a:lnSpc>
              <a:buNone/>
            </a:pPr>
            <a:r>
              <a:rPr lang="cs-CZ" sz="4410" dirty="0"/>
              <a:t>	</a:t>
            </a:r>
            <a:r>
              <a:rPr lang="cs-CZ" sz="4410" b="1" dirty="0" err="1"/>
              <a:t>indestructibility</a:t>
            </a:r>
            <a:r>
              <a:rPr lang="cs-CZ" sz="4410" dirty="0"/>
              <a:t> </a:t>
            </a:r>
            <a:r>
              <a:rPr lang="cs-CZ" sz="4410" dirty="0" err="1"/>
              <a:t>of</a:t>
            </a:r>
            <a:r>
              <a:rPr lang="cs-CZ" sz="4410" dirty="0"/>
              <a:t> </a:t>
            </a:r>
            <a:r>
              <a:rPr lang="cs-CZ" sz="4410" dirty="0" err="1"/>
              <a:t>the</a:t>
            </a:r>
            <a:r>
              <a:rPr lang="cs-CZ" sz="4410" dirty="0"/>
              <a:t> person</a:t>
            </a:r>
          </a:p>
          <a:p>
            <a:pPr marL="518065" indent="-518065">
              <a:lnSpc>
                <a:spcPct val="90000"/>
              </a:lnSpc>
              <a:buNone/>
            </a:pPr>
            <a:r>
              <a:rPr lang="cs-CZ" sz="4410" dirty="0"/>
              <a:t>		</a:t>
            </a:r>
            <a:r>
              <a:rPr lang="cs-CZ" sz="4410" dirty="0" err="1"/>
              <a:t>it</a:t>
            </a:r>
            <a:r>
              <a:rPr lang="cs-CZ" sz="4410" dirty="0"/>
              <a:t> </a:t>
            </a:r>
            <a:r>
              <a:rPr lang="cs-CZ" sz="4410" b="1" dirty="0" err="1"/>
              <a:t>can</a:t>
            </a:r>
            <a:r>
              <a:rPr lang="cs-CZ" sz="4410" b="1" dirty="0"/>
              <a:t> not </a:t>
            </a:r>
            <a:r>
              <a:rPr lang="cs-CZ" sz="4410" b="1" dirty="0" err="1"/>
              <a:t>be</a:t>
            </a:r>
            <a:r>
              <a:rPr lang="cs-CZ" sz="4410" b="1" dirty="0"/>
              <a:t> </a:t>
            </a:r>
            <a:r>
              <a:rPr lang="cs-CZ" sz="4410" b="1" dirty="0" err="1"/>
              <a:t>manipulate</a:t>
            </a:r>
            <a:endParaRPr lang="cs-CZ" sz="4410" b="1" dirty="0"/>
          </a:p>
          <a:p>
            <a:pPr marL="518065" indent="-518065">
              <a:lnSpc>
                <a:spcPct val="90000"/>
              </a:lnSpc>
              <a:buNone/>
            </a:pPr>
            <a:r>
              <a:rPr lang="cs-CZ" sz="4410" dirty="0"/>
              <a:t>			</a:t>
            </a:r>
            <a:r>
              <a:rPr lang="cs-CZ" sz="4410" b="1" dirty="0" err="1"/>
              <a:t>creativity</a:t>
            </a:r>
            <a:r>
              <a:rPr lang="cs-CZ" sz="4410" dirty="0"/>
              <a:t> </a:t>
            </a:r>
            <a:r>
              <a:rPr lang="cs-CZ" sz="4410" dirty="0" err="1"/>
              <a:t>of</a:t>
            </a:r>
            <a:r>
              <a:rPr lang="cs-CZ" sz="4410" dirty="0"/>
              <a:t> </a:t>
            </a:r>
            <a:r>
              <a:rPr lang="cs-CZ" sz="4410" dirty="0" err="1"/>
              <a:t>personal</a:t>
            </a:r>
            <a:r>
              <a:rPr lang="cs-CZ" sz="4410" dirty="0"/>
              <a:t> </a:t>
            </a:r>
            <a:r>
              <a:rPr lang="cs-CZ" sz="4410" dirty="0" err="1"/>
              <a:t>being</a:t>
            </a:r>
            <a:endParaRPr lang="cs-CZ" sz="4410" dirty="0"/>
          </a:p>
          <a:p>
            <a:pPr marL="518065" indent="-518065">
              <a:lnSpc>
                <a:spcPct val="90000"/>
              </a:lnSpc>
              <a:buNone/>
            </a:pPr>
            <a:endParaRPr lang="cs-CZ" sz="3197" dirty="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cs-CZ" sz="3200" dirty="0"/>
              <a:t>W</a:t>
            </a:r>
            <a:r>
              <a:rPr lang="en-US" sz="3200" dirty="0"/>
              <a:t>hen a person is objectified</a:t>
            </a:r>
            <a:endParaRPr lang="cs-CZ" sz="3200" dirty="0"/>
          </a:p>
        </p:txBody>
      </p:sp>
      <p:sp>
        <p:nvSpPr>
          <p:cNvPr id="8195" name="Rectangle 3"/>
          <p:cNvSpPr>
            <a:spLocks noGrp="1" noChangeArrowheads="1"/>
          </p:cNvSpPr>
          <p:nvPr>
            <p:ph type="body" idx="1"/>
          </p:nvPr>
        </p:nvSpPr>
        <p:spPr/>
        <p:txBody>
          <a:bodyPr/>
          <a:lstStyle/>
          <a:p>
            <a:pPr>
              <a:buNone/>
            </a:pPr>
            <a:r>
              <a:rPr lang="en-US" dirty="0"/>
              <a:t>Two </a:t>
            </a:r>
            <a:r>
              <a:rPr lang="cs-CZ" dirty="0"/>
              <a:t> basic </a:t>
            </a:r>
            <a:r>
              <a:rPr lang="en-US" dirty="0"/>
              <a:t>negative attitudes to the person</a:t>
            </a:r>
            <a:r>
              <a:rPr lang="cs-CZ" dirty="0"/>
              <a:t>,</a:t>
            </a:r>
            <a:r>
              <a:rPr lang="en-US" dirty="0"/>
              <a:t> when a person is objectified: </a:t>
            </a:r>
            <a:endParaRPr lang="cs-CZ" dirty="0"/>
          </a:p>
          <a:p>
            <a:r>
              <a:rPr lang="en-US" b="1" dirty="0">
                <a:solidFill>
                  <a:srgbClr val="FF0000"/>
                </a:solidFill>
              </a:rPr>
              <a:t>Conflict</a:t>
            </a:r>
            <a:r>
              <a:rPr lang="en-US" dirty="0"/>
              <a:t>: violence, hatred, aggression, ... </a:t>
            </a:r>
            <a:endParaRPr lang="cs-CZ" dirty="0"/>
          </a:p>
          <a:p>
            <a:r>
              <a:rPr lang="en-US" b="1" dirty="0">
                <a:solidFill>
                  <a:srgbClr val="FF0000"/>
                </a:solidFill>
              </a:rPr>
              <a:t>Indifference</a:t>
            </a:r>
            <a:r>
              <a:rPr lang="en-US" dirty="0"/>
              <a:t>: the other as a customer, client, number, case, ... - not as a personal being</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779" y="0"/>
            <a:ext cx="9844627" cy="1260210"/>
          </a:xfrm>
        </p:spPr>
        <p:txBody>
          <a:bodyPr>
            <a:normAutofit/>
          </a:bodyPr>
          <a:lstStyle/>
          <a:p>
            <a:r>
              <a:rPr lang="cs-CZ" sz="2400" dirty="0"/>
              <a:t>T</a:t>
            </a:r>
            <a:r>
              <a:rPr lang="en-US" sz="2400" dirty="0" err="1"/>
              <a:t>heory</a:t>
            </a:r>
            <a:r>
              <a:rPr lang="en-US" sz="2400" dirty="0"/>
              <a:t> of stages of moral development</a:t>
            </a:r>
            <a:br>
              <a:rPr lang="cs-CZ" sz="2400" dirty="0"/>
            </a:br>
            <a:r>
              <a:rPr lang="cs-CZ" sz="2400" dirty="0" err="1"/>
              <a:t>Lawrence</a:t>
            </a:r>
            <a:r>
              <a:rPr lang="cs-CZ" sz="2400" dirty="0"/>
              <a:t> </a:t>
            </a:r>
            <a:r>
              <a:rPr lang="cs-CZ" sz="2400" dirty="0" err="1"/>
              <a:t>Kohlberg</a:t>
            </a:r>
            <a:endParaRPr lang="cs-CZ" sz="2400" dirty="0"/>
          </a:p>
        </p:txBody>
      </p:sp>
      <p:sp>
        <p:nvSpPr>
          <p:cNvPr id="3" name="Zástupný symbol pro obsah 2"/>
          <p:cNvSpPr>
            <a:spLocks noGrp="1"/>
          </p:cNvSpPr>
          <p:nvPr>
            <p:ph idx="1"/>
          </p:nvPr>
        </p:nvSpPr>
        <p:spPr>
          <a:xfrm>
            <a:off x="503779" y="1764295"/>
            <a:ext cx="9685843" cy="4990084"/>
          </a:xfrm>
        </p:spPr>
        <p:txBody>
          <a:bodyPr>
            <a:normAutofit fontScale="62500" lnSpcReduction="20000"/>
          </a:bodyPr>
          <a:lstStyle/>
          <a:p>
            <a:pPr>
              <a:buNone/>
            </a:pPr>
            <a:r>
              <a:rPr lang="en-US" i="1" dirty="0"/>
              <a:t>Level 1 </a:t>
            </a:r>
            <a:r>
              <a:rPr lang="en-US" b="1" i="1" dirty="0"/>
              <a:t>Pre-Conventional</a:t>
            </a:r>
            <a:endParaRPr lang="cs-CZ" b="1" dirty="0"/>
          </a:p>
          <a:p>
            <a:pPr marL="567071" indent="-567071">
              <a:buAutoNum type="arabicPeriod"/>
            </a:pPr>
            <a:r>
              <a:rPr lang="en-US" dirty="0"/>
              <a:t>Obedience and punishment orientation (</a:t>
            </a:r>
            <a:r>
              <a:rPr lang="en-US" i="1" dirty="0"/>
              <a:t>How can I avoid punishment?</a:t>
            </a:r>
            <a:r>
              <a:rPr lang="en-US" dirty="0"/>
              <a:t>)</a:t>
            </a:r>
            <a:endParaRPr lang="cs-CZ" dirty="0"/>
          </a:p>
          <a:p>
            <a:pPr marL="567071" indent="-567071">
              <a:buAutoNum type="arabicPeriod"/>
            </a:pPr>
            <a:r>
              <a:rPr lang="en-US" dirty="0"/>
              <a:t>Self-interest orientation (</a:t>
            </a:r>
            <a:r>
              <a:rPr lang="en-US" i="1" dirty="0"/>
              <a:t>What's in it for me?</a:t>
            </a:r>
            <a:r>
              <a:rPr lang="en-US" dirty="0"/>
              <a:t>)</a:t>
            </a:r>
            <a:endParaRPr lang="cs-CZ" dirty="0"/>
          </a:p>
          <a:p>
            <a:pPr marL="567071" indent="-567071" algn="r">
              <a:buNone/>
            </a:pPr>
            <a:r>
              <a:rPr lang="en-US" b="1" i="1" dirty="0">
                <a:solidFill>
                  <a:srgbClr val="FF0000"/>
                </a:solidFill>
              </a:rPr>
              <a:t>Paying for a benefit</a:t>
            </a:r>
            <a:endParaRPr lang="cs-CZ" b="1" dirty="0">
              <a:solidFill>
                <a:srgbClr val="FF0000"/>
              </a:solidFill>
            </a:endParaRPr>
          </a:p>
          <a:p>
            <a:pPr>
              <a:buNone/>
            </a:pPr>
            <a:r>
              <a:rPr lang="en-US" i="1" dirty="0"/>
              <a:t>Level 2 </a:t>
            </a:r>
            <a:r>
              <a:rPr lang="en-US" b="1" i="1" dirty="0"/>
              <a:t>Conventional</a:t>
            </a:r>
            <a:endParaRPr lang="cs-CZ" b="1" dirty="0"/>
          </a:p>
          <a:p>
            <a:pPr>
              <a:buNone/>
            </a:pPr>
            <a:r>
              <a:rPr lang="en-US" dirty="0"/>
              <a:t>3. Interpersonal accord and conformity (</a:t>
            </a:r>
            <a:r>
              <a:rPr lang="en-US" i="1" dirty="0"/>
              <a:t>Social norms</a:t>
            </a:r>
            <a:r>
              <a:rPr lang="en-US" dirty="0"/>
              <a:t>) (</a:t>
            </a:r>
            <a:r>
              <a:rPr lang="en-US" i="1" dirty="0"/>
              <a:t>The good boy/girl attitude</a:t>
            </a:r>
            <a:r>
              <a:rPr lang="en-US" dirty="0"/>
              <a:t>)</a:t>
            </a:r>
            <a:endParaRPr lang="cs-CZ" dirty="0"/>
          </a:p>
          <a:p>
            <a:pPr>
              <a:buNone/>
            </a:pPr>
            <a:r>
              <a:rPr lang="en-US" dirty="0"/>
              <a:t>4. Authority and social-order maintaining orientation</a:t>
            </a:r>
            <a:endParaRPr lang="cs-CZ" dirty="0"/>
          </a:p>
          <a:p>
            <a:pPr algn="r">
              <a:buNone/>
            </a:pPr>
            <a:r>
              <a:rPr lang="en-US" b="1" i="1" dirty="0">
                <a:solidFill>
                  <a:srgbClr val="FF0000"/>
                </a:solidFill>
              </a:rPr>
              <a:t>Law and order</a:t>
            </a:r>
            <a:r>
              <a:rPr lang="cs-CZ" b="1" i="1" dirty="0">
                <a:solidFill>
                  <a:srgbClr val="FF0000"/>
                </a:solidFill>
              </a:rPr>
              <a:t> m</a:t>
            </a:r>
            <a:r>
              <a:rPr lang="en-US" b="1" i="1" dirty="0" err="1">
                <a:solidFill>
                  <a:srgbClr val="FF0000"/>
                </a:solidFill>
              </a:rPr>
              <a:t>orality</a:t>
            </a:r>
            <a:endParaRPr lang="cs-CZ" b="1" dirty="0">
              <a:solidFill>
                <a:srgbClr val="FF0000"/>
              </a:solidFill>
            </a:endParaRPr>
          </a:p>
          <a:p>
            <a:pPr>
              <a:buNone/>
            </a:pPr>
            <a:r>
              <a:rPr lang="en-US" i="1" dirty="0"/>
              <a:t>Level 3 </a:t>
            </a:r>
            <a:r>
              <a:rPr lang="en-US" b="1" i="1" dirty="0"/>
              <a:t>Post-Conventional</a:t>
            </a:r>
            <a:endParaRPr lang="cs-CZ" b="1" dirty="0"/>
          </a:p>
          <a:p>
            <a:pPr>
              <a:buNone/>
            </a:pPr>
            <a:r>
              <a:rPr lang="en-US" dirty="0"/>
              <a:t>5. Social contract orientation</a:t>
            </a:r>
            <a:endParaRPr lang="cs-CZ" dirty="0"/>
          </a:p>
          <a:p>
            <a:pPr>
              <a:buNone/>
            </a:pPr>
            <a:r>
              <a:rPr lang="en-US" dirty="0"/>
              <a:t>6. Universal ethical principles</a:t>
            </a:r>
            <a:endParaRPr lang="cs-CZ" dirty="0"/>
          </a:p>
          <a:p>
            <a:pPr>
              <a:buNone/>
            </a:pPr>
            <a:r>
              <a:rPr lang="cs-CZ" dirty="0"/>
              <a:t>7. </a:t>
            </a:r>
            <a:r>
              <a:rPr lang="en-US" dirty="0"/>
              <a:t>Transcendental Morality, or Morality of Cosmic Orientation — which linked religion with moral reasoning</a:t>
            </a:r>
            <a:endParaRPr lang="cs-CZ" dirty="0"/>
          </a:p>
          <a:p>
            <a:pPr algn="r">
              <a:buNone/>
            </a:pPr>
            <a:r>
              <a:rPr lang="en-US" b="1" i="1" dirty="0">
                <a:solidFill>
                  <a:srgbClr val="FF0000"/>
                </a:solidFill>
              </a:rPr>
              <a:t>Principled conscience</a:t>
            </a:r>
            <a:endParaRPr lang="cs-CZ" b="1" dirty="0">
              <a:solidFill>
                <a:srgbClr val="FF0000"/>
              </a:solidFill>
            </a:endParaRP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93</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943" y="302801"/>
            <a:ext cx="9073515" cy="857889"/>
          </a:xfrm>
        </p:spPr>
        <p:txBody>
          <a:bodyPr/>
          <a:lstStyle/>
          <a:p>
            <a:r>
              <a:rPr lang="cs-CZ" dirty="0" err="1"/>
              <a:t>Heinz</a:t>
            </a:r>
            <a:r>
              <a:rPr lang="cs-CZ" dirty="0"/>
              <a:t>'s </a:t>
            </a:r>
            <a:r>
              <a:rPr lang="cs-CZ" dirty="0" err="1"/>
              <a:t>dilemma</a:t>
            </a:r>
            <a:endParaRPr lang="cs-CZ" dirty="0"/>
          </a:p>
        </p:txBody>
      </p:sp>
      <p:sp>
        <p:nvSpPr>
          <p:cNvPr id="3" name="Zástupný symbol pro obsah 2"/>
          <p:cNvSpPr>
            <a:spLocks noGrp="1"/>
          </p:cNvSpPr>
          <p:nvPr>
            <p:ph idx="1"/>
          </p:nvPr>
        </p:nvSpPr>
        <p:spPr>
          <a:xfrm>
            <a:off x="503779" y="1398866"/>
            <a:ext cx="9685843" cy="5954412"/>
          </a:xfrm>
        </p:spPr>
        <p:txBody>
          <a:bodyPr>
            <a:noAutofit/>
          </a:bodyPr>
          <a:lstStyle/>
          <a:p>
            <a:pPr>
              <a:buNone/>
            </a:pPr>
            <a:r>
              <a:rPr lang="en-US" sz="2000" dirty="0"/>
              <a:t>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produce. He paid $200 for the radium and charged $2,000 for a small dose of the drug. The sick woman's husband, Heinz, went to everyone he knew to borrow the money, but he could only get together about $1,000 which is half of what it cost. He told the druggist that his wife was dying and asked him to sell it cheaper or let him pay later. But the druggist said: “No, I discovered the drug and I'm going to make money from it.” So Heinz got desperate and broke into the man's laboratory to steal the drug for his wife. </a:t>
            </a:r>
            <a:r>
              <a:rPr lang="en-US" sz="2000" b="1" dirty="0"/>
              <a:t>Should Heinz have broken into the laboratory to steal the drug for his wife? Why or why not?</a:t>
            </a:r>
          </a:p>
          <a:p>
            <a:pPr>
              <a:buNone/>
            </a:pPr>
            <a:r>
              <a:rPr lang="en-US" sz="2000" dirty="0"/>
              <a:t>From a theoretical point of view, it is not important what the participant thinks that Heinz should do. Kohlberg's theory holds that the </a:t>
            </a:r>
            <a:r>
              <a:rPr lang="en-US" sz="2000" b="1" dirty="0"/>
              <a:t>justification</a:t>
            </a:r>
            <a:r>
              <a:rPr lang="en-US" sz="2000" dirty="0"/>
              <a:t> the participant offers is what is significant, the form of their response. Below are some of many examples of possible arguments:</a:t>
            </a: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94</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943" y="302801"/>
            <a:ext cx="9073515" cy="778497"/>
          </a:xfrm>
        </p:spPr>
        <p:txBody>
          <a:bodyPr>
            <a:normAutofit/>
          </a:bodyPr>
          <a:lstStyle/>
          <a:p>
            <a:r>
              <a:rPr lang="cs-CZ" dirty="0" err="1"/>
              <a:t>Heinz</a:t>
            </a:r>
            <a:r>
              <a:rPr lang="cs-CZ" dirty="0"/>
              <a:t>'s </a:t>
            </a:r>
            <a:r>
              <a:rPr lang="cs-CZ" dirty="0" err="1"/>
              <a:t>dilemma</a:t>
            </a:r>
            <a:endParaRPr lang="cs-CZ" dirty="0"/>
          </a:p>
        </p:txBody>
      </p:sp>
      <p:sp>
        <p:nvSpPr>
          <p:cNvPr id="3" name="Zástupný symbol pro obsah 2"/>
          <p:cNvSpPr>
            <a:spLocks noGrp="1"/>
          </p:cNvSpPr>
          <p:nvPr>
            <p:ph idx="1"/>
          </p:nvPr>
        </p:nvSpPr>
        <p:spPr>
          <a:xfrm>
            <a:off x="503779" y="1319474"/>
            <a:ext cx="9685843" cy="6033804"/>
          </a:xfrm>
        </p:spPr>
        <p:txBody>
          <a:bodyPr>
            <a:noAutofit/>
          </a:bodyPr>
          <a:lstStyle/>
          <a:p>
            <a:pPr>
              <a:buNone/>
            </a:pPr>
            <a:r>
              <a:rPr lang="en-US" sz="2205" b="1" dirty="0"/>
              <a:t>Stage one </a:t>
            </a:r>
            <a:r>
              <a:rPr lang="en-US" sz="2205" dirty="0"/>
              <a:t>(</a:t>
            </a:r>
            <a:r>
              <a:rPr lang="en-US" sz="2205" b="1" i="1" dirty="0"/>
              <a:t>obedience</a:t>
            </a:r>
            <a:r>
              <a:rPr lang="en-US" sz="2205" dirty="0"/>
              <a:t>): Heinz should not steal the medicine because he will consequently be put in prison which will mean he is a bad person.</a:t>
            </a:r>
          </a:p>
          <a:p>
            <a:pPr>
              <a:buNone/>
            </a:pPr>
            <a:r>
              <a:rPr lang="en-US" sz="2205" dirty="0"/>
              <a:t>    Or: Heinz should steal the medicine because it is only worth $200 and not how much the druggist wanted for it; Heinz had even offered to pay for it and was not stealing anything else.</a:t>
            </a:r>
          </a:p>
          <a:p>
            <a:pPr>
              <a:buNone/>
            </a:pPr>
            <a:r>
              <a:rPr lang="en-US" sz="2205" dirty="0"/>
              <a:t> </a:t>
            </a:r>
            <a:r>
              <a:rPr lang="en-US" sz="2205" b="1" dirty="0"/>
              <a:t>Stage two </a:t>
            </a:r>
            <a:r>
              <a:rPr lang="en-US" sz="2205" dirty="0"/>
              <a:t>(</a:t>
            </a:r>
            <a:r>
              <a:rPr lang="en-US" sz="2205" b="1" i="1" dirty="0"/>
              <a:t>self-interest): </a:t>
            </a:r>
            <a:r>
              <a:rPr lang="en-US" sz="2205" dirty="0"/>
              <a:t>Heinz should steal the medicine because he will be much happier if he saves his wife, even if he will have to serve a prison sentence.</a:t>
            </a:r>
          </a:p>
          <a:p>
            <a:pPr>
              <a:buNone/>
            </a:pPr>
            <a:r>
              <a:rPr lang="en-US" sz="2205" dirty="0"/>
              <a:t>    Or: Heinz should not steal the medicine because prison is an awful place, and he would more likely languish in a jail cell than over his wife's death.</a:t>
            </a:r>
            <a:endParaRPr lang="cs-CZ" sz="2205" dirty="0"/>
          </a:p>
          <a:p>
            <a:pPr>
              <a:buNone/>
            </a:pPr>
            <a:r>
              <a:rPr lang="en-US" sz="2205" b="1" dirty="0"/>
              <a:t>Stage three </a:t>
            </a:r>
            <a:r>
              <a:rPr lang="en-US" sz="2205" dirty="0"/>
              <a:t>(</a:t>
            </a:r>
            <a:r>
              <a:rPr lang="en-US" sz="2205" b="1" i="1" dirty="0"/>
              <a:t>conformity</a:t>
            </a:r>
            <a:r>
              <a:rPr lang="en-US" sz="2205" dirty="0"/>
              <a:t>): Heinz should steal the medicine because his wife expects it; he wants to be a good husband.  </a:t>
            </a:r>
            <a:endParaRPr lang="cs-CZ" sz="2205" dirty="0"/>
          </a:p>
          <a:p>
            <a:pPr>
              <a:buNone/>
            </a:pPr>
            <a:r>
              <a:rPr lang="en-US" sz="2205" dirty="0"/>
              <a:t>Or: Heinz should not steal the drug because stealing is bad and he is not a criminal; he has tried to do everything he can without breaking the law, you cannot blame him.</a:t>
            </a:r>
            <a:endParaRPr lang="cs-CZ" sz="2205" dirty="0"/>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95</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9943" y="302801"/>
            <a:ext cx="9073515" cy="540320"/>
          </a:xfrm>
        </p:spPr>
        <p:txBody>
          <a:bodyPr>
            <a:normAutofit fontScale="90000"/>
          </a:bodyPr>
          <a:lstStyle/>
          <a:p>
            <a:r>
              <a:rPr lang="cs-CZ" dirty="0" err="1"/>
              <a:t>Heinz</a:t>
            </a:r>
            <a:r>
              <a:rPr lang="cs-CZ" dirty="0"/>
              <a:t>'s </a:t>
            </a:r>
            <a:r>
              <a:rPr lang="cs-CZ" dirty="0" err="1"/>
              <a:t>dilemma</a:t>
            </a:r>
            <a:endParaRPr lang="cs-CZ" dirty="0"/>
          </a:p>
        </p:txBody>
      </p:sp>
      <p:sp>
        <p:nvSpPr>
          <p:cNvPr id="3" name="Zástupný symbol pro obsah 2"/>
          <p:cNvSpPr>
            <a:spLocks noGrp="1"/>
          </p:cNvSpPr>
          <p:nvPr>
            <p:ph idx="1"/>
          </p:nvPr>
        </p:nvSpPr>
        <p:spPr>
          <a:xfrm>
            <a:off x="503779" y="1126836"/>
            <a:ext cx="9685843" cy="6226442"/>
          </a:xfrm>
        </p:spPr>
        <p:txBody>
          <a:bodyPr>
            <a:noAutofit/>
          </a:bodyPr>
          <a:lstStyle/>
          <a:p>
            <a:pPr>
              <a:buNone/>
            </a:pPr>
            <a:r>
              <a:rPr lang="en-US" sz="2000" b="1" dirty="0"/>
              <a:t>Stage four </a:t>
            </a:r>
            <a:r>
              <a:rPr lang="en-US" sz="2000" dirty="0"/>
              <a:t>(</a:t>
            </a:r>
            <a:r>
              <a:rPr lang="en-US" sz="2000" b="1" i="1" dirty="0"/>
              <a:t>law-and-order</a:t>
            </a:r>
            <a:r>
              <a:rPr lang="en-US" sz="2000" dirty="0"/>
              <a:t>): Heinz should not steal the medicine because the law prohibits stealing, making it illegal.</a:t>
            </a:r>
          </a:p>
          <a:p>
            <a:pPr>
              <a:buNone/>
            </a:pPr>
            <a:r>
              <a:rPr lang="en-US" sz="2000" dirty="0"/>
              <a:t>    Or: Heinz should steal the drug for his wife but also take the prescribed punishment for the crime as well as paying the druggist what he is owed. Criminals cannot just run around without regard for the law; actions have consequences.</a:t>
            </a:r>
            <a:endParaRPr lang="cs-CZ" sz="2000" dirty="0"/>
          </a:p>
          <a:p>
            <a:pPr>
              <a:buNone/>
            </a:pPr>
            <a:r>
              <a:rPr lang="en-US" sz="2000" b="1" dirty="0"/>
              <a:t>Stage five </a:t>
            </a:r>
            <a:r>
              <a:rPr lang="en-US" sz="2000" dirty="0"/>
              <a:t>(</a:t>
            </a:r>
            <a:r>
              <a:rPr lang="en-US" sz="2000" b="1" i="1" dirty="0"/>
              <a:t>human rights</a:t>
            </a:r>
            <a:r>
              <a:rPr lang="en-US" sz="2000" dirty="0"/>
              <a:t>): Heinz should steal the medicine because everyone has a right to choose life, regardless of the law.</a:t>
            </a:r>
          </a:p>
          <a:p>
            <a:pPr>
              <a:buNone/>
            </a:pPr>
            <a:r>
              <a:rPr lang="en-US" sz="2000" dirty="0"/>
              <a:t>    Or: Heinz should not steal the medicine because the scientist has a right to fair compensation. Even if his wife is sick, it does not make his actions right.</a:t>
            </a:r>
            <a:endParaRPr lang="cs-CZ" sz="2000" dirty="0"/>
          </a:p>
          <a:p>
            <a:pPr>
              <a:buNone/>
            </a:pPr>
            <a:r>
              <a:rPr lang="en-US" sz="2000" b="1" dirty="0"/>
              <a:t>Stage six </a:t>
            </a:r>
            <a:r>
              <a:rPr lang="en-US" sz="2000" dirty="0"/>
              <a:t>(</a:t>
            </a:r>
            <a:r>
              <a:rPr lang="en-US" sz="2000" b="1" i="1" dirty="0"/>
              <a:t>universal human ethics</a:t>
            </a:r>
            <a:r>
              <a:rPr lang="en-US" sz="2000" dirty="0"/>
              <a:t>): Heinz should steal the medicine, because saving a human life is a more fundamental value than the property rights of another person</a:t>
            </a:r>
            <a:r>
              <a:rPr lang="cs-CZ" sz="2000" dirty="0"/>
              <a:t> (</a:t>
            </a:r>
            <a:r>
              <a:rPr lang="cs-CZ" sz="2000" b="1" dirty="0" err="1"/>
              <a:t>universal</a:t>
            </a:r>
            <a:r>
              <a:rPr lang="cs-CZ" sz="2000" b="1" dirty="0"/>
              <a:t> justice</a:t>
            </a:r>
            <a:r>
              <a:rPr lang="cs-CZ" sz="2000" b="1" i="1" dirty="0"/>
              <a:t> </a:t>
            </a:r>
            <a:r>
              <a:rPr lang="cs-CZ" sz="2000" b="1" i="1" dirty="0" err="1"/>
              <a:t>orientation</a:t>
            </a:r>
            <a:r>
              <a:rPr lang="cs-CZ" sz="2000" dirty="0"/>
              <a:t>)</a:t>
            </a:r>
            <a:r>
              <a:rPr lang="en-US" sz="2000" dirty="0"/>
              <a:t>.</a:t>
            </a:r>
          </a:p>
          <a:p>
            <a:pPr>
              <a:buNone/>
            </a:pPr>
            <a:r>
              <a:rPr lang="en-US" sz="2000" dirty="0"/>
              <a:t>    Or: Heinz should not steal the medicine, because others may need the medicine just as badly, and their lives are equally significant. </a:t>
            </a:r>
            <a:endParaRPr lang="cs-CZ" sz="2000" dirty="0"/>
          </a:p>
          <a:p>
            <a:pPr>
              <a:buNone/>
            </a:pPr>
            <a:r>
              <a:rPr lang="en-US" sz="2000" b="1" dirty="0">
                <a:hlinkClick r:id="rId2"/>
              </a:rPr>
              <a:t>Stage</a:t>
            </a:r>
            <a:r>
              <a:rPr lang="cs-CZ" sz="2000" b="1" dirty="0">
                <a:hlinkClick r:id="rId2"/>
              </a:rPr>
              <a:t> </a:t>
            </a:r>
            <a:r>
              <a:rPr lang="cs-CZ" sz="2000" b="1" dirty="0" err="1">
                <a:hlinkClick r:id="rId2"/>
              </a:rPr>
              <a:t>seven</a:t>
            </a:r>
            <a:r>
              <a:rPr lang="cs-CZ" sz="2000" b="1" dirty="0"/>
              <a:t> (</a:t>
            </a:r>
            <a:r>
              <a:rPr lang="cs-CZ" sz="2000" b="1" i="1" dirty="0" err="1"/>
              <a:t>cosmic</a:t>
            </a:r>
            <a:r>
              <a:rPr lang="cs-CZ" sz="2000" b="1" i="1" dirty="0"/>
              <a:t> </a:t>
            </a:r>
            <a:r>
              <a:rPr lang="cs-CZ" sz="2000" b="1" i="1" dirty="0" err="1"/>
              <a:t>perspective</a:t>
            </a:r>
            <a:r>
              <a:rPr lang="cs-CZ" sz="2000" b="1" i="1" dirty="0"/>
              <a:t>, </a:t>
            </a:r>
            <a:r>
              <a:rPr lang="cs-CZ" sz="2000" b="1" i="1" dirty="0" err="1"/>
              <a:t>natural</a:t>
            </a:r>
            <a:r>
              <a:rPr lang="cs-CZ" sz="2000" b="1" i="1" dirty="0"/>
              <a:t> </a:t>
            </a:r>
            <a:r>
              <a:rPr lang="cs-CZ" sz="2000" b="1" i="1" dirty="0" err="1"/>
              <a:t>law</a:t>
            </a:r>
            <a:r>
              <a:rPr lang="cs-CZ" sz="2000" b="1" i="1" dirty="0"/>
              <a:t> </a:t>
            </a:r>
            <a:r>
              <a:rPr lang="cs-CZ" sz="2000" b="1" i="1" dirty="0" err="1"/>
              <a:t>perspective</a:t>
            </a:r>
            <a:r>
              <a:rPr lang="cs-CZ" sz="2000" b="1" i="1" dirty="0"/>
              <a:t>, </a:t>
            </a:r>
            <a:r>
              <a:rPr lang="cs-CZ" sz="2000" b="1" i="1" dirty="0" err="1"/>
              <a:t>agape</a:t>
            </a:r>
            <a:r>
              <a:rPr lang="cs-CZ" sz="2000" b="1" i="1" dirty="0"/>
              <a:t>, </a:t>
            </a:r>
            <a:r>
              <a:rPr lang="cs-CZ" sz="2000" b="1" i="1" dirty="0" err="1"/>
              <a:t>metaphoric</a:t>
            </a:r>
            <a:r>
              <a:rPr lang="cs-CZ" sz="2000" b="1" dirty="0"/>
              <a:t>)</a:t>
            </a:r>
            <a:r>
              <a:rPr lang="cs-CZ" sz="2000" dirty="0"/>
              <a:t>: </a:t>
            </a:r>
            <a:r>
              <a:rPr lang="en-US" sz="2000" dirty="0"/>
              <a:t>Heinz should </a:t>
            </a:r>
            <a:r>
              <a:rPr lang="cs-CZ" sz="2000" dirty="0"/>
              <a:t>(</a:t>
            </a:r>
            <a:r>
              <a:rPr lang="cs-CZ" sz="2000" dirty="0" err="1"/>
              <a:t>or</a:t>
            </a:r>
            <a:r>
              <a:rPr lang="cs-CZ" sz="2000" dirty="0"/>
              <a:t> not) </a:t>
            </a:r>
            <a:r>
              <a:rPr lang="en-US" sz="2000" dirty="0"/>
              <a:t>steal the medicine, because </a:t>
            </a:r>
            <a:r>
              <a:rPr lang="cs-CZ" sz="2000" dirty="0"/>
              <a:t> </a:t>
            </a:r>
            <a:r>
              <a:rPr lang="cs-CZ" sz="2000" dirty="0" err="1"/>
              <a:t>it</a:t>
            </a:r>
            <a:r>
              <a:rPr lang="cs-CZ" sz="2000" dirty="0"/>
              <a:t> </a:t>
            </a:r>
            <a:r>
              <a:rPr lang="cs-CZ" sz="2000" dirty="0" err="1"/>
              <a:t>is</a:t>
            </a:r>
            <a:r>
              <a:rPr lang="cs-CZ" sz="2000" dirty="0"/>
              <a:t> </a:t>
            </a:r>
            <a:r>
              <a:rPr lang="cs-CZ" sz="2000" dirty="0" err="1"/>
              <a:t>the</a:t>
            </a:r>
            <a:r>
              <a:rPr lang="cs-CZ" sz="2000" dirty="0"/>
              <a:t> </a:t>
            </a:r>
            <a:r>
              <a:rPr lang="cs-CZ" sz="2000" dirty="0" err="1"/>
              <a:t>natural</a:t>
            </a:r>
            <a:r>
              <a:rPr lang="cs-CZ" sz="2000" dirty="0"/>
              <a:t> </a:t>
            </a:r>
            <a:r>
              <a:rPr lang="cs-CZ" sz="2000" dirty="0" err="1"/>
              <a:t>law</a:t>
            </a:r>
            <a:r>
              <a:rPr lang="cs-CZ" sz="2000" dirty="0"/>
              <a:t>, </a:t>
            </a:r>
            <a:r>
              <a:rPr lang="cs-CZ" sz="2000" dirty="0" err="1"/>
              <a:t>the</a:t>
            </a:r>
            <a:r>
              <a:rPr lang="cs-CZ" sz="2000" dirty="0"/>
              <a:t> </a:t>
            </a:r>
            <a:r>
              <a:rPr lang="cs-CZ" sz="2000" dirty="0" err="1"/>
              <a:t>Divine</a:t>
            </a:r>
            <a:r>
              <a:rPr lang="cs-CZ" sz="2000" dirty="0"/>
              <a:t> </a:t>
            </a:r>
            <a:r>
              <a:rPr lang="cs-CZ" sz="2000" dirty="0" err="1"/>
              <a:t>Will</a:t>
            </a:r>
            <a:r>
              <a:rPr lang="cs-CZ" sz="2000" dirty="0"/>
              <a:t>, </a:t>
            </a:r>
            <a:r>
              <a:rPr lang="cs-CZ" sz="2000" dirty="0" err="1"/>
              <a:t>responsible</a:t>
            </a:r>
            <a:r>
              <a:rPr lang="cs-CZ" sz="2000" dirty="0"/>
              <a:t> love </a:t>
            </a:r>
            <a:r>
              <a:rPr lang="cs-CZ" sz="2000" dirty="0" err="1"/>
              <a:t>or</a:t>
            </a:r>
            <a:r>
              <a:rPr lang="cs-CZ" sz="2000" dirty="0"/>
              <a:t> </a:t>
            </a:r>
            <a:r>
              <a:rPr lang="cs-CZ" sz="2000" dirty="0" err="1"/>
              <a:t>agape</a:t>
            </a:r>
            <a:r>
              <a:rPr lang="cs-CZ" sz="2000" dirty="0"/>
              <a:t>.</a:t>
            </a: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96</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B050"/>
                </a:solidFill>
              </a:rPr>
              <a:t>Care (</a:t>
            </a:r>
            <a:r>
              <a:rPr lang="cs-CZ" b="1" cap="small" dirty="0" err="1">
                <a:solidFill>
                  <a:srgbClr val="00B050"/>
                </a:solidFill>
              </a:rPr>
              <a:t>epimeleia</a:t>
            </a:r>
            <a:r>
              <a:rPr lang="cs-CZ" b="1" dirty="0">
                <a:solidFill>
                  <a:srgbClr val="00B050"/>
                </a:solidFill>
              </a:rPr>
              <a:t>)</a:t>
            </a:r>
          </a:p>
        </p:txBody>
      </p:sp>
      <p:sp>
        <p:nvSpPr>
          <p:cNvPr id="3" name="Zástupný symbol pro obsah 2"/>
          <p:cNvSpPr>
            <a:spLocks noGrp="1"/>
          </p:cNvSpPr>
          <p:nvPr>
            <p:ph idx="1"/>
          </p:nvPr>
        </p:nvSpPr>
        <p:spPr/>
        <p:txBody>
          <a:bodyPr/>
          <a:lstStyle/>
          <a:p>
            <a:r>
              <a:rPr lang="cs-CZ" dirty="0" err="1"/>
              <a:t>The</a:t>
            </a:r>
            <a:r>
              <a:rPr lang="cs-CZ" dirty="0"/>
              <a:t> </a:t>
            </a:r>
            <a:r>
              <a:rPr lang="cs-CZ" dirty="0" err="1"/>
              <a:t>virtue</a:t>
            </a:r>
            <a:r>
              <a:rPr lang="cs-CZ" dirty="0"/>
              <a:t> </a:t>
            </a:r>
            <a:r>
              <a:rPr lang="cs-CZ" dirty="0" err="1"/>
              <a:t>involving</a:t>
            </a:r>
            <a:r>
              <a:rPr lang="cs-CZ" dirty="0"/>
              <a:t> a </a:t>
            </a:r>
            <a:r>
              <a:rPr lang="cs-CZ" dirty="0" err="1"/>
              <a:t>persistent</a:t>
            </a:r>
            <a:r>
              <a:rPr lang="cs-CZ" dirty="0"/>
              <a:t> </a:t>
            </a:r>
            <a:r>
              <a:rPr lang="cs-CZ" dirty="0" err="1"/>
              <a:t>disposition</a:t>
            </a:r>
            <a:r>
              <a:rPr lang="cs-CZ" dirty="0"/>
              <a:t> to </a:t>
            </a:r>
            <a:r>
              <a:rPr lang="cs-CZ" dirty="0" err="1"/>
              <a:t>be</a:t>
            </a:r>
            <a:r>
              <a:rPr lang="cs-CZ" dirty="0"/>
              <a:t> </a:t>
            </a:r>
            <a:r>
              <a:rPr lang="cs-CZ" dirty="0" err="1"/>
              <a:t>concerned</a:t>
            </a:r>
            <a:r>
              <a:rPr lang="cs-CZ" dirty="0"/>
              <a:t> </a:t>
            </a:r>
            <a:r>
              <a:rPr lang="cs-CZ" dirty="0" err="1"/>
              <a:t>about</a:t>
            </a:r>
            <a:r>
              <a:rPr lang="cs-CZ" dirty="0"/>
              <a:t> </a:t>
            </a:r>
            <a:r>
              <a:rPr lang="cs-CZ" dirty="0" err="1"/>
              <a:t>others</a:t>
            </a:r>
            <a:r>
              <a:rPr lang="cs-CZ" dirty="0"/>
              <a:t>.</a:t>
            </a:r>
          </a:p>
          <a:p>
            <a:r>
              <a:rPr lang="cs-CZ" dirty="0" err="1"/>
              <a:t>Sometimes</a:t>
            </a:r>
            <a:r>
              <a:rPr lang="cs-CZ" dirty="0"/>
              <a:t> </a:t>
            </a:r>
            <a:r>
              <a:rPr lang="cs-CZ" dirty="0" err="1"/>
              <a:t>used</a:t>
            </a:r>
            <a:r>
              <a:rPr lang="cs-CZ" dirty="0"/>
              <a:t> as a synonym </a:t>
            </a:r>
            <a:r>
              <a:rPr lang="cs-CZ" dirty="0" err="1"/>
              <a:t>for</a:t>
            </a:r>
            <a:r>
              <a:rPr lang="cs-CZ" dirty="0"/>
              <a:t> a cluster </a:t>
            </a:r>
            <a:r>
              <a:rPr lang="cs-CZ" dirty="0" err="1"/>
              <a:t>of</a:t>
            </a:r>
            <a:r>
              <a:rPr lang="cs-CZ" dirty="0"/>
              <a:t> </a:t>
            </a:r>
            <a:r>
              <a:rPr lang="cs-CZ" dirty="0" err="1"/>
              <a:t>virtues</a:t>
            </a:r>
            <a:r>
              <a:rPr lang="cs-CZ" dirty="0"/>
              <a:t> </a:t>
            </a:r>
            <a:r>
              <a:rPr lang="cs-CZ" dirty="0" err="1"/>
              <a:t>or</a:t>
            </a:r>
            <a:r>
              <a:rPr lang="cs-CZ" dirty="0"/>
              <a:t> </a:t>
            </a:r>
            <a:r>
              <a:rPr lang="cs-CZ" dirty="0" err="1"/>
              <a:t>even</a:t>
            </a:r>
            <a:r>
              <a:rPr lang="cs-CZ" dirty="0"/>
              <a:t> </a:t>
            </a:r>
            <a:r>
              <a:rPr lang="cs-CZ" dirty="0" err="1"/>
              <a:t>for</a:t>
            </a:r>
            <a:r>
              <a:rPr lang="cs-CZ" dirty="0"/>
              <a:t> </a:t>
            </a:r>
            <a:r>
              <a:rPr lang="cs-CZ" b="1" dirty="0" err="1"/>
              <a:t>virtue</a:t>
            </a:r>
            <a:r>
              <a:rPr lang="cs-CZ" b="1" dirty="0"/>
              <a:t> </a:t>
            </a:r>
            <a:r>
              <a:rPr lang="cs-CZ" b="1" dirty="0" err="1"/>
              <a:t>theory</a:t>
            </a:r>
            <a:r>
              <a:rPr lang="cs-CZ" b="1" dirty="0"/>
              <a:t> </a:t>
            </a:r>
            <a:r>
              <a:rPr lang="cs-CZ" b="1" dirty="0" err="1"/>
              <a:t>itself</a:t>
            </a:r>
            <a:r>
              <a:rPr lang="cs-CZ" dirty="0"/>
              <a:t>. (</a:t>
            </a:r>
            <a:r>
              <a:rPr lang="cs-CZ" cap="small" dirty="0"/>
              <a:t>melete to pan</a:t>
            </a:r>
            <a:r>
              <a:rPr lang="cs-CZ" dirty="0"/>
              <a:t>, </a:t>
            </a:r>
            <a:r>
              <a:rPr lang="cs-CZ" cap="small" dirty="0" err="1"/>
              <a:t>epimeleia</a:t>
            </a:r>
            <a:r>
              <a:rPr lang="cs-CZ" cap="small" dirty="0"/>
              <a:t> peri </a:t>
            </a:r>
            <a:r>
              <a:rPr lang="cs-CZ" cap="small" dirty="0" err="1"/>
              <a:t>tés</a:t>
            </a:r>
            <a:r>
              <a:rPr lang="cs-CZ" cap="small" dirty="0"/>
              <a:t> </a:t>
            </a:r>
            <a:r>
              <a:rPr lang="cs-CZ" cap="small" dirty="0" err="1"/>
              <a:t>psychés</a:t>
            </a:r>
            <a:r>
              <a:rPr lang="cs-CZ" dirty="0"/>
              <a:t>)</a:t>
            </a:r>
          </a:p>
          <a:p>
            <a:r>
              <a:rPr lang="cs-CZ" dirty="0" err="1"/>
              <a:t>Sometimes</a:t>
            </a:r>
            <a:r>
              <a:rPr lang="cs-CZ" dirty="0"/>
              <a:t> </a:t>
            </a:r>
            <a:r>
              <a:rPr lang="cs-CZ" dirty="0" err="1"/>
              <a:t>considered</a:t>
            </a:r>
            <a:r>
              <a:rPr lang="cs-CZ" dirty="0"/>
              <a:t> </a:t>
            </a:r>
            <a:r>
              <a:rPr lang="cs-CZ" dirty="0" err="1"/>
              <a:t>an</a:t>
            </a:r>
            <a:r>
              <a:rPr lang="cs-CZ" dirty="0"/>
              <a:t> „</a:t>
            </a:r>
            <a:r>
              <a:rPr lang="cs-CZ" dirty="0" err="1"/>
              <a:t>orientation</a:t>
            </a:r>
            <a:r>
              <a:rPr lang="cs-CZ" dirty="0"/>
              <a:t>“ to </a:t>
            </a:r>
            <a:r>
              <a:rPr lang="cs-CZ" dirty="0" err="1"/>
              <a:t>others</a:t>
            </a:r>
            <a:r>
              <a:rPr lang="cs-CZ" dirty="0"/>
              <a:t>, </a:t>
            </a:r>
            <a:r>
              <a:rPr lang="cs-CZ" dirty="0" err="1"/>
              <a:t>one</a:t>
            </a:r>
            <a:r>
              <a:rPr lang="cs-CZ" dirty="0"/>
              <a:t> </a:t>
            </a:r>
            <a:r>
              <a:rPr lang="cs-CZ" dirty="0" err="1"/>
              <a:t>that</a:t>
            </a:r>
            <a:r>
              <a:rPr lang="cs-CZ" dirty="0"/>
              <a:t> </a:t>
            </a:r>
            <a:r>
              <a:rPr lang="cs-CZ" dirty="0" err="1"/>
              <a:t>focuses</a:t>
            </a:r>
            <a:r>
              <a:rPr lang="cs-CZ" dirty="0"/>
              <a:t> on </a:t>
            </a:r>
            <a:r>
              <a:rPr lang="cs-CZ" dirty="0" err="1"/>
              <a:t>the</a:t>
            </a:r>
            <a:r>
              <a:rPr lang="cs-CZ" dirty="0"/>
              <a:t> </a:t>
            </a:r>
            <a:r>
              <a:rPr lang="cs-CZ" dirty="0" err="1"/>
              <a:t>relationship</a:t>
            </a:r>
            <a:r>
              <a:rPr lang="cs-CZ" dirty="0"/>
              <a:t> </a:t>
            </a:r>
            <a:r>
              <a:rPr lang="cs-CZ" dirty="0" err="1"/>
              <a:t>between</a:t>
            </a:r>
            <a:r>
              <a:rPr lang="cs-CZ" dirty="0"/>
              <a:t> </a:t>
            </a:r>
            <a:r>
              <a:rPr lang="cs-CZ" dirty="0" err="1"/>
              <a:t>persons</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ZS\Documents\zaloha Flash modra\ZS\mozaiky\652px-Aquileia,_buon_pastore,_pavimento_della_basilica,_1a_metà_del_IV_secolo.jpg"/>
          <p:cNvPicPr>
            <a:picLocks noChangeAspect="1" noChangeArrowheads="1"/>
          </p:cNvPicPr>
          <p:nvPr/>
        </p:nvPicPr>
        <p:blipFill>
          <a:blip r:embed="rId3" cstate="print"/>
          <a:srcRect/>
          <a:stretch>
            <a:fillRect/>
          </a:stretch>
        </p:blipFill>
        <p:spPr bwMode="auto">
          <a:xfrm>
            <a:off x="1765349" y="969819"/>
            <a:ext cx="7162701" cy="65914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Ethics</a:t>
            </a:r>
            <a:r>
              <a:rPr lang="cs-CZ" dirty="0"/>
              <a:t> </a:t>
            </a:r>
            <a:r>
              <a:rPr lang="cs-CZ" dirty="0" err="1"/>
              <a:t>of</a:t>
            </a:r>
            <a:r>
              <a:rPr lang="cs-CZ" dirty="0"/>
              <a:t> care</a:t>
            </a:r>
          </a:p>
        </p:txBody>
      </p:sp>
      <p:sp>
        <p:nvSpPr>
          <p:cNvPr id="3" name="Zástupný symbol pro obsah 2"/>
          <p:cNvSpPr>
            <a:spLocks noGrp="1"/>
          </p:cNvSpPr>
          <p:nvPr>
            <p:ph idx="1"/>
          </p:nvPr>
        </p:nvSpPr>
        <p:spPr/>
        <p:txBody>
          <a:bodyPr>
            <a:normAutofit/>
          </a:bodyPr>
          <a:lstStyle/>
          <a:p>
            <a:r>
              <a:rPr lang="cs-CZ" dirty="0"/>
              <a:t>care </a:t>
            </a:r>
            <a:r>
              <a:rPr lang="cs-CZ" dirty="0" err="1"/>
              <a:t>ethics</a:t>
            </a:r>
            <a:r>
              <a:rPr lang="cs-CZ" dirty="0"/>
              <a:t> </a:t>
            </a:r>
            <a:r>
              <a:rPr lang="cs-CZ" dirty="0" err="1"/>
              <a:t>or</a:t>
            </a:r>
            <a:r>
              <a:rPr lang="cs-CZ" dirty="0"/>
              <a:t> </a:t>
            </a:r>
            <a:r>
              <a:rPr lang="cs-CZ" dirty="0" err="1"/>
              <a:t>EoC</a:t>
            </a:r>
            <a:endParaRPr lang="cs-CZ" dirty="0"/>
          </a:p>
          <a:p>
            <a:r>
              <a:rPr lang="en-US" dirty="0"/>
              <a:t>Carol Gilligan and </a:t>
            </a:r>
            <a:r>
              <a:rPr lang="en-US" i="1" dirty="0"/>
              <a:t>In a Different Voice</a:t>
            </a:r>
            <a:endParaRPr lang="en-US" dirty="0"/>
          </a:p>
          <a:p>
            <a:r>
              <a:rPr lang="cs-CZ" dirty="0"/>
              <a:t>F</a:t>
            </a:r>
            <a:r>
              <a:rPr lang="en-US" dirty="0"/>
              <a:t>our ethical elements of care:</a:t>
            </a:r>
          </a:p>
          <a:p>
            <a:pPr lvl="1"/>
            <a:r>
              <a:rPr lang="en-US" dirty="0"/>
              <a:t>Attentiveness</a:t>
            </a:r>
          </a:p>
          <a:p>
            <a:pPr lvl="1"/>
            <a:r>
              <a:rPr lang="en-US" dirty="0"/>
              <a:t>Responsibility</a:t>
            </a:r>
          </a:p>
          <a:p>
            <a:pPr lvl="1"/>
            <a:r>
              <a:rPr lang="en-US" dirty="0"/>
              <a:t>Competence</a:t>
            </a:r>
          </a:p>
          <a:p>
            <a:pPr lvl="1"/>
            <a:r>
              <a:rPr lang="en-US" dirty="0"/>
              <a:t>Responsiveness    </a:t>
            </a:r>
          </a:p>
          <a:p>
            <a:endParaRPr lang="cs-CZ" dirty="0"/>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99</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23</TotalTime>
  <Words>11769</Words>
  <Application>Microsoft Office PowerPoint</Application>
  <PresentationFormat>Vlastní</PresentationFormat>
  <Paragraphs>576</Paragraphs>
  <Slides>106</Slides>
  <Notes>36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106</vt:i4>
      </vt:variant>
    </vt:vector>
  </HeadingPairs>
  <TitlesOfParts>
    <vt:vector size="110" baseType="lpstr">
      <vt:lpstr>Arial</vt:lpstr>
      <vt:lpstr>Calibri</vt:lpstr>
      <vt:lpstr>Clara Sans</vt:lpstr>
      <vt:lpstr>JU_OPVVV</vt:lpstr>
      <vt:lpstr>Philosophy of Education</vt:lpstr>
      <vt:lpstr> philosophia   love of wisdom  from Greek philein (to love) + sophia (wisdom)   philosophers: lovers of wisdom</vt:lpstr>
      <vt:lpstr>Philosophy  philosophia literally means the love of wisdom from Greek philein (to love) + sophia (wisdom) → philosophers: lovers of wisdom</vt:lpstr>
      <vt:lpstr>Prezentace aplikace PowerPoint</vt:lpstr>
      <vt:lpstr>„Le cultivateur“</vt:lpstr>
      <vt:lpstr>Paideia in classical antiquity</vt:lpstr>
      <vt:lpstr>Philosophy</vt:lpstr>
      <vt:lpstr>Where does philosophy (ethics) come from?</vt:lpstr>
      <vt:lpstr>Prezentace aplikace PowerPoint</vt:lpstr>
      <vt:lpstr>Prezentace aplikace PowerPoint</vt:lpstr>
      <vt:lpstr>Prezentace aplikace PowerPoint</vt:lpstr>
      <vt:lpstr>The School of Athens Sources: Ideas or Sense or Sensibility or …?</vt:lpstr>
      <vt:lpstr>Reflection about differences</vt:lpstr>
      <vt:lpstr> </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Paideia in Christianity</vt:lpstr>
      <vt:lpstr>Methods of philosophy</vt:lpstr>
      <vt:lpstr>Plato (428/7-348/7 BC) The Allegory of the Cave (The Constitution/Republic, VII)</vt:lpstr>
      <vt:lpstr>Plato (428/7-348/7 BC) The Allegory of the Cave (The Constitution/Republic, VII)</vt:lpstr>
      <vt:lpstr> </vt:lpstr>
      <vt:lpstr>Prezentace aplikace PowerPoint</vt:lpstr>
      <vt:lpstr>Prezentace aplikace PowerPoint</vt:lpstr>
      <vt:lpstr>Prezentace aplikace PowerPoint</vt:lpstr>
      <vt:lpstr>From Letter to Menoeceus By Epicurus (341-270 BC)</vt:lpstr>
      <vt:lpstr>Prezentace aplikace PowerPoint</vt:lpstr>
      <vt:lpstr>Prezentace aplikace PowerPoint</vt:lpstr>
      <vt:lpstr>Prezentace aplikace PowerPoint</vt:lpstr>
      <vt:lpstr>Prezentace aplikace PowerPoint</vt:lpstr>
      <vt:lpstr>Prezentace aplikace PowerPoint</vt:lpstr>
      <vt:lpstr>Who am I ? Who are we ?</vt:lpstr>
      <vt:lpstr>Liberales – serviles</vt:lpstr>
      <vt:lpstr>Prezentace aplikace PowerPoint</vt:lpstr>
      <vt:lpstr>The viewer x actor. Thinking and acting</vt:lpstr>
      <vt:lpstr>Man according to Plato</vt:lpstr>
      <vt:lpstr>Man according to Plato</vt:lpstr>
      <vt:lpstr>Man according to Aristotle</vt:lpstr>
      <vt:lpstr>Prezentace aplikace PowerPoint</vt:lpstr>
      <vt:lpstr>Man according to Augustine  „Quid ergo sum..., quae natura mea?“ </vt:lpstr>
      <vt:lpstr>I think, therefore I am</vt:lpstr>
      <vt:lpstr>Prezentace aplikace PowerPoint</vt:lpstr>
      <vt:lpstr>Prezentace aplikace PowerPoint</vt:lpstr>
      <vt:lpstr>What is a man?→ Who is a man?</vt:lpstr>
      <vt:lpstr>Prezentace aplikace PowerPoint</vt:lpstr>
      <vt:lpstr>Thinking reed</vt:lpstr>
      <vt:lpstr>Thinking man – loving being</vt:lpstr>
      <vt:lpstr>Prezentace aplikace PowerPoint</vt:lpstr>
      <vt:lpstr>Kant's four questions that indicate the scope of philosophy in sensu cosmico</vt:lpstr>
      <vt:lpstr>G. W. F. Hegel (1770-1831)</vt:lpstr>
      <vt:lpstr>Three great anthropological systems</vt:lpstr>
      <vt:lpstr>Man as a problematic being </vt:lpstr>
      <vt:lpstr>Man is a disease of the eart. The overman is the meaning of the earth.</vt:lpstr>
      <vt:lpstr>Prezentace aplikace PowerPoint</vt:lpstr>
      <vt:lpstr>Humanity struggling to understand oneself</vt:lpstr>
      <vt:lpstr>Martin Buber</vt:lpstr>
      <vt:lpstr>Man according to Albert Camus</vt:lpstr>
      <vt:lpstr>Prezentace aplikace PowerPoint</vt:lpstr>
      <vt:lpstr>Man according to Gabriel Marcel</vt:lpstr>
      <vt:lpstr>Philosophie concrète by Gabriel Marcel (†1973)</vt:lpstr>
      <vt:lpstr>Who is man?</vt:lpstr>
      <vt:lpstr>Person</vt:lpstr>
      <vt:lpstr>Discover the person being</vt:lpstr>
      <vt:lpstr>Personalism: The structure of a personal relationship</vt:lpstr>
      <vt:lpstr>When a person is objectified</vt:lpstr>
      <vt:lpstr>Theory of stages of moral development Lawrence Kohlberg</vt:lpstr>
      <vt:lpstr>Heinz's dilemma</vt:lpstr>
      <vt:lpstr>Heinz's dilemma</vt:lpstr>
      <vt:lpstr>Heinz's dilemma</vt:lpstr>
      <vt:lpstr>Care (epimeleia)</vt:lpstr>
      <vt:lpstr>Prezentace aplikace PowerPoint</vt:lpstr>
      <vt:lpstr>Ethics of care</vt:lpstr>
      <vt:lpstr>Man as a being living in relationships</vt:lpstr>
      <vt:lpstr>„Ethical turn“ </vt:lpstr>
      <vt:lpstr>Jacques Derrida</vt:lpstr>
      <vt:lpstr>Cultural Conflict or Dialog? Critiques.</vt:lpstr>
      <vt:lpstr>Cultural Conflict – or Dialog?</vt:lpstr>
      <vt:lpstr>Bibliography</vt:lpstr>
      <vt:lpstr>Bibliography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Svobodová Zuzana PhDr. Ph.D.</cp:lastModifiedBy>
  <cp:revision>4</cp:revision>
  <dcterms:created xsi:type="dcterms:W3CDTF">2017-07-17T18:52:59Z</dcterms:created>
  <dcterms:modified xsi:type="dcterms:W3CDTF">2021-06-09T17:55:09Z</dcterms:modified>
</cp:coreProperties>
</file>