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44"/>
  </p:notesMasterIdLst>
  <p:sldIdLst>
    <p:sldId id="258" r:id="rId2"/>
    <p:sldId id="380" r:id="rId3"/>
    <p:sldId id="378" r:id="rId4"/>
    <p:sldId id="379" r:id="rId5"/>
    <p:sldId id="381" r:id="rId6"/>
    <p:sldId id="406" r:id="rId7"/>
    <p:sldId id="303" r:id="rId8"/>
    <p:sldId id="304" r:id="rId9"/>
    <p:sldId id="306" r:id="rId10"/>
    <p:sldId id="307" r:id="rId11"/>
    <p:sldId id="340" r:id="rId12"/>
    <p:sldId id="313" r:id="rId13"/>
    <p:sldId id="351" r:id="rId14"/>
    <p:sldId id="382" r:id="rId15"/>
    <p:sldId id="383" r:id="rId16"/>
    <p:sldId id="384" r:id="rId17"/>
    <p:sldId id="385" r:id="rId18"/>
    <p:sldId id="407" r:id="rId19"/>
    <p:sldId id="408" r:id="rId20"/>
    <p:sldId id="409" r:id="rId21"/>
    <p:sldId id="386" r:id="rId22"/>
    <p:sldId id="387" r:id="rId23"/>
    <p:sldId id="388" r:id="rId24"/>
    <p:sldId id="390" r:id="rId25"/>
    <p:sldId id="391" r:id="rId26"/>
    <p:sldId id="392" r:id="rId27"/>
    <p:sldId id="393" r:id="rId28"/>
    <p:sldId id="395" r:id="rId29"/>
    <p:sldId id="396" r:id="rId30"/>
    <p:sldId id="397" r:id="rId31"/>
    <p:sldId id="399" r:id="rId32"/>
    <p:sldId id="400" r:id="rId33"/>
    <p:sldId id="401" r:id="rId34"/>
    <p:sldId id="402" r:id="rId35"/>
    <p:sldId id="405" r:id="rId36"/>
    <p:sldId id="416" r:id="rId37"/>
    <p:sldId id="410" r:id="rId38"/>
    <p:sldId id="411" r:id="rId39"/>
    <p:sldId id="412" r:id="rId40"/>
    <p:sldId id="413" r:id="rId41"/>
    <p:sldId id="414" r:id="rId42"/>
    <p:sldId id="415" r:id="rId43"/>
  </p:sldIdLst>
  <p:sldSz cx="10693400" cy="7561263"/>
  <p:notesSz cx="6797675" cy="9926638"/>
  <p:defaultTextStyle>
    <a:defPPr>
      <a:defRPr lang="cs-CZ"/>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4" d="100"/>
          <a:sy n="104" d="100"/>
        </p:scale>
        <p:origin x="1356" y="96"/>
      </p:cViewPr>
      <p:guideLst>
        <p:guide orient="horz" pos="2381"/>
        <p:guide pos="336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204CF-98A5-4421-8D9A-5AD1D40AAE55}"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cs-CZ"/>
        </a:p>
      </dgm:t>
    </dgm:pt>
    <dgm:pt modelId="{890DD7B5-3643-4697-AD7D-1A73F90B4524}">
      <dgm:prSet phldrT="[Text]" custT="1"/>
      <dgm:spPr>
        <a:solidFill>
          <a:srgbClr val="92D050"/>
        </a:solidFill>
      </dgm:spPr>
      <dgm:t>
        <a:bodyPr/>
        <a:lstStyle/>
        <a:p>
          <a:r>
            <a:rPr lang="cs-CZ" sz="2800" b="1" dirty="0" err="1">
              <a:solidFill>
                <a:schemeClr val="tx1"/>
              </a:solidFill>
            </a:rPr>
            <a:t>What</a:t>
          </a:r>
          <a:r>
            <a:rPr lang="cs-CZ" sz="2800" b="1" dirty="0">
              <a:solidFill>
                <a:schemeClr val="tx1"/>
              </a:solidFill>
            </a:rPr>
            <a:t> </a:t>
          </a:r>
          <a:r>
            <a:rPr lang="cs-CZ" sz="2800" b="1" dirty="0" err="1">
              <a:solidFill>
                <a:schemeClr val="tx1"/>
              </a:solidFill>
            </a:rPr>
            <a:t>is</a:t>
          </a:r>
          <a:r>
            <a:rPr lang="cs-CZ" sz="2800" b="1" dirty="0">
              <a:solidFill>
                <a:schemeClr val="tx1"/>
              </a:solidFill>
            </a:rPr>
            <a:t> </a:t>
          </a:r>
          <a:r>
            <a:rPr lang="cs-CZ" sz="2800" b="1" dirty="0" err="1">
              <a:solidFill>
                <a:schemeClr val="tx1"/>
              </a:solidFill>
            </a:rPr>
            <a:t>the</a:t>
          </a:r>
          <a:r>
            <a:rPr lang="cs-CZ" sz="2800" b="1" dirty="0">
              <a:solidFill>
                <a:schemeClr val="tx1"/>
              </a:solidFill>
            </a:rPr>
            <a:t> </a:t>
          </a:r>
          <a:r>
            <a:rPr lang="cs-CZ" sz="2800" b="1" dirty="0" err="1">
              <a:solidFill>
                <a:schemeClr val="tx1"/>
              </a:solidFill>
            </a:rPr>
            <a:t>source</a:t>
          </a:r>
          <a:r>
            <a:rPr lang="cs-CZ" sz="2800" b="1" dirty="0">
              <a:solidFill>
                <a:schemeClr val="tx1"/>
              </a:solidFill>
            </a:rPr>
            <a:t> </a:t>
          </a:r>
          <a:r>
            <a:rPr lang="cs-CZ" sz="2800" b="1" dirty="0" err="1">
              <a:solidFill>
                <a:schemeClr val="tx1"/>
              </a:solidFill>
            </a:rPr>
            <a:t>of</a:t>
          </a:r>
          <a:r>
            <a:rPr lang="cs-CZ" sz="2800" b="1" dirty="0">
              <a:solidFill>
                <a:schemeClr val="tx1"/>
              </a:solidFill>
            </a:rPr>
            <a:t> </a:t>
          </a:r>
          <a:r>
            <a:rPr lang="cs-CZ" sz="2800" b="1" dirty="0" err="1">
              <a:solidFill>
                <a:schemeClr val="tx1"/>
              </a:solidFill>
            </a:rPr>
            <a:t>ethics</a:t>
          </a:r>
          <a:r>
            <a:rPr lang="cs-CZ" sz="2800" b="1" dirty="0">
              <a:solidFill>
                <a:schemeClr val="tx1"/>
              </a:solidFill>
            </a:rPr>
            <a:t>?</a:t>
          </a:r>
        </a:p>
      </dgm:t>
    </dgm:pt>
    <dgm:pt modelId="{D2773AA9-E8AE-497C-8174-63267E3C6B82}" type="parTrans" cxnId="{DC47423E-7453-4C68-8A74-AD5F0AA08A5A}">
      <dgm:prSet/>
      <dgm:spPr/>
      <dgm:t>
        <a:bodyPr/>
        <a:lstStyle/>
        <a:p>
          <a:endParaRPr lang="cs-CZ"/>
        </a:p>
      </dgm:t>
    </dgm:pt>
    <dgm:pt modelId="{70F0FF29-3BEA-4F57-A13A-97EA98ABA759}" type="sibTrans" cxnId="{DC47423E-7453-4C68-8A74-AD5F0AA08A5A}">
      <dgm:prSet/>
      <dgm:spPr/>
      <dgm:t>
        <a:bodyPr/>
        <a:lstStyle/>
        <a:p>
          <a:endParaRPr lang="cs-CZ"/>
        </a:p>
      </dgm:t>
    </dgm:pt>
    <dgm:pt modelId="{03FE9C2C-F9CA-4CE3-A8CB-4D1EDA472295}">
      <dgm:prSet phldrT="[Text]" custT="1"/>
      <dgm:spPr>
        <a:solidFill>
          <a:schemeClr val="accent4">
            <a:lumMod val="40000"/>
            <a:lumOff val="60000"/>
          </a:schemeClr>
        </a:solidFill>
      </dgm:spPr>
      <dgm:t>
        <a:bodyPr/>
        <a:lstStyle/>
        <a:p>
          <a:r>
            <a:rPr lang="cs-CZ" sz="2800" b="1" dirty="0" err="1">
              <a:solidFill>
                <a:schemeClr val="tx1"/>
              </a:solidFill>
            </a:rPr>
            <a:t>Religious</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095D32A3-CACE-47D3-B72C-F7B590CB67AD}" type="parTrans" cxnId="{8E7A11ED-D66C-447C-9C14-D56C47D7E3BF}">
      <dgm:prSet/>
      <dgm:spPr/>
      <dgm:t>
        <a:bodyPr/>
        <a:lstStyle/>
        <a:p>
          <a:endParaRPr lang="cs-CZ"/>
        </a:p>
      </dgm:t>
    </dgm:pt>
    <dgm:pt modelId="{7E091030-6D07-4B76-995D-A215FA0C2272}" type="sibTrans" cxnId="{8E7A11ED-D66C-447C-9C14-D56C47D7E3BF}">
      <dgm:prSet/>
      <dgm:spPr/>
      <dgm:t>
        <a:bodyPr/>
        <a:lstStyle/>
        <a:p>
          <a:endParaRPr lang="cs-CZ"/>
        </a:p>
      </dgm:t>
    </dgm:pt>
    <dgm:pt modelId="{19E2AAC9-416C-43BD-B37A-409ED60B84FF}">
      <dgm:prSet phldrT="[Text]" custT="1"/>
      <dgm:spPr>
        <a:solidFill>
          <a:schemeClr val="accent4">
            <a:lumMod val="40000"/>
            <a:lumOff val="60000"/>
          </a:schemeClr>
        </a:solidFill>
      </dgm:spPr>
      <dgm:t>
        <a:bodyPr/>
        <a:lstStyle/>
        <a:p>
          <a:r>
            <a:rPr lang="cs-CZ" sz="2800" b="1" dirty="0" err="1">
              <a:solidFill>
                <a:schemeClr val="tx1"/>
              </a:solidFill>
            </a:rPr>
            <a:t>Secular</a:t>
          </a:r>
          <a:r>
            <a:rPr lang="cs-CZ" sz="2800" b="1" dirty="0">
              <a:solidFill>
                <a:schemeClr val="tx1"/>
              </a:solidFill>
            </a:rPr>
            <a:t> </a:t>
          </a:r>
          <a:r>
            <a:rPr lang="cs-CZ" sz="2800" b="1" dirty="0" err="1">
              <a:solidFill>
                <a:schemeClr val="tx1"/>
              </a:solidFill>
            </a:rPr>
            <a:t>Answers</a:t>
          </a:r>
          <a:endParaRPr lang="cs-CZ" sz="2800" b="1" dirty="0">
            <a:solidFill>
              <a:schemeClr val="tx1"/>
            </a:solidFill>
          </a:endParaRPr>
        </a:p>
      </dgm:t>
    </dgm:pt>
    <dgm:pt modelId="{69F51FA4-5C08-41D6-AFC0-268C798BA57F}" type="parTrans" cxnId="{137F6471-26BF-4CE5-82B0-A3833C14FBB2}">
      <dgm:prSet/>
      <dgm:spPr/>
      <dgm:t>
        <a:bodyPr/>
        <a:lstStyle/>
        <a:p>
          <a:endParaRPr lang="cs-CZ"/>
        </a:p>
      </dgm:t>
    </dgm:pt>
    <dgm:pt modelId="{1DA1AA90-51A5-41B3-BD44-5F6810A2AABB}" type="sibTrans" cxnId="{137F6471-26BF-4CE5-82B0-A3833C14FBB2}">
      <dgm:prSet/>
      <dgm:spPr/>
      <dgm:t>
        <a:bodyPr/>
        <a:lstStyle/>
        <a:p>
          <a:endParaRPr lang="cs-CZ"/>
        </a:p>
      </dgm:t>
    </dgm:pt>
    <dgm:pt modelId="{6976E1A8-86C8-416A-B421-EF70CEAAD674}">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Will</a:t>
          </a:r>
          <a:endParaRPr lang="cs-CZ" b="1" dirty="0">
            <a:solidFill>
              <a:schemeClr val="tx1"/>
            </a:solidFill>
          </a:endParaRPr>
        </a:p>
      </dgm:t>
    </dgm:pt>
    <dgm:pt modelId="{DBE7DE76-9EF6-4C14-8F5D-FAE0505ED7D1}" type="parTrans" cxnId="{3772DAE2-5439-493E-B315-F006C4B6C7D4}">
      <dgm:prSet/>
      <dgm:spPr/>
      <dgm:t>
        <a:bodyPr/>
        <a:lstStyle/>
        <a:p>
          <a:endParaRPr lang="cs-CZ"/>
        </a:p>
      </dgm:t>
    </dgm:pt>
    <dgm:pt modelId="{8037891F-521D-430B-8B12-B8031FF7AE43}" type="sibTrans" cxnId="{3772DAE2-5439-493E-B315-F006C4B6C7D4}">
      <dgm:prSet/>
      <dgm:spPr/>
      <dgm:t>
        <a:bodyPr/>
        <a:lstStyle/>
        <a:p>
          <a:endParaRPr lang="cs-CZ"/>
        </a:p>
      </dgm:t>
    </dgm:pt>
    <dgm:pt modelId="{4E8D0C51-E01E-47A7-B2E1-65AB5CED3A81}">
      <dgm:prSet/>
      <dgm:spPr>
        <a:solidFill>
          <a:srgbClr val="FFC000"/>
        </a:solidFill>
      </dgm:spPr>
      <dgm:t>
        <a:bodyPr/>
        <a:lstStyle/>
        <a:p>
          <a:r>
            <a:rPr lang="cs-CZ" b="1" dirty="0" err="1">
              <a:solidFill>
                <a:schemeClr val="tx1"/>
              </a:solidFill>
            </a:rPr>
            <a:t>The</a:t>
          </a:r>
          <a:r>
            <a:rPr lang="cs-CZ" b="1" dirty="0">
              <a:solidFill>
                <a:schemeClr val="tx1"/>
              </a:solidFill>
            </a:rPr>
            <a:t> </a:t>
          </a:r>
          <a:r>
            <a:rPr lang="cs-CZ" b="1" dirty="0" err="1">
              <a:solidFill>
                <a:schemeClr val="tx1"/>
              </a:solidFill>
            </a:rPr>
            <a:t>Divine</a:t>
          </a:r>
          <a:r>
            <a:rPr lang="cs-CZ" b="1" dirty="0">
              <a:solidFill>
                <a:schemeClr val="tx1"/>
              </a:solidFill>
            </a:rPr>
            <a:t> </a:t>
          </a:r>
          <a:r>
            <a:rPr lang="cs-CZ" b="1" dirty="0" err="1">
              <a:solidFill>
                <a:schemeClr val="tx1"/>
              </a:solidFill>
            </a:rPr>
            <a:t>Law</a:t>
          </a:r>
          <a:endParaRPr lang="cs-CZ" b="1" dirty="0">
            <a:solidFill>
              <a:schemeClr val="tx1"/>
            </a:solidFill>
          </a:endParaRPr>
        </a:p>
      </dgm:t>
    </dgm:pt>
    <dgm:pt modelId="{50FCA4B4-6E06-4C24-ACD4-E38E86997295}" type="parTrans" cxnId="{E9F335A2-9C3D-4421-A469-1AB386525911}">
      <dgm:prSet/>
      <dgm:spPr/>
      <dgm:t>
        <a:bodyPr/>
        <a:lstStyle/>
        <a:p>
          <a:endParaRPr lang="cs-CZ"/>
        </a:p>
      </dgm:t>
    </dgm:pt>
    <dgm:pt modelId="{042DEC32-D44A-4CEC-8333-92BF16B7C063}" type="sibTrans" cxnId="{E9F335A2-9C3D-4421-A469-1AB386525911}">
      <dgm:prSet/>
      <dgm:spPr/>
      <dgm:t>
        <a:bodyPr/>
        <a:lstStyle/>
        <a:p>
          <a:endParaRPr lang="cs-CZ"/>
        </a:p>
      </dgm:t>
    </dgm:pt>
    <dgm:pt modelId="{D66AD685-E5A0-40DE-AEF3-7ECE9792A4B2}">
      <dgm:prSet/>
      <dgm:spPr>
        <a:solidFill>
          <a:schemeClr val="accent1">
            <a:lumMod val="40000"/>
            <a:lumOff val="60000"/>
          </a:schemeClr>
        </a:solidFill>
      </dgm:spPr>
      <dgm:t>
        <a:bodyPr/>
        <a:lstStyle/>
        <a:p>
          <a:r>
            <a:rPr lang="cs-CZ" b="1" u="sng" dirty="0" err="1">
              <a:solidFill>
                <a:schemeClr val="tx1"/>
              </a:solidFill>
            </a:rPr>
            <a:t>Universal</a:t>
          </a:r>
          <a:r>
            <a:rPr lang="cs-CZ" b="1" dirty="0">
              <a:solidFill>
                <a:schemeClr val="tx1"/>
              </a:solidFill>
            </a:rPr>
            <a:t> </a:t>
          </a:r>
          <a:r>
            <a:rPr lang="cs-CZ" b="1" dirty="0" err="1">
              <a:solidFill>
                <a:schemeClr val="tx1"/>
              </a:solidFill>
            </a:rPr>
            <a:t>Sources</a:t>
          </a:r>
          <a:endParaRPr lang="cs-CZ" b="1" dirty="0">
            <a:solidFill>
              <a:schemeClr val="tx1"/>
            </a:solidFill>
          </a:endParaRPr>
        </a:p>
      </dgm:t>
    </dgm:pt>
    <dgm:pt modelId="{08FAB007-3210-4CF8-A3D5-50490894B8AD}" type="parTrans" cxnId="{E221AFFB-A8BA-4392-A0CB-1085CCC81CB5}">
      <dgm:prSet/>
      <dgm:spPr/>
      <dgm:t>
        <a:bodyPr/>
        <a:lstStyle/>
        <a:p>
          <a:endParaRPr lang="cs-CZ"/>
        </a:p>
      </dgm:t>
    </dgm:pt>
    <dgm:pt modelId="{EB0181D1-13C8-48B0-8178-8DA3570DA5A4}" type="sibTrans" cxnId="{E221AFFB-A8BA-4392-A0CB-1085CCC81CB5}">
      <dgm:prSet/>
      <dgm:spPr/>
      <dgm:t>
        <a:bodyPr/>
        <a:lstStyle/>
        <a:p>
          <a:endParaRPr lang="cs-CZ"/>
        </a:p>
      </dgm:t>
    </dgm:pt>
    <dgm:pt modelId="{D9453705-85D5-4C9B-8525-06F06A4FB4C4}">
      <dgm:prSet/>
      <dgm:spPr>
        <a:solidFill>
          <a:schemeClr val="accent1">
            <a:lumMod val="40000"/>
            <a:lumOff val="60000"/>
          </a:schemeClr>
        </a:solidFill>
      </dgm:spPr>
      <dgm:t>
        <a:bodyPr/>
        <a:lstStyle/>
        <a:p>
          <a:r>
            <a:rPr lang="cs-CZ" b="1" dirty="0" err="1">
              <a:solidFill>
                <a:schemeClr val="tx1"/>
              </a:solidFill>
            </a:rPr>
            <a:t>Relativist</a:t>
          </a:r>
          <a:r>
            <a:rPr lang="cs-CZ" b="1" dirty="0">
              <a:solidFill>
                <a:schemeClr val="tx1"/>
              </a:solidFill>
            </a:rPr>
            <a:t> </a:t>
          </a:r>
          <a:r>
            <a:rPr lang="cs-CZ" b="1" dirty="0" err="1">
              <a:solidFill>
                <a:schemeClr val="tx1"/>
              </a:solidFill>
            </a:rPr>
            <a:t>Answers</a:t>
          </a:r>
          <a:endParaRPr lang="cs-CZ" b="1" dirty="0">
            <a:solidFill>
              <a:schemeClr val="tx1"/>
            </a:solidFill>
          </a:endParaRPr>
        </a:p>
      </dgm:t>
    </dgm:pt>
    <dgm:pt modelId="{EADE0D53-FEDF-416F-A9A1-43655DD1955A}" type="parTrans" cxnId="{861D2CA7-E9ED-47BB-8144-5544D7EB2E70}">
      <dgm:prSet/>
      <dgm:spPr/>
      <dgm:t>
        <a:bodyPr/>
        <a:lstStyle/>
        <a:p>
          <a:endParaRPr lang="cs-CZ"/>
        </a:p>
      </dgm:t>
    </dgm:pt>
    <dgm:pt modelId="{E5D974A8-15F6-4B50-BCD1-889FF62A1E47}" type="sibTrans" cxnId="{861D2CA7-E9ED-47BB-8144-5544D7EB2E70}">
      <dgm:prSet/>
      <dgm:spPr/>
      <dgm:t>
        <a:bodyPr/>
        <a:lstStyle/>
        <a:p>
          <a:endParaRPr lang="cs-CZ"/>
        </a:p>
      </dgm:t>
    </dgm:pt>
    <dgm:pt modelId="{0E03CC3B-771C-4E36-B8E5-1BA45FF04BA5}">
      <dgm:prSet custT="1"/>
      <dgm:spPr>
        <a:solidFill>
          <a:srgbClr val="FFC000"/>
        </a:solidFill>
      </dgm:spPr>
      <dgm:t>
        <a:bodyPr/>
        <a:lstStyle/>
        <a:p>
          <a:r>
            <a:rPr lang="cs-CZ" sz="2400" b="1" u="sng" dirty="0" err="1">
              <a:solidFill>
                <a:schemeClr val="tx1"/>
              </a:solidFill>
            </a:rPr>
            <a:t>Natural</a:t>
          </a:r>
          <a:r>
            <a:rPr lang="cs-CZ" sz="2400" b="1" u="sng" dirty="0">
              <a:solidFill>
                <a:schemeClr val="tx1"/>
              </a:solidFill>
            </a:rPr>
            <a:t> </a:t>
          </a:r>
          <a:r>
            <a:rPr lang="cs-CZ" sz="2400" b="1" u="sng" dirty="0" err="1">
              <a:solidFill>
                <a:schemeClr val="tx1"/>
              </a:solidFill>
            </a:rPr>
            <a:t>Law</a:t>
          </a:r>
          <a:endParaRPr lang="cs-CZ" sz="2400" b="1" u="sng" dirty="0">
            <a:solidFill>
              <a:schemeClr val="tx1"/>
            </a:solidFill>
          </a:endParaRPr>
        </a:p>
      </dgm:t>
    </dgm:pt>
    <dgm:pt modelId="{5D7C663A-0256-48DF-8F30-14A5EDA21587}" type="parTrans" cxnId="{1F52C470-165C-4889-A8B4-5F0750AB4171}">
      <dgm:prSet/>
      <dgm:spPr/>
      <dgm:t>
        <a:bodyPr/>
        <a:lstStyle/>
        <a:p>
          <a:endParaRPr lang="cs-CZ"/>
        </a:p>
      </dgm:t>
    </dgm:pt>
    <dgm:pt modelId="{A2F9BE5D-02A2-4A00-A5EF-017AAC0A3E0E}" type="sibTrans" cxnId="{1F52C470-165C-4889-A8B4-5F0750AB4171}">
      <dgm:prSet/>
      <dgm:spPr/>
      <dgm:t>
        <a:bodyPr/>
        <a:lstStyle/>
        <a:p>
          <a:endParaRPr lang="cs-CZ"/>
        </a:p>
      </dgm:t>
    </dgm:pt>
    <dgm:pt modelId="{0FB577A2-161B-45DC-B836-89719B7E49FE}">
      <dgm:prSet custT="1"/>
      <dgm:spPr>
        <a:solidFill>
          <a:srgbClr val="FFC000"/>
        </a:solidFill>
      </dgm:spPr>
      <dgm:t>
        <a:bodyPr/>
        <a:lstStyle/>
        <a:p>
          <a:r>
            <a:rPr lang="cs-CZ" sz="2400" b="1" dirty="0" err="1">
              <a:solidFill>
                <a:schemeClr val="tx1"/>
              </a:solidFill>
            </a:rPr>
            <a:t>Hypo</a:t>
          </a:r>
          <a:r>
            <a:rPr lang="cs-CZ" sz="2400" b="1" dirty="0">
              <a:solidFill>
                <a:schemeClr val="tx1"/>
              </a:solidFill>
            </a:rPr>
            <a:t>-</a:t>
          </a:r>
          <a:r>
            <a:rPr lang="cs-CZ" sz="2400" b="1" dirty="0" err="1">
              <a:solidFill>
                <a:schemeClr val="tx1"/>
              </a:solidFill>
            </a:rPr>
            <a:t>thetical</a:t>
          </a:r>
          <a:r>
            <a:rPr lang="cs-CZ" sz="2400" b="1" dirty="0">
              <a:solidFill>
                <a:schemeClr val="tx1"/>
              </a:solidFill>
            </a:rPr>
            <a:t> </a:t>
          </a:r>
          <a:r>
            <a:rPr lang="cs-CZ" sz="2400" b="1" dirty="0" err="1">
              <a:solidFill>
                <a:schemeClr val="tx1"/>
              </a:solidFill>
            </a:rPr>
            <a:t>Contract</a:t>
          </a:r>
          <a:endParaRPr lang="cs-CZ" sz="2400" b="1" dirty="0">
            <a:solidFill>
              <a:schemeClr val="tx1"/>
            </a:solidFill>
          </a:endParaRPr>
        </a:p>
      </dgm:t>
    </dgm:pt>
    <dgm:pt modelId="{C4D81015-41E3-43CF-892A-D6A344214E40}" type="parTrans" cxnId="{B885839A-FDA2-4E68-BA01-D43BC62914AB}">
      <dgm:prSet/>
      <dgm:spPr/>
      <dgm:t>
        <a:bodyPr/>
        <a:lstStyle/>
        <a:p>
          <a:endParaRPr lang="cs-CZ"/>
        </a:p>
      </dgm:t>
    </dgm:pt>
    <dgm:pt modelId="{6B83E8A0-4B7F-4FCF-A48E-351B72CD37C7}" type="sibTrans" cxnId="{B885839A-FDA2-4E68-BA01-D43BC62914AB}">
      <dgm:prSet/>
      <dgm:spPr/>
      <dgm:t>
        <a:bodyPr/>
        <a:lstStyle/>
        <a:p>
          <a:endParaRPr lang="cs-CZ"/>
        </a:p>
      </dgm:t>
    </dgm:pt>
    <dgm:pt modelId="{3C2C040D-E08A-42C1-BADD-109AD4C14586}">
      <dgm:prSet custT="1"/>
      <dgm:spPr>
        <a:solidFill>
          <a:srgbClr val="FFC000"/>
        </a:solidFill>
      </dgm:spPr>
      <dgm:t>
        <a:bodyPr/>
        <a:lstStyle/>
        <a:p>
          <a:r>
            <a:rPr lang="cs-CZ" sz="2400" b="1" dirty="0" err="1">
              <a:solidFill>
                <a:schemeClr val="tx1"/>
              </a:solidFill>
            </a:rPr>
            <a:t>One</a:t>
          </a:r>
          <a:r>
            <a:rPr lang="cs-CZ" sz="2400" b="1" dirty="0">
              <a:solidFill>
                <a:schemeClr val="tx1"/>
              </a:solidFill>
            </a:rPr>
            <a:t>´s </a:t>
          </a:r>
          <a:r>
            <a:rPr lang="cs-CZ" sz="2400" b="1" dirty="0" err="1">
              <a:solidFill>
                <a:schemeClr val="tx1"/>
              </a:solidFill>
            </a:rPr>
            <a:t>Culture</a:t>
          </a:r>
          <a:endParaRPr lang="cs-CZ" sz="2400" b="1" dirty="0">
            <a:solidFill>
              <a:schemeClr val="tx1"/>
            </a:solidFill>
          </a:endParaRPr>
        </a:p>
      </dgm:t>
    </dgm:pt>
    <dgm:pt modelId="{1720264F-AE65-456B-BD99-248E463F2A05}" type="parTrans" cxnId="{F1EF531C-2AB5-4BAC-AA40-73EE0ABC3204}">
      <dgm:prSet/>
      <dgm:spPr/>
      <dgm:t>
        <a:bodyPr/>
        <a:lstStyle/>
        <a:p>
          <a:endParaRPr lang="cs-CZ"/>
        </a:p>
      </dgm:t>
    </dgm:pt>
    <dgm:pt modelId="{D7DF5BB7-090B-4A96-9CFB-9335004210D2}" type="sibTrans" cxnId="{F1EF531C-2AB5-4BAC-AA40-73EE0ABC3204}">
      <dgm:prSet/>
      <dgm:spPr/>
      <dgm:t>
        <a:bodyPr/>
        <a:lstStyle/>
        <a:p>
          <a:endParaRPr lang="cs-CZ"/>
        </a:p>
      </dgm:t>
    </dgm:pt>
    <dgm:pt modelId="{F6B32CE2-BE46-483C-8B10-89038F9129EA}">
      <dgm:prSet custT="1"/>
      <dgm:spPr>
        <a:solidFill>
          <a:srgbClr val="FFC000"/>
        </a:solidFill>
      </dgm:spPr>
      <dgm:t>
        <a:bodyPr/>
        <a:lstStyle/>
        <a:p>
          <a:r>
            <a:rPr lang="cs-CZ" sz="2000" b="1" dirty="0" err="1">
              <a:solidFill>
                <a:schemeClr val="tx1"/>
              </a:solidFill>
            </a:rPr>
            <a:t>Actual</a:t>
          </a:r>
          <a:r>
            <a:rPr lang="cs-CZ" sz="2000" b="1" dirty="0">
              <a:solidFill>
                <a:schemeClr val="tx1"/>
              </a:solidFill>
            </a:rPr>
            <a:t> </a:t>
          </a:r>
          <a:r>
            <a:rPr lang="cs-CZ" sz="2000" b="1" dirty="0" err="1">
              <a:solidFill>
                <a:schemeClr val="tx1"/>
              </a:solidFill>
            </a:rPr>
            <a:t>Social</a:t>
          </a:r>
          <a:r>
            <a:rPr lang="cs-CZ" sz="2000" b="1" dirty="0">
              <a:solidFill>
                <a:schemeClr val="tx1"/>
              </a:solidFill>
            </a:rPr>
            <a:t> </a:t>
          </a:r>
          <a:r>
            <a:rPr lang="cs-CZ" sz="2000" b="1" dirty="0" err="1">
              <a:solidFill>
                <a:schemeClr val="tx1"/>
              </a:solidFill>
            </a:rPr>
            <a:t>Contract</a:t>
          </a:r>
          <a:endParaRPr lang="cs-CZ" sz="2000" b="1" dirty="0">
            <a:solidFill>
              <a:schemeClr val="tx1"/>
            </a:solidFill>
          </a:endParaRPr>
        </a:p>
      </dgm:t>
    </dgm:pt>
    <dgm:pt modelId="{9698DF24-337E-44FC-8789-3EC7136C1E2F}" type="parTrans" cxnId="{FBA984D6-4C7C-4D81-B8C2-C2A25151E14D}">
      <dgm:prSet/>
      <dgm:spPr/>
      <dgm:t>
        <a:bodyPr/>
        <a:lstStyle/>
        <a:p>
          <a:endParaRPr lang="cs-CZ"/>
        </a:p>
      </dgm:t>
    </dgm:pt>
    <dgm:pt modelId="{D5CCCF8D-7054-44B1-B043-3E5D9EFFA41C}" type="sibTrans" cxnId="{FBA984D6-4C7C-4D81-B8C2-C2A25151E14D}">
      <dgm:prSet/>
      <dgm:spPr/>
      <dgm:t>
        <a:bodyPr/>
        <a:lstStyle/>
        <a:p>
          <a:endParaRPr lang="cs-CZ"/>
        </a:p>
      </dgm:t>
    </dgm:pt>
    <dgm:pt modelId="{9CA593F6-02F3-4568-983D-91D037C524E0}">
      <dgm:prSet custT="1"/>
      <dgm:spPr>
        <a:solidFill>
          <a:srgbClr val="FFC000"/>
        </a:solidFill>
      </dgm:spPr>
      <dgm:t>
        <a:bodyPr/>
        <a:lstStyle/>
        <a:p>
          <a:r>
            <a:rPr lang="cs-CZ" sz="2000" b="1" dirty="0" err="1">
              <a:solidFill>
                <a:schemeClr val="tx1"/>
              </a:solidFill>
            </a:rPr>
            <a:t>One</a:t>
          </a:r>
          <a:r>
            <a:rPr lang="cs-CZ" sz="2000" b="1" dirty="0">
              <a:solidFill>
                <a:schemeClr val="tx1"/>
              </a:solidFill>
            </a:rPr>
            <a:t>´s </a:t>
          </a:r>
          <a:r>
            <a:rPr lang="cs-CZ" sz="2000" b="1" dirty="0" err="1">
              <a:solidFill>
                <a:schemeClr val="tx1"/>
              </a:solidFill>
            </a:rPr>
            <a:t>Personal</a:t>
          </a:r>
          <a:r>
            <a:rPr lang="cs-CZ" sz="2000" b="1" dirty="0">
              <a:solidFill>
                <a:schemeClr val="tx1"/>
              </a:solidFill>
            </a:rPr>
            <a:t> </a:t>
          </a:r>
          <a:r>
            <a:rPr lang="cs-CZ" sz="2000" b="1" dirty="0" err="1">
              <a:solidFill>
                <a:schemeClr val="tx1"/>
              </a:solidFill>
            </a:rPr>
            <a:t>Preferences</a:t>
          </a:r>
          <a:endParaRPr lang="cs-CZ" sz="2000" b="1" dirty="0">
            <a:solidFill>
              <a:schemeClr val="tx1"/>
            </a:solidFill>
          </a:endParaRPr>
        </a:p>
      </dgm:t>
    </dgm:pt>
    <dgm:pt modelId="{5BDF0781-05BC-4306-B865-030FDDD77EFC}" type="parTrans" cxnId="{E622AB0B-77E9-48E7-911B-DAA1721B46D3}">
      <dgm:prSet/>
      <dgm:spPr/>
      <dgm:t>
        <a:bodyPr/>
        <a:lstStyle/>
        <a:p>
          <a:endParaRPr lang="cs-CZ"/>
        </a:p>
      </dgm:t>
    </dgm:pt>
    <dgm:pt modelId="{BF2DC0E4-7A41-4D43-B862-98B67240FC55}" type="sibTrans" cxnId="{E622AB0B-77E9-48E7-911B-DAA1721B46D3}">
      <dgm:prSet/>
      <dgm:spPr/>
      <dgm:t>
        <a:bodyPr/>
        <a:lstStyle/>
        <a:p>
          <a:endParaRPr lang="cs-CZ"/>
        </a:p>
      </dgm:t>
    </dgm:pt>
    <dgm:pt modelId="{1D1A8EB7-B483-4E6A-A92D-539825560B16}" type="pres">
      <dgm:prSet presAssocID="{268204CF-98A5-4421-8D9A-5AD1D40AAE55}" presName="Name0" presStyleCnt="0">
        <dgm:presLayoutVars>
          <dgm:chPref val="1"/>
          <dgm:dir/>
          <dgm:animOne val="branch"/>
          <dgm:animLvl val="lvl"/>
          <dgm:resizeHandles/>
        </dgm:presLayoutVars>
      </dgm:prSet>
      <dgm:spPr/>
    </dgm:pt>
    <dgm:pt modelId="{01824372-0393-496E-8374-914F1D383CAC}" type="pres">
      <dgm:prSet presAssocID="{890DD7B5-3643-4697-AD7D-1A73F90B4524}" presName="vertOne" presStyleCnt="0"/>
      <dgm:spPr/>
    </dgm:pt>
    <dgm:pt modelId="{94B6A41E-BC94-488A-A68E-893F03C89DA2}" type="pres">
      <dgm:prSet presAssocID="{890DD7B5-3643-4697-AD7D-1A73F90B4524}" presName="txOne" presStyleLbl="node0" presStyleIdx="0" presStyleCnt="1" custScaleY="43077" custLinFactNeighborX="86" custLinFactNeighborY="22712">
        <dgm:presLayoutVars>
          <dgm:chPref val="3"/>
        </dgm:presLayoutVars>
      </dgm:prSet>
      <dgm:spPr/>
    </dgm:pt>
    <dgm:pt modelId="{83FED49D-8BDA-430A-B523-8CBD08E3276B}" type="pres">
      <dgm:prSet presAssocID="{890DD7B5-3643-4697-AD7D-1A73F90B4524}" presName="parTransOne" presStyleCnt="0"/>
      <dgm:spPr/>
    </dgm:pt>
    <dgm:pt modelId="{85428403-421D-4D37-BC5F-7B39528FDBB8}" type="pres">
      <dgm:prSet presAssocID="{890DD7B5-3643-4697-AD7D-1A73F90B4524}" presName="horzOne" presStyleCnt="0"/>
      <dgm:spPr/>
    </dgm:pt>
    <dgm:pt modelId="{31F42DA1-4A0C-4C73-ABE2-87D01AC1340A}" type="pres">
      <dgm:prSet presAssocID="{03FE9C2C-F9CA-4CE3-A8CB-4D1EDA472295}" presName="vertTwo" presStyleCnt="0"/>
      <dgm:spPr/>
    </dgm:pt>
    <dgm:pt modelId="{7516BD53-F541-4463-990C-1E54155D186D}" type="pres">
      <dgm:prSet presAssocID="{03FE9C2C-F9CA-4CE3-A8CB-4D1EDA472295}" presName="txTwo" presStyleLbl="node2" presStyleIdx="0" presStyleCnt="2" custScaleY="66062">
        <dgm:presLayoutVars>
          <dgm:chPref val="3"/>
        </dgm:presLayoutVars>
      </dgm:prSet>
      <dgm:spPr/>
    </dgm:pt>
    <dgm:pt modelId="{A3D31EA3-288F-4F32-8ED7-E29955D2B5FC}" type="pres">
      <dgm:prSet presAssocID="{03FE9C2C-F9CA-4CE3-A8CB-4D1EDA472295}" presName="parTransTwo" presStyleCnt="0"/>
      <dgm:spPr/>
    </dgm:pt>
    <dgm:pt modelId="{AA5F464D-C023-4F92-9F78-8F4EC6D762D4}" type="pres">
      <dgm:prSet presAssocID="{03FE9C2C-F9CA-4CE3-A8CB-4D1EDA472295}" presName="horzTwo" presStyleCnt="0"/>
      <dgm:spPr/>
    </dgm:pt>
    <dgm:pt modelId="{FCD36802-B509-4E0F-98A6-2A6DA36BF271}" type="pres">
      <dgm:prSet presAssocID="{6976E1A8-86C8-416A-B421-EF70CEAAD674}" presName="vertThree" presStyleCnt="0"/>
      <dgm:spPr/>
    </dgm:pt>
    <dgm:pt modelId="{A0A03307-8A9C-4651-8594-D74F368249E5}" type="pres">
      <dgm:prSet presAssocID="{6976E1A8-86C8-416A-B421-EF70CEAAD674}" presName="txThree" presStyleLbl="node3" presStyleIdx="0" presStyleCnt="4">
        <dgm:presLayoutVars>
          <dgm:chPref val="3"/>
        </dgm:presLayoutVars>
      </dgm:prSet>
      <dgm:spPr/>
    </dgm:pt>
    <dgm:pt modelId="{687FADC8-6979-4E8C-AF48-B4C3EA3BE550}" type="pres">
      <dgm:prSet presAssocID="{6976E1A8-86C8-416A-B421-EF70CEAAD674}" presName="horzThree" presStyleCnt="0"/>
      <dgm:spPr/>
    </dgm:pt>
    <dgm:pt modelId="{CBA8E778-910C-4142-97A0-BA47F15DB6DE}" type="pres">
      <dgm:prSet presAssocID="{8037891F-521D-430B-8B12-B8031FF7AE43}" presName="sibSpaceThree" presStyleCnt="0"/>
      <dgm:spPr/>
    </dgm:pt>
    <dgm:pt modelId="{87FB0007-CE00-4766-A225-67979F908C6C}" type="pres">
      <dgm:prSet presAssocID="{4E8D0C51-E01E-47A7-B2E1-65AB5CED3A81}" presName="vertThree" presStyleCnt="0"/>
      <dgm:spPr/>
    </dgm:pt>
    <dgm:pt modelId="{F11CB649-A562-40D1-BF0B-CB264FA30697}" type="pres">
      <dgm:prSet presAssocID="{4E8D0C51-E01E-47A7-B2E1-65AB5CED3A81}" presName="txThree" presStyleLbl="node3" presStyleIdx="1" presStyleCnt="4">
        <dgm:presLayoutVars>
          <dgm:chPref val="3"/>
        </dgm:presLayoutVars>
      </dgm:prSet>
      <dgm:spPr/>
    </dgm:pt>
    <dgm:pt modelId="{AF36396C-6816-4E46-B7C8-AFBD9A570A0D}" type="pres">
      <dgm:prSet presAssocID="{4E8D0C51-E01E-47A7-B2E1-65AB5CED3A81}" presName="horzThree" presStyleCnt="0"/>
      <dgm:spPr/>
    </dgm:pt>
    <dgm:pt modelId="{D8E77183-48A5-4D52-AD5F-C477DD4FFBDA}" type="pres">
      <dgm:prSet presAssocID="{7E091030-6D07-4B76-995D-A215FA0C2272}" presName="sibSpaceTwo" presStyleCnt="0"/>
      <dgm:spPr/>
    </dgm:pt>
    <dgm:pt modelId="{A4483DD3-D54B-409A-94FE-81FBF6DF9AB2}" type="pres">
      <dgm:prSet presAssocID="{19E2AAC9-416C-43BD-B37A-409ED60B84FF}" presName="vertTwo" presStyleCnt="0"/>
      <dgm:spPr/>
    </dgm:pt>
    <dgm:pt modelId="{793539F2-33E5-4D41-B13F-E61140AE8BF1}" type="pres">
      <dgm:prSet presAssocID="{19E2AAC9-416C-43BD-B37A-409ED60B84FF}" presName="txTwo" presStyleLbl="node2" presStyleIdx="1" presStyleCnt="2" custScaleY="68666">
        <dgm:presLayoutVars>
          <dgm:chPref val="3"/>
        </dgm:presLayoutVars>
      </dgm:prSet>
      <dgm:spPr/>
    </dgm:pt>
    <dgm:pt modelId="{93B021C2-6C41-42BA-9B04-6F38A4AE4F54}" type="pres">
      <dgm:prSet presAssocID="{19E2AAC9-416C-43BD-B37A-409ED60B84FF}" presName="parTransTwo" presStyleCnt="0"/>
      <dgm:spPr/>
    </dgm:pt>
    <dgm:pt modelId="{F2508ECD-1DE0-4E28-9F33-4F53013F4CC3}" type="pres">
      <dgm:prSet presAssocID="{19E2AAC9-416C-43BD-B37A-409ED60B84FF}" presName="horzTwo" presStyleCnt="0"/>
      <dgm:spPr/>
    </dgm:pt>
    <dgm:pt modelId="{0496CE3E-E57B-4551-8B46-067E0D59DD88}" type="pres">
      <dgm:prSet presAssocID="{D66AD685-E5A0-40DE-AEF3-7ECE9792A4B2}" presName="vertThree" presStyleCnt="0"/>
      <dgm:spPr/>
    </dgm:pt>
    <dgm:pt modelId="{96F8161B-B211-41C3-9CA7-C2C93A137A2E}" type="pres">
      <dgm:prSet presAssocID="{D66AD685-E5A0-40DE-AEF3-7ECE9792A4B2}" presName="txThree" presStyleLbl="node3" presStyleIdx="2" presStyleCnt="4" custScaleY="58156">
        <dgm:presLayoutVars>
          <dgm:chPref val="3"/>
        </dgm:presLayoutVars>
      </dgm:prSet>
      <dgm:spPr/>
    </dgm:pt>
    <dgm:pt modelId="{2A99BBB5-F075-4B05-A4C4-1D658D3ADAD3}" type="pres">
      <dgm:prSet presAssocID="{D66AD685-E5A0-40DE-AEF3-7ECE9792A4B2}" presName="parTransThree" presStyleCnt="0"/>
      <dgm:spPr/>
    </dgm:pt>
    <dgm:pt modelId="{D1ACB299-18B2-4749-BC1D-90333CD4F276}" type="pres">
      <dgm:prSet presAssocID="{D66AD685-E5A0-40DE-AEF3-7ECE9792A4B2}" presName="horzThree" presStyleCnt="0"/>
      <dgm:spPr/>
    </dgm:pt>
    <dgm:pt modelId="{F5A13031-7D78-4F56-B567-991C2B694BFC}" type="pres">
      <dgm:prSet presAssocID="{0E03CC3B-771C-4E36-B8E5-1BA45FF04BA5}" presName="vertFour" presStyleCnt="0">
        <dgm:presLayoutVars>
          <dgm:chPref val="3"/>
        </dgm:presLayoutVars>
      </dgm:prSet>
      <dgm:spPr/>
    </dgm:pt>
    <dgm:pt modelId="{E51316DA-9DA5-458E-B7DD-BA9D80A0E15F}" type="pres">
      <dgm:prSet presAssocID="{0E03CC3B-771C-4E36-B8E5-1BA45FF04BA5}" presName="txFour" presStyleLbl="node4" presStyleIdx="0" presStyleCnt="5" custScaleX="119322" custLinFactNeighborX="-12233" custLinFactNeighborY="-1718">
        <dgm:presLayoutVars>
          <dgm:chPref val="3"/>
        </dgm:presLayoutVars>
      </dgm:prSet>
      <dgm:spPr/>
    </dgm:pt>
    <dgm:pt modelId="{52734287-DBD2-405C-9766-73C011847D4B}" type="pres">
      <dgm:prSet presAssocID="{0E03CC3B-771C-4E36-B8E5-1BA45FF04BA5}" presName="horzFour" presStyleCnt="0"/>
      <dgm:spPr/>
    </dgm:pt>
    <dgm:pt modelId="{C7BDD1E5-CA6C-4742-B9A3-A5624DCAC75C}" type="pres">
      <dgm:prSet presAssocID="{A2F9BE5D-02A2-4A00-A5EF-017AAC0A3E0E}" presName="sibSpaceFour" presStyleCnt="0"/>
      <dgm:spPr/>
    </dgm:pt>
    <dgm:pt modelId="{413E3D3C-4A85-4B3D-9888-9D3327C6A837}" type="pres">
      <dgm:prSet presAssocID="{0FB577A2-161B-45DC-B836-89719B7E49FE}" presName="vertFour" presStyleCnt="0">
        <dgm:presLayoutVars>
          <dgm:chPref val="3"/>
        </dgm:presLayoutVars>
      </dgm:prSet>
      <dgm:spPr/>
    </dgm:pt>
    <dgm:pt modelId="{3E8B0F3D-A162-4DA9-9C25-572D9035C92B}" type="pres">
      <dgm:prSet presAssocID="{0FB577A2-161B-45DC-B836-89719B7E49FE}" presName="txFour" presStyleLbl="node4" presStyleIdx="1" presStyleCnt="5" custScaleX="126803" custLinFactNeighborX="-14902" custLinFactNeighborY="2354">
        <dgm:presLayoutVars>
          <dgm:chPref val="3"/>
        </dgm:presLayoutVars>
      </dgm:prSet>
      <dgm:spPr/>
    </dgm:pt>
    <dgm:pt modelId="{F089A76B-FE05-4E34-835C-C9DF3B33F6A5}" type="pres">
      <dgm:prSet presAssocID="{0FB577A2-161B-45DC-B836-89719B7E49FE}" presName="horzFour" presStyleCnt="0"/>
      <dgm:spPr/>
    </dgm:pt>
    <dgm:pt modelId="{A2569833-EE96-41D2-8D11-BE3486D24F6F}" type="pres">
      <dgm:prSet presAssocID="{EB0181D1-13C8-48B0-8178-8DA3570DA5A4}" presName="sibSpaceThree" presStyleCnt="0"/>
      <dgm:spPr/>
    </dgm:pt>
    <dgm:pt modelId="{BAA2F11F-1BF8-473D-B0A1-FBB88E9C5520}" type="pres">
      <dgm:prSet presAssocID="{D9453705-85D5-4C9B-8525-06F06A4FB4C4}" presName="vertThree" presStyleCnt="0"/>
      <dgm:spPr/>
    </dgm:pt>
    <dgm:pt modelId="{BA07C4C0-E43C-461F-B814-F0426DD2DF50}" type="pres">
      <dgm:prSet presAssocID="{D9453705-85D5-4C9B-8525-06F06A4FB4C4}" presName="txThree" presStyleLbl="node3" presStyleIdx="3" presStyleCnt="4" custScaleY="58156">
        <dgm:presLayoutVars>
          <dgm:chPref val="3"/>
        </dgm:presLayoutVars>
      </dgm:prSet>
      <dgm:spPr/>
    </dgm:pt>
    <dgm:pt modelId="{B91424F0-AC2C-4F1F-A717-DD4369A64787}" type="pres">
      <dgm:prSet presAssocID="{D9453705-85D5-4C9B-8525-06F06A4FB4C4}" presName="parTransThree" presStyleCnt="0"/>
      <dgm:spPr/>
    </dgm:pt>
    <dgm:pt modelId="{9824B055-56F3-41B9-B1C2-6E97AD92081C}" type="pres">
      <dgm:prSet presAssocID="{D9453705-85D5-4C9B-8525-06F06A4FB4C4}" presName="horzThree" presStyleCnt="0"/>
      <dgm:spPr/>
    </dgm:pt>
    <dgm:pt modelId="{D784964D-B285-4AB7-A06A-9C066BE253C9}" type="pres">
      <dgm:prSet presAssocID="{3C2C040D-E08A-42C1-BADD-109AD4C14586}" presName="vertFour" presStyleCnt="0">
        <dgm:presLayoutVars>
          <dgm:chPref val="3"/>
        </dgm:presLayoutVars>
      </dgm:prSet>
      <dgm:spPr/>
    </dgm:pt>
    <dgm:pt modelId="{BC2921C6-D312-4197-B6DA-A41A7DF778DF}" type="pres">
      <dgm:prSet presAssocID="{3C2C040D-E08A-42C1-BADD-109AD4C14586}" presName="txFour" presStyleLbl="node4" presStyleIdx="2" presStyleCnt="5" custScaleX="116494">
        <dgm:presLayoutVars>
          <dgm:chPref val="3"/>
        </dgm:presLayoutVars>
      </dgm:prSet>
      <dgm:spPr/>
    </dgm:pt>
    <dgm:pt modelId="{3CAD094D-BC9E-4238-9B20-9289500FA2AF}" type="pres">
      <dgm:prSet presAssocID="{3C2C040D-E08A-42C1-BADD-109AD4C14586}" presName="horzFour" presStyleCnt="0"/>
      <dgm:spPr/>
    </dgm:pt>
    <dgm:pt modelId="{10E1CB09-12BC-4E26-A861-F2944E1F2F1F}" type="pres">
      <dgm:prSet presAssocID="{D7DF5BB7-090B-4A96-9CFB-9335004210D2}" presName="sibSpaceFour" presStyleCnt="0"/>
      <dgm:spPr/>
    </dgm:pt>
    <dgm:pt modelId="{6C56307D-E6BA-42AB-970C-01F3281C9F57}" type="pres">
      <dgm:prSet presAssocID="{9CA593F6-02F3-4568-983D-91D037C524E0}" presName="vertFour" presStyleCnt="0">
        <dgm:presLayoutVars>
          <dgm:chPref val="3"/>
        </dgm:presLayoutVars>
      </dgm:prSet>
      <dgm:spPr/>
    </dgm:pt>
    <dgm:pt modelId="{164BF858-F048-4C3C-952F-83DF06918A28}" type="pres">
      <dgm:prSet presAssocID="{9CA593F6-02F3-4568-983D-91D037C524E0}" presName="txFour" presStyleLbl="node4" presStyleIdx="3" presStyleCnt="5" custScaleX="152697">
        <dgm:presLayoutVars>
          <dgm:chPref val="3"/>
        </dgm:presLayoutVars>
      </dgm:prSet>
      <dgm:spPr/>
    </dgm:pt>
    <dgm:pt modelId="{A44E0EFC-1491-46BF-8731-B563876367FC}" type="pres">
      <dgm:prSet presAssocID="{9CA593F6-02F3-4568-983D-91D037C524E0}" presName="horzFour" presStyleCnt="0"/>
      <dgm:spPr/>
    </dgm:pt>
    <dgm:pt modelId="{CCAD6CE3-45FB-445C-AB0E-3D123292B8A9}" type="pres">
      <dgm:prSet presAssocID="{BF2DC0E4-7A41-4D43-B862-98B67240FC55}" presName="sibSpaceFour" presStyleCnt="0"/>
      <dgm:spPr/>
    </dgm:pt>
    <dgm:pt modelId="{06DC3957-18AA-48E6-A307-59A81B0B17F1}" type="pres">
      <dgm:prSet presAssocID="{F6B32CE2-BE46-483C-8B10-89038F9129EA}" presName="vertFour" presStyleCnt="0">
        <dgm:presLayoutVars>
          <dgm:chPref val="3"/>
        </dgm:presLayoutVars>
      </dgm:prSet>
      <dgm:spPr/>
    </dgm:pt>
    <dgm:pt modelId="{95FBD48F-7A0E-4C48-A59A-B05EA6CB235D}" type="pres">
      <dgm:prSet presAssocID="{F6B32CE2-BE46-483C-8B10-89038F9129EA}" presName="txFour" presStyleLbl="node4" presStyleIdx="4" presStyleCnt="5" custScaleX="122867">
        <dgm:presLayoutVars>
          <dgm:chPref val="3"/>
        </dgm:presLayoutVars>
      </dgm:prSet>
      <dgm:spPr/>
    </dgm:pt>
    <dgm:pt modelId="{159CAA42-A820-4FCD-BAE4-EE979A8E9395}" type="pres">
      <dgm:prSet presAssocID="{F6B32CE2-BE46-483C-8B10-89038F9129EA}" presName="horzFour" presStyleCnt="0"/>
      <dgm:spPr/>
    </dgm:pt>
  </dgm:ptLst>
  <dgm:cxnLst>
    <dgm:cxn modelId="{188A9205-8926-44BB-B6F9-6EE81053EF2C}" type="presOf" srcId="{6976E1A8-86C8-416A-B421-EF70CEAAD674}" destId="{A0A03307-8A9C-4651-8594-D74F368249E5}" srcOrd="0" destOrd="0" presId="urn:microsoft.com/office/officeart/2005/8/layout/hierarchy4"/>
    <dgm:cxn modelId="{E622AB0B-77E9-48E7-911B-DAA1721B46D3}" srcId="{D9453705-85D5-4C9B-8525-06F06A4FB4C4}" destId="{9CA593F6-02F3-4568-983D-91D037C524E0}" srcOrd="1" destOrd="0" parTransId="{5BDF0781-05BC-4306-B865-030FDDD77EFC}" sibTransId="{BF2DC0E4-7A41-4D43-B862-98B67240FC55}"/>
    <dgm:cxn modelId="{FFE9A718-4EA8-4437-8A23-4BB8A1FB9535}" type="presOf" srcId="{03FE9C2C-F9CA-4CE3-A8CB-4D1EDA472295}" destId="{7516BD53-F541-4463-990C-1E54155D186D}" srcOrd="0" destOrd="0" presId="urn:microsoft.com/office/officeart/2005/8/layout/hierarchy4"/>
    <dgm:cxn modelId="{F1EF531C-2AB5-4BAC-AA40-73EE0ABC3204}" srcId="{D9453705-85D5-4C9B-8525-06F06A4FB4C4}" destId="{3C2C040D-E08A-42C1-BADD-109AD4C14586}" srcOrd="0" destOrd="0" parTransId="{1720264F-AE65-456B-BD99-248E463F2A05}" sibTransId="{D7DF5BB7-090B-4A96-9CFB-9335004210D2}"/>
    <dgm:cxn modelId="{DC47423E-7453-4C68-8A74-AD5F0AA08A5A}" srcId="{268204CF-98A5-4421-8D9A-5AD1D40AAE55}" destId="{890DD7B5-3643-4697-AD7D-1A73F90B4524}" srcOrd="0" destOrd="0" parTransId="{D2773AA9-E8AE-497C-8174-63267E3C6B82}" sibTransId="{70F0FF29-3BEA-4F57-A13A-97EA98ABA759}"/>
    <dgm:cxn modelId="{1F52C470-165C-4889-A8B4-5F0750AB4171}" srcId="{D66AD685-E5A0-40DE-AEF3-7ECE9792A4B2}" destId="{0E03CC3B-771C-4E36-B8E5-1BA45FF04BA5}" srcOrd="0" destOrd="0" parTransId="{5D7C663A-0256-48DF-8F30-14A5EDA21587}" sibTransId="{A2F9BE5D-02A2-4A00-A5EF-017AAC0A3E0E}"/>
    <dgm:cxn modelId="{137F6471-26BF-4CE5-82B0-A3833C14FBB2}" srcId="{890DD7B5-3643-4697-AD7D-1A73F90B4524}" destId="{19E2AAC9-416C-43BD-B37A-409ED60B84FF}" srcOrd="1" destOrd="0" parTransId="{69F51FA4-5C08-41D6-AFC0-268C798BA57F}" sibTransId="{1DA1AA90-51A5-41B3-BD44-5F6810A2AABB}"/>
    <dgm:cxn modelId="{8E995058-1AEA-4EDA-9A3E-DC417F6AA5DD}" type="presOf" srcId="{890DD7B5-3643-4697-AD7D-1A73F90B4524}" destId="{94B6A41E-BC94-488A-A68E-893F03C89DA2}" srcOrd="0" destOrd="0" presId="urn:microsoft.com/office/officeart/2005/8/layout/hierarchy4"/>
    <dgm:cxn modelId="{7281EB88-46A9-4CD2-8666-02296FA9D895}" type="presOf" srcId="{3C2C040D-E08A-42C1-BADD-109AD4C14586}" destId="{BC2921C6-D312-4197-B6DA-A41A7DF778DF}" srcOrd="0" destOrd="0" presId="urn:microsoft.com/office/officeart/2005/8/layout/hierarchy4"/>
    <dgm:cxn modelId="{051EBA8B-2D40-4524-8C1A-09FA0C8C6A50}" type="presOf" srcId="{19E2AAC9-416C-43BD-B37A-409ED60B84FF}" destId="{793539F2-33E5-4D41-B13F-E61140AE8BF1}" srcOrd="0" destOrd="0" presId="urn:microsoft.com/office/officeart/2005/8/layout/hierarchy4"/>
    <dgm:cxn modelId="{742B2C98-CE2F-41CB-9474-1872F8ED098E}" type="presOf" srcId="{D66AD685-E5A0-40DE-AEF3-7ECE9792A4B2}" destId="{96F8161B-B211-41C3-9CA7-C2C93A137A2E}" srcOrd="0" destOrd="0" presId="urn:microsoft.com/office/officeart/2005/8/layout/hierarchy4"/>
    <dgm:cxn modelId="{A4C97099-DCF1-4C2C-9AC3-FC95901A751D}" type="presOf" srcId="{0FB577A2-161B-45DC-B836-89719B7E49FE}" destId="{3E8B0F3D-A162-4DA9-9C25-572D9035C92B}" srcOrd="0" destOrd="0" presId="urn:microsoft.com/office/officeart/2005/8/layout/hierarchy4"/>
    <dgm:cxn modelId="{B885839A-FDA2-4E68-BA01-D43BC62914AB}" srcId="{D66AD685-E5A0-40DE-AEF3-7ECE9792A4B2}" destId="{0FB577A2-161B-45DC-B836-89719B7E49FE}" srcOrd="1" destOrd="0" parTransId="{C4D81015-41E3-43CF-892A-D6A344214E40}" sibTransId="{6B83E8A0-4B7F-4FCF-A48E-351B72CD37C7}"/>
    <dgm:cxn modelId="{E9F335A2-9C3D-4421-A469-1AB386525911}" srcId="{03FE9C2C-F9CA-4CE3-A8CB-4D1EDA472295}" destId="{4E8D0C51-E01E-47A7-B2E1-65AB5CED3A81}" srcOrd="1" destOrd="0" parTransId="{50FCA4B4-6E06-4C24-ACD4-E38E86997295}" sibTransId="{042DEC32-D44A-4CEC-8333-92BF16B7C063}"/>
    <dgm:cxn modelId="{861D2CA7-E9ED-47BB-8144-5544D7EB2E70}" srcId="{19E2AAC9-416C-43BD-B37A-409ED60B84FF}" destId="{D9453705-85D5-4C9B-8525-06F06A4FB4C4}" srcOrd="1" destOrd="0" parTransId="{EADE0D53-FEDF-416F-A9A1-43655DD1955A}" sibTransId="{E5D974A8-15F6-4B50-BCD1-889FF62A1E47}"/>
    <dgm:cxn modelId="{E4A989C1-3E31-4033-9893-D698FB326E85}" type="presOf" srcId="{0E03CC3B-771C-4E36-B8E5-1BA45FF04BA5}" destId="{E51316DA-9DA5-458E-B7DD-BA9D80A0E15F}" srcOrd="0" destOrd="0" presId="urn:microsoft.com/office/officeart/2005/8/layout/hierarchy4"/>
    <dgm:cxn modelId="{335A14D0-3F45-42B5-884B-E48F9A5AFD90}" type="presOf" srcId="{9CA593F6-02F3-4568-983D-91D037C524E0}" destId="{164BF858-F048-4C3C-952F-83DF06918A28}" srcOrd="0" destOrd="0" presId="urn:microsoft.com/office/officeart/2005/8/layout/hierarchy4"/>
    <dgm:cxn modelId="{FBA984D6-4C7C-4D81-B8C2-C2A25151E14D}" srcId="{D9453705-85D5-4C9B-8525-06F06A4FB4C4}" destId="{F6B32CE2-BE46-483C-8B10-89038F9129EA}" srcOrd="2" destOrd="0" parTransId="{9698DF24-337E-44FC-8789-3EC7136C1E2F}" sibTransId="{D5CCCF8D-7054-44B1-B043-3E5D9EFFA41C}"/>
    <dgm:cxn modelId="{B8078BDB-056C-467A-A514-489395BF584A}" type="presOf" srcId="{F6B32CE2-BE46-483C-8B10-89038F9129EA}" destId="{95FBD48F-7A0E-4C48-A59A-B05EA6CB235D}" srcOrd="0" destOrd="0" presId="urn:microsoft.com/office/officeart/2005/8/layout/hierarchy4"/>
    <dgm:cxn modelId="{3772DAE2-5439-493E-B315-F006C4B6C7D4}" srcId="{03FE9C2C-F9CA-4CE3-A8CB-4D1EDA472295}" destId="{6976E1A8-86C8-416A-B421-EF70CEAAD674}" srcOrd="0" destOrd="0" parTransId="{DBE7DE76-9EF6-4C14-8F5D-FAE0505ED7D1}" sibTransId="{8037891F-521D-430B-8B12-B8031FF7AE43}"/>
    <dgm:cxn modelId="{C6080DE6-1F14-4AF7-8B24-3FBAD8057A2C}" type="presOf" srcId="{D9453705-85D5-4C9B-8525-06F06A4FB4C4}" destId="{BA07C4C0-E43C-461F-B814-F0426DD2DF50}" srcOrd="0" destOrd="0" presId="urn:microsoft.com/office/officeart/2005/8/layout/hierarchy4"/>
    <dgm:cxn modelId="{8E7A11ED-D66C-447C-9C14-D56C47D7E3BF}" srcId="{890DD7B5-3643-4697-AD7D-1A73F90B4524}" destId="{03FE9C2C-F9CA-4CE3-A8CB-4D1EDA472295}" srcOrd="0" destOrd="0" parTransId="{095D32A3-CACE-47D3-B72C-F7B590CB67AD}" sibTransId="{7E091030-6D07-4B76-995D-A215FA0C2272}"/>
    <dgm:cxn modelId="{E221AFFB-A8BA-4392-A0CB-1085CCC81CB5}" srcId="{19E2AAC9-416C-43BD-B37A-409ED60B84FF}" destId="{D66AD685-E5A0-40DE-AEF3-7ECE9792A4B2}" srcOrd="0" destOrd="0" parTransId="{08FAB007-3210-4CF8-A3D5-50490894B8AD}" sibTransId="{EB0181D1-13C8-48B0-8178-8DA3570DA5A4}"/>
    <dgm:cxn modelId="{D32762FC-AFD4-46F0-B168-6BA8F672735F}" type="presOf" srcId="{268204CF-98A5-4421-8D9A-5AD1D40AAE55}" destId="{1D1A8EB7-B483-4E6A-A92D-539825560B16}" srcOrd="0" destOrd="0" presId="urn:microsoft.com/office/officeart/2005/8/layout/hierarchy4"/>
    <dgm:cxn modelId="{9630D9FD-5B2B-44C5-9959-0F3FD7ED7114}" type="presOf" srcId="{4E8D0C51-E01E-47A7-B2E1-65AB5CED3A81}" destId="{F11CB649-A562-40D1-BF0B-CB264FA30697}" srcOrd="0" destOrd="0" presId="urn:microsoft.com/office/officeart/2005/8/layout/hierarchy4"/>
    <dgm:cxn modelId="{BB60C127-FB57-459F-91AE-BF4BFE87358C}" type="presParOf" srcId="{1D1A8EB7-B483-4E6A-A92D-539825560B16}" destId="{01824372-0393-496E-8374-914F1D383CAC}" srcOrd="0" destOrd="0" presId="urn:microsoft.com/office/officeart/2005/8/layout/hierarchy4"/>
    <dgm:cxn modelId="{16F96083-BDB5-499E-BC62-430DF6BDB21B}" type="presParOf" srcId="{01824372-0393-496E-8374-914F1D383CAC}" destId="{94B6A41E-BC94-488A-A68E-893F03C89DA2}" srcOrd="0" destOrd="0" presId="urn:microsoft.com/office/officeart/2005/8/layout/hierarchy4"/>
    <dgm:cxn modelId="{D91FFAC6-8512-46E0-A367-8FA10A4736E2}" type="presParOf" srcId="{01824372-0393-496E-8374-914F1D383CAC}" destId="{83FED49D-8BDA-430A-B523-8CBD08E3276B}" srcOrd="1" destOrd="0" presId="urn:microsoft.com/office/officeart/2005/8/layout/hierarchy4"/>
    <dgm:cxn modelId="{A5FF241D-F5A3-46CC-ABD7-5944ECA8434E}" type="presParOf" srcId="{01824372-0393-496E-8374-914F1D383CAC}" destId="{85428403-421D-4D37-BC5F-7B39528FDBB8}" srcOrd="2" destOrd="0" presId="urn:microsoft.com/office/officeart/2005/8/layout/hierarchy4"/>
    <dgm:cxn modelId="{692AEB5B-0701-4D8F-A07C-7ED851E6F3EF}" type="presParOf" srcId="{85428403-421D-4D37-BC5F-7B39528FDBB8}" destId="{31F42DA1-4A0C-4C73-ABE2-87D01AC1340A}" srcOrd="0" destOrd="0" presId="urn:microsoft.com/office/officeart/2005/8/layout/hierarchy4"/>
    <dgm:cxn modelId="{0C124615-EF1B-480C-9811-FA617DD02186}" type="presParOf" srcId="{31F42DA1-4A0C-4C73-ABE2-87D01AC1340A}" destId="{7516BD53-F541-4463-990C-1E54155D186D}" srcOrd="0" destOrd="0" presId="urn:microsoft.com/office/officeart/2005/8/layout/hierarchy4"/>
    <dgm:cxn modelId="{69921CE3-F420-479D-887A-21CFA12BA16B}" type="presParOf" srcId="{31F42DA1-4A0C-4C73-ABE2-87D01AC1340A}" destId="{A3D31EA3-288F-4F32-8ED7-E29955D2B5FC}" srcOrd="1" destOrd="0" presId="urn:microsoft.com/office/officeart/2005/8/layout/hierarchy4"/>
    <dgm:cxn modelId="{859B3FE0-139C-418A-BBCB-C5F4A8D0F04D}" type="presParOf" srcId="{31F42DA1-4A0C-4C73-ABE2-87D01AC1340A}" destId="{AA5F464D-C023-4F92-9F78-8F4EC6D762D4}" srcOrd="2" destOrd="0" presId="urn:microsoft.com/office/officeart/2005/8/layout/hierarchy4"/>
    <dgm:cxn modelId="{D1E36D7D-CB78-4B02-83F0-4714267C5AB6}" type="presParOf" srcId="{AA5F464D-C023-4F92-9F78-8F4EC6D762D4}" destId="{FCD36802-B509-4E0F-98A6-2A6DA36BF271}" srcOrd="0" destOrd="0" presId="urn:microsoft.com/office/officeart/2005/8/layout/hierarchy4"/>
    <dgm:cxn modelId="{17E571A2-001C-45F4-A2E0-66B34C509ED8}" type="presParOf" srcId="{FCD36802-B509-4E0F-98A6-2A6DA36BF271}" destId="{A0A03307-8A9C-4651-8594-D74F368249E5}" srcOrd="0" destOrd="0" presId="urn:microsoft.com/office/officeart/2005/8/layout/hierarchy4"/>
    <dgm:cxn modelId="{4DE34618-1EFB-49BB-A857-8B543A99D1E4}" type="presParOf" srcId="{FCD36802-B509-4E0F-98A6-2A6DA36BF271}" destId="{687FADC8-6979-4E8C-AF48-B4C3EA3BE550}" srcOrd="1" destOrd="0" presId="urn:microsoft.com/office/officeart/2005/8/layout/hierarchy4"/>
    <dgm:cxn modelId="{E6C62723-B863-4243-ADA0-F3C5066941B7}" type="presParOf" srcId="{AA5F464D-C023-4F92-9F78-8F4EC6D762D4}" destId="{CBA8E778-910C-4142-97A0-BA47F15DB6DE}" srcOrd="1" destOrd="0" presId="urn:microsoft.com/office/officeart/2005/8/layout/hierarchy4"/>
    <dgm:cxn modelId="{CDB35CE1-9D4D-4774-9BD1-EEB2528A3662}" type="presParOf" srcId="{AA5F464D-C023-4F92-9F78-8F4EC6D762D4}" destId="{87FB0007-CE00-4766-A225-67979F908C6C}" srcOrd="2" destOrd="0" presId="urn:microsoft.com/office/officeart/2005/8/layout/hierarchy4"/>
    <dgm:cxn modelId="{5CA09ED0-7EA1-433A-9372-C3BF52CECD52}" type="presParOf" srcId="{87FB0007-CE00-4766-A225-67979F908C6C}" destId="{F11CB649-A562-40D1-BF0B-CB264FA30697}" srcOrd="0" destOrd="0" presId="urn:microsoft.com/office/officeart/2005/8/layout/hierarchy4"/>
    <dgm:cxn modelId="{F3CC7C60-7FFC-4C99-AAFA-E9D8289B76D8}" type="presParOf" srcId="{87FB0007-CE00-4766-A225-67979F908C6C}" destId="{AF36396C-6816-4E46-B7C8-AFBD9A570A0D}" srcOrd="1" destOrd="0" presId="urn:microsoft.com/office/officeart/2005/8/layout/hierarchy4"/>
    <dgm:cxn modelId="{83632E34-12A8-4498-A386-792962442A52}" type="presParOf" srcId="{85428403-421D-4D37-BC5F-7B39528FDBB8}" destId="{D8E77183-48A5-4D52-AD5F-C477DD4FFBDA}" srcOrd="1" destOrd="0" presId="urn:microsoft.com/office/officeart/2005/8/layout/hierarchy4"/>
    <dgm:cxn modelId="{A77AF3E9-94C8-4D5D-A7DD-FE97983E006B}" type="presParOf" srcId="{85428403-421D-4D37-BC5F-7B39528FDBB8}" destId="{A4483DD3-D54B-409A-94FE-81FBF6DF9AB2}" srcOrd="2" destOrd="0" presId="urn:microsoft.com/office/officeart/2005/8/layout/hierarchy4"/>
    <dgm:cxn modelId="{A1DAE7B5-9288-4BCF-A490-84462D453425}" type="presParOf" srcId="{A4483DD3-D54B-409A-94FE-81FBF6DF9AB2}" destId="{793539F2-33E5-4D41-B13F-E61140AE8BF1}" srcOrd="0" destOrd="0" presId="urn:microsoft.com/office/officeart/2005/8/layout/hierarchy4"/>
    <dgm:cxn modelId="{FAA8681F-774D-413A-8986-AD6E782F0127}" type="presParOf" srcId="{A4483DD3-D54B-409A-94FE-81FBF6DF9AB2}" destId="{93B021C2-6C41-42BA-9B04-6F38A4AE4F54}" srcOrd="1" destOrd="0" presId="urn:microsoft.com/office/officeart/2005/8/layout/hierarchy4"/>
    <dgm:cxn modelId="{7905BB4B-9B12-4EDA-9DCE-8CDBD8F70729}" type="presParOf" srcId="{A4483DD3-D54B-409A-94FE-81FBF6DF9AB2}" destId="{F2508ECD-1DE0-4E28-9F33-4F53013F4CC3}" srcOrd="2" destOrd="0" presId="urn:microsoft.com/office/officeart/2005/8/layout/hierarchy4"/>
    <dgm:cxn modelId="{FE393C4B-3258-44E8-BBE0-A8CF08DFF3C6}" type="presParOf" srcId="{F2508ECD-1DE0-4E28-9F33-4F53013F4CC3}" destId="{0496CE3E-E57B-4551-8B46-067E0D59DD88}" srcOrd="0" destOrd="0" presId="urn:microsoft.com/office/officeart/2005/8/layout/hierarchy4"/>
    <dgm:cxn modelId="{2A6F8680-FE72-4588-A421-C33F070FC58A}" type="presParOf" srcId="{0496CE3E-E57B-4551-8B46-067E0D59DD88}" destId="{96F8161B-B211-41C3-9CA7-C2C93A137A2E}" srcOrd="0" destOrd="0" presId="urn:microsoft.com/office/officeart/2005/8/layout/hierarchy4"/>
    <dgm:cxn modelId="{730BF143-9931-4F2C-94DF-9F1D3B46469E}" type="presParOf" srcId="{0496CE3E-E57B-4551-8B46-067E0D59DD88}" destId="{2A99BBB5-F075-4B05-A4C4-1D658D3ADAD3}" srcOrd="1" destOrd="0" presId="urn:microsoft.com/office/officeart/2005/8/layout/hierarchy4"/>
    <dgm:cxn modelId="{D99A5100-F49D-4A0B-AF0A-579A6C3433DA}" type="presParOf" srcId="{0496CE3E-E57B-4551-8B46-067E0D59DD88}" destId="{D1ACB299-18B2-4749-BC1D-90333CD4F276}" srcOrd="2" destOrd="0" presId="urn:microsoft.com/office/officeart/2005/8/layout/hierarchy4"/>
    <dgm:cxn modelId="{7299AD2D-AD0E-429B-AB39-E8CFF0868007}" type="presParOf" srcId="{D1ACB299-18B2-4749-BC1D-90333CD4F276}" destId="{F5A13031-7D78-4F56-B567-991C2B694BFC}" srcOrd="0" destOrd="0" presId="urn:microsoft.com/office/officeart/2005/8/layout/hierarchy4"/>
    <dgm:cxn modelId="{D8B92611-607A-4B9D-8B60-B04D29672B86}" type="presParOf" srcId="{F5A13031-7D78-4F56-B567-991C2B694BFC}" destId="{E51316DA-9DA5-458E-B7DD-BA9D80A0E15F}" srcOrd="0" destOrd="0" presId="urn:microsoft.com/office/officeart/2005/8/layout/hierarchy4"/>
    <dgm:cxn modelId="{47099487-68E8-4DB4-8BDD-59B4E1CD336E}" type="presParOf" srcId="{F5A13031-7D78-4F56-B567-991C2B694BFC}" destId="{52734287-DBD2-405C-9766-73C011847D4B}" srcOrd="1" destOrd="0" presId="urn:microsoft.com/office/officeart/2005/8/layout/hierarchy4"/>
    <dgm:cxn modelId="{87E38C27-7676-4253-B540-9FDD22D7213B}" type="presParOf" srcId="{D1ACB299-18B2-4749-BC1D-90333CD4F276}" destId="{C7BDD1E5-CA6C-4742-B9A3-A5624DCAC75C}" srcOrd="1" destOrd="0" presId="urn:microsoft.com/office/officeart/2005/8/layout/hierarchy4"/>
    <dgm:cxn modelId="{C5039795-B5B5-4028-A3E7-B2A950358EAC}" type="presParOf" srcId="{D1ACB299-18B2-4749-BC1D-90333CD4F276}" destId="{413E3D3C-4A85-4B3D-9888-9D3327C6A837}" srcOrd="2" destOrd="0" presId="urn:microsoft.com/office/officeart/2005/8/layout/hierarchy4"/>
    <dgm:cxn modelId="{C96EDD4D-7B81-47E2-8CAC-FA8121008AD3}" type="presParOf" srcId="{413E3D3C-4A85-4B3D-9888-9D3327C6A837}" destId="{3E8B0F3D-A162-4DA9-9C25-572D9035C92B}" srcOrd="0" destOrd="0" presId="urn:microsoft.com/office/officeart/2005/8/layout/hierarchy4"/>
    <dgm:cxn modelId="{4407CB7E-CE5D-471D-9A01-C25AD24506FE}" type="presParOf" srcId="{413E3D3C-4A85-4B3D-9888-9D3327C6A837}" destId="{F089A76B-FE05-4E34-835C-C9DF3B33F6A5}" srcOrd="1" destOrd="0" presId="urn:microsoft.com/office/officeart/2005/8/layout/hierarchy4"/>
    <dgm:cxn modelId="{8CCE3F4D-3444-421E-85C8-2770282CF503}" type="presParOf" srcId="{F2508ECD-1DE0-4E28-9F33-4F53013F4CC3}" destId="{A2569833-EE96-41D2-8D11-BE3486D24F6F}" srcOrd="1" destOrd="0" presId="urn:microsoft.com/office/officeart/2005/8/layout/hierarchy4"/>
    <dgm:cxn modelId="{D803461D-9078-4A0C-884A-D5E0EC3079F6}" type="presParOf" srcId="{F2508ECD-1DE0-4E28-9F33-4F53013F4CC3}" destId="{BAA2F11F-1BF8-473D-B0A1-FBB88E9C5520}" srcOrd="2" destOrd="0" presId="urn:microsoft.com/office/officeart/2005/8/layout/hierarchy4"/>
    <dgm:cxn modelId="{3C59962E-2553-4965-BEBB-B79FCD44EDC0}" type="presParOf" srcId="{BAA2F11F-1BF8-473D-B0A1-FBB88E9C5520}" destId="{BA07C4C0-E43C-461F-B814-F0426DD2DF50}" srcOrd="0" destOrd="0" presId="urn:microsoft.com/office/officeart/2005/8/layout/hierarchy4"/>
    <dgm:cxn modelId="{FB7276C0-4774-4BFD-B37A-C9814FB3B7F9}" type="presParOf" srcId="{BAA2F11F-1BF8-473D-B0A1-FBB88E9C5520}" destId="{B91424F0-AC2C-4F1F-A717-DD4369A64787}" srcOrd="1" destOrd="0" presId="urn:microsoft.com/office/officeart/2005/8/layout/hierarchy4"/>
    <dgm:cxn modelId="{598E9D88-E6FE-4171-A669-9D7BC824EFB5}" type="presParOf" srcId="{BAA2F11F-1BF8-473D-B0A1-FBB88E9C5520}" destId="{9824B055-56F3-41B9-B1C2-6E97AD92081C}" srcOrd="2" destOrd="0" presId="urn:microsoft.com/office/officeart/2005/8/layout/hierarchy4"/>
    <dgm:cxn modelId="{8DE66AAE-9639-4928-BDDC-0BBC5182494E}" type="presParOf" srcId="{9824B055-56F3-41B9-B1C2-6E97AD92081C}" destId="{D784964D-B285-4AB7-A06A-9C066BE253C9}" srcOrd="0" destOrd="0" presId="urn:microsoft.com/office/officeart/2005/8/layout/hierarchy4"/>
    <dgm:cxn modelId="{533E887E-759A-467C-8CD1-DD883C6FC727}" type="presParOf" srcId="{D784964D-B285-4AB7-A06A-9C066BE253C9}" destId="{BC2921C6-D312-4197-B6DA-A41A7DF778DF}" srcOrd="0" destOrd="0" presId="urn:microsoft.com/office/officeart/2005/8/layout/hierarchy4"/>
    <dgm:cxn modelId="{4CBCFB5B-B338-47DF-8039-27126388DA57}" type="presParOf" srcId="{D784964D-B285-4AB7-A06A-9C066BE253C9}" destId="{3CAD094D-BC9E-4238-9B20-9289500FA2AF}" srcOrd="1" destOrd="0" presId="urn:microsoft.com/office/officeart/2005/8/layout/hierarchy4"/>
    <dgm:cxn modelId="{9DBC0B30-6AE6-4A9B-891D-D79685143D96}" type="presParOf" srcId="{9824B055-56F3-41B9-B1C2-6E97AD92081C}" destId="{10E1CB09-12BC-4E26-A861-F2944E1F2F1F}" srcOrd="1" destOrd="0" presId="urn:microsoft.com/office/officeart/2005/8/layout/hierarchy4"/>
    <dgm:cxn modelId="{155203C4-4659-4B18-BFB3-AA16CDC400ED}" type="presParOf" srcId="{9824B055-56F3-41B9-B1C2-6E97AD92081C}" destId="{6C56307D-E6BA-42AB-970C-01F3281C9F57}" srcOrd="2" destOrd="0" presId="urn:microsoft.com/office/officeart/2005/8/layout/hierarchy4"/>
    <dgm:cxn modelId="{590349FC-1E42-4BF5-BCBB-F276AA5AA75E}" type="presParOf" srcId="{6C56307D-E6BA-42AB-970C-01F3281C9F57}" destId="{164BF858-F048-4C3C-952F-83DF06918A28}" srcOrd="0" destOrd="0" presId="urn:microsoft.com/office/officeart/2005/8/layout/hierarchy4"/>
    <dgm:cxn modelId="{D99EC01E-B648-4734-834F-4A89739333C6}" type="presParOf" srcId="{6C56307D-E6BA-42AB-970C-01F3281C9F57}" destId="{A44E0EFC-1491-46BF-8731-B563876367FC}" srcOrd="1" destOrd="0" presId="urn:microsoft.com/office/officeart/2005/8/layout/hierarchy4"/>
    <dgm:cxn modelId="{54078799-BE14-4B75-A992-7AFF3652F037}" type="presParOf" srcId="{9824B055-56F3-41B9-B1C2-6E97AD92081C}" destId="{CCAD6CE3-45FB-445C-AB0E-3D123292B8A9}" srcOrd="3" destOrd="0" presId="urn:microsoft.com/office/officeart/2005/8/layout/hierarchy4"/>
    <dgm:cxn modelId="{8F1D6E30-6B90-412D-A13A-93B798300D77}" type="presParOf" srcId="{9824B055-56F3-41B9-B1C2-6E97AD92081C}" destId="{06DC3957-18AA-48E6-A307-59A81B0B17F1}" srcOrd="4" destOrd="0" presId="urn:microsoft.com/office/officeart/2005/8/layout/hierarchy4"/>
    <dgm:cxn modelId="{445F5540-8827-42D0-B91D-143314C5EECC}" type="presParOf" srcId="{06DC3957-18AA-48E6-A307-59A81B0B17F1}" destId="{95FBD48F-7A0E-4C48-A59A-B05EA6CB235D}" srcOrd="0" destOrd="0" presId="urn:microsoft.com/office/officeart/2005/8/layout/hierarchy4"/>
    <dgm:cxn modelId="{65669431-5482-41C4-B7F6-4D41A3A3ECF4}" type="presParOf" srcId="{06DC3957-18AA-48E6-A307-59A81B0B17F1}" destId="{159CAA42-A820-4FCD-BAE4-EE979A8E939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6A41E-BC94-488A-A68E-893F03C89DA2}">
      <dsp:nvSpPr>
        <dsp:cNvPr id="0" name=""/>
        <dsp:cNvSpPr/>
      </dsp:nvSpPr>
      <dsp:spPr>
        <a:xfrm>
          <a:off x="1249" y="35686"/>
          <a:ext cx="8018800" cy="743586"/>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What</a:t>
          </a:r>
          <a:r>
            <a:rPr lang="cs-CZ" sz="2800" b="1" kern="1200" dirty="0">
              <a:solidFill>
                <a:schemeClr val="tx1"/>
              </a:solidFill>
            </a:rPr>
            <a:t> </a:t>
          </a:r>
          <a:r>
            <a:rPr lang="cs-CZ" sz="2800" b="1" kern="1200" dirty="0" err="1">
              <a:solidFill>
                <a:schemeClr val="tx1"/>
              </a:solidFill>
            </a:rPr>
            <a:t>is</a:t>
          </a:r>
          <a:r>
            <a:rPr lang="cs-CZ" sz="2800" b="1" kern="1200" dirty="0">
              <a:solidFill>
                <a:schemeClr val="tx1"/>
              </a:solidFill>
            </a:rPr>
            <a:t> </a:t>
          </a:r>
          <a:r>
            <a:rPr lang="cs-CZ" sz="2800" b="1" kern="1200" dirty="0" err="1">
              <a:solidFill>
                <a:schemeClr val="tx1"/>
              </a:solidFill>
            </a:rPr>
            <a:t>the</a:t>
          </a:r>
          <a:r>
            <a:rPr lang="cs-CZ" sz="2800" b="1" kern="1200" dirty="0">
              <a:solidFill>
                <a:schemeClr val="tx1"/>
              </a:solidFill>
            </a:rPr>
            <a:t> </a:t>
          </a:r>
          <a:r>
            <a:rPr lang="cs-CZ" sz="2800" b="1" kern="1200" dirty="0" err="1">
              <a:solidFill>
                <a:schemeClr val="tx1"/>
              </a:solidFill>
            </a:rPr>
            <a:t>source</a:t>
          </a:r>
          <a:r>
            <a:rPr lang="cs-CZ" sz="2800" b="1" kern="1200" dirty="0">
              <a:solidFill>
                <a:schemeClr val="tx1"/>
              </a:solidFill>
            </a:rPr>
            <a:t> </a:t>
          </a:r>
          <a:r>
            <a:rPr lang="cs-CZ" sz="2800" b="1" kern="1200" dirty="0" err="1">
              <a:solidFill>
                <a:schemeClr val="tx1"/>
              </a:solidFill>
            </a:rPr>
            <a:t>of</a:t>
          </a:r>
          <a:r>
            <a:rPr lang="cs-CZ" sz="2800" b="1" kern="1200" dirty="0">
              <a:solidFill>
                <a:schemeClr val="tx1"/>
              </a:solidFill>
            </a:rPr>
            <a:t> </a:t>
          </a:r>
          <a:r>
            <a:rPr lang="cs-CZ" sz="2800" b="1" kern="1200" dirty="0" err="1">
              <a:solidFill>
                <a:schemeClr val="tx1"/>
              </a:solidFill>
            </a:rPr>
            <a:t>ethics</a:t>
          </a:r>
          <a:r>
            <a:rPr lang="cs-CZ" sz="2800" b="1" kern="1200" dirty="0">
              <a:solidFill>
                <a:schemeClr val="tx1"/>
              </a:solidFill>
            </a:rPr>
            <a:t>?</a:t>
          </a:r>
        </a:p>
      </dsp:txBody>
      <dsp:txXfrm>
        <a:off x="23028" y="57465"/>
        <a:ext cx="7975242" cy="700028"/>
      </dsp:txXfrm>
    </dsp:sp>
    <dsp:sp modelId="{7516BD53-F541-4463-990C-1E54155D186D}">
      <dsp:nvSpPr>
        <dsp:cNvPr id="0" name=""/>
        <dsp:cNvSpPr/>
      </dsp:nvSpPr>
      <dsp:spPr>
        <a:xfrm>
          <a:off x="8451" y="896391"/>
          <a:ext cx="1897469" cy="1140349"/>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Religious</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41851" y="929791"/>
        <a:ext cx="1830669" cy="1073549"/>
      </dsp:txXfrm>
    </dsp:sp>
    <dsp:sp modelId="{A0A03307-8A9C-4651-8594-D74F368249E5}">
      <dsp:nvSpPr>
        <dsp:cNvPr id="0" name=""/>
        <dsp:cNvSpPr/>
      </dsp:nvSpPr>
      <dsp:spPr>
        <a:xfrm>
          <a:off x="8528" y="2188275"/>
          <a:ext cx="929220"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err="1">
              <a:solidFill>
                <a:schemeClr val="tx1"/>
              </a:solidFill>
            </a:rPr>
            <a:t>The</a:t>
          </a:r>
          <a:r>
            <a:rPr lang="cs-CZ" sz="2100" b="1" kern="1200" dirty="0">
              <a:solidFill>
                <a:schemeClr val="tx1"/>
              </a:solidFill>
            </a:rPr>
            <a:t> </a:t>
          </a:r>
          <a:r>
            <a:rPr lang="cs-CZ" sz="2100" b="1" kern="1200" dirty="0" err="1">
              <a:solidFill>
                <a:schemeClr val="tx1"/>
              </a:solidFill>
            </a:rPr>
            <a:t>Divine</a:t>
          </a:r>
          <a:r>
            <a:rPr lang="cs-CZ" sz="2100" b="1" kern="1200" dirty="0">
              <a:solidFill>
                <a:schemeClr val="tx1"/>
              </a:solidFill>
            </a:rPr>
            <a:t> </a:t>
          </a:r>
          <a:r>
            <a:rPr lang="cs-CZ" sz="2100" b="1" kern="1200" dirty="0" err="1">
              <a:solidFill>
                <a:schemeClr val="tx1"/>
              </a:solidFill>
            </a:rPr>
            <a:t>Will</a:t>
          </a:r>
          <a:endParaRPr lang="cs-CZ" sz="2100" b="1" kern="1200" dirty="0">
            <a:solidFill>
              <a:schemeClr val="tx1"/>
            </a:solidFill>
          </a:endParaRPr>
        </a:p>
      </dsp:txBody>
      <dsp:txXfrm>
        <a:off x="35744" y="2215491"/>
        <a:ext cx="874788" cy="1671748"/>
      </dsp:txXfrm>
    </dsp:sp>
    <dsp:sp modelId="{F11CB649-A562-40D1-BF0B-CB264FA30697}">
      <dsp:nvSpPr>
        <dsp:cNvPr id="0" name=""/>
        <dsp:cNvSpPr/>
      </dsp:nvSpPr>
      <dsp:spPr>
        <a:xfrm>
          <a:off x="976624" y="2188275"/>
          <a:ext cx="929220"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err="1">
              <a:solidFill>
                <a:schemeClr val="tx1"/>
              </a:solidFill>
            </a:rPr>
            <a:t>The</a:t>
          </a:r>
          <a:r>
            <a:rPr lang="cs-CZ" sz="2100" b="1" kern="1200" dirty="0">
              <a:solidFill>
                <a:schemeClr val="tx1"/>
              </a:solidFill>
            </a:rPr>
            <a:t> </a:t>
          </a:r>
          <a:r>
            <a:rPr lang="cs-CZ" sz="2100" b="1" kern="1200" dirty="0" err="1">
              <a:solidFill>
                <a:schemeClr val="tx1"/>
              </a:solidFill>
            </a:rPr>
            <a:t>Divine</a:t>
          </a:r>
          <a:r>
            <a:rPr lang="cs-CZ" sz="2100" b="1" kern="1200" dirty="0">
              <a:solidFill>
                <a:schemeClr val="tx1"/>
              </a:solidFill>
            </a:rPr>
            <a:t> </a:t>
          </a:r>
          <a:r>
            <a:rPr lang="cs-CZ" sz="2100" b="1" kern="1200" dirty="0" err="1">
              <a:solidFill>
                <a:schemeClr val="tx1"/>
              </a:solidFill>
            </a:rPr>
            <a:t>Law</a:t>
          </a:r>
          <a:endParaRPr lang="cs-CZ" sz="2100" b="1" kern="1200" dirty="0">
            <a:solidFill>
              <a:schemeClr val="tx1"/>
            </a:solidFill>
          </a:endParaRPr>
        </a:p>
      </dsp:txBody>
      <dsp:txXfrm>
        <a:off x="1003840" y="2215491"/>
        <a:ext cx="874788" cy="1671748"/>
      </dsp:txXfrm>
    </dsp:sp>
    <dsp:sp modelId="{793539F2-33E5-4D41-B13F-E61140AE8BF1}">
      <dsp:nvSpPr>
        <dsp:cNvPr id="0" name=""/>
        <dsp:cNvSpPr/>
      </dsp:nvSpPr>
      <dsp:spPr>
        <a:xfrm>
          <a:off x="1983899" y="896391"/>
          <a:ext cx="6027698" cy="1185298"/>
        </a:xfrm>
        <a:prstGeom prst="roundRect">
          <a:avLst>
            <a:gd name="adj" fmla="val 10000"/>
          </a:avLst>
        </a:prstGeom>
        <a:solidFill>
          <a:schemeClr val="accent4">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err="1">
              <a:solidFill>
                <a:schemeClr val="tx1"/>
              </a:solidFill>
            </a:rPr>
            <a:t>Secular</a:t>
          </a:r>
          <a:r>
            <a:rPr lang="cs-CZ" sz="2800" b="1" kern="1200" dirty="0">
              <a:solidFill>
                <a:schemeClr val="tx1"/>
              </a:solidFill>
            </a:rPr>
            <a:t> </a:t>
          </a:r>
          <a:r>
            <a:rPr lang="cs-CZ" sz="2800" b="1" kern="1200" dirty="0" err="1">
              <a:solidFill>
                <a:schemeClr val="tx1"/>
              </a:solidFill>
            </a:rPr>
            <a:t>Answers</a:t>
          </a:r>
          <a:endParaRPr lang="cs-CZ" sz="2800" b="1" kern="1200" dirty="0">
            <a:solidFill>
              <a:schemeClr val="tx1"/>
            </a:solidFill>
          </a:endParaRPr>
        </a:p>
      </dsp:txBody>
      <dsp:txXfrm>
        <a:off x="2018615" y="931107"/>
        <a:ext cx="5958266" cy="1115866"/>
      </dsp:txXfrm>
    </dsp:sp>
    <dsp:sp modelId="{96F8161B-B211-41C3-9CA7-C2C93A137A2E}">
      <dsp:nvSpPr>
        <dsp:cNvPr id="0" name=""/>
        <dsp:cNvSpPr/>
      </dsp:nvSpPr>
      <dsp:spPr>
        <a:xfrm>
          <a:off x="1995655" y="2233225"/>
          <a:ext cx="2297561" cy="1003877"/>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u="sng" kern="1200" dirty="0" err="1">
              <a:solidFill>
                <a:schemeClr val="tx1"/>
              </a:solidFill>
            </a:rPr>
            <a:t>Universal</a:t>
          </a:r>
          <a:r>
            <a:rPr lang="cs-CZ" sz="2100" b="1" kern="1200" dirty="0">
              <a:solidFill>
                <a:schemeClr val="tx1"/>
              </a:solidFill>
            </a:rPr>
            <a:t> </a:t>
          </a:r>
          <a:r>
            <a:rPr lang="cs-CZ" sz="2100" b="1" kern="1200" dirty="0" err="1">
              <a:solidFill>
                <a:schemeClr val="tx1"/>
              </a:solidFill>
            </a:rPr>
            <a:t>Sources</a:t>
          </a:r>
          <a:endParaRPr lang="cs-CZ" sz="2100" b="1" kern="1200" dirty="0">
            <a:solidFill>
              <a:schemeClr val="tx1"/>
            </a:solidFill>
          </a:endParaRPr>
        </a:p>
      </dsp:txBody>
      <dsp:txXfrm>
        <a:off x="2025058" y="2262628"/>
        <a:ext cx="2238755" cy="945071"/>
      </dsp:txXfrm>
    </dsp:sp>
    <dsp:sp modelId="{E51316DA-9DA5-458E-B7DD-BA9D80A0E15F}">
      <dsp:nvSpPr>
        <dsp:cNvPr id="0" name=""/>
        <dsp:cNvSpPr/>
      </dsp:nvSpPr>
      <dsp:spPr>
        <a:xfrm>
          <a:off x="1882426" y="3358982"/>
          <a:ext cx="1104440"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u="sng" kern="1200" dirty="0" err="1">
              <a:solidFill>
                <a:schemeClr val="tx1"/>
              </a:solidFill>
            </a:rPr>
            <a:t>Natural</a:t>
          </a:r>
          <a:r>
            <a:rPr lang="cs-CZ" sz="2400" b="1" u="sng" kern="1200" dirty="0">
              <a:solidFill>
                <a:schemeClr val="tx1"/>
              </a:solidFill>
            </a:rPr>
            <a:t> </a:t>
          </a:r>
          <a:r>
            <a:rPr lang="cs-CZ" sz="2400" b="1" u="sng" kern="1200" dirty="0" err="1">
              <a:solidFill>
                <a:schemeClr val="tx1"/>
              </a:solidFill>
            </a:rPr>
            <a:t>Law</a:t>
          </a:r>
          <a:endParaRPr lang="cs-CZ" sz="2400" b="1" u="sng" kern="1200" dirty="0">
            <a:solidFill>
              <a:schemeClr val="tx1"/>
            </a:solidFill>
          </a:endParaRPr>
        </a:p>
      </dsp:txBody>
      <dsp:txXfrm>
        <a:off x="1914774" y="3391330"/>
        <a:ext cx="1039744" cy="1661484"/>
      </dsp:txXfrm>
    </dsp:sp>
    <dsp:sp modelId="{3E8B0F3D-A162-4DA9-9C25-572D9035C92B}">
      <dsp:nvSpPr>
        <dsp:cNvPr id="0" name=""/>
        <dsp:cNvSpPr/>
      </dsp:nvSpPr>
      <dsp:spPr>
        <a:xfrm>
          <a:off x="2981600" y="3389907"/>
          <a:ext cx="1173684"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Hypo</a:t>
          </a:r>
          <a:r>
            <a:rPr lang="cs-CZ" sz="2400" b="1" kern="1200" dirty="0">
              <a:solidFill>
                <a:schemeClr val="tx1"/>
              </a:solidFill>
            </a:rPr>
            <a:t>-</a:t>
          </a:r>
          <a:r>
            <a:rPr lang="cs-CZ" sz="2400" b="1" kern="1200" dirty="0" err="1">
              <a:solidFill>
                <a:schemeClr val="tx1"/>
              </a:solidFill>
            </a:rPr>
            <a:t>thetical</a:t>
          </a:r>
          <a:r>
            <a:rPr lang="cs-CZ" sz="2400" b="1" kern="1200" dirty="0">
              <a:solidFill>
                <a:schemeClr val="tx1"/>
              </a:solidFill>
            </a:rPr>
            <a:t> </a:t>
          </a:r>
          <a:r>
            <a:rPr lang="cs-CZ" sz="2400" b="1" kern="1200" dirty="0" err="1">
              <a:solidFill>
                <a:schemeClr val="tx1"/>
              </a:solidFill>
            </a:rPr>
            <a:t>Contract</a:t>
          </a:r>
          <a:endParaRPr lang="cs-CZ" sz="2400" b="1" kern="1200" dirty="0">
            <a:solidFill>
              <a:schemeClr val="tx1"/>
            </a:solidFill>
          </a:endParaRPr>
        </a:p>
      </dsp:txBody>
      <dsp:txXfrm>
        <a:off x="3015976" y="3424283"/>
        <a:ext cx="1104932" cy="1657428"/>
      </dsp:txXfrm>
    </dsp:sp>
    <dsp:sp modelId="{BA07C4C0-E43C-461F-B814-F0426DD2DF50}">
      <dsp:nvSpPr>
        <dsp:cNvPr id="0" name=""/>
        <dsp:cNvSpPr/>
      </dsp:nvSpPr>
      <dsp:spPr>
        <a:xfrm>
          <a:off x="4332092" y="2233225"/>
          <a:ext cx="3667750" cy="1003877"/>
        </a:xfrm>
        <a:prstGeom prst="roundRect">
          <a:avLst>
            <a:gd name="adj" fmla="val 1000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cs-CZ" sz="2100" b="1" kern="1200" dirty="0" err="1">
              <a:solidFill>
                <a:schemeClr val="tx1"/>
              </a:solidFill>
            </a:rPr>
            <a:t>Relativist</a:t>
          </a:r>
          <a:r>
            <a:rPr lang="cs-CZ" sz="2100" b="1" kern="1200" dirty="0">
              <a:solidFill>
                <a:schemeClr val="tx1"/>
              </a:solidFill>
            </a:rPr>
            <a:t> </a:t>
          </a:r>
          <a:r>
            <a:rPr lang="cs-CZ" sz="2100" b="1" kern="1200" dirty="0" err="1">
              <a:solidFill>
                <a:schemeClr val="tx1"/>
              </a:solidFill>
            </a:rPr>
            <a:t>Answers</a:t>
          </a:r>
          <a:endParaRPr lang="cs-CZ" sz="2100" b="1" kern="1200" dirty="0">
            <a:solidFill>
              <a:schemeClr val="tx1"/>
            </a:solidFill>
          </a:endParaRPr>
        </a:p>
      </dsp:txBody>
      <dsp:txXfrm>
        <a:off x="4361495" y="2262628"/>
        <a:ext cx="3608944" cy="945071"/>
      </dsp:txXfrm>
    </dsp:sp>
    <dsp:sp modelId="{BC2921C6-D312-4197-B6DA-A41A7DF778DF}">
      <dsp:nvSpPr>
        <dsp:cNvPr id="0" name=""/>
        <dsp:cNvSpPr/>
      </dsp:nvSpPr>
      <dsp:spPr>
        <a:xfrm>
          <a:off x="4332092" y="3388637"/>
          <a:ext cx="1078264"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cs-CZ" sz="2400" b="1" kern="1200" dirty="0" err="1">
              <a:solidFill>
                <a:schemeClr val="tx1"/>
              </a:solidFill>
            </a:rPr>
            <a:t>One</a:t>
          </a:r>
          <a:r>
            <a:rPr lang="cs-CZ" sz="2400" b="1" kern="1200" dirty="0">
              <a:solidFill>
                <a:schemeClr val="tx1"/>
              </a:solidFill>
            </a:rPr>
            <a:t>´s </a:t>
          </a:r>
          <a:r>
            <a:rPr lang="cs-CZ" sz="2400" b="1" kern="1200" dirty="0" err="1">
              <a:solidFill>
                <a:schemeClr val="tx1"/>
              </a:solidFill>
            </a:rPr>
            <a:t>Culture</a:t>
          </a:r>
          <a:endParaRPr lang="cs-CZ" sz="2400" b="1" kern="1200" dirty="0">
            <a:solidFill>
              <a:schemeClr val="tx1"/>
            </a:solidFill>
          </a:endParaRPr>
        </a:p>
      </dsp:txBody>
      <dsp:txXfrm>
        <a:off x="4363673" y="3420218"/>
        <a:ext cx="1015102" cy="1663018"/>
      </dsp:txXfrm>
    </dsp:sp>
    <dsp:sp modelId="{164BF858-F048-4C3C-952F-83DF06918A28}">
      <dsp:nvSpPr>
        <dsp:cNvPr id="0" name=""/>
        <dsp:cNvSpPr/>
      </dsp:nvSpPr>
      <dsp:spPr>
        <a:xfrm>
          <a:off x="5429794" y="3388637"/>
          <a:ext cx="1413358"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One</a:t>
          </a:r>
          <a:r>
            <a:rPr lang="cs-CZ" sz="2000" b="1" kern="1200" dirty="0">
              <a:solidFill>
                <a:schemeClr val="tx1"/>
              </a:solidFill>
            </a:rPr>
            <a:t>´s </a:t>
          </a:r>
          <a:r>
            <a:rPr lang="cs-CZ" sz="2000" b="1" kern="1200" dirty="0" err="1">
              <a:solidFill>
                <a:schemeClr val="tx1"/>
              </a:solidFill>
            </a:rPr>
            <a:t>Personal</a:t>
          </a:r>
          <a:r>
            <a:rPr lang="cs-CZ" sz="2000" b="1" kern="1200" dirty="0">
              <a:solidFill>
                <a:schemeClr val="tx1"/>
              </a:solidFill>
            </a:rPr>
            <a:t> </a:t>
          </a:r>
          <a:r>
            <a:rPr lang="cs-CZ" sz="2000" b="1" kern="1200" dirty="0" err="1">
              <a:solidFill>
                <a:schemeClr val="tx1"/>
              </a:solidFill>
            </a:rPr>
            <a:t>Preferences</a:t>
          </a:r>
          <a:endParaRPr lang="cs-CZ" sz="2000" b="1" kern="1200" dirty="0">
            <a:solidFill>
              <a:schemeClr val="tx1"/>
            </a:solidFill>
          </a:endParaRPr>
        </a:p>
      </dsp:txBody>
      <dsp:txXfrm>
        <a:off x="5471190" y="3430033"/>
        <a:ext cx="1330566" cy="1643388"/>
      </dsp:txXfrm>
    </dsp:sp>
    <dsp:sp modelId="{95FBD48F-7A0E-4C48-A59A-B05EA6CB235D}">
      <dsp:nvSpPr>
        <dsp:cNvPr id="0" name=""/>
        <dsp:cNvSpPr/>
      </dsp:nvSpPr>
      <dsp:spPr>
        <a:xfrm>
          <a:off x="6862589" y="3388637"/>
          <a:ext cx="1137252" cy="1726180"/>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err="1">
              <a:solidFill>
                <a:schemeClr val="tx1"/>
              </a:solidFill>
            </a:rPr>
            <a:t>Actual</a:t>
          </a:r>
          <a:r>
            <a:rPr lang="cs-CZ" sz="2000" b="1" kern="1200" dirty="0">
              <a:solidFill>
                <a:schemeClr val="tx1"/>
              </a:solidFill>
            </a:rPr>
            <a:t> </a:t>
          </a:r>
          <a:r>
            <a:rPr lang="cs-CZ" sz="2000" b="1" kern="1200" dirty="0" err="1">
              <a:solidFill>
                <a:schemeClr val="tx1"/>
              </a:solidFill>
            </a:rPr>
            <a:t>Social</a:t>
          </a:r>
          <a:r>
            <a:rPr lang="cs-CZ" sz="2000" b="1" kern="1200" dirty="0">
              <a:solidFill>
                <a:schemeClr val="tx1"/>
              </a:solidFill>
            </a:rPr>
            <a:t> </a:t>
          </a:r>
          <a:r>
            <a:rPr lang="cs-CZ" sz="2000" b="1" kern="1200" dirty="0" err="1">
              <a:solidFill>
                <a:schemeClr val="tx1"/>
              </a:solidFill>
            </a:rPr>
            <a:t>Contract</a:t>
          </a:r>
          <a:endParaRPr lang="cs-CZ" sz="2000" b="1" kern="1200" dirty="0">
            <a:solidFill>
              <a:schemeClr val="tx1"/>
            </a:solidFill>
          </a:endParaRPr>
        </a:p>
      </dsp:txBody>
      <dsp:txXfrm>
        <a:off x="6895898" y="3421946"/>
        <a:ext cx="1070634" cy="16595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C81D14C-5566-445D-BD74-763B41037513}" type="datetimeFigureOut">
              <a:rPr lang="cs-CZ" smtClean="0"/>
              <a:pPr/>
              <a:t>28.12.2020</a:t>
            </a:fld>
            <a:endParaRPr lang="cs-CZ"/>
          </a:p>
        </p:txBody>
      </p:sp>
      <p:sp>
        <p:nvSpPr>
          <p:cNvPr id="4" name="Zástupný symbol pro obrázek snímku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8DD68CE-66E3-4B61-B1C6-4A829A625939}" type="slidenum">
              <a:rPr lang="cs-CZ" smtClean="0"/>
              <a:pPr/>
              <a:t>‹#›</a:t>
            </a:fld>
            <a:endParaRPr lang="cs-CZ"/>
          </a:p>
        </p:txBody>
      </p:sp>
    </p:spTree>
    <p:extLst>
      <p:ext uri="{BB962C8B-B14F-4D97-AF65-F5344CB8AC3E}">
        <p14:creationId xmlns:p14="http://schemas.microsoft.com/office/powerpoint/2010/main" val="3740625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The</a:t>
            </a:r>
            <a:r>
              <a:rPr lang="cs-CZ" dirty="0"/>
              <a:t> Basic </a:t>
            </a:r>
            <a:r>
              <a:rPr lang="cs-CZ" dirty="0" err="1"/>
              <a:t>of</a:t>
            </a:r>
            <a:r>
              <a:rPr lang="cs-CZ" dirty="0"/>
              <a:t> </a:t>
            </a:r>
            <a:r>
              <a:rPr lang="cs-CZ" dirty="0" err="1"/>
              <a:t>Bioethics</a:t>
            </a:r>
            <a:r>
              <a:rPr lang="cs-CZ" dirty="0"/>
              <a:t>. ISBN 0-13-099161-9. (</a:t>
            </a:r>
            <a:r>
              <a:rPr lang="cs-CZ" dirty="0" err="1"/>
              <a:t>cover</a:t>
            </a:r>
            <a:r>
              <a:rPr lang="cs-CZ" dirty="0"/>
              <a:t>)</a:t>
            </a:r>
          </a:p>
        </p:txBody>
      </p:sp>
      <p:sp>
        <p:nvSpPr>
          <p:cNvPr id="4" name="Zástupný symbol pro číslo snímku 3"/>
          <p:cNvSpPr>
            <a:spLocks noGrp="1"/>
          </p:cNvSpPr>
          <p:nvPr>
            <p:ph type="sldNum" sz="quarter" idx="10"/>
          </p:nvPr>
        </p:nvSpPr>
        <p:spPr/>
        <p:txBody>
          <a:bodyPr/>
          <a:lstStyle/>
          <a:p>
            <a:fld id="{1D959336-ABC4-4E5A-ADD0-7D2B09670350}" type="slidenum">
              <a:rPr lang="cs-CZ" smtClean="0"/>
              <a:pPr/>
              <a:t>6</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a:t>Fresco</a:t>
            </a:r>
            <a:r>
              <a:rPr lang="cs-CZ" dirty="0"/>
              <a:t> by </a:t>
            </a:r>
            <a:r>
              <a:rPr lang="cs-CZ" dirty="0" err="1"/>
              <a:t>Raphael</a:t>
            </a:r>
            <a:r>
              <a:rPr lang="cs-CZ" dirty="0"/>
              <a:t> (in Musei</a:t>
            </a:r>
            <a:r>
              <a:rPr lang="cs-CZ" baseline="0" dirty="0"/>
              <a:t> </a:t>
            </a:r>
            <a:r>
              <a:rPr lang="cs-CZ" baseline="0" dirty="0" err="1"/>
              <a:t>Vaticani</a:t>
            </a:r>
            <a:r>
              <a:rPr lang="cs-CZ" baseline="0" dirty="0"/>
              <a:t>). </a:t>
            </a:r>
            <a:r>
              <a:rPr lang="cs-CZ" dirty="0"/>
              <a:t>In </a:t>
            </a:r>
            <a:r>
              <a:rPr lang="cs-CZ" dirty="0" err="1"/>
              <a:t>the</a:t>
            </a:r>
            <a:r>
              <a:rPr lang="cs-CZ" dirty="0"/>
              <a:t> </a:t>
            </a:r>
            <a:r>
              <a:rPr lang="cs-CZ" dirty="0" err="1"/>
              <a:t>middle</a:t>
            </a:r>
            <a:r>
              <a:rPr lang="cs-CZ" dirty="0"/>
              <a:t> </a:t>
            </a:r>
            <a:r>
              <a:rPr lang="en-US" b="1" dirty="0"/>
              <a:t>Plato</a:t>
            </a:r>
            <a:r>
              <a:rPr lang="en-US" dirty="0"/>
              <a:t> (left) and </a:t>
            </a:r>
            <a:r>
              <a:rPr lang="en-US" b="1" dirty="0"/>
              <a:t>Aristotle</a:t>
            </a:r>
            <a:r>
              <a:rPr lang="en-US" dirty="0"/>
              <a:t> (right</a:t>
            </a:r>
            <a:r>
              <a:rPr lang="cs-CZ" dirty="0"/>
              <a:t>): </a:t>
            </a:r>
            <a:r>
              <a:rPr lang="en-US" dirty="0"/>
              <a:t>Aristotle gestures to the earth, representing his belief in knowledge through empirical observation and experience, while holding a copy of his </a:t>
            </a:r>
            <a:r>
              <a:rPr lang="cs-CZ" b="1" i="1" dirty="0" err="1"/>
              <a:t>Nicomachean</a:t>
            </a:r>
            <a:r>
              <a:rPr lang="cs-CZ" b="1" i="1" dirty="0"/>
              <a:t> </a:t>
            </a:r>
            <a:r>
              <a:rPr lang="cs-CZ" b="1" i="1" dirty="0" err="1"/>
              <a:t>Ethics</a:t>
            </a:r>
            <a:r>
              <a:rPr lang="cs-CZ" baseline="0" dirty="0"/>
              <a:t> </a:t>
            </a:r>
            <a:r>
              <a:rPr lang="en-US" dirty="0"/>
              <a:t>in his hand, whilst Plato gestures to the heavens, representing his belief in </a:t>
            </a:r>
            <a:r>
              <a:rPr lang="cs-CZ" dirty="0" err="1"/>
              <a:t>The</a:t>
            </a:r>
            <a:r>
              <a:rPr lang="cs-CZ" dirty="0"/>
              <a:t> </a:t>
            </a:r>
            <a:r>
              <a:rPr lang="cs-CZ" dirty="0" err="1"/>
              <a:t>Forms</a:t>
            </a:r>
            <a:r>
              <a:rPr lang="cs-CZ" dirty="0"/>
              <a:t>, holding a copy </a:t>
            </a:r>
            <a:r>
              <a:rPr lang="cs-CZ" dirty="0" err="1"/>
              <a:t>of</a:t>
            </a:r>
            <a:r>
              <a:rPr lang="cs-CZ" dirty="0"/>
              <a:t> his </a:t>
            </a:r>
            <a:r>
              <a:rPr lang="cs-CZ" b="1" i="1" dirty="0" err="1"/>
              <a:t>Timaios</a:t>
            </a:r>
            <a:r>
              <a:rPr lang="cs-CZ" dirty="0"/>
              <a:t>.</a:t>
            </a:r>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7</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422246CD-943A-416B-9E45-CA331D09CDA3}" type="slidenum">
              <a:rPr lang="cs-CZ" smtClean="0"/>
              <a:pPr/>
              <a:t>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http://integrityintensive.com/idm-model/</a:t>
            </a:r>
          </a:p>
        </p:txBody>
      </p:sp>
      <p:sp>
        <p:nvSpPr>
          <p:cNvPr id="4" name="Zástupný symbol pro číslo snímku 3"/>
          <p:cNvSpPr>
            <a:spLocks noGrp="1"/>
          </p:cNvSpPr>
          <p:nvPr>
            <p:ph type="sldNum" sz="quarter" idx="10"/>
          </p:nvPr>
        </p:nvSpPr>
        <p:spPr/>
        <p:txBody>
          <a:bodyPr/>
          <a:lstStyle/>
          <a:p>
            <a:fld id="{3A9CACE5-B331-4138-8E80-E16B20D09F28}" type="slidenum">
              <a:rPr lang="cs-CZ" smtClean="0"/>
              <a:pPr/>
              <a:t>15</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https://policedynamics.files.wordpress.com/2010/11/twin-towers.jpg</a:t>
            </a:r>
          </a:p>
        </p:txBody>
      </p:sp>
      <p:sp>
        <p:nvSpPr>
          <p:cNvPr id="4" name="Zástupný symbol pro číslo snímku 3"/>
          <p:cNvSpPr>
            <a:spLocks noGrp="1"/>
          </p:cNvSpPr>
          <p:nvPr>
            <p:ph type="sldNum" sz="quarter" idx="10"/>
          </p:nvPr>
        </p:nvSpPr>
        <p:spPr/>
        <p:txBody>
          <a:bodyPr/>
          <a:lstStyle/>
          <a:p>
            <a:fld id="{3A9CACE5-B331-4138-8E80-E16B20D09F28}" type="slidenum">
              <a:rPr lang="cs-CZ" smtClean="0"/>
              <a:pPr/>
              <a:t>16</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i="1" dirty="0" err="1"/>
              <a:t>Selves</a:t>
            </a:r>
            <a:r>
              <a:rPr lang="cs-CZ" i="1" dirty="0"/>
              <a:t>, </a:t>
            </a:r>
            <a:r>
              <a:rPr lang="cs-CZ" i="1" dirty="0" err="1"/>
              <a:t>People</a:t>
            </a:r>
            <a:r>
              <a:rPr lang="cs-CZ" i="1" dirty="0"/>
              <a:t>, Person</a:t>
            </a:r>
            <a:r>
              <a:rPr lang="cs-CZ" i="0" dirty="0"/>
              <a:t>, p. </a:t>
            </a:r>
            <a:r>
              <a:rPr lang="cs-CZ" dirty="0"/>
              <a:t>20</a:t>
            </a:r>
          </a:p>
        </p:txBody>
      </p:sp>
      <p:sp>
        <p:nvSpPr>
          <p:cNvPr id="4" name="Zástupný symbol pro číslo snímku 3"/>
          <p:cNvSpPr>
            <a:spLocks noGrp="1"/>
          </p:cNvSpPr>
          <p:nvPr>
            <p:ph type="sldNum" sz="quarter" idx="10"/>
          </p:nvPr>
        </p:nvSpPr>
        <p:spPr/>
        <p:txBody>
          <a:bodyPr/>
          <a:lstStyle/>
          <a:p>
            <a:fld id="{3A9CACE5-B331-4138-8E80-E16B20D09F28}" type="slidenum">
              <a:rPr lang="cs-CZ" smtClean="0"/>
              <a:pPr/>
              <a:t>24</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FR" sz="1200" dirty="0"/>
              <a:t>Pascal, </a:t>
            </a:r>
            <a:r>
              <a:rPr lang="fr-FR" sz="1200" i="1" dirty="0"/>
              <a:t>Pensées,</a:t>
            </a:r>
            <a:r>
              <a:rPr lang="fr-FR" sz="1200" dirty="0"/>
              <a:t> ed.</a:t>
            </a:r>
            <a:r>
              <a:rPr lang="cs-CZ" sz="1200" dirty="0"/>
              <a:t> </a:t>
            </a:r>
            <a:r>
              <a:rPr lang="fr-FR" sz="1200" dirty="0"/>
              <a:t>Ch.</a:t>
            </a:r>
            <a:r>
              <a:rPr lang="cs-CZ" sz="1200" dirty="0"/>
              <a:t> </a:t>
            </a:r>
            <a:r>
              <a:rPr lang="fr-FR" sz="1200" dirty="0"/>
              <a:t>M des Granges, Garnier, Paris, 1964</a:t>
            </a:r>
            <a:r>
              <a:rPr lang="cs-CZ" sz="1200" dirty="0"/>
              <a:t>.</a:t>
            </a:r>
            <a:endParaRPr lang="cs-CZ" dirty="0"/>
          </a:p>
        </p:txBody>
      </p:sp>
      <p:sp>
        <p:nvSpPr>
          <p:cNvPr id="4" name="Zástupný symbol pro číslo snímku 3"/>
          <p:cNvSpPr>
            <a:spLocks noGrp="1"/>
          </p:cNvSpPr>
          <p:nvPr>
            <p:ph type="sldNum" sz="quarter" idx="10"/>
          </p:nvPr>
        </p:nvSpPr>
        <p:spPr/>
        <p:txBody>
          <a:bodyPr/>
          <a:lstStyle/>
          <a:p>
            <a:fld id="{3EC34ED1-A595-45DC-9047-14FB714A7FBE}" type="slidenum">
              <a:rPr lang="cs-CZ" smtClean="0"/>
              <a:pPr/>
              <a:t>29</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1BB761BD-9EC7-490F-835D-31F58FD8192C}" type="slidenum">
              <a:rPr lang="cs-CZ"/>
              <a:pPr/>
              <a:t>33</a:t>
            </a:fld>
            <a:endParaRPr lang="cs-CZ"/>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cs-CZ" dirty="0"/>
              <a:t>(1) “</a:t>
            </a:r>
            <a:r>
              <a:rPr lang="cs-CZ" dirty="0" err="1"/>
              <a:t>Schopenhauer</a:t>
            </a:r>
            <a:r>
              <a:rPr lang="cs-CZ" dirty="0"/>
              <a:t> as </a:t>
            </a:r>
            <a:r>
              <a:rPr lang="cs-CZ" dirty="0" err="1"/>
              <a:t>educator</a:t>
            </a:r>
            <a:r>
              <a:rPr lang="cs-CZ" dirty="0"/>
              <a:t>,” § 3.1</a:t>
            </a:r>
          </a:p>
          <a:p>
            <a:pPr eaLnBrk="1" hangingPunct="1"/>
            <a:r>
              <a:rPr lang="cs-CZ" dirty="0"/>
              <a:t>(2) </a:t>
            </a:r>
            <a:r>
              <a:rPr lang="cs-CZ" dirty="0" err="1"/>
              <a:t>Nietzsche</a:t>
            </a:r>
            <a:r>
              <a:rPr lang="cs-CZ" dirty="0"/>
              <a:t>, </a:t>
            </a:r>
            <a:r>
              <a:rPr lang="cs-CZ" dirty="0" err="1"/>
              <a:t>according</a:t>
            </a:r>
            <a:r>
              <a:rPr lang="cs-CZ" dirty="0"/>
              <a:t> to </a:t>
            </a:r>
            <a:r>
              <a:rPr lang="cs-CZ" dirty="0" err="1"/>
              <a:t>Pindar</a:t>
            </a:r>
            <a:r>
              <a:rPr lang="cs-CZ" dirty="0"/>
              <a:t>,</a:t>
            </a:r>
            <a:r>
              <a:rPr lang="cs-CZ" baseline="0" dirty="0"/>
              <a:t> </a:t>
            </a:r>
            <a:r>
              <a:rPr lang="cs-CZ" baseline="0" dirty="0" err="1"/>
              <a:t>merely</a:t>
            </a:r>
            <a:r>
              <a:rPr lang="cs-CZ" baseline="0" dirty="0"/>
              <a:t> re-</a:t>
            </a:r>
            <a:r>
              <a:rPr lang="cs-CZ" baseline="0" dirty="0" err="1"/>
              <a:t>used</a:t>
            </a:r>
            <a:r>
              <a:rPr lang="cs-CZ" baseline="0" dirty="0"/>
              <a:t> by </a:t>
            </a:r>
            <a:r>
              <a:rPr lang="cs-CZ" baseline="0" dirty="0" err="1"/>
              <a:t>Nietzsche</a:t>
            </a:r>
            <a:r>
              <a:rPr lang="cs-CZ" baseline="0" dirty="0"/>
              <a:t>. In: </a:t>
            </a:r>
            <a:r>
              <a:rPr lang="cs-CZ" i="1" baseline="0" dirty="0" err="1"/>
              <a:t>T</a:t>
            </a:r>
            <a:r>
              <a:rPr lang="cs-CZ" b="0" i="1" dirty="0" err="1"/>
              <a:t>he</a:t>
            </a:r>
            <a:r>
              <a:rPr lang="cs-CZ" b="0" i="1" baseline="0" dirty="0"/>
              <a:t> Gay Science (Die </a:t>
            </a:r>
            <a:r>
              <a:rPr lang="cs-CZ" b="0" i="1" baseline="0" dirty="0" err="1"/>
              <a:t>fröhliche</a:t>
            </a:r>
            <a:r>
              <a:rPr lang="cs-CZ" b="0" i="1" baseline="0" dirty="0"/>
              <a:t> </a:t>
            </a:r>
            <a:r>
              <a:rPr lang="cs-CZ" b="0" i="1" baseline="0" dirty="0" err="1"/>
              <a:t>Wissenschaft</a:t>
            </a:r>
            <a:r>
              <a:rPr lang="cs-CZ" b="0" i="1" baseline="0" dirty="0"/>
              <a:t>, 1882). </a:t>
            </a:r>
            <a:r>
              <a:rPr lang="cs-CZ" dirty="0"/>
              <a:t>Sec. 270.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A327CCC-6FD7-4998-96CF-5A3302EAB7FA}" type="slidenum">
              <a:rPr lang="cs-CZ"/>
              <a:pPr/>
              <a:t>34</a:t>
            </a:fld>
            <a:endParaRPr lang="cs-CZ"/>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i="1" dirty="0"/>
              <a:t>Thus Spoke Zarathustra</a:t>
            </a:r>
            <a:r>
              <a:rPr lang="en-US" dirty="0"/>
              <a:t> (Prologue, 3–4)</a:t>
            </a:r>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7" name="Obdélník 16"/>
          <p:cNvSpPr/>
          <p:nvPr/>
        </p:nvSpPr>
        <p:spPr>
          <a:xfrm>
            <a:off x="0" y="0"/>
            <a:ext cx="10693400" cy="7561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0" y="1887568"/>
            <a:ext cx="10693400" cy="1890000"/>
          </a:xfrm>
          <a:prstGeom prst="rect">
            <a:avLst/>
          </a:prstGeom>
          <a:solidFill>
            <a:srgbClr val="E000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165225" fontAlgn="auto">
              <a:spcBef>
                <a:spcPts val="0"/>
              </a:spcBef>
              <a:spcAft>
                <a:spcPts val="0"/>
              </a:spcAft>
              <a:defRPr/>
            </a:pPr>
            <a:endParaRPr lang="cs-CZ" sz="2800" dirty="0">
              <a:latin typeface="Clara Sans" pitchFamily="50" charset="0"/>
            </a:endParaRPr>
          </a:p>
        </p:txBody>
      </p:sp>
      <p:sp>
        <p:nvSpPr>
          <p:cNvPr id="2" name="Nadpis 1"/>
          <p:cNvSpPr>
            <a:spLocks noGrp="1"/>
          </p:cNvSpPr>
          <p:nvPr>
            <p:ph type="ctrTitle"/>
          </p:nvPr>
        </p:nvSpPr>
        <p:spPr>
          <a:xfrm>
            <a:off x="1602284" y="2024330"/>
            <a:ext cx="8289110" cy="1503745"/>
          </a:xfrm>
        </p:spPr>
        <p:txBody>
          <a:bodyPr/>
          <a:lstStyle>
            <a:lvl1pPr marL="0" indent="0" algn="l">
              <a:defRPr sz="4400">
                <a:solidFill>
                  <a:schemeClr val="bg1"/>
                </a:solidFill>
                <a:latin typeface="Clara Sans" pitchFamily="50" charset="0"/>
              </a:defRPr>
            </a:lvl1pPr>
          </a:lstStyle>
          <a:p>
            <a:r>
              <a:rPr lang="cs-CZ"/>
              <a:t>Kliknutím lze upravit styl.</a:t>
            </a:r>
            <a:endParaRPr lang="cs-CZ" dirty="0"/>
          </a:p>
        </p:txBody>
      </p:sp>
      <p:sp>
        <p:nvSpPr>
          <p:cNvPr id="3" name="Podnadpis 2"/>
          <p:cNvSpPr>
            <a:spLocks noGrp="1"/>
          </p:cNvSpPr>
          <p:nvPr>
            <p:ph type="subTitle" idx="1"/>
          </p:nvPr>
        </p:nvSpPr>
        <p:spPr>
          <a:xfrm>
            <a:off x="1602284" y="3957618"/>
            <a:ext cx="8640960" cy="720080"/>
          </a:xfrm>
        </p:spPr>
        <p:txBody>
          <a:bodyPr/>
          <a:lstStyle>
            <a:lvl1pPr marL="0" indent="0" algn="l">
              <a:buNone/>
              <a:defRPr sz="2400">
                <a:solidFill>
                  <a:schemeClr val="tx1">
                    <a:tint val="75000"/>
                  </a:schemeClr>
                </a:solidFill>
                <a:latin typeface="Clara Sans"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cs-CZ" dirty="0"/>
          </a:p>
        </p:txBody>
      </p:sp>
      <p:sp>
        <p:nvSpPr>
          <p:cNvPr id="5" name="Zástupný symbol pro datum 3"/>
          <p:cNvSpPr>
            <a:spLocks noGrp="1"/>
          </p:cNvSpPr>
          <p:nvPr>
            <p:ph type="dt" sz="half" idx="10"/>
          </p:nvPr>
        </p:nvSpPr>
        <p:spPr/>
        <p:txBody>
          <a:bodyPr/>
          <a:lstStyle>
            <a:lvl1pPr>
              <a:defRPr>
                <a:latin typeface="Clara Sans" pitchFamily="50" charset="0"/>
              </a:defRPr>
            </a:lvl1pPr>
          </a:lstStyle>
          <a:p>
            <a:pPr>
              <a:defRPr/>
            </a:pPr>
            <a:fld id="{861E5E6D-9964-443D-8A1A-2F174139E214}"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atin typeface="Clara Sans" pitchFamily="50" charset="0"/>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atin typeface="Clara Sans" pitchFamily="50" charset="0"/>
              </a:defRPr>
            </a:lvl1pPr>
          </a:lstStyle>
          <a:p>
            <a:pPr>
              <a:defRPr/>
            </a:pPr>
            <a:fld id="{9251B02E-AEA4-4A25-B995-7FBC9F8D11D8}" type="slidenum">
              <a:rPr lang="cs-CZ" smtClean="0"/>
              <a:pPr>
                <a:defRPr/>
              </a:pPr>
              <a:t>‹#›</a:t>
            </a:fld>
            <a:endParaRPr lang="cs-CZ"/>
          </a:p>
        </p:txBody>
      </p:sp>
      <p:sp>
        <p:nvSpPr>
          <p:cNvPr id="8" name="Obdélník 7"/>
          <p:cNvSpPr/>
          <p:nvPr/>
        </p:nvSpPr>
        <p:spPr>
          <a:xfrm>
            <a:off x="0" y="0"/>
            <a:ext cx="3030538" cy="1260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 name="Picture 2" descr="I:\Mayna\!!_práce\RadkaF\JU České Budějovice\PPT prezentace\Podklady\HlavPapir Ekonomická fakult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140" y="212887"/>
            <a:ext cx="3973746" cy="101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9"/>
          <p:cNvPicPr/>
          <p:nvPr/>
        </p:nvPicPr>
        <p:blipFill>
          <a:blip r:embed="rId3" cstate="email">
            <a:extLst>
              <a:ext uri="{28A0092B-C50C-407E-A947-70E740481C1C}">
                <a14:useLocalDpi xmlns:a14="http://schemas.microsoft.com/office/drawing/2010/main"/>
              </a:ext>
            </a:extLst>
          </a:blip>
          <a:srcRect/>
          <a:stretch>
            <a:fillRect/>
          </a:stretch>
        </p:blipFill>
        <p:spPr bwMode="auto">
          <a:xfrm>
            <a:off x="1430913" y="6228903"/>
            <a:ext cx="4610100" cy="638175"/>
          </a:xfrm>
          <a:prstGeom prst="rect">
            <a:avLst/>
          </a:prstGeom>
          <a:noFill/>
          <a:ln>
            <a:noFill/>
          </a:ln>
        </p:spPr>
      </p:pic>
    </p:spTree>
    <p:extLst>
      <p:ext uri="{BB962C8B-B14F-4D97-AF65-F5344CB8AC3E}">
        <p14:creationId xmlns:p14="http://schemas.microsoft.com/office/powerpoint/2010/main" val="99042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571A390B-2DF6-4A98-8CD3-57C620926EC6}"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5E80E49-5BFC-4E79-BF4D-A767D26BC07E}" type="slidenum">
              <a:rPr lang="cs-CZ" smtClean="0"/>
              <a:pPr>
                <a:defRPr/>
              </a:pPr>
              <a:t>‹#›</a:t>
            </a:fld>
            <a:endParaRPr lang="cs-CZ"/>
          </a:p>
        </p:txBody>
      </p:sp>
    </p:spTree>
    <p:extLst>
      <p:ext uri="{BB962C8B-B14F-4D97-AF65-F5344CB8AC3E}">
        <p14:creationId xmlns:p14="http://schemas.microsoft.com/office/powerpoint/2010/main" val="291336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752716" y="1044327"/>
            <a:ext cx="2406015" cy="5710054"/>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34670" y="1044327"/>
            <a:ext cx="7039822" cy="5710054"/>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9BE73E3-272C-49D3-A172-02F9E4E9562B}"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F254864-5606-4A31-B3E2-746352118BF3}" type="slidenum">
              <a:rPr lang="cs-CZ" smtClean="0"/>
              <a:pPr>
                <a:defRPr/>
              </a:pPr>
              <a:t>‹#›</a:t>
            </a:fld>
            <a:endParaRPr lang="cs-CZ"/>
          </a:p>
        </p:txBody>
      </p:sp>
    </p:spTree>
    <p:extLst>
      <p:ext uri="{BB962C8B-B14F-4D97-AF65-F5344CB8AC3E}">
        <p14:creationId xmlns:p14="http://schemas.microsoft.com/office/powerpoint/2010/main" val="40427460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2731325" y="180231"/>
            <a:ext cx="7427088" cy="662917"/>
          </a:xfrm>
        </p:spPr>
        <p:txBody>
          <a:bodyPr/>
          <a:lstStyle>
            <a:lvl1pPr>
              <a:defRPr sz="3600"/>
            </a:lvl1pPr>
          </a:lstStyle>
          <a:p>
            <a:r>
              <a:rPr lang="cs-CZ"/>
              <a:t>Kliknutím lze upravit styl.</a:t>
            </a:r>
            <a:endParaRPr lang="cs-CZ" dirty="0"/>
          </a:p>
        </p:txBody>
      </p:sp>
      <p:sp>
        <p:nvSpPr>
          <p:cNvPr id="3" name="Zástupný symbol pro obsah 2"/>
          <p:cNvSpPr>
            <a:spLocks noGrp="1"/>
          </p:cNvSpPr>
          <p:nvPr>
            <p:ph idx="1"/>
          </p:nvPr>
        </p:nvSpPr>
        <p:spPr>
          <a:xfrm>
            <a:off x="534988" y="1187532"/>
            <a:ext cx="9623425" cy="556728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lvl1pPr>
              <a:defRPr/>
            </a:lvl1pPr>
          </a:lstStyle>
          <a:p>
            <a:pPr>
              <a:defRPr/>
            </a:pPr>
            <a:fld id="{8863D660-356F-4B7B-9477-B5CEBBE7ED6F}"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05B7347-35A8-416A-A6BF-14F7C64C136A}" type="slidenum">
              <a:rPr lang="cs-CZ" smtClean="0"/>
              <a:pPr>
                <a:defRPr/>
              </a:pPr>
              <a:t>‹#›</a:t>
            </a:fld>
            <a:endParaRPr lang="cs-CZ"/>
          </a:p>
        </p:txBody>
      </p:sp>
    </p:spTree>
    <p:extLst>
      <p:ext uri="{BB962C8B-B14F-4D97-AF65-F5344CB8AC3E}">
        <p14:creationId xmlns:p14="http://schemas.microsoft.com/office/powerpoint/2010/main" val="739112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44705" y="4858813"/>
            <a:ext cx="9089390" cy="1501751"/>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844705" y="3204786"/>
            <a:ext cx="9089390" cy="165402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D78E90E3-EF82-41EA-9CBB-69D0C1CE9A68}" type="datetime1">
              <a:rPr lang="cs-CZ" smtClean="0"/>
              <a:pPr>
                <a:defRPr/>
              </a:pPr>
              <a:t>28.12.2020</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6C60EE9-DB36-4AC0-93AC-EAF55A4D2F9E}" type="slidenum">
              <a:rPr lang="cs-CZ" smtClean="0"/>
              <a:pPr>
                <a:defRPr/>
              </a:pPr>
              <a:t>‹#›</a:t>
            </a:fld>
            <a:endParaRPr lang="cs-CZ"/>
          </a:p>
        </p:txBody>
      </p:sp>
    </p:spTree>
    <p:extLst>
      <p:ext uri="{BB962C8B-B14F-4D97-AF65-F5344CB8AC3E}">
        <p14:creationId xmlns:p14="http://schemas.microsoft.com/office/powerpoint/2010/main" val="27729833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34670"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435812" y="1764296"/>
            <a:ext cx="4722918" cy="499008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18BEF439-A903-4BAB-BE0E-D1DEB9C70BCB}"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0025203F-6002-47B2-BA6E-0944EEA53219}" type="slidenum">
              <a:rPr lang="cs-CZ" smtClean="0"/>
              <a:pPr>
                <a:defRPr/>
              </a:pPr>
              <a:t>‹#›</a:t>
            </a:fld>
            <a:endParaRPr lang="cs-CZ"/>
          </a:p>
        </p:txBody>
      </p:sp>
    </p:spTree>
    <p:extLst>
      <p:ext uri="{BB962C8B-B14F-4D97-AF65-F5344CB8AC3E}">
        <p14:creationId xmlns:p14="http://schemas.microsoft.com/office/powerpoint/2010/main" val="2858873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522164" y="1188343"/>
            <a:ext cx="4724775"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534671" y="1980431"/>
            <a:ext cx="4724775"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444605" y="1188343"/>
            <a:ext cx="4726631" cy="7053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5432100" y="1980431"/>
            <a:ext cx="4726631" cy="477394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663A1EA3-E2BC-48E8-A352-50577628A881}" type="datetime1">
              <a:rPr lang="cs-CZ" smtClean="0"/>
              <a:pPr>
                <a:defRPr/>
              </a:pPr>
              <a:t>28.12.2020</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C9744537-99EA-4D2E-83BE-317CA3E7C592}" type="slidenum">
              <a:rPr lang="cs-CZ" smtClean="0"/>
              <a:pPr>
                <a:defRPr/>
              </a:pPr>
              <a:t>‹#›</a:t>
            </a:fld>
            <a:endParaRPr lang="cs-CZ"/>
          </a:p>
        </p:txBody>
      </p:sp>
    </p:spTree>
    <p:extLst>
      <p:ext uri="{BB962C8B-B14F-4D97-AF65-F5344CB8AC3E}">
        <p14:creationId xmlns:p14="http://schemas.microsoft.com/office/powerpoint/2010/main" val="3636685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3"/>
          <p:cNvSpPr>
            <a:spLocks noGrp="1"/>
          </p:cNvSpPr>
          <p:nvPr>
            <p:ph type="dt" sz="half" idx="10"/>
          </p:nvPr>
        </p:nvSpPr>
        <p:spPr/>
        <p:txBody>
          <a:bodyPr/>
          <a:lstStyle>
            <a:lvl1pPr>
              <a:defRPr/>
            </a:lvl1pPr>
          </a:lstStyle>
          <a:p>
            <a:pPr>
              <a:defRPr/>
            </a:pPr>
            <a:fld id="{75DF245D-D6AC-44C9-87B3-4C6EEA36FB51}" type="datetime1">
              <a:rPr lang="cs-CZ" smtClean="0"/>
              <a:pPr>
                <a:defRPr/>
              </a:pPr>
              <a:t>28.12.2020</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28C53024-765D-4A8F-A60F-9D142B3F1564}" type="slidenum">
              <a:rPr lang="cs-CZ" smtClean="0"/>
              <a:pPr>
                <a:defRPr/>
              </a:pPr>
              <a:t>‹#›</a:t>
            </a:fld>
            <a:endParaRPr lang="cs-CZ"/>
          </a:p>
        </p:txBody>
      </p:sp>
    </p:spTree>
    <p:extLst>
      <p:ext uri="{BB962C8B-B14F-4D97-AF65-F5344CB8AC3E}">
        <p14:creationId xmlns:p14="http://schemas.microsoft.com/office/powerpoint/2010/main" val="790941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54E81568-6828-4203-9B7C-12AC327FE14E}" type="datetime1">
              <a:rPr lang="cs-CZ" smtClean="0"/>
              <a:pPr>
                <a:defRPr/>
              </a:pPr>
              <a:t>28.12.2020</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074965D-B6FC-48F4-BDEB-A25D835DCF79}" type="slidenum">
              <a:rPr lang="cs-CZ" smtClean="0"/>
              <a:pPr>
                <a:defRPr/>
              </a:pPr>
              <a:t>‹#›</a:t>
            </a:fld>
            <a:endParaRPr lang="cs-CZ"/>
          </a:p>
        </p:txBody>
      </p:sp>
    </p:spTree>
    <p:extLst>
      <p:ext uri="{BB962C8B-B14F-4D97-AF65-F5344CB8AC3E}">
        <p14:creationId xmlns:p14="http://schemas.microsoft.com/office/powerpoint/2010/main" val="409468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34672" y="972318"/>
            <a:ext cx="3518055" cy="609945"/>
          </a:xfrm>
        </p:spPr>
        <p:txBody>
          <a:bodyPr anchor="b"/>
          <a:lstStyle>
            <a:lvl1pPr algn="l">
              <a:defRPr sz="2000" b="1"/>
            </a:lvl1pPr>
          </a:lstStyle>
          <a:p>
            <a:r>
              <a:rPr lang="cs-CZ"/>
              <a:t>Kliknutím lze upravit styl.</a:t>
            </a:r>
            <a:endParaRPr lang="cs-CZ" dirty="0"/>
          </a:p>
        </p:txBody>
      </p:sp>
      <p:sp>
        <p:nvSpPr>
          <p:cNvPr id="3" name="Zástupný symbol pro obsah 2"/>
          <p:cNvSpPr>
            <a:spLocks noGrp="1"/>
          </p:cNvSpPr>
          <p:nvPr>
            <p:ph idx="1"/>
          </p:nvPr>
        </p:nvSpPr>
        <p:spPr>
          <a:xfrm>
            <a:off x="4180822" y="301052"/>
            <a:ext cx="5977908" cy="64533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34672" y="1582266"/>
            <a:ext cx="3518055" cy="5172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48B92B-E7FC-4C9D-A25B-8D733F1B7F04}"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4235B1B-A23A-4D82-B975-BDB1401989B8}" type="slidenum">
              <a:rPr lang="cs-CZ" smtClean="0"/>
              <a:pPr>
                <a:defRPr/>
              </a:pPr>
              <a:t>‹#›</a:t>
            </a:fld>
            <a:endParaRPr lang="cs-CZ"/>
          </a:p>
        </p:txBody>
      </p:sp>
    </p:spTree>
    <p:extLst>
      <p:ext uri="{BB962C8B-B14F-4D97-AF65-F5344CB8AC3E}">
        <p14:creationId xmlns:p14="http://schemas.microsoft.com/office/powerpoint/2010/main" val="35603630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95981" y="5292884"/>
            <a:ext cx="6416040" cy="624855"/>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095981" y="972319"/>
            <a:ext cx="6416040" cy="424005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2095981" y="5917739"/>
            <a:ext cx="6416040" cy="88739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53806EB7-D81F-404B-ACAE-5954E4C5B005}" type="datetime1">
              <a:rPr lang="cs-CZ" smtClean="0"/>
              <a:pPr>
                <a:defRPr/>
              </a:pPr>
              <a:t>28.12.2020</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BE20E438-300D-426D-956D-FF05AA67C7E2}" type="slidenum">
              <a:rPr lang="cs-CZ" smtClean="0"/>
              <a:pPr>
                <a:defRPr/>
              </a:pPr>
              <a:t>‹#›</a:t>
            </a:fld>
            <a:endParaRPr lang="cs-CZ"/>
          </a:p>
        </p:txBody>
      </p:sp>
    </p:spTree>
    <p:extLst>
      <p:ext uri="{BB962C8B-B14F-4D97-AF65-F5344CB8AC3E}">
        <p14:creationId xmlns:p14="http://schemas.microsoft.com/office/powerpoint/2010/main" val="29505037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bdélník 1"/>
          <p:cNvSpPr/>
          <p:nvPr/>
        </p:nvSpPr>
        <p:spPr>
          <a:xfrm>
            <a:off x="0" y="996333"/>
            <a:ext cx="10693400" cy="656493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26" name="Zástupný symbol pro nadpis 1"/>
          <p:cNvSpPr>
            <a:spLocks noGrp="1"/>
          </p:cNvSpPr>
          <p:nvPr>
            <p:ph type="title"/>
          </p:nvPr>
        </p:nvSpPr>
        <p:spPr bwMode="auto">
          <a:xfrm>
            <a:off x="3030538" y="145125"/>
            <a:ext cx="7488312"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cs-CZ" dirty="0"/>
          </a:p>
        </p:txBody>
      </p:sp>
      <p:sp>
        <p:nvSpPr>
          <p:cNvPr id="1027" name="Zástupný symbol pro text 2"/>
          <p:cNvSpPr>
            <a:spLocks noGrp="1"/>
          </p:cNvSpPr>
          <p:nvPr>
            <p:ph type="body" idx="1"/>
          </p:nvPr>
        </p:nvSpPr>
        <p:spPr bwMode="auto">
          <a:xfrm>
            <a:off x="534988" y="1260475"/>
            <a:ext cx="9623425" cy="549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534988" y="7008813"/>
            <a:ext cx="2495550" cy="401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Clara Sans" pitchFamily="50" charset="0"/>
              </a:defRPr>
            </a:lvl1pPr>
          </a:lstStyle>
          <a:p>
            <a:pPr>
              <a:defRPr/>
            </a:pPr>
            <a:fld id="{B5044EDA-262F-488C-9A1C-4884F878AF7B}" type="datetime1">
              <a:rPr lang="cs-CZ" smtClean="0"/>
              <a:pPr>
                <a:defRPr/>
              </a:pPr>
              <a:t>28.12.2020</a:t>
            </a:fld>
            <a:endParaRPr lang="cs-CZ"/>
          </a:p>
        </p:txBody>
      </p:sp>
      <p:sp>
        <p:nvSpPr>
          <p:cNvPr id="5" name="Zástupný symbol pro zápatí 4"/>
          <p:cNvSpPr>
            <a:spLocks noGrp="1"/>
          </p:cNvSpPr>
          <p:nvPr>
            <p:ph type="ftr" sz="quarter" idx="3"/>
          </p:nvPr>
        </p:nvSpPr>
        <p:spPr>
          <a:xfrm>
            <a:off x="3652838" y="7008813"/>
            <a:ext cx="3387725" cy="401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Clara Sans" pitchFamily="50" charset="0"/>
              </a:defRPr>
            </a:lvl1pPr>
          </a:lstStyle>
          <a:p>
            <a:pPr>
              <a:defRPr/>
            </a:pPr>
            <a:endParaRPr lang="cs-CZ"/>
          </a:p>
        </p:txBody>
      </p:sp>
      <p:sp>
        <p:nvSpPr>
          <p:cNvPr id="6" name="Zástupný symbol pro číslo snímku 5"/>
          <p:cNvSpPr>
            <a:spLocks noGrp="1"/>
          </p:cNvSpPr>
          <p:nvPr>
            <p:ph type="sldNum" sz="quarter" idx="4"/>
          </p:nvPr>
        </p:nvSpPr>
        <p:spPr>
          <a:xfrm>
            <a:off x="7662863" y="7008813"/>
            <a:ext cx="2495550" cy="401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lara Sans" pitchFamily="50" charset="0"/>
              </a:defRPr>
            </a:lvl1pPr>
          </a:lstStyle>
          <a:p>
            <a:pPr>
              <a:defRPr/>
            </a:pPr>
            <a:fld id="{C0EA4A2D-1AC4-4A39-9436-83225DB5FE6C}" type="slidenum">
              <a:rPr lang="cs-CZ" smtClean="0"/>
              <a:pPr>
                <a:defRPr/>
              </a:pPr>
              <a:t>‹#›</a:t>
            </a:fld>
            <a:endParaRPr lang="cs-CZ"/>
          </a:p>
        </p:txBody>
      </p:sp>
      <p:pic>
        <p:nvPicPr>
          <p:cNvPr id="1031" name="Picture 2" descr="I:\Mayna\!!_práce\RadkaF\JU České Budějovice\PPT prezentace\Podklady\HlavPapir Ekonomická fakulta.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2124" y="216823"/>
            <a:ext cx="2376264" cy="60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2337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ftr="0"/>
  <p:txStyles>
    <p:titleStyle>
      <a:lvl1pPr algn="r" rtl="0" eaLnBrk="1" fontAlgn="base" hangingPunct="1">
        <a:spcBef>
          <a:spcPct val="0"/>
        </a:spcBef>
        <a:spcAft>
          <a:spcPct val="0"/>
        </a:spcAft>
        <a:defRPr sz="2800" kern="1200">
          <a:solidFill>
            <a:schemeClr val="tx2"/>
          </a:solidFill>
          <a:latin typeface="Clara Sans" pitchFamily="50" charset="0"/>
          <a:ea typeface="+mj-ea"/>
          <a:cs typeface="+mj-cs"/>
        </a:defRPr>
      </a:lvl1pPr>
      <a:lvl2pPr algn="l" rtl="0" eaLnBrk="1" fontAlgn="base" hangingPunct="1">
        <a:spcBef>
          <a:spcPct val="0"/>
        </a:spcBef>
        <a:spcAft>
          <a:spcPct val="0"/>
        </a:spcAft>
        <a:defRPr sz="2400">
          <a:solidFill>
            <a:schemeClr val="tx1"/>
          </a:solidFill>
          <a:latin typeface="Clara Sans" pitchFamily="50" charset="0"/>
        </a:defRPr>
      </a:lvl2pPr>
      <a:lvl3pPr algn="l" rtl="0" eaLnBrk="1" fontAlgn="base" hangingPunct="1">
        <a:spcBef>
          <a:spcPct val="0"/>
        </a:spcBef>
        <a:spcAft>
          <a:spcPct val="0"/>
        </a:spcAft>
        <a:defRPr sz="2400">
          <a:solidFill>
            <a:schemeClr val="tx1"/>
          </a:solidFill>
          <a:latin typeface="Clara Sans" pitchFamily="50" charset="0"/>
        </a:defRPr>
      </a:lvl3pPr>
      <a:lvl4pPr algn="l" rtl="0" eaLnBrk="1" fontAlgn="base" hangingPunct="1">
        <a:spcBef>
          <a:spcPct val="0"/>
        </a:spcBef>
        <a:spcAft>
          <a:spcPct val="0"/>
        </a:spcAft>
        <a:defRPr sz="2400">
          <a:solidFill>
            <a:schemeClr val="tx1"/>
          </a:solidFill>
          <a:latin typeface="Clara Sans" pitchFamily="50" charset="0"/>
        </a:defRPr>
      </a:lvl4pPr>
      <a:lvl5pPr algn="l" rtl="0" eaLnBrk="1" fontAlgn="base" hangingPunct="1">
        <a:spcBef>
          <a:spcPct val="0"/>
        </a:spcBef>
        <a:spcAft>
          <a:spcPct val="0"/>
        </a:spcAft>
        <a:defRPr sz="2400">
          <a:solidFill>
            <a:schemeClr val="tx1"/>
          </a:solidFill>
          <a:latin typeface="Clara Sans" pitchFamily="50"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Clara Sans" pitchFamily="50"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Clara Sans" pitchFamily="50"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Clara Sans" pitchFamily="50"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Clara Sans"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vimeo.com/13380577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upload.wikimedia.org/wikipedia/commons/1/1d/Pascal_Pajou_Louvre_RF2981.jp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upload.wikimedia.org/wikipedia/commons/1/1b/Nietzsche187a.jp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hyperlink" Target="http://librivox.bookdesign.biz/book/50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ia801408.us.archive.org/12/items/zarathustra_0809_librivox/zarathustra_01_nietzsche_common_64kb.mp3" TargetMode="External"/><Relationship Id="rId4" Type="http://schemas.openxmlformats.org/officeDocument/2006/relationships/hyperlink" Target="http://www.archive.org/download/zarathustra_0809_librivox/zarathustra_01_nietzsche_common_64kb.mp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www.coe.int/en/web/compass/home" TargetMode="External"/><Relationship Id="rId2" Type="http://schemas.openxmlformats.org/officeDocument/2006/relationships/hyperlink" Target="http://www.coe.int/en/web/compass/where-do-you-stand-?p_p_id=49&amp;p_p_lifecycle=1&amp;p_p_state=normal&amp;p_p_mode=view&amp;_49_struts_action=/my_sites/view&amp;_49_groupId=1155634&amp;_49_privateLayout=false" TargetMode="External"/><Relationship Id="rId1" Type="http://schemas.openxmlformats.org/officeDocument/2006/relationships/slideLayout" Target="../slideLayouts/slideLayout2.xml"/><Relationship Id="rId5" Type="http://schemas.openxmlformats.org/officeDocument/2006/relationships/hyperlink" Target="http://www.coe.int/en/web/compass/access-to-medicaments" TargetMode="External"/><Relationship Id="rId4" Type="http://schemas.openxmlformats.org/officeDocument/2006/relationships/hyperlink" Target="http://www.coe.int/en/web/compass/health"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eycb.coe.int/compasito/chapter_3/1.html" TargetMode="External"/><Relationship Id="rId2" Type="http://schemas.openxmlformats.org/officeDocument/2006/relationships/hyperlink" Target="http://www.eycb.coe.int/compasito/"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cs.wikipedia.org/wiki/Ath%C3%A9nsk%C3%A1_%C5%A1kola"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classics.mit.edu/Plato/republic.8.vii.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C749AD9-F9F1-4AE0-9E49-BF32CF17E695}"/>
              </a:ext>
            </a:extLst>
          </p:cNvPr>
          <p:cNvSpPr>
            <a:spLocks noGrp="1"/>
          </p:cNvSpPr>
          <p:nvPr>
            <p:ph type="ctrTitle"/>
          </p:nvPr>
        </p:nvSpPr>
        <p:spPr/>
        <p:txBody>
          <a:bodyPr/>
          <a:lstStyle/>
          <a:p>
            <a:r>
              <a:rPr lang="cs-CZ" i="1" dirty="0" err="1"/>
              <a:t>Being</a:t>
            </a:r>
            <a:r>
              <a:rPr lang="cs-CZ" i="1" dirty="0"/>
              <a:t> </a:t>
            </a:r>
            <a:r>
              <a:rPr lang="cs-CZ" i="1" dirty="0" err="1"/>
              <a:t>human</a:t>
            </a:r>
            <a:r>
              <a:rPr lang="cs-CZ" dirty="0"/>
              <a:t>: </a:t>
            </a:r>
            <a:r>
              <a:rPr lang="en-US" i="1" dirty="0"/>
              <a:t>Dimensions of</a:t>
            </a:r>
            <a:r>
              <a:rPr lang="cs-CZ" i="1" dirty="0"/>
              <a:t> </a:t>
            </a:r>
            <a:r>
              <a:rPr lang="cs-CZ" i="1" dirty="0" err="1"/>
              <a:t>human</a:t>
            </a:r>
            <a:r>
              <a:rPr lang="en-US" i="1" dirty="0"/>
              <a:t> dignity</a:t>
            </a:r>
            <a:endParaRPr lang="cs-CZ" dirty="0"/>
          </a:p>
        </p:txBody>
      </p:sp>
      <p:sp>
        <p:nvSpPr>
          <p:cNvPr id="3" name="Podnadpis 2">
            <a:extLst>
              <a:ext uri="{FF2B5EF4-FFF2-40B4-BE49-F238E27FC236}">
                <a16:creationId xmlns:a16="http://schemas.microsoft.com/office/drawing/2014/main" id="{BE2D6677-79FB-435E-9F66-8D3D833D62F4}"/>
              </a:ext>
            </a:extLst>
          </p:cNvPr>
          <p:cNvSpPr>
            <a:spLocks noGrp="1"/>
          </p:cNvSpPr>
          <p:nvPr>
            <p:ph type="subTitle" idx="1"/>
          </p:nvPr>
        </p:nvSpPr>
        <p:spPr>
          <a:xfrm>
            <a:off x="1746032" y="4792884"/>
            <a:ext cx="8020050" cy="1452241"/>
          </a:xfrm>
        </p:spPr>
        <p:txBody>
          <a:bodyPr/>
          <a:lstStyle/>
          <a:p>
            <a:pPr algn="r"/>
            <a:r>
              <a:rPr lang="cs-CZ" dirty="0"/>
              <a:t>Zuzana Svobodová</a:t>
            </a:r>
          </a:p>
        </p:txBody>
      </p:sp>
    </p:spTree>
    <p:extLst>
      <p:ext uri="{BB962C8B-B14F-4D97-AF65-F5344CB8AC3E}">
        <p14:creationId xmlns:p14="http://schemas.microsoft.com/office/powerpoint/2010/main" val="42584709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659984" y="824727"/>
            <a:ext cx="9498747" cy="5355312"/>
          </a:xfrm>
          <a:prstGeom prst="rect">
            <a:avLst/>
          </a:prstGeom>
        </p:spPr>
        <p:txBody>
          <a:bodyPr wrap="square">
            <a:spAutoFit/>
          </a:bodyPr>
          <a:lstStyle/>
          <a:p>
            <a:r>
              <a:rPr lang="cs-CZ" sz="2280" dirty="0"/>
              <a:t>„</a:t>
            </a:r>
            <a:r>
              <a:rPr lang="en-US" sz="2280" dirty="0"/>
              <a:t>But then, if I am right, certain professors of education must be wrong when they say that they can put a knowledge into the soul which was not there before, like sight into blind eyes. </a:t>
            </a:r>
            <a:br>
              <a:rPr lang="en-US" sz="2280" dirty="0"/>
            </a:br>
            <a:r>
              <a:rPr lang="cs-CZ" sz="2280" dirty="0"/>
              <a:t>…</a:t>
            </a:r>
            <a:br>
              <a:rPr lang="en-US" sz="2280" dirty="0"/>
            </a:br>
            <a:r>
              <a:rPr lang="en-US" sz="2280" dirty="0"/>
              <a:t>Whereas, our argument shows that </a:t>
            </a:r>
            <a:r>
              <a:rPr lang="en-US" sz="2280" b="1" u="sng" dirty="0"/>
              <a:t>the power and capacity of learning exists in the soul already</a:t>
            </a:r>
            <a:r>
              <a:rPr lang="en-US" sz="2280" dirty="0"/>
              <a:t>; and that just as </a:t>
            </a:r>
            <a:r>
              <a:rPr lang="en-US" sz="2280" b="1" u="sng" dirty="0"/>
              <a:t>the eye was unable to turn from darkness to light without the whole body</a:t>
            </a:r>
            <a:r>
              <a:rPr lang="en-US" sz="2280" dirty="0"/>
              <a:t>, so too </a:t>
            </a:r>
            <a:r>
              <a:rPr lang="en-US" sz="2280" b="1" dirty="0">
                <a:solidFill>
                  <a:srgbClr val="FF0000"/>
                </a:solidFill>
              </a:rPr>
              <a:t>the instrument of knowledge</a:t>
            </a:r>
            <a:r>
              <a:rPr lang="en-US" sz="2280" dirty="0"/>
              <a:t> can only by the </a:t>
            </a:r>
            <a:r>
              <a:rPr lang="en-US" sz="2280" u="sng" dirty="0"/>
              <a:t>movement of the whole soul be </a:t>
            </a:r>
            <a:r>
              <a:rPr lang="en-US" sz="2280" b="1" u="sng" dirty="0"/>
              <a:t>turned from the world of becoming into that of</a:t>
            </a:r>
            <a:r>
              <a:rPr lang="en-US" sz="2280" b="1" dirty="0"/>
              <a:t> being</a:t>
            </a:r>
            <a:r>
              <a:rPr lang="en-US" sz="2280" dirty="0"/>
              <a:t>, and </a:t>
            </a:r>
            <a:r>
              <a:rPr lang="en-US" sz="2280" b="1" dirty="0"/>
              <a:t>learn by degrees to endure the sight of being, and of the brightest and best of being, or in other words, of </a:t>
            </a:r>
            <a:r>
              <a:rPr lang="en-US" sz="2280" b="1" u="sng" dirty="0"/>
              <a:t>the </a:t>
            </a:r>
            <a:r>
              <a:rPr lang="en-US" sz="2280" b="1" u="sng" dirty="0">
                <a:solidFill>
                  <a:srgbClr val="FF0000"/>
                </a:solidFill>
              </a:rPr>
              <a:t>good</a:t>
            </a:r>
            <a:r>
              <a:rPr lang="en-US" sz="2280" dirty="0"/>
              <a:t>. </a:t>
            </a:r>
            <a:br>
              <a:rPr lang="en-US" sz="2280" dirty="0"/>
            </a:br>
            <a:r>
              <a:rPr lang="cs-CZ" sz="2280" dirty="0"/>
              <a:t>… </a:t>
            </a:r>
            <a:r>
              <a:rPr lang="en-US" sz="2280" dirty="0"/>
              <a:t>And must there not be some </a:t>
            </a:r>
            <a:r>
              <a:rPr lang="en-US" sz="2280" b="1" dirty="0"/>
              <a:t>art</a:t>
            </a:r>
            <a:r>
              <a:rPr lang="en-US" sz="2280" dirty="0"/>
              <a:t> which will effect </a:t>
            </a:r>
            <a:r>
              <a:rPr lang="en-US" sz="2280" b="1" u="sng" dirty="0"/>
              <a:t>conversion</a:t>
            </a:r>
            <a:r>
              <a:rPr lang="en-US" sz="2280" dirty="0"/>
              <a:t> in the easiest and quickest manner; </a:t>
            </a:r>
            <a:r>
              <a:rPr lang="en-US" sz="2280" b="1" dirty="0"/>
              <a:t>not implanting the faculty of sight, for that exists already, but has been turned in the wrong direction, and is looking away from the </a:t>
            </a:r>
            <a:r>
              <a:rPr lang="en-US" sz="2280" b="1" dirty="0">
                <a:solidFill>
                  <a:srgbClr val="FF0000"/>
                </a:solidFill>
              </a:rPr>
              <a:t>truth</a:t>
            </a:r>
            <a:r>
              <a:rPr lang="en-US" sz="2280" dirty="0"/>
              <a:t>?</a:t>
            </a:r>
            <a:r>
              <a:rPr lang="cs-CZ" sz="2280" dirty="0"/>
              <a:t>“</a:t>
            </a:r>
            <a:r>
              <a:rPr lang="en-US" sz="2280" dirty="0"/>
              <a:t> </a:t>
            </a:r>
            <a:endParaRPr lang="cs-CZ" sz="228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Aristotle</a:t>
            </a:r>
            <a:endParaRPr lang="cs-CZ" dirty="0"/>
          </a:p>
        </p:txBody>
      </p:sp>
      <p:sp>
        <p:nvSpPr>
          <p:cNvPr id="3" name="Zástupný symbol pro obsah 2"/>
          <p:cNvSpPr>
            <a:spLocks noGrp="1"/>
          </p:cNvSpPr>
          <p:nvPr>
            <p:ph idx="1"/>
          </p:nvPr>
        </p:nvSpPr>
        <p:spPr/>
        <p:txBody>
          <a:bodyPr/>
          <a:lstStyle/>
          <a:p>
            <a:pPr>
              <a:buNone/>
            </a:pPr>
            <a:r>
              <a:rPr lang="cs-CZ" i="1" dirty="0" err="1"/>
              <a:t>But</a:t>
            </a:r>
            <a:r>
              <a:rPr lang="cs-CZ" i="1" dirty="0"/>
              <a:t> </a:t>
            </a:r>
            <a:r>
              <a:rPr lang="cs-CZ" i="1" dirty="0" err="1"/>
              <a:t>Moral</a:t>
            </a:r>
            <a:r>
              <a:rPr lang="cs-CZ" i="1" dirty="0"/>
              <a:t> Science </a:t>
            </a:r>
            <a:r>
              <a:rPr lang="cs-CZ" i="1" dirty="0" err="1"/>
              <a:t>may</a:t>
            </a:r>
            <a:r>
              <a:rPr lang="cs-CZ" i="1" dirty="0"/>
              <a:t> </a:t>
            </a:r>
            <a:r>
              <a:rPr lang="cs-CZ" i="1" dirty="0" err="1"/>
              <a:t>be</a:t>
            </a:r>
            <a:r>
              <a:rPr lang="cs-CZ" i="1" dirty="0"/>
              <a:t> </a:t>
            </a:r>
            <a:r>
              <a:rPr lang="cs-CZ" i="1" dirty="0" err="1"/>
              <a:t>of</a:t>
            </a:r>
            <a:r>
              <a:rPr lang="cs-CZ" i="1" dirty="0"/>
              <a:t> </a:t>
            </a:r>
            <a:r>
              <a:rPr lang="cs-CZ" i="1" dirty="0" err="1"/>
              <a:t>great</a:t>
            </a:r>
            <a:r>
              <a:rPr lang="cs-CZ" i="1" dirty="0"/>
              <a:t> </a:t>
            </a:r>
            <a:r>
              <a:rPr lang="cs-CZ" i="1" dirty="0" err="1"/>
              <a:t>value</a:t>
            </a:r>
            <a:endParaRPr lang="cs-CZ" i="1" dirty="0"/>
          </a:p>
          <a:p>
            <a:pPr>
              <a:buNone/>
            </a:pPr>
            <a:r>
              <a:rPr lang="cs-CZ" i="1" dirty="0"/>
              <a:t>to </a:t>
            </a:r>
            <a:r>
              <a:rPr lang="cs-CZ" i="1" dirty="0" err="1"/>
              <a:t>those</a:t>
            </a:r>
            <a:r>
              <a:rPr lang="cs-CZ" i="1" dirty="0"/>
              <a:t> </a:t>
            </a:r>
            <a:r>
              <a:rPr lang="cs-CZ" i="1" dirty="0" err="1"/>
              <a:t>who</a:t>
            </a:r>
            <a:r>
              <a:rPr lang="cs-CZ" i="1" dirty="0"/>
              <a:t> </a:t>
            </a:r>
            <a:r>
              <a:rPr lang="cs-CZ" i="1" dirty="0" err="1"/>
              <a:t>guide</a:t>
            </a:r>
            <a:r>
              <a:rPr lang="cs-CZ" i="1" dirty="0"/>
              <a:t> </a:t>
            </a:r>
            <a:r>
              <a:rPr lang="cs-CZ" i="1" dirty="0" err="1"/>
              <a:t>their</a:t>
            </a:r>
            <a:r>
              <a:rPr lang="cs-CZ" i="1" dirty="0"/>
              <a:t> </a:t>
            </a:r>
            <a:r>
              <a:rPr lang="cs-CZ" i="1" dirty="0" err="1"/>
              <a:t>desires</a:t>
            </a:r>
            <a:r>
              <a:rPr lang="cs-CZ" i="1" dirty="0"/>
              <a:t> </a:t>
            </a:r>
            <a:r>
              <a:rPr lang="cs-CZ" i="1" dirty="0" err="1"/>
              <a:t>and</a:t>
            </a:r>
            <a:r>
              <a:rPr lang="cs-CZ" i="1" dirty="0"/>
              <a:t> </a:t>
            </a:r>
            <a:r>
              <a:rPr lang="cs-CZ" i="1" dirty="0" err="1"/>
              <a:t>actions</a:t>
            </a:r>
            <a:endParaRPr lang="cs-CZ" i="1" dirty="0"/>
          </a:p>
          <a:p>
            <a:pPr>
              <a:buNone/>
            </a:pPr>
            <a:r>
              <a:rPr lang="cs-CZ" i="1" dirty="0"/>
              <a:t>by </a:t>
            </a:r>
            <a:r>
              <a:rPr lang="cs-CZ" b="1" i="1" dirty="0" err="1"/>
              <a:t>principle</a:t>
            </a:r>
            <a:r>
              <a:rPr lang="cs-CZ" i="1" dirty="0"/>
              <a:t>. </a:t>
            </a:r>
          </a:p>
          <a:p>
            <a:pPr algn="r">
              <a:buNone/>
            </a:pPr>
            <a:r>
              <a:rPr lang="cs-CZ" dirty="0"/>
              <a:t>(</a:t>
            </a:r>
            <a:r>
              <a:rPr lang="cs-CZ" i="1" dirty="0"/>
              <a:t>Nic. </a:t>
            </a:r>
            <a:r>
              <a:rPr lang="cs-CZ" i="1" dirty="0" err="1"/>
              <a:t>Eth</a:t>
            </a:r>
            <a:r>
              <a:rPr lang="cs-CZ" i="1" dirty="0"/>
              <a:t>. </a:t>
            </a:r>
            <a:r>
              <a:rPr lang="cs-CZ" dirty="0"/>
              <a:t>1095a8)</a:t>
            </a:r>
          </a:p>
          <a:p>
            <a:pPr algn="r">
              <a:buNone/>
            </a:pPr>
            <a:endParaRPr lang="cs-CZ" dirty="0"/>
          </a:p>
          <a:p>
            <a:pPr>
              <a:buNone/>
            </a:pPr>
            <a:r>
              <a:rPr lang="cs-CZ" dirty="0" err="1"/>
              <a:t>the</a:t>
            </a:r>
            <a:r>
              <a:rPr lang="cs-CZ" dirty="0"/>
              <a:t> </a:t>
            </a:r>
            <a:r>
              <a:rPr lang="cs-CZ" dirty="0" err="1"/>
              <a:t>end</a:t>
            </a:r>
            <a:r>
              <a:rPr lang="cs-CZ" dirty="0"/>
              <a:t> </a:t>
            </a:r>
            <a:r>
              <a:rPr lang="cs-CZ" dirty="0" err="1"/>
              <a:t>of</a:t>
            </a:r>
            <a:r>
              <a:rPr lang="cs-CZ" dirty="0"/>
              <a:t> </a:t>
            </a:r>
            <a:r>
              <a:rPr lang="cs-CZ" b="1" dirty="0" err="1"/>
              <a:t>virtue</a:t>
            </a:r>
            <a:r>
              <a:rPr lang="cs-CZ" dirty="0"/>
              <a:t> </a:t>
            </a:r>
            <a:r>
              <a:rPr lang="cs-CZ" dirty="0" err="1"/>
              <a:t>is</a:t>
            </a:r>
            <a:r>
              <a:rPr lang="cs-CZ" dirty="0"/>
              <a:t> </a:t>
            </a:r>
            <a:r>
              <a:rPr lang="cs-CZ" dirty="0" err="1"/>
              <a:t>the</a:t>
            </a:r>
            <a:r>
              <a:rPr lang="cs-CZ" dirty="0"/>
              <a:t> </a:t>
            </a:r>
            <a:r>
              <a:rPr lang="cs-CZ" b="1" dirty="0" err="1"/>
              <a:t>right</a:t>
            </a:r>
            <a:endParaRPr lang="cs-CZ" b="1" dirty="0"/>
          </a:p>
          <a:p>
            <a:pPr algn="r">
              <a:buNone/>
            </a:pPr>
            <a:r>
              <a:rPr lang="cs-CZ" dirty="0"/>
              <a:t>(</a:t>
            </a:r>
            <a:r>
              <a:rPr lang="cs-CZ" i="1" dirty="0" err="1"/>
              <a:t>Magna</a:t>
            </a:r>
            <a:r>
              <a:rPr lang="cs-CZ" i="1" dirty="0"/>
              <a:t> </a:t>
            </a:r>
            <a:r>
              <a:rPr lang="cs-CZ" i="1" dirty="0" err="1"/>
              <a:t>moralia</a:t>
            </a:r>
            <a:r>
              <a:rPr lang="cs-CZ" i="1" dirty="0"/>
              <a:t> </a:t>
            </a:r>
            <a:r>
              <a:rPr lang="cs-CZ" dirty="0"/>
              <a:t>1190a 28)</a:t>
            </a:r>
          </a:p>
          <a:p>
            <a:pPr>
              <a:buNone/>
            </a:pPr>
            <a:endParaRPr lang="cs-CZ" dirty="0"/>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4294967295"/>
          </p:nvPr>
        </p:nvGraphicFramePr>
        <p:xfrm>
          <a:off x="1336675" y="1254351"/>
          <a:ext cx="8020050" cy="5116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lipsa 2"/>
          <p:cNvSpPr/>
          <p:nvPr/>
        </p:nvSpPr>
        <p:spPr>
          <a:xfrm>
            <a:off x="3073048" y="4601672"/>
            <a:ext cx="1326297" cy="218647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ovací šipka 6"/>
          <p:cNvCxnSpPr/>
          <p:nvPr/>
        </p:nvCxnSpPr>
        <p:spPr>
          <a:xfrm>
            <a:off x="2188849" y="5359556"/>
            <a:ext cx="821041" cy="505256"/>
          </a:xfrm>
          <a:prstGeom prst="straightConnector1">
            <a:avLst/>
          </a:prstGeom>
          <a:ln cmpd="sng">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Elipsa 8"/>
          <p:cNvSpPr/>
          <p:nvPr/>
        </p:nvSpPr>
        <p:spPr>
          <a:xfrm>
            <a:off x="1336675" y="3528003"/>
            <a:ext cx="1862686" cy="17683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72150" y="192952"/>
            <a:ext cx="7218045" cy="745614"/>
          </a:xfrm>
        </p:spPr>
        <p:txBody>
          <a:bodyPr>
            <a:noAutofit/>
          </a:bodyPr>
          <a:lstStyle/>
          <a:p>
            <a:r>
              <a:rPr lang="en-US" sz="3158" b="1" dirty="0">
                <a:solidFill>
                  <a:srgbClr val="00B050"/>
                </a:solidFill>
              </a:rPr>
              <a:t>Charter of Fundamental Rights</a:t>
            </a:r>
            <a:br>
              <a:rPr lang="cs-CZ" sz="3158" b="1" dirty="0">
                <a:solidFill>
                  <a:srgbClr val="00B050"/>
                </a:solidFill>
              </a:rPr>
            </a:br>
            <a:r>
              <a:rPr lang="en-US" sz="3158" b="1" dirty="0">
                <a:solidFill>
                  <a:srgbClr val="00B050"/>
                </a:solidFill>
              </a:rPr>
              <a:t>of the European Union</a:t>
            </a:r>
            <a:endParaRPr lang="cs-CZ" sz="3158" dirty="0">
              <a:solidFill>
                <a:srgbClr val="00B050"/>
              </a:solidFill>
            </a:endParaRPr>
          </a:p>
        </p:txBody>
      </p:sp>
      <p:sp>
        <p:nvSpPr>
          <p:cNvPr id="3" name="Zástupný symbol pro obsah 2"/>
          <p:cNvSpPr>
            <a:spLocks noGrp="1"/>
          </p:cNvSpPr>
          <p:nvPr>
            <p:ph idx="1"/>
          </p:nvPr>
        </p:nvSpPr>
        <p:spPr>
          <a:xfrm>
            <a:off x="1494122" y="1885921"/>
            <a:ext cx="7641999" cy="4736776"/>
          </a:xfrm>
        </p:spPr>
        <p:txBody>
          <a:bodyPr>
            <a:normAutofit fontScale="40000" lnSpcReduction="20000"/>
          </a:bodyPr>
          <a:lstStyle/>
          <a:p>
            <a:pPr>
              <a:buNone/>
            </a:pPr>
            <a:r>
              <a:rPr lang="en-US" sz="3158" b="1" u="sng" dirty="0"/>
              <a:t>TITLE</a:t>
            </a:r>
            <a:r>
              <a:rPr lang="en-US" sz="3158" b="1" dirty="0"/>
              <a:t> I – DIGNITY</a:t>
            </a:r>
          </a:p>
          <a:p>
            <a:pPr>
              <a:buNone/>
            </a:pPr>
            <a:r>
              <a:rPr lang="en-US" sz="3158" b="1" dirty="0"/>
              <a:t>Article 1 – </a:t>
            </a:r>
            <a:r>
              <a:rPr lang="en-US" sz="3158" b="1" u="sng" dirty="0">
                <a:solidFill>
                  <a:srgbClr val="FF0000"/>
                </a:solidFill>
              </a:rPr>
              <a:t>Human dignity</a:t>
            </a:r>
          </a:p>
          <a:p>
            <a:pPr>
              <a:buNone/>
            </a:pPr>
            <a:r>
              <a:rPr lang="en-US" sz="3158" dirty="0"/>
              <a:t>Human dignity is </a:t>
            </a:r>
            <a:r>
              <a:rPr lang="en-US" sz="3158" dirty="0">
                <a:solidFill>
                  <a:srgbClr val="FF0000"/>
                </a:solidFill>
              </a:rPr>
              <a:t>inviolable</a:t>
            </a:r>
            <a:r>
              <a:rPr lang="en-US" sz="3158" dirty="0"/>
              <a:t>. It </a:t>
            </a:r>
            <a:r>
              <a:rPr lang="en-US" sz="3158" dirty="0">
                <a:solidFill>
                  <a:srgbClr val="FF0000"/>
                </a:solidFill>
              </a:rPr>
              <a:t>must be respected and protected</a:t>
            </a:r>
            <a:r>
              <a:rPr lang="en-US" sz="3158" dirty="0"/>
              <a:t>.</a:t>
            </a:r>
          </a:p>
          <a:p>
            <a:pPr>
              <a:buNone/>
            </a:pPr>
            <a:r>
              <a:rPr lang="en-US" sz="3158" b="1" dirty="0"/>
              <a:t>Article 2 – Right to life</a:t>
            </a:r>
          </a:p>
          <a:p>
            <a:pPr>
              <a:buNone/>
            </a:pPr>
            <a:r>
              <a:rPr lang="en-US" sz="3158" dirty="0"/>
              <a:t>1. Everyone has the right to life.</a:t>
            </a:r>
          </a:p>
          <a:p>
            <a:pPr>
              <a:buNone/>
            </a:pPr>
            <a:r>
              <a:rPr lang="en-US" sz="3158" dirty="0"/>
              <a:t>2. No one shall be condemned to the death penalty, or executed.</a:t>
            </a:r>
          </a:p>
          <a:p>
            <a:pPr>
              <a:buNone/>
            </a:pPr>
            <a:r>
              <a:rPr lang="en-US" sz="3158" b="1" dirty="0"/>
              <a:t>Article 3 – Right to the </a:t>
            </a:r>
            <a:r>
              <a:rPr lang="en-US" sz="3158" b="1" u="sng" dirty="0">
                <a:solidFill>
                  <a:srgbClr val="FF0000"/>
                </a:solidFill>
              </a:rPr>
              <a:t>integrity of the person</a:t>
            </a:r>
          </a:p>
          <a:p>
            <a:pPr>
              <a:buNone/>
            </a:pPr>
            <a:r>
              <a:rPr lang="en-US" sz="3158" dirty="0"/>
              <a:t>1. Everyone has the right to respect for his or her </a:t>
            </a:r>
            <a:r>
              <a:rPr lang="en-US" sz="3158" dirty="0">
                <a:solidFill>
                  <a:srgbClr val="FF0000"/>
                </a:solidFill>
              </a:rPr>
              <a:t>physical and mental integrity</a:t>
            </a:r>
            <a:r>
              <a:rPr lang="en-US" sz="3158" dirty="0"/>
              <a:t>.</a:t>
            </a:r>
          </a:p>
          <a:p>
            <a:pPr>
              <a:buNone/>
            </a:pPr>
            <a:r>
              <a:rPr lang="en-US" sz="3158" dirty="0"/>
              <a:t>2. </a:t>
            </a:r>
            <a:r>
              <a:rPr lang="en-US" sz="3158" u="sng" dirty="0"/>
              <a:t>In the fields of medicine and biology</a:t>
            </a:r>
            <a:r>
              <a:rPr lang="en-US" sz="3158" dirty="0"/>
              <a:t>, the following must be respected in particular:</a:t>
            </a:r>
          </a:p>
          <a:p>
            <a:pPr>
              <a:buNone/>
            </a:pPr>
            <a:r>
              <a:rPr lang="en-US" sz="3158" u="sng" dirty="0"/>
              <a:t>(a)</a:t>
            </a:r>
            <a:r>
              <a:rPr lang="en-US" sz="3158" dirty="0"/>
              <a:t> the </a:t>
            </a:r>
            <a:r>
              <a:rPr lang="en-US" sz="3158" dirty="0">
                <a:solidFill>
                  <a:srgbClr val="FF0000"/>
                </a:solidFill>
              </a:rPr>
              <a:t>free and informed consent </a:t>
            </a:r>
            <a:r>
              <a:rPr lang="en-US" sz="3158" dirty="0"/>
              <a:t>of the person concerned, according to the procedures laid down by law</a:t>
            </a:r>
            <a:r>
              <a:rPr lang="en-US" sz="3158" strike="sngStrike" dirty="0"/>
              <a:t>,</a:t>
            </a:r>
            <a:r>
              <a:rPr lang="en-US" sz="3158" u="sng" dirty="0"/>
              <a:t>;</a:t>
            </a:r>
            <a:endParaRPr lang="en-US" sz="3158" dirty="0"/>
          </a:p>
          <a:p>
            <a:pPr>
              <a:buNone/>
            </a:pPr>
            <a:r>
              <a:rPr lang="en-US" sz="3158" u="sng" dirty="0"/>
              <a:t>(b)</a:t>
            </a:r>
            <a:r>
              <a:rPr lang="en-US" sz="3158" dirty="0"/>
              <a:t> the </a:t>
            </a:r>
            <a:r>
              <a:rPr lang="en-US" sz="3158" dirty="0">
                <a:solidFill>
                  <a:srgbClr val="FF0000"/>
                </a:solidFill>
              </a:rPr>
              <a:t>prohibition of eugenic practices</a:t>
            </a:r>
            <a:r>
              <a:rPr lang="en-US" sz="3158" dirty="0"/>
              <a:t>, in particular those aiming at the </a:t>
            </a:r>
            <a:r>
              <a:rPr lang="en-US" sz="3158" dirty="0">
                <a:solidFill>
                  <a:srgbClr val="FF0000"/>
                </a:solidFill>
              </a:rPr>
              <a:t>selection of persons</a:t>
            </a:r>
            <a:r>
              <a:rPr lang="en-US" sz="3158" u="sng" dirty="0"/>
              <a:t>;</a:t>
            </a:r>
            <a:endParaRPr lang="en-US" sz="3158" dirty="0"/>
          </a:p>
          <a:p>
            <a:pPr>
              <a:buNone/>
            </a:pPr>
            <a:r>
              <a:rPr lang="en-US" sz="3158" u="sng" dirty="0"/>
              <a:t>(c)</a:t>
            </a:r>
            <a:r>
              <a:rPr lang="en-US" sz="3158" dirty="0"/>
              <a:t> the </a:t>
            </a:r>
            <a:r>
              <a:rPr lang="en-US" sz="3158" dirty="0">
                <a:solidFill>
                  <a:srgbClr val="FF0000"/>
                </a:solidFill>
              </a:rPr>
              <a:t>prohibition on making the human body and its parts as such a source of financial gain</a:t>
            </a:r>
            <a:r>
              <a:rPr lang="en-US" sz="3158" strike="sngStrike" dirty="0"/>
              <a:t>,</a:t>
            </a:r>
            <a:r>
              <a:rPr lang="en-US" sz="3158" u="sng" dirty="0"/>
              <a:t>;</a:t>
            </a:r>
            <a:endParaRPr lang="en-US" sz="3158" dirty="0"/>
          </a:p>
          <a:p>
            <a:pPr>
              <a:buNone/>
            </a:pPr>
            <a:r>
              <a:rPr lang="en-US" sz="3158" u="sng" dirty="0"/>
              <a:t>(d)</a:t>
            </a:r>
            <a:r>
              <a:rPr lang="en-US" sz="3158" dirty="0"/>
              <a:t> the </a:t>
            </a:r>
            <a:r>
              <a:rPr lang="en-US" sz="3158" dirty="0">
                <a:solidFill>
                  <a:srgbClr val="FF0000"/>
                </a:solidFill>
              </a:rPr>
              <a:t>prohibition of the reproductive cloning of human beings</a:t>
            </a:r>
            <a:r>
              <a:rPr lang="en-US" sz="3158" dirty="0"/>
              <a:t>.</a:t>
            </a:r>
          </a:p>
          <a:p>
            <a:pPr>
              <a:buNone/>
            </a:pPr>
            <a:r>
              <a:rPr lang="en-US" sz="3158" b="1" dirty="0"/>
              <a:t>Article 4 – Prohibition of torture and inhuman or degrading treatment or punishment</a:t>
            </a:r>
          </a:p>
          <a:p>
            <a:pPr>
              <a:buNone/>
            </a:pPr>
            <a:r>
              <a:rPr lang="en-US" sz="3158" dirty="0"/>
              <a:t>No one shall be subjected to torture or to </a:t>
            </a:r>
            <a:r>
              <a:rPr lang="en-US" sz="3158" dirty="0">
                <a:solidFill>
                  <a:srgbClr val="FF0000"/>
                </a:solidFill>
              </a:rPr>
              <a:t>inhuman or degrading treatment </a:t>
            </a:r>
            <a:r>
              <a:rPr lang="en-US" sz="3158" dirty="0"/>
              <a:t>or punishment.</a:t>
            </a:r>
          </a:p>
          <a:p>
            <a:pPr>
              <a:buNone/>
            </a:pPr>
            <a:r>
              <a:rPr lang="en-US" sz="3158" b="1" dirty="0"/>
              <a:t>Article 5 – Prohibition of slavery and forced </a:t>
            </a:r>
            <a:r>
              <a:rPr lang="en-US" sz="3158" b="1" dirty="0" err="1"/>
              <a:t>labour</a:t>
            </a:r>
            <a:endParaRPr lang="en-US" sz="3158" b="1" dirty="0"/>
          </a:p>
          <a:p>
            <a:pPr>
              <a:buNone/>
            </a:pPr>
            <a:r>
              <a:rPr lang="en-US" sz="3158" dirty="0"/>
              <a:t>1. No one shall be held in slavery or servitude.</a:t>
            </a:r>
          </a:p>
          <a:p>
            <a:pPr>
              <a:buNone/>
            </a:pPr>
            <a:r>
              <a:rPr lang="en-US" sz="3158" dirty="0"/>
              <a:t>2. No one shall be required to perform forced or compulsory </a:t>
            </a:r>
            <a:r>
              <a:rPr lang="en-US" sz="3158" dirty="0" err="1"/>
              <a:t>labour</a:t>
            </a:r>
            <a:r>
              <a:rPr lang="en-US" sz="3158" dirty="0"/>
              <a:t>.</a:t>
            </a:r>
          </a:p>
          <a:p>
            <a:pPr>
              <a:buNone/>
            </a:pPr>
            <a:r>
              <a:rPr lang="en-US" sz="3158" dirty="0"/>
              <a:t>3. Trafficking in human beings is prohibited.</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descr="http://1.bp.blogspot.com/-RFZH5nmgtVY/Vf_cM95-9gI/AAAAAAAADGQ/3gFgWS7ViH4/s640/Leadership-Integrity-is-respect-plus-reponsibility.png"/>
          <p:cNvPicPr>
            <a:picLocks noChangeAspect="1" noChangeArrowheads="1"/>
          </p:cNvPicPr>
          <p:nvPr/>
        </p:nvPicPr>
        <p:blipFill>
          <a:blip r:embed="rId2" cstate="print"/>
          <a:srcRect/>
          <a:stretch>
            <a:fillRect/>
          </a:stretch>
        </p:blipFill>
        <p:spPr bwMode="auto">
          <a:xfrm>
            <a:off x="1999378" y="1318100"/>
            <a:ext cx="6631487" cy="4414083"/>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tegrity Decision Method (IDM) Pyramid for Integrity Intensive"/>
          <p:cNvPicPr>
            <a:picLocks noChangeAspect="1" noChangeArrowheads="1"/>
          </p:cNvPicPr>
          <p:nvPr/>
        </p:nvPicPr>
        <p:blipFill>
          <a:blip r:embed="rId3" cstate="print"/>
          <a:srcRect t="18204" r="-1367"/>
          <a:stretch>
            <a:fillRect/>
          </a:stretch>
        </p:blipFill>
        <p:spPr bwMode="auto">
          <a:xfrm>
            <a:off x="1873064" y="1317507"/>
            <a:ext cx="7483661" cy="4824409"/>
          </a:xfrm>
          <a:prstGeom prst="rect">
            <a:avLst/>
          </a:prstGeom>
          <a:noFill/>
        </p:spPr>
      </p:pic>
      <p:sp>
        <p:nvSpPr>
          <p:cNvPr id="4" name="TextovéPole 3"/>
          <p:cNvSpPr txBox="1"/>
          <p:nvPr/>
        </p:nvSpPr>
        <p:spPr>
          <a:xfrm>
            <a:off x="6862468" y="1822763"/>
            <a:ext cx="2021025" cy="369332"/>
          </a:xfrm>
          <a:prstGeom prst="rect">
            <a:avLst/>
          </a:prstGeom>
          <a:noFill/>
        </p:spPr>
        <p:txBody>
          <a:bodyPr wrap="square" rtlCol="0">
            <a:spAutoFit/>
          </a:bodyPr>
          <a:lstStyle/>
          <a:p>
            <a:r>
              <a:rPr lang="cs-CZ"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s://policedynamics.files.wordpress.com/2010/11/twin-towers.jpg"/>
          <p:cNvPicPr>
            <a:picLocks noChangeAspect="1" noChangeArrowheads="1"/>
          </p:cNvPicPr>
          <p:nvPr/>
        </p:nvPicPr>
        <p:blipFill>
          <a:blip r:embed="rId3" cstate="print"/>
          <a:srcRect/>
          <a:stretch>
            <a:fillRect/>
          </a:stretch>
        </p:blipFill>
        <p:spPr bwMode="auto">
          <a:xfrm>
            <a:off x="1336675" y="781466"/>
            <a:ext cx="8020050" cy="600668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Integrity</a:t>
            </a:r>
          </a:p>
        </p:txBody>
      </p:sp>
      <p:sp>
        <p:nvSpPr>
          <p:cNvPr id="3" name="Zástupný symbol pro obsah 2"/>
          <p:cNvSpPr>
            <a:spLocks noGrp="1"/>
          </p:cNvSpPr>
          <p:nvPr>
            <p:ph idx="1"/>
          </p:nvPr>
        </p:nvSpPr>
        <p:spPr/>
        <p:txBody>
          <a:bodyPr/>
          <a:lstStyle/>
          <a:p>
            <a:r>
              <a:rPr lang="en-US" i="1" dirty="0"/>
              <a:t>Integrity is the virtue of practicing what one believes is right</a:t>
            </a:r>
            <a:r>
              <a:rPr lang="cs-CZ" i="1" dirty="0"/>
              <a:t>.</a:t>
            </a:r>
          </a:p>
          <a:p>
            <a:r>
              <a:rPr lang="en-US" i="1" dirty="0"/>
              <a:t>To act without integrity, even occasionally, will leave others distrustful</a:t>
            </a:r>
            <a:r>
              <a:rPr lang="cs-CZ" i="1" dirty="0"/>
              <a:t>.</a:t>
            </a:r>
          </a:p>
          <a:p>
            <a:r>
              <a:rPr lang="en-US" i="1" dirty="0"/>
              <a:t>Integrity makes us whole, complete</a:t>
            </a:r>
            <a:r>
              <a:rPr lang="cs-CZ" i="1" dirty="0"/>
              <a:t>.</a:t>
            </a:r>
          </a:p>
          <a:p>
            <a:r>
              <a:rPr lang="cs-CZ" i="1" dirty="0" err="1"/>
              <a:t>Can</a:t>
            </a:r>
            <a:r>
              <a:rPr lang="cs-CZ" i="1" dirty="0"/>
              <a:t> I </a:t>
            </a:r>
            <a:r>
              <a:rPr lang="cs-CZ" i="1" dirty="0" err="1"/>
              <a:t>be</a:t>
            </a:r>
            <a:r>
              <a:rPr lang="cs-CZ" i="1" dirty="0"/>
              <a:t> </a:t>
            </a:r>
            <a:r>
              <a:rPr lang="cs-CZ" i="1" dirty="0" err="1"/>
              <a:t>whole</a:t>
            </a:r>
            <a:r>
              <a:rPr lang="cs-CZ" i="1" dirty="0"/>
              <a:t>, </a:t>
            </a:r>
            <a:r>
              <a:rPr lang="cs-CZ" i="1" dirty="0" err="1"/>
              <a:t>complete</a:t>
            </a:r>
            <a:r>
              <a:rPr lang="cs-CZ" i="1" dirty="0"/>
              <a:t>?</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46750" y="2580648"/>
            <a:ext cx="7218045" cy="1002506"/>
          </a:xfrm>
        </p:spPr>
        <p:txBody>
          <a:bodyPr/>
          <a:lstStyle/>
          <a:p>
            <a:r>
              <a:rPr lang="cs-CZ" dirty="0"/>
              <a:t>Professional </a:t>
            </a:r>
            <a:r>
              <a:rPr lang="cs-CZ" dirty="0" err="1"/>
              <a:t>ethical</a:t>
            </a:r>
            <a:r>
              <a:rPr lang="cs-CZ" dirty="0"/>
              <a:t> </a:t>
            </a:r>
            <a:r>
              <a:rPr lang="cs-CZ" dirty="0" err="1"/>
              <a:t>framework</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FAIR</a:t>
            </a:r>
          </a:p>
        </p:txBody>
      </p:sp>
      <p:sp>
        <p:nvSpPr>
          <p:cNvPr id="3" name="Zástupný symbol pro obsah 2"/>
          <p:cNvSpPr>
            <a:spLocks noGrp="1"/>
          </p:cNvSpPr>
          <p:nvPr>
            <p:ph idx="1"/>
          </p:nvPr>
        </p:nvSpPr>
        <p:spPr/>
        <p:txBody>
          <a:bodyPr/>
          <a:lstStyle/>
          <a:p>
            <a:r>
              <a:rPr lang="cs-CZ" b="1" dirty="0" err="1"/>
              <a:t>F</a:t>
            </a:r>
            <a:r>
              <a:rPr lang="cs-CZ" dirty="0" err="1"/>
              <a:t>airness</a:t>
            </a:r>
            <a:endParaRPr lang="cs-CZ" dirty="0"/>
          </a:p>
          <a:p>
            <a:r>
              <a:rPr lang="cs-CZ" dirty="0" err="1"/>
              <a:t>respect</a:t>
            </a:r>
            <a:r>
              <a:rPr lang="cs-CZ" dirty="0"/>
              <a:t> </a:t>
            </a:r>
            <a:r>
              <a:rPr lang="cs-CZ" dirty="0" err="1"/>
              <a:t>for</a:t>
            </a:r>
            <a:r>
              <a:rPr lang="cs-CZ" dirty="0"/>
              <a:t> </a:t>
            </a:r>
            <a:r>
              <a:rPr lang="cs-CZ" b="1" dirty="0"/>
              <a:t>A</a:t>
            </a:r>
            <a:r>
              <a:rPr lang="cs-CZ" dirty="0"/>
              <a:t>utonomy</a:t>
            </a:r>
          </a:p>
          <a:p>
            <a:r>
              <a:rPr lang="cs-CZ" b="1" dirty="0"/>
              <a:t>I</a:t>
            </a:r>
            <a:r>
              <a:rPr lang="cs-CZ" dirty="0"/>
              <a:t>ntegrity</a:t>
            </a:r>
          </a:p>
          <a:p>
            <a:r>
              <a:rPr lang="cs-CZ" dirty="0" err="1"/>
              <a:t>seeking</a:t>
            </a:r>
            <a:r>
              <a:rPr lang="cs-CZ" dirty="0"/>
              <a:t> </a:t>
            </a:r>
            <a:r>
              <a:rPr lang="cs-CZ" dirty="0" err="1"/>
              <a:t>the</a:t>
            </a:r>
            <a:r>
              <a:rPr lang="cs-CZ" dirty="0"/>
              <a:t> most </a:t>
            </a:r>
            <a:r>
              <a:rPr lang="cs-CZ" dirty="0" err="1"/>
              <a:t>beneficial</a:t>
            </a:r>
            <a:r>
              <a:rPr lang="cs-CZ" dirty="0"/>
              <a:t> </a:t>
            </a:r>
            <a:r>
              <a:rPr lang="cs-CZ" dirty="0" err="1"/>
              <a:t>and</a:t>
            </a:r>
            <a:r>
              <a:rPr lang="cs-CZ" dirty="0"/>
              <a:t> </a:t>
            </a:r>
            <a:r>
              <a:rPr lang="cs-CZ" dirty="0" err="1"/>
              <a:t>least</a:t>
            </a:r>
            <a:r>
              <a:rPr lang="cs-CZ" dirty="0"/>
              <a:t> </a:t>
            </a:r>
            <a:r>
              <a:rPr lang="cs-CZ" dirty="0" err="1"/>
              <a:t>harmful</a:t>
            </a:r>
            <a:r>
              <a:rPr lang="cs-CZ" dirty="0"/>
              <a:t> </a:t>
            </a:r>
            <a:r>
              <a:rPr lang="cs-CZ" dirty="0" err="1"/>
              <a:t>consequences</a:t>
            </a:r>
            <a:r>
              <a:rPr lang="cs-CZ" dirty="0"/>
              <a:t>, </a:t>
            </a:r>
            <a:r>
              <a:rPr lang="cs-CZ" dirty="0" err="1"/>
              <a:t>or</a:t>
            </a:r>
            <a:r>
              <a:rPr lang="cs-CZ" dirty="0"/>
              <a:t> </a:t>
            </a:r>
            <a:r>
              <a:rPr lang="cs-CZ" b="1" dirty="0" err="1"/>
              <a:t>R</a:t>
            </a:r>
            <a:r>
              <a:rPr lang="cs-CZ" dirty="0" err="1"/>
              <a:t>esults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From</a:t>
            </a:r>
            <a:r>
              <a:rPr lang="cs-CZ" dirty="0"/>
              <a:t> Vietnam to </a:t>
            </a:r>
            <a:r>
              <a:rPr lang="cs-CZ" dirty="0" err="1"/>
              <a:t>Australia</a:t>
            </a:r>
            <a:endParaRPr lang="cs-CZ" dirty="0"/>
          </a:p>
        </p:txBody>
      </p:sp>
      <p:sp>
        <p:nvSpPr>
          <p:cNvPr id="3" name="Zástupný symbol pro obsah 2"/>
          <p:cNvSpPr>
            <a:spLocks noGrp="1"/>
          </p:cNvSpPr>
          <p:nvPr>
            <p:ph idx="1"/>
          </p:nvPr>
        </p:nvSpPr>
        <p:spPr/>
        <p:txBody>
          <a:bodyPr>
            <a:normAutofit/>
          </a:bodyPr>
          <a:lstStyle/>
          <a:p>
            <a:pPr>
              <a:buNone/>
            </a:pPr>
            <a:r>
              <a:rPr lang="cs-CZ" dirty="0">
                <a:hlinkClick r:id="rId2"/>
              </a:rPr>
              <a:t>https://vimeo.com/133805771</a:t>
            </a:r>
            <a:endParaRPr lang="cs-CZ" dirty="0"/>
          </a:p>
          <a:p>
            <a:r>
              <a:rPr lang="cs-CZ" dirty="0"/>
              <a:t>S</a:t>
            </a:r>
            <a:r>
              <a:rPr lang="en-US" dirty="0" err="1"/>
              <a:t>hort</a:t>
            </a:r>
            <a:r>
              <a:rPr lang="en-US" dirty="0"/>
              <a:t> documentary </a:t>
            </a:r>
            <a:r>
              <a:rPr lang="cs-CZ" dirty="0"/>
              <a:t>- </a:t>
            </a:r>
            <a:r>
              <a:rPr lang="en-US" dirty="0"/>
              <a:t>the story of Tri Nguyen's childhood escape from war-torn Vietnam, and his eventual resettlement in Australia. </a:t>
            </a:r>
          </a:p>
          <a:p>
            <a:r>
              <a:rPr lang="en-US" sz="1579" dirty="0"/>
              <a:t>The film won the Audience Award and the 2015 Human Rights and Film Festival in Melbourne, Australia. It was later featured on The Guardian website, and has screened at events in the UK, Eastern Europe, New Zealand and Australia.</a:t>
            </a:r>
          </a:p>
          <a:p>
            <a:r>
              <a:rPr lang="en-US" sz="1579" dirty="0"/>
              <a:t>Directed and edited by </a:t>
            </a:r>
            <a:r>
              <a:rPr lang="en-US" sz="1579" dirty="0" err="1"/>
              <a:t>Marleena</a:t>
            </a:r>
            <a:r>
              <a:rPr lang="en-US" sz="1579" dirty="0"/>
              <a:t> Forward with animation by </a:t>
            </a:r>
            <a:r>
              <a:rPr lang="en-US" sz="1579" dirty="0" err="1"/>
              <a:t>Ning</a:t>
            </a:r>
            <a:r>
              <a:rPr lang="en-US" sz="1579" dirty="0"/>
              <a:t> </a:t>
            </a:r>
            <a:r>
              <a:rPr lang="en-US" sz="1579" dirty="0" err="1"/>
              <a:t>Xue</a:t>
            </a:r>
            <a:r>
              <a:rPr lang="en-US" sz="1579" dirty="0"/>
              <a:t>.</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Principles</a:t>
            </a:r>
            <a:r>
              <a:rPr lang="cs-CZ" dirty="0"/>
              <a:t> </a:t>
            </a:r>
            <a:r>
              <a:rPr lang="cs-CZ" dirty="0" err="1"/>
              <a:t>and</a:t>
            </a:r>
            <a:r>
              <a:rPr lang="cs-CZ" dirty="0"/>
              <a:t> </a:t>
            </a:r>
            <a:r>
              <a:rPr lang="cs-CZ" dirty="0" err="1"/>
              <a:t>obligations</a:t>
            </a:r>
            <a:endParaRPr lang="cs-CZ" dirty="0"/>
          </a:p>
        </p:txBody>
      </p:sp>
      <p:sp>
        <p:nvSpPr>
          <p:cNvPr id="3" name="Zástupný symbol pro obsah 2"/>
          <p:cNvSpPr>
            <a:spLocks noGrp="1"/>
          </p:cNvSpPr>
          <p:nvPr>
            <p:ph idx="1"/>
          </p:nvPr>
        </p:nvSpPr>
        <p:spPr/>
        <p:txBody>
          <a:bodyPr/>
          <a:lstStyle/>
          <a:p>
            <a:r>
              <a:rPr lang="cs-CZ" dirty="0" err="1"/>
              <a:t>Respect</a:t>
            </a:r>
            <a:r>
              <a:rPr lang="cs-CZ" dirty="0"/>
              <a:t> </a:t>
            </a:r>
            <a:r>
              <a:rPr lang="cs-CZ" dirty="0" err="1"/>
              <a:t>for</a:t>
            </a:r>
            <a:r>
              <a:rPr lang="cs-CZ" dirty="0"/>
              <a:t> Autonomy</a:t>
            </a:r>
          </a:p>
          <a:p>
            <a:r>
              <a:rPr lang="cs-CZ" dirty="0" err="1"/>
              <a:t>Nonmaleficence</a:t>
            </a:r>
            <a:endParaRPr lang="cs-CZ" dirty="0"/>
          </a:p>
          <a:p>
            <a:r>
              <a:rPr lang="cs-CZ" dirty="0" err="1"/>
              <a:t>Beneficence</a:t>
            </a:r>
            <a:endParaRPr lang="cs-CZ" dirty="0"/>
          </a:p>
          <a:p>
            <a:r>
              <a:rPr lang="cs-CZ" dirty="0"/>
              <a:t>Justice</a:t>
            </a:r>
          </a:p>
          <a:p>
            <a:endParaRPr lang="cs-CZ" dirty="0"/>
          </a:p>
          <a:p>
            <a:r>
              <a:rPr lang="cs-CZ" dirty="0" err="1"/>
              <a:t>Professional</a:t>
            </a:r>
            <a:r>
              <a:rPr lang="cs-CZ" dirty="0"/>
              <a:t>-</a:t>
            </a:r>
            <a:r>
              <a:rPr lang="cs-CZ" dirty="0" err="1"/>
              <a:t>Patient</a:t>
            </a:r>
            <a:r>
              <a:rPr lang="cs-CZ" dirty="0"/>
              <a:t> </a:t>
            </a:r>
            <a:r>
              <a:rPr lang="cs-CZ" dirty="0" err="1"/>
              <a:t>Relationships</a:t>
            </a:r>
            <a:r>
              <a:rPr lang="cs-CZ" dirty="0"/>
              <a:t>: </a:t>
            </a:r>
            <a:r>
              <a:rPr lang="cs-CZ" dirty="0" err="1"/>
              <a:t>veracity</a:t>
            </a:r>
            <a:r>
              <a:rPr lang="cs-CZ" dirty="0"/>
              <a:t>, </a:t>
            </a:r>
            <a:r>
              <a:rPr lang="cs-CZ" dirty="0" err="1"/>
              <a:t>privacy</a:t>
            </a:r>
            <a:r>
              <a:rPr lang="cs-CZ" dirty="0"/>
              <a:t>, </a:t>
            </a:r>
            <a:r>
              <a:rPr lang="cs-CZ" dirty="0" err="1"/>
              <a:t>confidentiality</a:t>
            </a:r>
            <a:r>
              <a:rPr lang="cs-CZ" dirty="0"/>
              <a:t>, </a:t>
            </a:r>
            <a:r>
              <a:rPr lang="cs-CZ" dirty="0" err="1"/>
              <a:t>fidelity</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Humanity – basic </a:t>
            </a:r>
            <a:r>
              <a:rPr lang="cs-CZ" dirty="0" err="1"/>
              <a:t>concepts</a:t>
            </a:r>
            <a:endParaRPr lang="cs-CZ" dirty="0"/>
          </a:p>
        </p:txBody>
      </p:sp>
      <p:sp>
        <p:nvSpPr>
          <p:cNvPr id="3" name="Zástupný symbol pro obsah 2"/>
          <p:cNvSpPr>
            <a:spLocks noGrp="1"/>
          </p:cNvSpPr>
          <p:nvPr>
            <p:ph idx="1"/>
          </p:nvPr>
        </p:nvSpPr>
        <p:spPr/>
        <p:txBody>
          <a:bodyPr/>
          <a:lstStyle/>
          <a:p>
            <a:r>
              <a:rPr lang="cs-CZ" dirty="0" err="1"/>
              <a:t>The</a:t>
            </a:r>
            <a:r>
              <a:rPr lang="cs-CZ" dirty="0"/>
              <a:t> </a:t>
            </a:r>
            <a:r>
              <a:rPr lang="cs-CZ" dirty="0" err="1"/>
              <a:t>Human</a:t>
            </a:r>
            <a:r>
              <a:rPr lang="cs-CZ" dirty="0"/>
              <a:t> </a:t>
            </a:r>
            <a:r>
              <a:rPr lang="cs-CZ" dirty="0" err="1"/>
              <a:t>Nature</a:t>
            </a:r>
            <a:r>
              <a:rPr lang="cs-CZ" dirty="0"/>
              <a:t> (</a:t>
            </a:r>
            <a:r>
              <a:rPr lang="cs-CZ" dirty="0" err="1"/>
              <a:t>e</a:t>
            </a:r>
            <a:r>
              <a:rPr lang="cs-CZ" dirty="0"/>
              <a:t>. g. </a:t>
            </a:r>
            <a:r>
              <a:rPr lang="cs-CZ" dirty="0" err="1"/>
              <a:t>Stevenson</a:t>
            </a:r>
            <a:r>
              <a:rPr lang="cs-CZ" dirty="0"/>
              <a:t>, L., </a:t>
            </a:r>
            <a:r>
              <a:rPr lang="cs-CZ" dirty="0" err="1"/>
              <a:t>Haberman</a:t>
            </a:r>
            <a:r>
              <a:rPr lang="cs-CZ" dirty="0"/>
              <a:t> D. L., </a:t>
            </a:r>
            <a:r>
              <a:rPr lang="cs-CZ" i="1" dirty="0"/>
              <a:t>Ten </a:t>
            </a:r>
            <a:r>
              <a:rPr lang="cs-CZ" i="1" dirty="0" err="1"/>
              <a:t>Theories</a:t>
            </a:r>
            <a:r>
              <a:rPr lang="cs-CZ" i="1" dirty="0"/>
              <a:t> </a:t>
            </a:r>
            <a:r>
              <a:rPr lang="cs-CZ" i="1" dirty="0" err="1"/>
              <a:t>of</a:t>
            </a:r>
            <a:r>
              <a:rPr lang="cs-CZ" i="1" dirty="0"/>
              <a:t> </a:t>
            </a:r>
            <a:r>
              <a:rPr lang="cs-CZ" i="1" dirty="0" err="1"/>
              <a:t>Human</a:t>
            </a:r>
            <a:r>
              <a:rPr lang="cs-CZ" i="1" dirty="0"/>
              <a:t> </a:t>
            </a:r>
            <a:r>
              <a:rPr lang="cs-CZ" i="1" dirty="0" err="1"/>
              <a:t>Nature</a:t>
            </a:r>
            <a:r>
              <a:rPr lang="cs-CZ" dirty="0"/>
              <a:t>, 5th </a:t>
            </a:r>
            <a:r>
              <a:rPr lang="cs-CZ" dirty="0" err="1"/>
              <a:t>ed</a:t>
            </a:r>
            <a:r>
              <a:rPr lang="cs-CZ" dirty="0"/>
              <a:t>. 2009 / </a:t>
            </a:r>
            <a:r>
              <a:rPr lang="cs-CZ" dirty="0" err="1"/>
              <a:t>Philosophical</a:t>
            </a:r>
            <a:r>
              <a:rPr lang="cs-CZ" dirty="0"/>
              <a:t> </a:t>
            </a:r>
            <a:r>
              <a:rPr lang="cs-CZ" dirty="0" err="1"/>
              <a:t>anthropology</a:t>
            </a:r>
            <a:r>
              <a:rPr lang="cs-CZ" dirty="0"/>
              <a:t>) </a:t>
            </a:r>
          </a:p>
          <a:p>
            <a:r>
              <a:rPr lang="cs-CZ" dirty="0" err="1"/>
              <a:t>The</a:t>
            </a:r>
            <a:r>
              <a:rPr lang="cs-CZ" dirty="0"/>
              <a:t> </a:t>
            </a:r>
            <a:r>
              <a:rPr lang="cs-CZ" dirty="0" err="1"/>
              <a:t>Human</a:t>
            </a:r>
            <a:r>
              <a:rPr lang="cs-CZ" dirty="0"/>
              <a:t> </a:t>
            </a:r>
            <a:r>
              <a:rPr lang="cs-CZ" dirty="0" err="1"/>
              <a:t>Condition</a:t>
            </a:r>
            <a:r>
              <a:rPr lang="cs-CZ" dirty="0"/>
              <a:t> (</a:t>
            </a:r>
            <a:r>
              <a:rPr lang="cs-CZ" dirty="0" err="1"/>
              <a:t>Hannah</a:t>
            </a:r>
            <a:r>
              <a:rPr lang="cs-CZ" dirty="0"/>
              <a:t> </a:t>
            </a:r>
            <a:r>
              <a:rPr lang="cs-CZ" dirty="0" err="1"/>
              <a:t>Arendt</a:t>
            </a:r>
            <a:r>
              <a:rPr lang="cs-CZ" dirty="0"/>
              <a:t> 1958. 1998)</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Humanity </a:t>
            </a:r>
            <a:r>
              <a:rPr lang="cs-CZ" dirty="0" err="1"/>
              <a:t>is</a:t>
            </a:r>
            <a:r>
              <a:rPr lang="cs-CZ" dirty="0"/>
              <a:t> a </a:t>
            </a:r>
            <a:r>
              <a:rPr lang="cs-CZ" dirty="0" err="1"/>
              <a:t>possibility</a:t>
            </a:r>
            <a:endParaRPr lang="cs-CZ" dirty="0"/>
          </a:p>
        </p:txBody>
      </p:sp>
      <p:sp>
        <p:nvSpPr>
          <p:cNvPr id="3" name="Zástupný symbol pro obsah 2"/>
          <p:cNvSpPr>
            <a:spLocks noGrp="1"/>
          </p:cNvSpPr>
          <p:nvPr>
            <p:ph idx="1"/>
          </p:nvPr>
        </p:nvSpPr>
        <p:spPr/>
        <p:txBody>
          <a:bodyPr>
            <a:normAutofit/>
          </a:bodyPr>
          <a:lstStyle/>
          <a:p>
            <a:pPr>
              <a:buNone/>
            </a:pPr>
            <a:r>
              <a:rPr lang="cs-CZ" dirty="0"/>
              <a:t>„</a:t>
            </a:r>
            <a:r>
              <a:rPr lang="cs-CZ" dirty="0" err="1"/>
              <a:t>Being</a:t>
            </a:r>
            <a:r>
              <a:rPr lang="cs-CZ" dirty="0"/>
              <a:t> </a:t>
            </a:r>
            <a:r>
              <a:rPr lang="cs-CZ" dirty="0" err="1"/>
              <a:t>born</a:t>
            </a:r>
            <a:r>
              <a:rPr lang="cs-CZ" dirty="0"/>
              <a:t> </a:t>
            </a:r>
            <a:r>
              <a:rPr lang="cs-CZ" dirty="0" err="1"/>
              <a:t>into</a:t>
            </a:r>
            <a:r>
              <a:rPr lang="cs-CZ" dirty="0"/>
              <a:t> </a:t>
            </a:r>
            <a:r>
              <a:rPr lang="cs-CZ" dirty="0" err="1"/>
              <a:t>the</a:t>
            </a:r>
            <a:r>
              <a:rPr lang="cs-CZ" dirty="0"/>
              <a:t> species </a:t>
            </a:r>
            <a:r>
              <a:rPr lang="cs-CZ" i="1" dirty="0"/>
              <a:t>homo sapiens </a:t>
            </a:r>
            <a:r>
              <a:rPr lang="cs-CZ" i="1" dirty="0" err="1"/>
              <a:t>sapiens</a:t>
            </a:r>
            <a:r>
              <a:rPr lang="cs-CZ" dirty="0"/>
              <a:t> </a:t>
            </a:r>
            <a:r>
              <a:rPr lang="cs-CZ" dirty="0" err="1"/>
              <a:t>is</a:t>
            </a:r>
            <a:r>
              <a:rPr lang="cs-CZ" dirty="0"/>
              <a:t> a </a:t>
            </a:r>
            <a:r>
              <a:rPr lang="cs-CZ" dirty="0" err="1"/>
              <a:t>chance</a:t>
            </a:r>
            <a:r>
              <a:rPr lang="cs-CZ" dirty="0"/>
              <a:t> </a:t>
            </a:r>
            <a:r>
              <a:rPr lang="cs-CZ" b="1" dirty="0"/>
              <a:t>to </a:t>
            </a:r>
            <a:r>
              <a:rPr lang="cs-CZ" b="1" dirty="0" err="1"/>
              <a:t>become</a:t>
            </a:r>
            <a:r>
              <a:rPr lang="cs-CZ" b="1" dirty="0"/>
              <a:t> </a:t>
            </a:r>
            <a:r>
              <a:rPr lang="cs-CZ" b="1" dirty="0" err="1"/>
              <a:t>who</a:t>
            </a:r>
            <a:r>
              <a:rPr lang="cs-CZ" b="1" dirty="0"/>
              <a:t> </a:t>
            </a:r>
            <a:r>
              <a:rPr lang="cs-CZ" b="1" dirty="0" err="1"/>
              <a:t>we</a:t>
            </a:r>
            <a:r>
              <a:rPr lang="cs-CZ" b="1" dirty="0"/>
              <a:t> </a:t>
            </a:r>
            <a:r>
              <a:rPr lang="cs-CZ" b="1" dirty="0" err="1"/>
              <a:t>shall</a:t>
            </a:r>
            <a:r>
              <a:rPr lang="cs-CZ" b="1" dirty="0"/>
              <a:t> </a:t>
            </a:r>
            <a:r>
              <a:rPr lang="cs-CZ" b="1" dirty="0" err="1"/>
              <a:t>be</a:t>
            </a:r>
            <a:r>
              <a:rPr lang="cs-CZ" dirty="0"/>
              <a:t>, </a:t>
            </a:r>
            <a:r>
              <a:rPr lang="cs-CZ" dirty="0" err="1"/>
              <a:t>and</a:t>
            </a:r>
            <a:r>
              <a:rPr lang="cs-CZ" dirty="0"/>
              <a:t> </a:t>
            </a:r>
            <a:r>
              <a:rPr lang="cs-CZ" dirty="0" err="1"/>
              <a:t>that</a:t>
            </a:r>
            <a:r>
              <a:rPr lang="cs-CZ" dirty="0"/>
              <a:t> </a:t>
            </a:r>
            <a:r>
              <a:rPr lang="cs-CZ" dirty="0" err="1"/>
              <a:t>process</a:t>
            </a:r>
            <a:r>
              <a:rPr lang="cs-CZ" dirty="0"/>
              <a:t> </a:t>
            </a:r>
            <a:r>
              <a:rPr lang="cs-CZ" b="1" dirty="0" err="1"/>
              <a:t>is</a:t>
            </a:r>
            <a:r>
              <a:rPr lang="cs-CZ" b="1" dirty="0"/>
              <a:t> not </a:t>
            </a:r>
            <a:r>
              <a:rPr lang="cs-CZ" b="1" dirty="0" err="1"/>
              <a:t>automatic</a:t>
            </a:r>
            <a:r>
              <a:rPr lang="cs-CZ" dirty="0"/>
              <a:t>: A dog </a:t>
            </a:r>
            <a:r>
              <a:rPr lang="cs-CZ" dirty="0" err="1"/>
              <a:t>cannot</a:t>
            </a:r>
            <a:r>
              <a:rPr lang="cs-CZ" dirty="0"/>
              <a:t> </a:t>
            </a:r>
            <a:r>
              <a:rPr lang="cs-CZ" dirty="0" err="1"/>
              <a:t>be</a:t>
            </a:r>
            <a:r>
              <a:rPr lang="cs-CZ" dirty="0"/>
              <a:t> in-dog </a:t>
            </a:r>
            <a:r>
              <a:rPr lang="cs-CZ" dirty="0" err="1"/>
              <a:t>or</a:t>
            </a:r>
            <a:r>
              <a:rPr lang="cs-CZ" dirty="0"/>
              <a:t> a </a:t>
            </a:r>
            <a:r>
              <a:rPr lang="cs-CZ" dirty="0" err="1"/>
              <a:t>horse</a:t>
            </a:r>
            <a:r>
              <a:rPr lang="cs-CZ" dirty="0"/>
              <a:t> in-</a:t>
            </a:r>
            <a:r>
              <a:rPr lang="cs-CZ" dirty="0" err="1"/>
              <a:t>horse</a:t>
            </a:r>
            <a:r>
              <a:rPr lang="cs-CZ" dirty="0"/>
              <a:t>, </a:t>
            </a:r>
            <a:r>
              <a:rPr lang="cs-CZ" dirty="0" err="1"/>
              <a:t>but</a:t>
            </a:r>
            <a:r>
              <a:rPr lang="cs-CZ" dirty="0"/>
              <a:t> </a:t>
            </a:r>
            <a:r>
              <a:rPr lang="cs-CZ" b="1" dirty="0"/>
              <a:t>a </a:t>
            </a:r>
            <a:r>
              <a:rPr lang="cs-CZ" b="1" dirty="0" err="1"/>
              <a:t>human</a:t>
            </a:r>
            <a:r>
              <a:rPr lang="cs-CZ" b="1" dirty="0"/>
              <a:t> </a:t>
            </a:r>
            <a:r>
              <a:rPr lang="cs-CZ" b="1" dirty="0" err="1"/>
              <a:t>can</a:t>
            </a:r>
            <a:r>
              <a:rPr lang="cs-CZ" b="1" dirty="0"/>
              <a:t> </a:t>
            </a:r>
            <a:r>
              <a:rPr lang="cs-CZ" b="1" dirty="0" err="1"/>
              <a:t>be</a:t>
            </a:r>
            <a:r>
              <a:rPr lang="cs-CZ" b="1" dirty="0"/>
              <a:t> in-</a:t>
            </a:r>
            <a:r>
              <a:rPr lang="cs-CZ" b="1" dirty="0" err="1"/>
              <a:t>human</a:t>
            </a:r>
            <a:r>
              <a:rPr lang="cs-CZ" dirty="0"/>
              <a:t>: </a:t>
            </a:r>
            <a:r>
              <a:rPr lang="cs-CZ" b="1" dirty="0" err="1"/>
              <a:t>our</a:t>
            </a:r>
            <a:r>
              <a:rPr lang="cs-CZ" b="1" dirty="0"/>
              <a:t> humanity </a:t>
            </a:r>
            <a:r>
              <a:rPr lang="cs-CZ" b="1" dirty="0" err="1"/>
              <a:t>is</a:t>
            </a:r>
            <a:r>
              <a:rPr lang="cs-CZ" b="1" dirty="0"/>
              <a:t> a </a:t>
            </a:r>
            <a:r>
              <a:rPr lang="cs-CZ" b="1" dirty="0" err="1"/>
              <a:t>possibility</a:t>
            </a:r>
            <a:r>
              <a:rPr lang="cs-CZ" b="1" dirty="0"/>
              <a:t> </a:t>
            </a:r>
            <a:r>
              <a:rPr lang="cs-CZ" b="1" dirty="0" err="1"/>
              <a:t>of</a:t>
            </a:r>
            <a:r>
              <a:rPr lang="cs-CZ" b="1" dirty="0"/>
              <a:t> </a:t>
            </a:r>
            <a:r>
              <a:rPr lang="cs-CZ" b="1" dirty="0" err="1"/>
              <a:t>which</a:t>
            </a:r>
            <a:r>
              <a:rPr lang="cs-CZ" b="1" dirty="0"/>
              <a:t> </a:t>
            </a:r>
            <a:r>
              <a:rPr lang="cs-CZ" b="1" dirty="0" err="1"/>
              <a:t>we</a:t>
            </a:r>
            <a:r>
              <a:rPr lang="cs-CZ" b="1" dirty="0"/>
              <a:t> </a:t>
            </a:r>
            <a:r>
              <a:rPr lang="cs-CZ" b="1" dirty="0" err="1"/>
              <a:t>can</a:t>
            </a:r>
            <a:r>
              <a:rPr lang="cs-CZ" b="1" dirty="0"/>
              <a:t> </a:t>
            </a:r>
            <a:r>
              <a:rPr lang="cs-CZ" b="1" dirty="0" err="1"/>
              <a:t>fall</a:t>
            </a:r>
            <a:r>
              <a:rPr lang="cs-CZ" dirty="0"/>
              <a:t> </a:t>
            </a:r>
            <a:r>
              <a:rPr lang="cs-CZ" dirty="0" err="1"/>
              <a:t>short</a:t>
            </a:r>
            <a:r>
              <a:rPr lang="cs-CZ" dirty="0"/>
              <a:t>.“ (Kohák, Erazim: </a:t>
            </a:r>
            <a:r>
              <a:rPr lang="cs-CZ" i="1" dirty="0" err="1"/>
              <a:t>Selves</a:t>
            </a:r>
            <a:r>
              <a:rPr lang="cs-CZ" i="1" dirty="0"/>
              <a:t>, </a:t>
            </a:r>
            <a:r>
              <a:rPr lang="cs-CZ" i="1" dirty="0" err="1"/>
              <a:t>People</a:t>
            </a:r>
            <a:r>
              <a:rPr lang="cs-CZ" i="1" dirty="0"/>
              <a:t>, Person</a:t>
            </a:r>
            <a:r>
              <a:rPr lang="cs-CZ" dirty="0"/>
              <a:t>; p. 19)</a:t>
            </a:r>
          </a:p>
          <a:p>
            <a:pPr>
              <a:buNone/>
            </a:pPr>
            <a:r>
              <a:rPr lang="cs-CZ" dirty="0" err="1"/>
              <a:t>Humans</a:t>
            </a:r>
            <a:r>
              <a:rPr lang="cs-CZ" dirty="0"/>
              <a:t> </a:t>
            </a:r>
            <a:r>
              <a:rPr lang="cs-CZ" i="1" dirty="0" err="1"/>
              <a:t>be</a:t>
            </a:r>
            <a:r>
              <a:rPr lang="cs-CZ" dirty="0"/>
              <a:t> </a:t>
            </a:r>
            <a:r>
              <a:rPr lang="cs-CZ" dirty="0" err="1"/>
              <a:t>is</a:t>
            </a:r>
            <a:r>
              <a:rPr lang="cs-CZ" dirty="0"/>
              <a:t> a </a:t>
            </a:r>
            <a:r>
              <a:rPr lang="cs-CZ" dirty="0" err="1"/>
              <a:t>possibity</a:t>
            </a:r>
            <a:r>
              <a:rPr lang="cs-CZ" dirty="0"/>
              <a:t> </a:t>
            </a:r>
            <a:r>
              <a:rPr lang="cs-CZ" dirty="0" err="1"/>
              <a:t>whose</a:t>
            </a:r>
            <a:r>
              <a:rPr lang="cs-CZ" dirty="0"/>
              <a:t> </a:t>
            </a:r>
            <a:r>
              <a:rPr lang="cs-CZ" dirty="0" err="1"/>
              <a:t>realization</a:t>
            </a:r>
            <a:r>
              <a:rPr lang="cs-CZ" dirty="0"/>
              <a:t> </a:t>
            </a:r>
            <a:r>
              <a:rPr lang="cs-CZ" dirty="0" err="1"/>
              <a:t>confronts</a:t>
            </a:r>
            <a:r>
              <a:rPr lang="cs-CZ" dirty="0"/>
              <a:t> </a:t>
            </a:r>
            <a:r>
              <a:rPr lang="cs-CZ" dirty="0" err="1"/>
              <a:t>humans</a:t>
            </a:r>
            <a:r>
              <a:rPr lang="cs-CZ" dirty="0"/>
              <a:t> as a </a:t>
            </a:r>
            <a:r>
              <a:rPr lang="cs-CZ" dirty="0" err="1"/>
              <a:t>task</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Humanity </a:t>
            </a:r>
            <a:r>
              <a:rPr lang="en-US" dirty="0"/>
              <a:t>is</a:t>
            </a:r>
            <a:r>
              <a:rPr lang="cs-CZ" dirty="0"/>
              <a:t> a </a:t>
            </a:r>
            <a:r>
              <a:rPr lang="cs-CZ" dirty="0" err="1"/>
              <a:t>possibility</a:t>
            </a:r>
            <a:endParaRPr lang="cs-CZ" dirty="0"/>
          </a:p>
        </p:txBody>
      </p:sp>
      <p:sp>
        <p:nvSpPr>
          <p:cNvPr id="3" name="Zástupný symbol pro obsah 2"/>
          <p:cNvSpPr>
            <a:spLocks noGrp="1"/>
          </p:cNvSpPr>
          <p:nvPr>
            <p:ph idx="1"/>
          </p:nvPr>
        </p:nvSpPr>
        <p:spPr/>
        <p:txBody>
          <a:bodyPr>
            <a:normAutofit/>
          </a:bodyPr>
          <a:lstStyle/>
          <a:p>
            <a:pPr>
              <a:buNone/>
            </a:pPr>
            <a:r>
              <a:rPr lang="en-US" dirty="0"/>
              <a:t>Humans</a:t>
            </a:r>
            <a:r>
              <a:rPr lang="cs-CZ" dirty="0"/>
              <a:t> </a:t>
            </a:r>
            <a:r>
              <a:rPr lang="cs-CZ" dirty="0" err="1"/>
              <a:t>have</a:t>
            </a:r>
            <a:r>
              <a:rPr lang="cs-CZ" dirty="0"/>
              <a:t> </a:t>
            </a:r>
            <a:r>
              <a:rPr lang="cs-CZ" dirty="0" err="1"/>
              <a:t>always</a:t>
            </a:r>
            <a:r>
              <a:rPr lang="cs-CZ" dirty="0"/>
              <a:t> </a:t>
            </a:r>
            <a:r>
              <a:rPr lang="cs-CZ" dirty="0" err="1"/>
              <a:t>and</a:t>
            </a:r>
            <a:r>
              <a:rPr lang="cs-CZ" dirty="0"/>
              <a:t> </a:t>
            </a:r>
            <a:r>
              <a:rPr lang="cs-CZ" dirty="0" err="1"/>
              <a:t>everywhere</a:t>
            </a:r>
            <a:r>
              <a:rPr lang="cs-CZ" dirty="0"/>
              <a:t> </a:t>
            </a:r>
            <a:r>
              <a:rPr lang="cs-CZ" dirty="0" err="1"/>
              <a:t>recognized</a:t>
            </a:r>
            <a:r>
              <a:rPr lang="cs-CZ" dirty="0"/>
              <a:t> </a:t>
            </a:r>
            <a:r>
              <a:rPr lang="cs-CZ" dirty="0" err="1"/>
              <a:t>the</a:t>
            </a:r>
            <a:r>
              <a:rPr lang="cs-CZ" dirty="0"/>
              <a:t> </a:t>
            </a:r>
            <a:r>
              <a:rPr lang="cs-CZ" dirty="0" err="1"/>
              <a:t>distinction</a:t>
            </a:r>
            <a:r>
              <a:rPr lang="cs-CZ" dirty="0"/>
              <a:t> </a:t>
            </a:r>
            <a:r>
              <a:rPr lang="cs-CZ" dirty="0" err="1"/>
              <a:t>between</a:t>
            </a:r>
            <a:r>
              <a:rPr lang="cs-CZ" dirty="0"/>
              <a:t> </a:t>
            </a:r>
            <a:r>
              <a:rPr lang="cs-CZ" dirty="0" err="1"/>
              <a:t>the</a:t>
            </a:r>
            <a:r>
              <a:rPr lang="cs-CZ" dirty="0"/>
              <a:t> </a:t>
            </a:r>
            <a:r>
              <a:rPr lang="cs-CZ" i="1" dirty="0" err="1"/>
              <a:t>sein</a:t>
            </a:r>
            <a:r>
              <a:rPr lang="cs-CZ" dirty="0"/>
              <a:t> </a:t>
            </a:r>
            <a:r>
              <a:rPr lang="cs-CZ" dirty="0" err="1"/>
              <a:t>and</a:t>
            </a:r>
            <a:r>
              <a:rPr lang="cs-CZ" dirty="0"/>
              <a:t> </a:t>
            </a:r>
            <a:r>
              <a:rPr lang="cs-CZ" dirty="0" err="1"/>
              <a:t>the</a:t>
            </a:r>
            <a:r>
              <a:rPr lang="cs-CZ" dirty="0"/>
              <a:t> </a:t>
            </a:r>
            <a:r>
              <a:rPr lang="cs-CZ" i="1" dirty="0" err="1"/>
              <a:t>sollen</a:t>
            </a:r>
            <a:r>
              <a:rPr lang="cs-CZ" dirty="0"/>
              <a:t> </a:t>
            </a:r>
            <a:r>
              <a:rPr lang="cs-CZ" dirty="0" err="1"/>
              <a:t>of</a:t>
            </a:r>
            <a:r>
              <a:rPr lang="cs-CZ" dirty="0"/>
              <a:t> </a:t>
            </a:r>
            <a:r>
              <a:rPr lang="cs-CZ" dirty="0" err="1"/>
              <a:t>their</a:t>
            </a:r>
            <a:r>
              <a:rPr lang="cs-CZ" dirty="0"/>
              <a:t> humanity, </a:t>
            </a:r>
            <a:r>
              <a:rPr lang="cs-CZ" dirty="0" err="1"/>
              <a:t>between</a:t>
            </a:r>
            <a:r>
              <a:rPr lang="cs-CZ" dirty="0"/>
              <a:t> </a:t>
            </a:r>
            <a:r>
              <a:rPr lang="cs-CZ" dirty="0" err="1"/>
              <a:t>what</a:t>
            </a:r>
            <a:r>
              <a:rPr lang="cs-CZ" dirty="0"/>
              <a:t> </a:t>
            </a:r>
            <a:r>
              <a:rPr lang="cs-CZ" dirty="0" err="1"/>
              <a:t>they</a:t>
            </a:r>
            <a:r>
              <a:rPr lang="cs-CZ" dirty="0"/>
              <a:t> are </a:t>
            </a:r>
            <a:r>
              <a:rPr lang="cs-CZ" dirty="0" err="1"/>
              <a:t>and</a:t>
            </a:r>
            <a:r>
              <a:rPr lang="cs-CZ" dirty="0"/>
              <a:t> </a:t>
            </a:r>
            <a:r>
              <a:rPr lang="cs-CZ" dirty="0" err="1"/>
              <a:t>what</a:t>
            </a:r>
            <a:r>
              <a:rPr lang="cs-CZ" dirty="0"/>
              <a:t> </a:t>
            </a:r>
            <a:r>
              <a:rPr lang="cs-CZ" dirty="0" err="1"/>
              <a:t>they</a:t>
            </a:r>
            <a:r>
              <a:rPr lang="cs-CZ" dirty="0"/>
              <a:t> </a:t>
            </a:r>
            <a:r>
              <a:rPr lang="cs-CZ" dirty="0" err="1"/>
              <a:t>ought</a:t>
            </a:r>
            <a:r>
              <a:rPr lang="cs-CZ" dirty="0"/>
              <a:t> to </a:t>
            </a:r>
            <a:r>
              <a:rPr lang="cs-CZ" dirty="0" err="1"/>
              <a:t>or</a:t>
            </a:r>
            <a:r>
              <a:rPr lang="cs-CZ" dirty="0"/>
              <a:t> </a:t>
            </a:r>
            <a:r>
              <a:rPr lang="cs-CZ" dirty="0" err="1"/>
              <a:t>might</a:t>
            </a:r>
            <a:r>
              <a:rPr lang="cs-CZ" dirty="0"/>
              <a:t> </a:t>
            </a:r>
            <a:r>
              <a:rPr lang="cs-CZ" dirty="0" err="1"/>
              <a:t>be</a:t>
            </a:r>
            <a:r>
              <a:rPr lang="cs-CZ" dirty="0"/>
              <a:t>. </a:t>
            </a:r>
            <a:r>
              <a:rPr lang="cs-CZ" dirty="0" err="1"/>
              <a:t>What</a:t>
            </a:r>
            <a:r>
              <a:rPr lang="cs-CZ" dirty="0"/>
              <a:t> </a:t>
            </a:r>
            <a:r>
              <a:rPr lang="cs-CZ" dirty="0" err="1"/>
              <a:t>they</a:t>
            </a:r>
            <a:r>
              <a:rPr lang="cs-CZ" dirty="0"/>
              <a:t> are: </a:t>
            </a:r>
            <a:r>
              <a:rPr lang="cs-CZ" dirty="0" err="1"/>
              <a:t>finite</a:t>
            </a:r>
            <a:r>
              <a:rPr lang="cs-CZ" dirty="0"/>
              <a:t>, </a:t>
            </a:r>
            <a:r>
              <a:rPr lang="cs-CZ" dirty="0" err="1"/>
              <a:t>conscious</a:t>
            </a:r>
            <a:r>
              <a:rPr lang="cs-CZ" dirty="0"/>
              <a:t>, </a:t>
            </a:r>
            <a:r>
              <a:rPr lang="cs-CZ" dirty="0" err="1"/>
              <a:t>incarnate</a:t>
            </a:r>
            <a:r>
              <a:rPr lang="cs-CZ" dirty="0"/>
              <a:t> </a:t>
            </a:r>
            <a:r>
              <a:rPr lang="cs-CZ" dirty="0" err="1"/>
              <a:t>freedom</a:t>
            </a:r>
            <a:r>
              <a:rPr lang="cs-CZ" dirty="0"/>
              <a:t>.</a:t>
            </a:r>
          </a:p>
          <a:p>
            <a:pPr>
              <a:buNone/>
            </a:pPr>
            <a:r>
              <a:rPr lang="cs-CZ" dirty="0" err="1"/>
              <a:t>The</a:t>
            </a:r>
            <a:r>
              <a:rPr lang="cs-CZ" dirty="0"/>
              <a:t> </a:t>
            </a:r>
            <a:r>
              <a:rPr lang="cs-CZ" i="1" dirty="0" err="1"/>
              <a:t>sollen</a:t>
            </a:r>
            <a:r>
              <a:rPr lang="cs-CZ" dirty="0"/>
              <a:t> – </a:t>
            </a:r>
            <a:r>
              <a:rPr lang="cs-CZ" dirty="0" err="1"/>
              <a:t>the</a:t>
            </a:r>
            <a:r>
              <a:rPr lang="cs-CZ" dirty="0"/>
              <a:t> normative vision </a:t>
            </a:r>
            <a:r>
              <a:rPr lang="cs-CZ" dirty="0" err="1"/>
              <a:t>of</a:t>
            </a:r>
            <a:r>
              <a:rPr lang="cs-CZ" dirty="0"/>
              <a:t> humanity</a:t>
            </a:r>
          </a:p>
          <a:p>
            <a:pPr>
              <a:buNone/>
            </a:pP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Etymology</a:t>
            </a:r>
          </a:p>
        </p:txBody>
      </p:sp>
      <p:sp>
        <p:nvSpPr>
          <p:cNvPr id="3" name="Zástupný symbol pro obsah 2"/>
          <p:cNvSpPr>
            <a:spLocks noGrp="1"/>
          </p:cNvSpPr>
          <p:nvPr>
            <p:ph idx="1"/>
          </p:nvPr>
        </p:nvSpPr>
        <p:spPr/>
        <p:txBody>
          <a:bodyPr>
            <a:normAutofit lnSpcReduction="10000"/>
          </a:bodyPr>
          <a:lstStyle/>
          <a:p>
            <a:pPr>
              <a:buNone/>
            </a:pPr>
            <a:r>
              <a:rPr lang="cs-CZ" i="1" dirty="0"/>
              <a:t>Persona</a:t>
            </a:r>
            <a:r>
              <a:rPr lang="cs-CZ" dirty="0"/>
              <a:t> </a:t>
            </a:r>
            <a:r>
              <a:rPr lang="cs-CZ" dirty="0" err="1"/>
              <a:t>reffered</a:t>
            </a:r>
            <a:r>
              <a:rPr lang="cs-CZ" dirty="0"/>
              <a:t> to </a:t>
            </a:r>
            <a:r>
              <a:rPr lang="cs-CZ" dirty="0" err="1"/>
              <a:t>an</a:t>
            </a:r>
            <a:r>
              <a:rPr lang="cs-CZ" dirty="0"/>
              <a:t> </a:t>
            </a:r>
            <a:r>
              <a:rPr lang="cs-CZ" dirty="0" err="1"/>
              <a:t>actor</a:t>
            </a:r>
            <a:r>
              <a:rPr lang="cs-CZ" dirty="0"/>
              <a:t>´s </a:t>
            </a:r>
            <a:r>
              <a:rPr lang="cs-CZ" dirty="0" err="1"/>
              <a:t>mask</a:t>
            </a:r>
            <a:r>
              <a:rPr lang="cs-CZ" dirty="0"/>
              <a:t> </a:t>
            </a:r>
            <a:r>
              <a:rPr lang="cs-CZ" dirty="0" err="1"/>
              <a:t>which</a:t>
            </a:r>
            <a:r>
              <a:rPr lang="cs-CZ" dirty="0"/>
              <a:t> </a:t>
            </a:r>
            <a:r>
              <a:rPr lang="cs-CZ" dirty="0" err="1"/>
              <a:t>the</a:t>
            </a:r>
            <a:r>
              <a:rPr lang="cs-CZ" dirty="0"/>
              <a:t> </a:t>
            </a:r>
            <a:r>
              <a:rPr lang="cs-CZ" dirty="0" err="1"/>
              <a:t>actor</a:t>
            </a:r>
            <a:r>
              <a:rPr lang="cs-CZ" dirty="0"/>
              <a:t> put on to </a:t>
            </a:r>
            <a:r>
              <a:rPr lang="cs-CZ" dirty="0" err="1"/>
              <a:t>signal</a:t>
            </a:r>
            <a:r>
              <a:rPr lang="cs-CZ" dirty="0"/>
              <a:t> to </a:t>
            </a:r>
            <a:r>
              <a:rPr lang="cs-CZ" dirty="0" err="1"/>
              <a:t>the</a:t>
            </a:r>
            <a:r>
              <a:rPr lang="cs-CZ" dirty="0"/>
              <a:t> audience </a:t>
            </a:r>
            <a:r>
              <a:rPr lang="cs-CZ" dirty="0" err="1"/>
              <a:t>that</a:t>
            </a:r>
            <a:r>
              <a:rPr lang="cs-CZ" dirty="0"/>
              <a:t> he </a:t>
            </a:r>
            <a:r>
              <a:rPr lang="cs-CZ" dirty="0" err="1"/>
              <a:t>or</a:t>
            </a:r>
            <a:r>
              <a:rPr lang="cs-CZ" dirty="0"/>
              <a:t> </a:t>
            </a:r>
            <a:r>
              <a:rPr lang="cs-CZ" dirty="0" err="1"/>
              <a:t>she</a:t>
            </a:r>
            <a:r>
              <a:rPr lang="cs-CZ" dirty="0"/>
              <a:t> </a:t>
            </a:r>
            <a:r>
              <a:rPr lang="cs-CZ" dirty="0" err="1"/>
              <a:t>was</a:t>
            </a:r>
            <a:r>
              <a:rPr lang="cs-CZ" dirty="0"/>
              <a:t> </a:t>
            </a:r>
            <a:r>
              <a:rPr lang="cs-CZ" dirty="0" err="1"/>
              <a:t>assuming</a:t>
            </a:r>
            <a:r>
              <a:rPr lang="cs-CZ" dirty="0"/>
              <a:t> a role, </a:t>
            </a:r>
            <a:r>
              <a:rPr lang="cs-CZ" dirty="0" err="1"/>
              <a:t>and</a:t>
            </a:r>
            <a:r>
              <a:rPr lang="cs-CZ" dirty="0"/>
              <a:t> </a:t>
            </a:r>
            <a:r>
              <a:rPr lang="cs-CZ" dirty="0" err="1"/>
              <a:t>what</a:t>
            </a:r>
            <a:r>
              <a:rPr lang="cs-CZ" dirty="0"/>
              <a:t> role he </a:t>
            </a:r>
            <a:r>
              <a:rPr lang="cs-CZ" dirty="0" err="1"/>
              <a:t>or</a:t>
            </a:r>
            <a:r>
              <a:rPr lang="cs-CZ" dirty="0"/>
              <a:t> </a:t>
            </a:r>
            <a:r>
              <a:rPr lang="cs-CZ" dirty="0" err="1"/>
              <a:t>she</a:t>
            </a:r>
            <a:r>
              <a:rPr lang="cs-CZ" dirty="0"/>
              <a:t> </a:t>
            </a:r>
            <a:r>
              <a:rPr lang="cs-CZ" dirty="0" err="1"/>
              <a:t>was</a:t>
            </a:r>
            <a:r>
              <a:rPr lang="cs-CZ" dirty="0"/>
              <a:t> </a:t>
            </a:r>
            <a:r>
              <a:rPr lang="cs-CZ" dirty="0" err="1"/>
              <a:t>assuming</a:t>
            </a:r>
            <a:r>
              <a:rPr lang="cs-CZ" dirty="0"/>
              <a:t>.</a:t>
            </a:r>
          </a:p>
          <a:p>
            <a:pPr>
              <a:buNone/>
            </a:pPr>
            <a:r>
              <a:rPr lang="cs-CZ" dirty="0" err="1"/>
              <a:t>Initially</a:t>
            </a:r>
            <a:r>
              <a:rPr lang="cs-CZ" dirty="0"/>
              <a:t>, </a:t>
            </a:r>
            <a:r>
              <a:rPr lang="cs-CZ" i="1" dirty="0"/>
              <a:t>persona</a:t>
            </a:r>
            <a:r>
              <a:rPr lang="cs-CZ" dirty="0"/>
              <a:t> </a:t>
            </a:r>
            <a:r>
              <a:rPr lang="cs-CZ" dirty="0" err="1"/>
              <a:t>is</a:t>
            </a:r>
            <a:r>
              <a:rPr lang="cs-CZ" dirty="0"/>
              <a:t> a role: </a:t>
            </a:r>
            <a:r>
              <a:rPr lang="cs-CZ" b="1" dirty="0"/>
              <a:t>to </a:t>
            </a:r>
            <a:r>
              <a:rPr lang="cs-CZ" b="1" dirty="0" err="1"/>
              <a:t>be</a:t>
            </a:r>
            <a:r>
              <a:rPr lang="cs-CZ" b="1" dirty="0"/>
              <a:t> as a person </a:t>
            </a:r>
            <a:r>
              <a:rPr lang="cs-CZ" b="1" dirty="0" err="1"/>
              <a:t>means</a:t>
            </a:r>
            <a:r>
              <a:rPr lang="cs-CZ" b="1" dirty="0"/>
              <a:t> </a:t>
            </a:r>
            <a:r>
              <a:rPr lang="cs-CZ" b="1" dirty="0" err="1"/>
              <a:t>first</a:t>
            </a:r>
            <a:r>
              <a:rPr lang="cs-CZ" b="1" dirty="0"/>
              <a:t> </a:t>
            </a:r>
            <a:r>
              <a:rPr lang="cs-CZ" b="1" dirty="0" err="1"/>
              <a:t>of</a:t>
            </a:r>
            <a:r>
              <a:rPr lang="cs-CZ" b="1" dirty="0"/>
              <a:t> </a:t>
            </a:r>
            <a:r>
              <a:rPr lang="cs-CZ" b="1" dirty="0" err="1"/>
              <a:t>all</a:t>
            </a:r>
            <a:r>
              <a:rPr lang="cs-CZ" b="1" dirty="0"/>
              <a:t> </a:t>
            </a:r>
            <a:r>
              <a:rPr lang="cs-CZ" b="1" i="1" dirty="0" err="1"/>
              <a:t>having</a:t>
            </a:r>
            <a:r>
              <a:rPr lang="cs-CZ" b="1" i="1" dirty="0"/>
              <a:t> a role</a:t>
            </a:r>
            <a:r>
              <a:rPr lang="cs-CZ" b="1" dirty="0"/>
              <a:t>, to </a:t>
            </a:r>
            <a:r>
              <a:rPr lang="cs-CZ" b="1" dirty="0" err="1"/>
              <a:t>have</a:t>
            </a:r>
            <a:r>
              <a:rPr lang="cs-CZ" b="1" dirty="0"/>
              <a:t> </a:t>
            </a:r>
            <a:r>
              <a:rPr lang="cs-CZ" dirty="0" err="1"/>
              <a:t>an</a:t>
            </a:r>
            <a:r>
              <a:rPr lang="cs-CZ" dirty="0"/>
              <a:t> agenda </a:t>
            </a:r>
            <a:r>
              <a:rPr lang="cs-CZ" dirty="0" err="1"/>
              <a:t>of</a:t>
            </a:r>
            <a:r>
              <a:rPr lang="cs-CZ" dirty="0"/>
              <a:t> </a:t>
            </a:r>
            <a:r>
              <a:rPr lang="cs-CZ" dirty="0" err="1"/>
              <a:t>one</a:t>
            </a:r>
            <a:r>
              <a:rPr lang="cs-CZ" dirty="0"/>
              <a:t>´s </a:t>
            </a:r>
            <a:r>
              <a:rPr lang="cs-CZ" dirty="0" err="1"/>
              <a:t>own</a:t>
            </a:r>
            <a:r>
              <a:rPr lang="cs-CZ" dirty="0"/>
              <a:t> </a:t>
            </a:r>
            <a:r>
              <a:rPr lang="cs-CZ" dirty="0" err="1"/>
              <a:t>and</a:t>
            </a:r>
            <a:r>
              <a:rPr lang="cs-CZ" dirty="0"/>
              <a:t> </a:t>
            </a:r>
            <a:r>
              <a:rPr lang="cs-CZ" b="1" dirty="0" err="1"/>
              <a:t>one</a:t>
            </a:r>
            <a:r>
              <a:rPr lang="cs-CZ" b="1" dirty="0"/>
              <a:t>´s </a:t>
            </a:r>
            <a:r>
              <a:rPr lang="cs-CZ" b="1" dirty="0" err="1"/>
              <a:t>own</a:t>
            </a:r>
            <a:r>
              <a:rPr lang="cs-CZ" b="1" dirty="0"/>
              <a:t> </a:t>
            </a:r>
            <a:r>
              <a:rPr lang="cs-CZ" b="1" dirty="0" err="1"/>
              <a:t>distinctive</a:t>
            </a:r>
            <a:r>
              <a:rPr lang="cs-CZ" b="1" dirty="0"/>
              <a:t> style</a:t>
            </a:r>
            <a:r>
              <a:rPr lang="cs-CZ" dirty="0"/>
              <a:t> as </a:t>
            </a:r>
            <a:r>
              <a:rPr lang="cs-CZ" dirty="0" err="1"/>
              <a:t>we</a:t>
            </a:r>
            <a:r>
              <a:rPr lang="cs-CZ" dirty="0"/>
              <a:t> go </a:t>
            </a:r>
            <a:r>
              <a:rPr lang="cs-CZ" dirty="0" err="1"/>
              <a:t>busily</a:t>
            </a:r>
            <a:r>
              <a:rPr lang="cs-CZ" dirty="0"/>
              <a:t> </a:t>
            </a:r>
            <a:r>
              <a:rPr lang="cs-CZ" dirty="0" err="1"/>
              <a:t>and</a:t>
            </a:r>
            <a:r>
              <a:rPr lang="cs-CZ" dirty="0"/>
              <a:t> </a:t>
            </a:r>
            <a:r>
              <a:rPr lang="cs-CZ" dirty="0" err="1"/>
              <a:t>purposefully</a:t>
            </a:r>
            <a:r>
              <a:rPr lang="cs-CZ" dirty="0"/>
              <a:t> </a:t>
            </a:r>
            <a:r>
              <a:rPr lang="cs-CZ" dirty="0" err="1"/>
              <a:t>about</a:t>
            </a:r>
            <a:r>
              <a:rPr lang="cs-CZ" dirty="0"/>
              <a:t> </a:t>
            </a:r>
            <a:r>
              <a:rPr lang="cs-CZ" dirty="0" err="1"/>
              <a:t>that</a:t>
            </a:r>
            <a:r>
              <a:rPr lang="cs-CZ" dirty="0"/>
              <a:t> agenda. </a:t>
            </a:r>
          </a:p>
          <a:p>
            <a:pPr>
              <a:buNone/>
            </a:pPr>
            <a:r>
              <a:rPr lang="cs-CZ" b="1" dirty="0" err="1"/>
              <a:t>Being</a:t>
            </a:r>
            <a:r>
              <a:rPr lang="cs-CZ" b="1" dirty="0"/>
              <a:t> a person </a:t>
            </a:r>
            <a:r>
              <a:rPr lang="cs-CZ" b="1" dirty="0" err="1"/>
              <a:t>must</a:t>
            </a:r>
            <a:r>
              <a:rPr lang="cs-CZ" b="1" dirty="0"/>
              <a:t> </a:t>
            </a:r>
            <a:r>
              <a:rPr lang="cs-CZ" b="1" dirty="0" err="1"/>
              <a:t>include</a:t>
            </a:r>
            <a:r>
              <a:rPr lang="cs-CZ" b="1" dirty="0"/>
              <a:t> </a:t>
            </a:r>
            <a:r>
              <a:rPr lang="cs-CZ" dirty="0" err="1"/>
              <a:t>minimally</a:t>
            </a:r>
            <a:r>
              <a:rPr lang="cs-CZ" dirty="0"/>
              <a:t> </a:t>
            </a:r>
            <a:r>
              <a:rPr lang="cs-CZ" b="1" dirty="0" err="1"/>
              <a:t>having</a:t>
            </a:r>
            <a:r>
              <a:rPr lang="cs-CZ" b="1" dirty="0"/>
              <a:t> </a:t>
            </a:r>
            <a:r>
              <a:rPr lang="cs-CZ" b="1" dirty="0" err="1"/>
              <a:t>an</a:t>
            </a:r>
            <a:r>
              <a:rPr lang="cs-CZ" b="1" dirty="0"/>
              <a:t> agenda </a:t>
            </a:r>
            <a:r>
              <a:rPr lang="cs-CZ" b="1" dirty="0" err="1"/>
              <a:t>of</a:t>
            </a:r>
            <a:r>
              <a:rPr lang="cs-CZ" b="1" dirty="0"/>
              <a:t> </a:t>
            </a:r>
            <a:r>
              <a:rPr lang="cs-CZ" b="1" dirty="0" err="1"/>
              <a:t>one</a:t>
            </a:r>
            <a:r>
              <a:rPr lang="cs-CZ" b="1" dirty="0"/>
              <a:t>´s </a:t>
            </a:r>
            <a:r>
              <a:rPr lang="cs-CZ" b="1" dirty="0" err="1"/>
              <a:t>own</a:t>
            </a:r>
            <a:r>
              <a:rPr lang="cs-CZ" dirty="0"/>
              <a:t>, </a:t>
            </a:r>
            <a:r>
              <a:rPr lang="cs-CZ" b="1" dirty="0" err="1"/>
              <a:t>going</a:t>
            </a:r>
            <a:r>
              <a:rPr lang="cs-CZ" b="1" dirty="0"/>
              <a:t> </a:t>
            </a:r>
            <a:r>
              <a:rPr lang="cs-CZ" b="1" dirty="0" err="1"/>
              <a:t>about</a:t>
            </a:r>
            <a:r>
              <a:rPr lang="cs-CZ" b="1" dirty="0"/>
              <a:t> </a:t>
            </a:r>
            <a:r>
              <a:rPr lang="cs-CZ" b="1" dirty="0" err="1"/>
              <a:t>purposefully</a:t>
            </a:r>
            <a:r>
              <a:rPr lang="cs-CZ" b="1" dirty="0"/>
              <a:t> </a:t>
            </a:r>
            <a:r>
              <a:rPr lang="cs-CZ" b="1" dirty="0" err="1"/>
              <a:t>building</a:t>
            </a:r>
            <a:r>
              <a:rPr lang="cs-CZ" b="1" dirty="0"/>
              <a:t> </a:t>
            </a:r>
            <a:r>
              <a:rPr lang="cs-CZ" b="1" dirty="0" err="1"/>
              <a:t>up</a:t>
            </a:r>
            <a:r>
              <a:rPr lang="cs-CZ" b="1" dirty="0"/>
              <a:t> a </a:t>
            </a:r>
            <a:r>
              <a:rPr lang="cs-CZ" b="1" dirty="0" err="1"/>
              <a:t>distinctive</a:t>
            </a:r>
            <a:r>
              <a:rPr lang="cs-CZ" b="1" dirty="0"/>
              <a:t> </a:t>
            </a:r>
            <a:r>
              <a:rPr lang="cs-CZ" b="1" dirty="0" err="1"/>
              <a:t>life</a:t>
            </a:r>
            <a:r>
              <a:rPr lang="cs-CZ" b="1" dirty="0"/>
              <a:t> in a </a:t>
            </a:r>
            <a:r>
              <a:rPr lang="cs-CZ" b="1" dirty="0" err="1"/>
              <a:t>distinctive</a:t>
            </a:r>
            <a:r>
              <a:rPr lang="cs-CZ" b="1" dirty="0"/>
              <a:t> </a:t>
            </a:r>
            <a:r>
              <a:rPr lang="cs-CZ" b="1" dirty="0" err="1"/>
              <a:t>way</a:t>
            </a:r>
            <a:r>
              <a:rPr lang="cs-CZ"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 </a:t>
            </a:r>
            <a:r>
              <a:rPr lang="cs-CZ" dirty="0" err="1"/>
              <a:t>nonpersonal</a:t>
            </a:r>
            <a:r>
              <a:rPr lang="cs-CZ" dirty="0"/>
              <a:t> </a:t>
            </a:r>
            <a:r>
              <a:rPr lang="cs-CZ" dirty="0" err="1"/>
              <a:t>being</a:t>
            </a:r>
            <a:endParaRPr lang="cs-CZ" dirty="0"/>
          </a:p>
        </p:txBody>
      </p:sp>
      <p:sp>
        <p:nvSpPr>
          <p:cNvPr id="3" name="Zástupný symbol pro obsah 2"/>
          <p:cNvSpPr>
            <a:spLocks noGrp="1"/>
          </p:cNvSpPr>
          <p:nvPr>
            <p:ph idx="1"/>
          </p:nvPr>
        </p:nvSpPr>
        <p:spPr/>
        <p:txBody>
          <a:bodyPr/>
          <a:lstStyle/>
          <a:p>
            <a:pPr>
              <a:buNone/>
            </a:pPr>
            <a:r>
              <a:rPr lang="cs-CZ" dirty="0" err="1"/>
              <a:t>An</a:t>
            </a:r>
            <a:r>
              <a:rPr lang="cs-CZ" dirty="0"/>
              <a:t> </a:t>
            </a:r>
            <a:r>
              <a:rPr lang="cs-CZ" dirty="0" err="1"/>
              <a:t>impersonal</a:t>
            </a:r>
            <a:r>
              <a:rPr lang="cs-CZ" dirty="0"/>
              <a:t> – </a:t>
            </a:r>
            <a:r>
              <a:rPr lang="cs-CZ" dirty="0" err="1"/>
              <a:t>or</a:t>
            </a:r>
            <a:r>
              <a:rPr lang="cs-CZ" dirty="0"/>
              <a:t> </a:t>
            </a:r>
            <a:r>
              <a:rPr lang="cs-CZ" dirty="0" err="1"/>
              <a:t>better</a:t>
            </a:r>
            <a:r>
              <a:rPr lang="cs-CZ" dirty="0"/>
              <a:t>, </a:t>
            </a:r>
            <a:r>
              <a:rPr lang="cs-CZ" b="1" dirty="0"/>
              <a:t>a </a:t>
            </a:r>
            <a:r>
              <a:rPr lang="cs-CZ" b="1" dirty="0" err="1"/>
              <a:t>nonpersonal</a:t>
            </a:r>
            <a:r>
              <a:rPr lang="cs-CZ" b="1" dirty="0"/>
              <a:t> – </a:t>
            </a:r>
            <a:r>
              <a:rPr lang="cs-CZ" b="1" dirty="0" err="1"/>
              <a:t>being</a:t>
            </a:r>
            <a:r>
              <a:rPr lang="cs-CZ" dirty="0"/>
              <a:t> </a:t>
            </a:r>
            <a:r>
              <a:rPr lang="cs-CZ" dirty="0" err="1"/>
              <a:t>would</a:t>
            </a:r>
            <a:r>
              <a:rPr lang="cs-CZ" dirty="0"/>
              <a:t> </a:t>
            </a:r>
            <a:r>
              <a:rPr lang="cs-CZ" dirty="0" err="1"/>
              <a:t>then</a:t>
            </a:r>
            <a:r>
              <a:rPr lang="cs-CZ" dirty="0"/>
              <a:t> </a:t>
            </a:r>
            <a:r>
              <a:rPr lang="cs-CZ" dirty="0" err="1"/>
              <a:t>be</a:t>
            </a:r>
            <a:r>
              <a:rPr lang="cs-CZ" dirty="0"/>
              <a:t> </a:t>
            </a:r>
            <a:r>
              <a:rPr lang="cs-CZ" dirty="0" err="1"/>
              <a:t>one</a:t>
            </a:r>
            <a:r>
              <a:rPr lang="cs-CZ" dirty="0"/>
              <a:t> </a:t>
            </a:r>
            <a:r>
              <a:rPr lang="cs-CZ" dirty="0" err="1"/>
              <a:t>which</a:t>
            </a:r>
            <a:r>
              <a:rPr lang="cs-CZ" dirty="0"/>
              <a:t> </a:t>
            </a:r>
            <a:r>
              <a:rPr lang="cs-CZ" b="1" dirty="0"/>
              <a:t>had no agenda </a:t>
            </a:r>
            <a:r>
              <a:rPr lang="cs-CZ" b="1" dirty="0" err="1"/>
              <a:t>of</a:t>
            </a:r>
            <a:r>
              <a:rPr lang="cs-CZ" b="1" dirty="0"/>
              <a:t> </a:t>
            </a:r>
            <a:r>
              <a:rPr lang="cs-CZ" b="1" dirty="0" err="1"/>
              <a:t>its</a:t>
            </a:r>
            <a:r>
              <a:rPr lang="cs-CZ" b="1" dirty="0"/>
              <a:t> </a:t>
            </a:r>
            <a:r>
              <a:rPr lang="cs-CZ" b="1" dirty="0" err="1"/>
              <a:t>own</a:t>
            </a:r>
            <a:r>
              <a:rPr lang="cs-CZ" dirty="0"/>
              <a:t>, a </a:t>
            </a:r>
            <a:r>
              <a:rPr lang="cs-CZ" dirty="0" err="1"/>
              <a:t>being</a:t>
            </a:r>
            <a:r>
              <a:rPr lang="cs-CZ" dirty="0"/>
              <a:t> </a:t>
            </a:r>
            <a:r>
              <a:rPr lang="cs-CZ" b="1" dirty="0" err="1"/>
              <a:t>passively</a:t>
            </a:r>
            <a:r>
              <a:rPr lang="cs-CZ" dirty="0"/>
              <a:t> </a:t>
            </a:r>
            <a:r>
              <a:rPr lang="cs-CZ" dirty="0" err="1"/>
              <a:t>driven</a:t>
            </a:r>
            <a:r>
              <a:rPr lang="cs-CZ" dirty="0"/>
              <a:t> to </a:t>
            </a:r>
            <a:r>
              <a:rPr lang="cs-CZ" dirty="0" err="1"/>
              <a:t>and</a:t>
            </a:r>
            <a:r>
              <a:rPr lang="cs-CZ" dirty="0"/>
              <a:t> </a:t>
            </a:r>
            <a:r>
              <a:rPr lang="cs-CZ" dirty="0" err="1"/>
              <a:t>fro</a:t>
            </a:r>
            <a:r>
              <a:rPr lang="cs-CZ" dirty="0"/>
              <a:t> by </a:t>
            </a:r>
            <a:r>
              <a:rPr lang="cs-CZ" dirty="0" err="1"/>
              <a:t>every</a:t>
            </a:r>
            <a:r>
              <a:rPr lang="cs-CZ" dirty="0"/>
              <a:t> </a:t>
            </a:r>
            <a:r>
              <a:rPr lang="cs-CZ" dirty="0" err="1"/>
              <a:t>wind</a:t>
            </a:r>
            <a:r>
              <a:rPr lang="cs-CZ" dirty="0"/>
              <a:t> </a:t>
            </a:r>
            <a:r>
              <a:rPr lang="cs-CZ" dirty="0" err="1"/>
              <a:t>of</a:t>
            </a:r>
            <a:r>
              <a:rPr lang="cs-CZ" dirty="0"/>
              <a:t> </a:t>
            </a:r>
            <a:r>
              <a:rPr lang="cs-CZ" dirty="0" err="1"/>
              <a:t>chance</a:t>
            </a:r>
            <a:r>
              <a:rPr lang="cs-CZ" dirty="0"/>
              <a:t>, </a:t>
            </a:r>
            <a:r>
              <a:rPr lang="cs-CZ" b="1" dirty="0" err="1"/>
              <a:t>willing</a:t>
            </a:r>
            <a:r>
              <a:rPr lang="cs-CZ" b="1" dirty="0"/>
              <a:t> </a:t>
            </a:r>
            <a:r>
              <a:rPr lang="cs-CZ" b="1" dirty="0" err="1"/>
              <a:t>nothing</a:t>
            </a:r>
            <a:r>
              <a:rPr lang="cs-CZ" b="1" dirty="0"/>
              <a:t>, </a:t>
            </a:r>
            <a:r>
              <a:rPr lang="cs-CZ" b="1" dirty="0" err="1"/>
              <a:t>seeking</a:t>
            </a:r>
            <a:r>
              <a:rPr lang="cs-CZ" b="1" dirty="0"/>
              <a:t> </a:t>
            </a:r>
            <a:r>
              <a:rPr lang="cs-CZ" b="1" dirty="0" err="1"/>
              <a:t>nothing</a:t>
            </a:r>
            <a:r>
              <a:rPr lang="cs-CZ" b="1" dirty="0"/>
              <a:t>, </a:t>
            </a:r>
            <a:r>
              <a:rPr lang="cs-CZ" b="1" dirty="0" err="1"/>
              <a:t>drifting</a:t>
            </a:r>
            <a:r>
              <a:rPr lang="cs-CZ" b="1" dirty="0"/>
              <a:t> </a:t>
            </a:r>
            <a:r>
              <a:rPr lang="cs-CZ" b="1" dirty="0" err="1"/>
              <a:t>aimlessly</a:t>
            </a:r>
            <a:r>
              <a:rPr lang="cs-CZ" b="1" dirty="0"/>
              <a:t> </a:t>
            </a:r>
            <a:r>
              <a:rPr lang="cs-CZ" dirty="0" err="1"/>
              <a:t>like</a:t>
            </a:r>
            <a:r>
              <a:rPr lang="cs-CZ" dirty="0"/>
              <a:t> a </a:t>
            </a:r>
            <a:r>
              <a:rPr lang="cs-CZ" dirty="0" err="1"/>
              <a:t>wind</a:t>
            </a:r>
            <a:r>
              <a:rPr lang="cs-CZ" dirty="0"/>
              <a:t>-</a:t>
            </a:r>
            <a:r>
              <a:rPr lang="cs-CZ" dirty="0" err="1"/>
              <a:t>blown</a:t>
            </a:r>
            <a:r>
              <a:rPr lang="cs-CZ" dirty="0"/>
              <a:t> </a:t>
            </a:r>
            <a:r>
              <a:rPr lang="cs-CZ" dirty="0" err="1"/>
              <a:t>leaf</a:t>
            </a:r>
            <a:r>
              <a:rPr lang="cs-CZ" dirty="0"/>
              <a:t>, </a:t>
            </a:r>
            <a:r>
              <a:rPr lang="cs-CZ" b="1" dirty="0"/>
              <a:t>had</a:t>
            </a:r>
            <a:r>
              <a:rPr lang="cs-CZ" dirty="0"/>
              <a:t> no agenda – </a:t>
            </a:r>
            <a:r>
              <a:rPr lang="cs-CZ" dirty="0" err="1"/>
              <a:t>and</a:t>
            </a:r>
            <a:r>
              <a:rPr lang="cs-CZ" dirty="0"/>
              <a:t> </a:t>
            </a:r>
            <a:r>
              <a:rPr lang="cs-CZ" b="1" dirty="0"/>
              <a:t>no style </a:t>
            </a:r>
            <a:r>
              <a:rPr lang="cs-CZ" b="1" dirty="0" err="1"/>
              <a:t>of</a:t>
            </a:r>
            <a:r>
              <a:rPr lang="cs-CZ" b="1" dirty="0"/>
              <a:t> </a:t>
            </a:r>
            <a:r>
              <a:rPr lang="cs-CZ" b="1" dirty="0" err="1"/>
              <a:t>its</a:t>
            </a:r>
            <a:r>
              <a:rPr lang="cs-CZ" b="1" dirty="0"/>
              <a:t> </a:t>
            </a:r>
            <a:r>
              <a:rPr lang="cs-CZ" b="1" dirty="0" err="1"/>
              <a:t>own</a:t>
            </a:r>
            <a:r>
              <a:rPr lang="cs-CZ" dirty="0"/>
              <a:t>, </a:t>
            </a:r>
            <a:r>
              <a:rPr lang="cs-CZ" dirty="0" err="1"/>
              <a:t>looking</a:t>
            </a:r>
            <a:r>
              <a:rPr lang="cs-CZ" dirty="0"/>
              <a:t> to </a:t>
            </a:r>
            <a:r>
              <a:rPr lang="cs-CZ" dirty="0" err="1"/>
              <a:t>the</a:t>
            </a:r>
            <a:r>
              <a:rPr lang="cs-CZ" dirty="0"/>
              <a:t> </a:t>
            </a:r>
            <a:r>
              <a:rPr lang="cs-CZ" dirty="0" err="1"/>
              <a:t>world</a:t>
            </a:r>
            <a:r>
              <a:rPr lang="cs-CZ" dirty="0"/>
              <a:t> to </a:t>
            </a:r>
            <a:r>
              <a:rPr lang="cs-CZ" dirty="0" err="1"/>
              <a:t>shape</a:t>
            </a:r>
            <a:r>
              <a:rPr lang="cs-CZ" dirty="0"/>
              <a:t> </a:t>
            </a:r>
            <a:r>
              <a:rPr lang="cs-CZ" dirty="0" err="1"/>
              <a:t>the</a:t>
            </a:r>
            <a:r>
              <a:rPr lang="cs-CZ" dirty="0"/>
              <a:t> </a:t>
            </a:r>
            <a:r>
              <a:rPr lang="cs-CZ" dirty="0" err="1"/>
              <a:t>way</a:t>
            </a:r>
            <a:r>
              <a:rPr lang="cs-CZ" dirty="0"/>
              <a:t> </a:t>
            </a:r>
            <a:r>
              <a:rPr lang="cs-CZ" dirty="0" err="1"/>
              <a:t>it</a:t>
            </a:r>
            <a:r>
              <a:rPr lang="cs-CZ" dirty="0"/>
              <a:t> </a:t>
            </a:r>
            <a:r>
              <a:rPr lang="cs-CZ" dirty="0" err="1"/>
              <a:t>went</a:t>
            </a:r>
            <a:r>
              <a:rPr lang="cs-CZ" dirty="0"/>
              <a:t> </a:t>
            </a:r>
            <a:r>
              <a:rPr lang="cs-CZ" dirty="0" err="1"/>
              <a:t>about</a:t>
            </a:r>
            <a:r>
              <a:rPr lang="cs-CZ" dirty="0"/>
              <a:t> </a:t>
            </a:r>
            <a:r>
              <a:rPr lang="cs-CZ" dirty="0" err="1"/>
              <a:t>being</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Person – </a:t>
            </a:r>
            <a:r>
              <a:rPr lang="cs-CZ" dirty="0" err="1"/>
              <a:t>value</a:t>
            </a:r>
            <a:r>
              <a:rPr lang="cs-CZ" dirty="0"/>
              <a:t> /</a:t>
            </a:r>
            <a:r>
              <a:rPr lang="cs-CZ" dirty="0" err="1"/>
              <a:t>virtue</a:t>
            </a:r>
            <a:r>
              <a:rPr lang="cs-CZ" dirty="0"/>
              <a:t> – </a:t>
            </a:r>
            <a:r>
              <a:rPr lang="cs-CZ" dirty="0" err="1"/>
              <a:t>world</a:t>
            </a:r>
            <a:endParaRPr lang="cs-CZ" dirty="0"/>
          </a:p>
        </p:txBody>
      </p:sp>
      <p:sp>
        <p:nvSpPr>
          <p:cNvPr id="3" name="Zástupný symbol pro obsah 2"/>
          <p:cNvSpPr>
            <a:spLocks noGrp="1"/>
          </p:cNvSpPr>
          <p:nvPr>
            <p:ph idx="1"/>
          </p:nvPr>
        </p:nvSpPr>
        <p:spPr/>
        <p:txBody>
          <a:bodyPr>
            <a:normAutofit/>
          </a:bodyPr>
          <a:lstStyle/>
          <a:p>
            <a:pPr>
              <a:buNone/>
            </a:pPr>
            <a:r>
              <a:rPr lang="cs-CZ" dirty="0"/>
              <a:t>A person </a:t>
            </a:r>
            <a:r>
              <a:rPr lang="cs-CZ" dirty="0" err="1"/>
              <a:t>is</a:t>
            </a:r>
            <a:r>
              <a:rPr lang="cs-CZ" dirty="0"/>
              <a:t> a </a:t>
            </a:r>
            <a:r>
              <a:rPr lang="cs-CZ" dirty="0" err="1"/>
              <a:t>unitary</a:t>
            </a:r>
            <a:r>
              <a:rPr lang="cs-CZ" dirty="0"/>
              <a:t>, </a:t>
            </a:r>
            <a:r>
              <a:rPr lang="cs-CZ" dirty="0" err="1"/>
              <a:t>self</a:t>
            </a:r>
            <a:r>
              <a:rPr lang="cs-CZ" dirty="0"/>
              <a:t>-</a:t>
            </a:r>
            <a:r>
              <a:rPr lang="cs-CZ" dirty="0" err="1"/>
              <a:t>consistent</a:t>
            </a:r>
            <a:r>
              <a:rPr lang="cs-CZ" dirty="0"/>
              <a:t> </a:t>
            </a:r>
            <a:r>
              <a:rPr lang="cs-CZ" dirty="0" err="1"/>
              <a:t>being</a:t>
            </a:r>
            <a:r>
              <a:rPr lang="cs-CZ" dirty="0"/>
              <a:t>, </a:t>
            </a:r>
            <a:r>
              <a:rPr lang="cs-CZ" dirty="0" err="1"/>
              <a:t>with</a:t>
            </a:r>
            <a:r>
              <a:rPr lang="cs-CZ" dirty="0"/>
              <a:t> a </a:t>
            </a:r>
            <a:r>
              <a:rPr lang="cs-CZ" dirty="0" err="1"/>
              <a:t>series</a:t>
            </a:r>
            <a:r>
              <a:rPr lang="cs-CZ" dirty="0"/>
              <a:t> </a:t>
            </a:r>
            <a:r>
              <a:rPr lang="cs-CZ" dirty="0" err="1"/>
              <a:t>of</a:t>
            </a:r>
            <a:r>
              <a:rPr lang="cs-CZ" dirty="0"/>
              <a:t> </a:t>
            </a:r>
            <a:r>
              <a:rPr lang="cs-CZ" dirty="0" err="1"/>
              <a:t>desirable</a:t>
            </a:r>
            <a:r>
              <a:rPr lang="cs-CZ" dirty="0"/>
              <a:t> </a:t>
            </a:r>
            <a:r>
              <a:rPr lang="cs-CZ" dirty="0" err="1"/>
              <a:t>personal</a:t>
            </a:r>
            <a:r>
              <a:rPr lang="cs-CZ" dirty="0"/>
              <a:t> </a:t>
            </a:r>
            <a:r>
              <a:rPr lang="cs-CZ" dirty="0" err="1"/>
              <a:t>traits</a:t>
            </a:r>
            <a:r>
              <a:rPr lang="cs-CZ" dirty="0"/>
              <a:t>, </a:t>
            </a:r>
            <a:r>
              <a:rPr lang="cs-CZ" dirty="0" err="1"/>
              <a:t>from</a:t>
            </a:r>
            <a:r>
              <a:rPr lang="cs-CZ" dirty="0"/>
              <a:t> </a:t>
            </a:r>
            <a:r>
              <a:rPr lang="cs-CZ" dirty="0" err="1"/>
              <a:t>consistency</a:t>
            </a:r>
            <a:r>
              <a:rPr lang="cs-CZ" dirty="0"/>
              <a:t> in </a:t>
            </a:r>
            <a:r>
              <a:rPr lang="cs-CZ" dirty="0" err="1"/>
              <a:t>thought</a:t>
            </a:r>
            <a:r>
              <a:rPr lang="cs-CZ" dirty="0"/>
              <a:t> </a:t>
            </a:r>
            <a:r>
              <a:rPr lang="cs-CZ" dirty="0" err="1"/>
              <a:t>and</a:t>
            </a:r>
            <a:r>
              <a:rPr lang="cs-CZ" dirty="0"/>
              <a:t> </a:t>
            </a:r>
            <a:r>
              <a:rPr lang="cs-CZ" dirty="0" err="1"/>
              <a:t>deed</a:t>
            </a:r>
            <a:r>
              <a:rPr lang="cs-CZ" dirty="0"/>
              <a:t> to a </a:t>
            </a:r>
            <a:r>
              <a:rPr lang="cs-CZ" dirty="0" err="1"/>
              <a:t>rejection</a:t>
            </a:r>
            <a:r>
              <a:rPr lang="cs-CZ" dirty="0"/>
              <a:t> </a:t>
            </a:r>
            <a:r>
              <a:rPr lang="cs-CZ" dirty="0" err="1"/>
              <a:t>of</a:t>
            </a:r>
            <a:r>
              <a:rPr lang="cs-CZ" dirty="0"/>
              <a:t> </a:t>
            </a:r>
            <a:r>
              <a:rPr lang="cs-CZ" dirty="0" err="1"/>
              <a:t>lying</a:t>
            </a:r>
            <a:r>
              <a:rPr lang="cs-CZ" dirty="0"/>
              <a:t>, </a:t>
            </a:r>
            <a:r>
              <a:rPr lang="cs-CZ" dirty="0" err="1"/>
              <a:t>since</a:t>
            </a:r>
            <a:r>
              <a:rPr lang="cs-CZ" dirty="0"/>
              <a:t> a </a:t>
            </a:r>
            <a:r>
              <a:rPr lang="cs-CZ" dirty="0" err="1"/>
              <a:t>conscious</a:t>
            </a:r>
            <a:r>
              <a:rPr lang="cs-CZ" dirty="0"/>
              <a:t> </a:t>
            </a:r>
            <a:r>
              <a:rPr lang="cs-CZ" dirty="0" err="1"/>
              <a:t>lie</a:t>
            </a:r>
            <a:r>
              <a:rPr lang="cs-CZ" dirty="0"/>
              <a:t> </a:t>
            </a:r>
            <a:r>
              <a:rPr lang="cs-CZ" dirty="0" err="1"/>
              <a:t>represents</a:t>
            </a:r>
            <a:r>
              <a:rPr lang="cs-CZ" dirty="0"/>
              <a:t> a </a:t>
            </a:r>
            <a:r>
              <a:rPr lang="cs-CZ" dirty="0" err="1"/>
              <a:t>destructive</a:t>
            </a:r>
            <a:r>
              <a:rPr lang="cs-CZ" dirty="0"/>
              <a:t> split in a </a:t>
            </a:r>
            <a:r>
              <a:rPr lang="cs-CZ" dirty="0" err="1"/>
              <a:t>subject</a:t>
            </a:r>
            <a:r>
              <a:rPr lang="cs-CZ" dirty="0"/>
              <a:t>´s </a:t>
            </a:r>
            <a:r>
              <a:rPr lang="cs-CZ" dirty="0" err="1"/>
              <a:t>consciousness</a:t>
            </a:r>
            <a:r>
              <a:rPr lang="cs-CZ" dirty="0"/>
              <a:t> </a:t>
            </a:r>
            <a:r>
              <a:rPr lang="cs-CZ" dirty="0" err="1"/>
              <a:t>and</a:t>
            </a:r>
            <a:r>
              <a:rPr lang="cs-CZ" dirty="0"/>
              <a:t> personality.</a:t>
            </a:r>
          </a:p>
          <a:p>
            <a:pPr>
              <a:buNone/>
            </a:pPr>
            <a:r>
              <a:rPr lang="cs-CZ" b="1" dirty="0"/>
              <a:t>A person, a </a:t>
            </a:r>
            <a:r>
              <a:rPr lang="cs-CZ" b="1" dirty="0" err="1"/>
              <a:t>unitary</a:t>
            </a:r>
            <a:r>
              <a:rPr lang="cs-CZ" b="1" dirty="0"/>
              <a:t> </a:t>
            </a:r>
            <a:r>
              <a:rPr lang="cs-CZ" b="1" dirty="0" err="1"/>
              <a:t>being</a:t>
            </a:r>
            <a:r>
              <a:rPr lang="cs-CZ" b="1" dirty="0"/>
              <a:t> </a:t>
            </a:r>
            <a:r>
              <a:rPr lang="cs-CZ" b="1" dirty="0" err="1"/>
              <a:t>with</a:t>
            </a:r>
            <a:r>
              <a:rPr lang="cs-CZ" b="1" dirty="0"/>
              <a:t> </a:t>
            </a:r>
            <a:r>
              <a:rPr lang="cs-CZ" b="1" dirty="0" err="1"/>
              <a:t>its</a:t>
            </a:r>
            <a:r>
              <a:rPr lang="cs-CZ" b="1" dirty="0"/>
              <a:t> </a:t>
            </a:r>
            <a:r>
              <a:rPr lang="cs-CZ" b="1" dirty="0" err="1"/>
              <a:t>own</a:t>
            </a:r>
            <a:r>
              <a:rPr lang="cs-CZ" b="1" dirty="0"/>
              <a:t> agenda, </a:t>
            </a:r>
            <a:r>
              <a:rPr lang="cs-CZ" dirty="0" err="1"/>
              <a:t>is</a:t>
            </a:r>
            <a:r>
              <a:rPr lang="cs-CZ" dirty="0"/>
              <a:t> a </a:t>
            </a:r>
            <a:r>
              <a:rPr lang="cs-CZ" dirty="0" err="1"/>
              <a:t>being</a:t>
            </a:r>
            <a:r>
              <a:rPr lang="cs-CZ" dirty="0"/>
              <a:t> </a:t>
            </a:r>
            <a:r>
              <a:rPr lang="cs-CZ" dirty="0" err="1"/>
              <a:t>who</a:t>
            </a:r>
            <a:r>
              <a:rPr lang="cs-CZ" dirty="0"/>
              <a:t> </a:t>
            </a:r>
            <a:r>
              <a:rPr lang="cs-CZ" b="1" dirty="0" err="1"/>
              <a:t>lives</a:t>
            </a:r>
            <a:r>
              <a:rPr lang="cs-CZ" b="1" dirty="0"/>
              <a:t> in a </a:t>
            </a:r>
            <a:r>
              <a:rPr lang="cs-CZ" b="1" dirty="0" err="1"/>
              <a:t>value</a:t>
            </a:r>
            <a:r>
              <a:rPr lang="cs-CZ" b="1" dirty="0"/>
              <a:t>-</a:t>
            </a:r>
            <a:r>
              <a:rPr lang="cs-CZ" b="1" dirty="0" err="1"/>
              <a:t>laden</a:t>
            </a:r>
            <a:r>
              <a:rPr lang="cs-CZ" b="1" dirty="0"/>
              <a:t>, </a:t>
            </a:r>
            <a:r>
              <a:rPr lang="cs-CZ" b="1" dirty="0" err="1"/>
              <a:t>meaningfully</a:t>
            </a:r>
            <a:r>
              <a:rPr lang="cs-CZ" b="1" dirty="0"/>
              <a:t> </a:t>
            </a:r>
            <a:r>
              <a:rPr lang="cs-CZ" b="1" dirty="0" err="1"/>
              <a:t>ordered</a:t>
            </a:r>
            <a:r>
              <a:rPr lang="cs-CZ" b="1" dirty="0"/>
              <a:t> </a:t>
            </a:r>
            <a:r>
              <a:rPr lang="cs-CZ" b="1" dirty="0" err="1"/>
              <a:t>world</a:t>
            </a:r>
            <a:r>
              <a:rPr lang="cs-CZ" b="1" dirty="0"/>
              <a:t>. </a:t>
            </a:r>
            <a:r>
              <a:rPr lang="cs-CZ" dirty="0"/>
              <a:t>In </a:t>
            </a:r>
            <a:r>
              <a:rPr lang="cs-CZ" dirty="0" err="1"/>
              <a:t>relation</a:t>
            </a:r>
            <a:r>
              <a:rPr lang="cs-CZ" dirty="0"/>
              <a:t> to </a:t>
            </a:r>
            <a:r>
              <a:rPr lang="cs-CZ" dirty="0" err="1"/>
              <a:t>us</a:t>
            </a:r>
            <a:r>
              <a:rPr lang="cs-CZ" dirty="0"/>
              <a:t> </a:t>
            </a:r>
            <a:r>
              <a:rPr lang="cs-CZ" dirty="0" err="1"/>
              <a:t>the</a:t>
            </a:r>
            <a:r>
              <a:rPr lang="cs-CZ" b="1" dirty="0"/>
              <a:t> </a:t>
            </a:r>
            <a:r>
              <a:rPr lang="cs-CZ" b="1" u="sng" dirty="0" err="1"/>
              <a:t>world</a:t>
            </a:r>
            <a:r>
              <a:rPr lang="cs-CZ" b="1" u="sng" dirty="0"/>
              <a:t> </a:t>
            </a:r>
            <a:r>
              <a:rPr lang="cs-CZ" b="1" u="sng" dirty="0" err="1"/>
              <a:t>is</a:t>
            </a:r>
            <a:r>
              <a:rPr lang="cs-CZ" b="1" u="sng" dirty="0"/>
              <a:t> </a:t>
            </a:r>
            <a:r>
              <a:rPr lang="cs-CZ" b="1" u="sng" dirty="0" err="1"/>
              <a:t>never</a:t>
            </a:r>
            <a:r>
              <a:rPr lang="cs-CZ" b="1" u="sng" dirty="0"/>
              <a:t> </a:t>
            </a:r>
            <a:r>
              <a:rPr lang="cs-CZ" b="1" u="sng" dirty="0" err="1"/>
              <a:t>indifferent</a:t>
            </a:r>
            <a:r>
              <a:rPr lang="cs-CZ" b="1" dirty="0"/>
              <a:t> </a:t>
            </a:r>
            <a:r>
              <a:rPr lang="cs-CZ" dirty="0"/>
              <a:t>– </a:t>
            </a:r>
            <a:r>
              <a:rPr lang="cs-CZ" dirty="0" err="1"/>
              <a:t>it</a:t>
            </a:r>
            <a:r>
              <a:rPr lang="cs-CZ" dirty="0"/>
              <a:t> </a:t>
            </a:r>
            <a:r>
              <a:rPr lang="cs-CZ" dirty="0" err="1"/>
              <a:t>is</a:t>
            </a:r>
            <a:r>
              <a:rPr lang="cs-CZ" dirty="0"/>
              <a:t>, </a:t>
            </a:r>
            <a:r>
              <a:rPr lang="cs-CZ" dirty="0" err="1"/>
              <a:t>necessarily</a:t>
            </a:r>
            <a:r>
              <a:rPr lang="cs-CZ" dirty="0"/>
              <a:t> </a:t>
            </a:r>
            <a:r>
              <a:rPr lang="cs-CZ" dirty="0" err="1"/>
              <a:t>and</a:t>
            </a:r>
            <a:r>
              <a:rPr lang="cs-CZ" b="1" dirty="0"/>
              <a:t> </a:t>
            </a:r>
            <a:r>
              <a:rPr lang="cs-CZ" b="1" dirty="0" err="1"/>
              <a:t>from</a:t>
            </a:r>
            <a:r>
              <a:rPr lang="cs-CZ" b="1" dirty="0"/>
              <a:t> </a:t>
            </a:r>
            <a:r>
              <a:rPr lang="cs-CZ" b="1" dirty="0" err="1"/>
              <a:t>the</a:t>
            </a:r>
            <a:r>
              <a:rPr lang="cs-CZ" b="1" dirty="0"/>
              <a:t> start, a </a:t>
            </a:r>
            <a:r>
              <a:rPr lang="cs-CZ" b="1" dirty="0" err="1"/>
              <a:t>world</a:t>
            </a:r>
            <a:r>
              <a:rPr lang="cs-CZ" b="1" dirty="0"/>
              <a:t> </a:t>
            </a:r>
            <a:r>
              <a:rPr lang="cs-CZ" b="1" dirty="0" err="1"/>
              <a:t>of</a:t>
            </a:r>
            <a:r>
              <a:rPr lang="cs-CZ" b="1" dirty="0"/>
              <a:t> </a:t>
            </a:r>
            <a:r>
              <a:rPr lang="cs-CZ" b="1" dirty="0" err="1"/>
              <a:t>good</a:t>
            </a:r>
            <a:r>
              <a:rPr lang="cs-CZ" b="1" dirty="0"/>
              <a:t> </a:t>
            </a:r>
            <a:r>
              <a:rPr lang="cs-CZ" b="1" dirty="0" err="1"/>
              <a:t>and</a:t>
            </a:r>
            <a:r>
              <a:rPr lang="cs-CZ" b="1" dirty="0"/>
              <a:t> </a:t>
            </a:r>
            <a:r>
              <a:rPr lang="cs-CZ" b="1" dirty="0" err="1"/>
              <a:t>evil</a:t>
            </a:r>
            <a:r>
              <a:rPr lang="cs-CZ" b="1"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dirty="0" err="1"/>
              <a:t>Boethius</a:t>
            </a:r>
            <a:endParaRPr lang="cs-CZ" dirty="0"/>
          </a:p>
        </p:txBody>
      </p:sp>
      <p:sp>
        <p:nvSpPr>
          <p:cNvPr id="10243" name="Rectangle 3"/>
          <p:cNvSpPr>
            <a:spLocks noGrp="1" noChangeArrowheads="1"/>
          </p:cNvSpPr>
          <p:nvPr>
            <p:ph type="body" idx="1"/>
          </p:nvPr>
        </p:nvSpPr>
        <p:spPr>
          <a:xfrm>
            <a:off x="1833751" y="2310288"/>
            <a:ext cx="7017544" cy="4312170"/>
          </a:xfrm>
        </p:spPr>
        <p:txBody>
          <a:bodyPr>
            <a:normAutofit fontScale="92500" lnSpcReduction="10000"/>
          </a:bodyPr>
          <a:lstStyle/>
          <a:p>
            <a:pPr marL="412149" indent="-412149">
              <a:buNone/>
            </a:pPr>
            <a:r>
              <a:rPr lang="cs-CZ" dirty="0"/>
              <a:t>„Persona </a:t>
            </a:r>
            <a:r>
              <a:rPr lang="cs-CZ" dirty="0" err="1"/>
              <a:t>est</a:t>
            </a:r>
            <a:r>
              <a:rPr lang="cs-CZ" dirty="0"/>
              <a:t> </a:t>
            </a:r>
            <a:r>
              <a:rPr lang="cs-CZ" dirty="0" err="1"/>
              <a:t>naturae</a:t>
            </a:r>
            <a:r>
              <a:rPr lang="cs-CZ" dirty="0"/>
              <a:t> </a:t>
            </a:r>
            <a:r>
              <a:rPr lang="cs-CZ" dirty="0" err="1"/>
              <a:t>rationabilis</a:t>
            </a:r>
            <a:r>
              <a:rPr lang="cs-CZ" dirty="0"/>
              <a:t> individua </a:t>
            </a:r>
            <a:r>
              <a:rPr lang="cs-CZ" dirty="0" err="1"/>
              <a:t>substantia</a:t>
            </a:r>
            <a:r>
              <a:rPr lang="cs-CZ" dirty="0"/>
              <a:t>.“</a:t>
            </a:r>
          </a:p>
          <a:p>
            <a:pPr marL="412149" indent="-412149">
              <a:buNone/>
            </a:pPr>
            <a:r>
              <a:rPr lang="fr-FR" i="1" dirty="0"/>
              <a:t>De persona et duabus naturis </a:t>
            </a:r>
            <a:r>
              <a:rPr lang="fr-FR" dirty="0"/>
              <a:t>3; PL 64, 1343.</a:t>
            </a:r>
            <a:endParaRPr lang="cs-CZ" dirty="0"/>
          </a:p>
          <a:p>
            <a:pPr marL="412149" indent="-412149">
              <a:buNone/>
            </a:pPr>
            <a:r>
              <a:rPr lang="cs-CZ" b="1" i="1" dirty="0">
                <a:solidFill>
                  <a:srgbClr val="FF0000"/>
                </a:solidFill>
              </a:rPr>
              <a:t>Person </a:t>
            </a:r>
            <a:r>
              <a:rPr lang="cs-CZ" b="1" i="1" dirty="0" err="1">
                <a:solidFill>
                  <a:srgbClr val="FF0000"/>
                </a:solidFill>
              </a:rPr>
              <a:t>is</a:t>
            </a:r>
            <a:r>
              <a:rPr lang="cs-CZ" b="1" i="1" dirty="0">
                <a:solidFill>
                  <a:srgbClr val="FF0000"/>
                </a:solidFill>
              </a:rPr>
              <a:t> </a:t>
            </a:r>
            <a:r>
              <a:rPr lang="en-US" b="1" i="1" dirty="0">
                <a:solidFill>
                  <a:srgbClr val="FF0000"/>
                </a:solidFill>
              </a:rPr>
              <a:t>an individual substance of a rational nature</a:t>
            </a:r>
            <a:r>
              <a:rPr lang="cs-CZ" b="1" i="1" dirty="0">
                <a:solidFill>
                  <a:srgbClr val="FF0000"/>
                </a:solidFill>
              </a:rPr>
              <a:t>.</a:t>
            </a:r>
            <a:endParaRPr lang="cs-CZ" dirty="0"/>
          </a:p>
          <a:p>
            <a:pPr marL="412149" indent="-412149">
              <a:buNone/>
            </a:pPr>
            <a:r>
              <a:rPr lang="en-US" dirty="0"/>
              <a:t>"Substance" is used to exclude accidents: We see that accidents cannot constitute person</a:t>
            </a:r>
            <a:r>
              <a:rPr lang="cs-CZ" dirty="0"/>
              <a:t>.</a:t>
            </a:r>
          </a:p>
          <a:p>
            <a:pPr marL="412149" indent="-412149">
              <a:buNone/>
            </a:pPr>
            <a:endParaRPr lang="cs-CZ" dirty="0"/>
          </a:p>
          <a:p>
            <a:pPr marL="412149" indent="-412149">
              <a:buNone/>
            </a:pPr>
            <a:endParaRPr lang="cs-CZ"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1936221" y="1570136"/>
            <a:ext cx="6884115" cy="5077407"/>
          </a:xfrm>
        </p:spPr>
        <p:txBody>
          <a:bodyPr>
            <a:normAutofit/>
          </a:bodyPr>
          <a:lstStyle/>
          <a:p>
            <a:pPr>
              <a:lnSpc>
                <a:spcPct val="90000"/>
              </a:lnSpc>
              <a:buNone/>
            </a:pPr>
            <a:r>
              <a:rPr lang="cs-CZ" sz="4210" i="1" dirty="0" err="1">
                <a:cs typeface="Arial" charset="0"/>
              </a:rPr>
              <a:t>Qu</a:t>
            </a:r>
            <a:r>
              <a:rPr lang="cs-CZ" sz="4210" i="1" dirty="0">
                <a:cs typeface="Arial" charset="0"/>
              </a:rPr>
              <a:t>´</a:t>
            </a:r>
            <a:r>
              <a:rPr lang="cs-CZ" sz="4210" i="1" dirty="0" err="1">
                <a:cs typeface="Arial" charset="0"/>
              </a:rPr>
              <a:t>est</a:t>
            </a:r>
            <a:r>
              <a:rPr lang="cs-CZ" sz="4210" i="1" dirty="0">
                <a:cs typeface="Arial" charset="0"/>
              </a:rPr>
              <a:t> </a:t>
            </a:r>
            <a:r>
              <a:rPr lang="cs-CZ" sz="4210" i="1" dirty="0" err="1">
                <a:cs typeface="Arial" charset="0"/>
              </a:rPr>
              <a:t>ce</a:t>
            </a:r>
            <a:r>
              <a:rPr lang="cs-CZ" sz="4210" i="1" dirty="0">
                <a:cs typeface="Arial" charset="0"/>
              </a:rPr>
              <a:t> </a:t>
            </a:r>
            <a:r>
              <a:rPr lang="cs-CZ" sz="4210" i="1" dirty="0" err="1">
                <a:cs typeface="Arial" charset="0"/>
              </a:rPr>
              <a:t>qu</a:t>
            </a:r>
            <a:r>
              <a:rPr lang="cs-CZ" sz="4210" i="1" dirty="0">
                <a:cs typeface="Arial" charset="0"/>
              </a:rPr>
              <a:t>´</a:t>
            </a:r>
            <a:r>
              <a:rPr lang="cs-CZ" sz="4210" i="1" dirty="0" err="1">
                <a:cs typeface="Arial" charset="0"/>
              </a:rPr>
              <a:t>un</a:t>
            </a:r>
            <a:r>
              <a:rPr lang="cs-CZ" sz="4210" i="1" dirty="0">
                <a:cs typeface="Arial" charset="0"/>
              </a:rPr>
              <a:t> </a:t>
            </a:r>
            <a:r>
              <a:rPr lang="cs-CZ" sz="4210" i="1" dirty="0" err="1">
                <a:cs typeface="Arial" charset="0"/>
              </a:rPr>
              <a:t>homme</a:t>
            </a:r>
            <a:r>
              <a:rPr lang="cs-CZ" sz="4210" i="1" dirty="0">
                <a:cs typeface="Arial" charset="0"/>
              </a:rPr>
              <a:t> </a:t>
            </a:r>
            <a:r>
              <a:rPr lang="cs-CZ" sz="4210" i="1" dirty="0" err="1">
                <a:cs typeface="Arial" charset="0"/>
              </a:rPr>
              <a:t>dans</a:t>
            </a:r>
            <a:r>
              <a:rPr lang="cs-CZ" sz="4210" i="1" dirty="0">
                <a:cs typeface="Arial" charset="0"/>
              </a:rPr>
              <a:t> l´</a:t>
            </a:r>
            <a:r>
              <a:rPr lang="cs-CZ" sz="4210" i="1" dirty="0" err="1">
                <a:cs typeface="Arial" charset="0"/>
              </a:rPr>
              <a:t>infini</a:t>
            </a:r>
            <a:r>
              <a:rPr lang="cs-CZ" sz="4210" i="1" dirty="0">
                <a:cs typeface="Arial" charset="0"/>
              </a:rPr>
              <a:t>?</a:t>
            </a:r>
          </a:p>
          <a:p>
            <a:pPr>
              <a:lnSpc>
                <a:spcPct val="90000"/>
              </a:lnSpc>
              <a:buNone/>
            </a:pPr>
            <a:endParaRPr lang="cs-CZ" sz="4210" dirty="0">
              <a:cs typeface="Arial" charset="0"/>
            </a:endParaRPr>
          </a:p>
          <a:p>
            <a:pPr>
              <a:lnSpc>
                <a:spcPct val="90000"/>
              </a:lnSpc>
              <a:buNone/>
            </a:pPr>
            <a:r>
              <a:rPr lang="cs-CZ" sz="4210" i="1" dirty="0" err="1">
                <a:cs typeface="Arial" charset="0"/>
              </a:rPr>
              <a:t>Nous</a:t>
            </a:r>
            <a:r>
              <a:rPr lang="cs-CZ" sz="4210" i="1" dirty="0">
                <a:cs typeface="Arial" charset="0"/>
              </a:rPr>
              <a:t> </a:t>
            </a:r>
            <a:r>
              <a:rPr lang="cs-CZ" sz="4210" i="1" dirty="0" err="1">
                <a:cs typeface="Arial" charset="0"/>
              </a:rPr>
              <a:t>sommes</a:t>
            </a:r>
            <a:r>
              <a:rPr lang="cs-CZ" sz="4210" i="1" dirty="0">
                <a:cs typeface="Arial" charset="0"/>
              </a:rPr>
              <a:t> </a:t>
            </a:r>
            <a:r>
              <a:rPr lang="cs-CZ" sz="4210" i="1" dirty="0" err="1">
                <a:cs typeface="Arial" charset="0"/>
              </a:rPr>
              <a:t>quelque</a:t>
            </a:r>
            <a:r>
              <a:rPr lang="cs-CZ" sz="4210" i="1" dirty="0">
                <a:cs typeface="Arial" charset="0"/>
              </a:rPr>
              <a:t> </a:t>
            </a:r>
            <a:r>
              <a:rPr lang="cs-CZ" sz="4210" i="1" dirty="0" err="1">
                <a:cs typeface="Arial" charset="0"/>
              </a:rPr>
              <a:t>chose</a:t>
            </a:r>
            <a:r>
              <a:rPr lang="cs-CZ" sz="4210" i="1" dirty="0">
                <a:cs typeface="Arial" charset="0"/>
              </a:rPr>
              <a:t>, </a:t>
            </a:r>
            <a:r>
              <a:rPr lang="cs-CZ" sz="4210" i="1" dirty="0" err="1">
                <a:cs typeface="Arial" charset="0"/>
              </a:rPr>
              <a:t>et</a:t>
            </a:r>
            <a:r>
              <a:rPr lang="cs-CZ" sz="4210" i="1" dirty="0">
                <a:cs typeface="Arial" charset="0"/>
              </a:rPr>
              <a:t> ne </a:t>
            </a:r>
            <a:r>
              <a:rPr lang="cs-CZ" sz="4210" i="1" dirty="0" err="1">
                <a:cs typeface="Arial" charset="0"/>
              </a:rPr>
              <a:t>sommes</a:t>
            </a:r>
            <a:r>
              <a:rPr lang="cs-CZ" sz="4210" i="1" dirty="0">
                <a:cs typeface="Arial" charset="0"/>
              </a:rPr>
              <a:t> pas </a:t>
            </a:r>
            <a:r>
              <a:rPr lang="cs-CZ" sz="4210" i="1" dirty="0" err="1">
                <a:cs typeface="Arial" charset="0"/>
              </a:rPr>
              <a:t>tout</a:t>
            </a:r>
            <a:r>
              <a:rPr lang="cs-CZ" sz="4210" i="1" dirty="0">
                <a:cs typeface="Arial" charset="0"/>
              </a:rPr>
              <a:t>.</a:t>
            </a:r>
          </a:p>
          <a:p>
            <a:pPr algn="r">
              <a:lnSpc>
                <a:spcPct val="90000"/>
              </a:lnSpc>
              <a:buNone/>
            </a:pPr>
            <a:r>
              <a:rPr lang="cs-CZ" sz="3158" dirty="0">
                <a:cs typeface="Arial" charset="0"/>
              </a:rPr>
              <a:t>(</a:t>
            </a:r>
            <a:r>
              <a:rPr lang="cs-CZ" sz="3158" dirty="0" err="1">
                <a:cs typeface="Arial" charset="0"/>
              </a:rPr>
              <a:t>Blaise</a:t>
            </a:r>
            <a:r>
              <a:rPr lang="cs-CZ" sz="3158" dirty="0">
                <a:cs typeface="Arial" charset="0"/>
              </a:rPr>
              <a:t> </a:t>
            </a:r>
            <a:r>
              <a:rPr lang="cs-CZ" sz="3158" dirty="0">
                <a:cs typeface="Arial" charset="0"/>
                <a:hlinkClick r:id="rId2"/>
              </a:rPr>
              <a:t>Pascal</a:t>
            </a:r>
            <a:r>
              <a:rPr lang="cs-CZ" sz="3158" dirty="0">
                <a:cs typeface="Arial" charset="0"/>
              </a:rPr>
              <a:t> 1623-62)</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858" y="0"/>
            <a:ext cx="9223058" cy="1162629"/>
          </a:xfrm>
        </p:spPr>
        <p:txBody>
          <a:bodyPr>
            <a:normAutofit/>
          </a:bodyPr>
          <a:lstStyle/>
          <a:p>
            <a:pPr eaLnBrk="1" hangingPunct="1"/>
            <a:r>
              <a:rPr lang="cs-CZ" sz="3508" dirty="0" err="1"/>
              <a:t>Thinking</a:t>
            </a:r>
            <a:r>
              <a:rPr lang="cs-CZ" sz="3508" dirty="0"/>
              <a:t> </a:t>
            </a:r>
            <a:r>
              <a:rPr lang="cs-CZ" sz="3508" dirty="0" err="1"/>
              <a:t>reed</a:t>
            </a:r>
            <a:endParaRPr lang="cs-CZ" sz="3508" dirty="0"/>
          </a:p>
        </p:txBody>
      </p:sp>
      <p:sp>
        <p:nvSpPr>
          <p:cNvPr id="6147" name="Rectangle 3"/>
          <p:cNvSpPr>
            <a:spLocks noGrp="1" noChangeArrowheads="1"/>
          </p:cNvSpPr>
          <p:nvPr>
            <p:ph type="body" idx="1"/>
          </p:nvPr>
        </p:nvSpPr>
        <p:spPr>
          <a:xfrm>
            <a:off x="609858" y="2012234"/>
            <a:ext cx="9532164" cy="4610224"/>
          </a:xfrm>
        </p:spPr>
        <p:txBody>
          <a:bodyPr>
            <a:normAutofit/>
          </a:bodyPr>
          <a:lstStyle/>
          <a:p>
            <a:pPr>
              <a:lnSpc>
                <a:spcPct val="90000"/>
              </a:lnSpc>
              <a:buNone/>
            </a:pPr>
            <a:r>
              <a:rPr lang="cs-CZ" sz="2105" dirty="0">
                <a:cs typeface="Arial" charset="0"/>
              </a:rPr>
              <a:t>(Pascal, </a:t>
            </a:r>
            <a:r>
              <a:rPr lang="cs-CZ" sz="2105" i="1" dirty="0" err="1">
                <a:cs typeface="Arial" charset="0"/>
              </a:rPr>
              <a:t>Pensées</a:t>
            </a:r>
            <a:r>
              <a:rPr lang="cs-CZ" sz="2105" dirty="0">
                <a:cs typeface="Arial" charset="0"/>
              </a:rPr>
              <a:t>):</a:t>
            </a:r>
          </a:p>
          <a:p>
            <a:pPr eaLnBrk="1" hangingPunct="1">
              <a:lnSpc>
                <a:spcPct val="90000"/>
              </a:lnSpc>
              <a:buNone/>
            </a:pPr>
            <a:endParaRPr lang="cs-CZ" sz="789" dirty="0">
              <a:cs typeface="Arial" charset="0"/>
            </a:endParaRPr>
          </a:p>
          <a:p>
            <a:pPr>
              <a:lnSpc>
                <a:spcPct val="90000"/>
              </a:lnSpc>
              <a:buNone/>
            </a:pPr>
            <a:r>
              <a:rPr lang="fr-FR" sz="1930" i="1" dirty="0"/>
              <a:t>L'homme n'est qu'un roseau, le plus faible de la nature; mais c'est un roseau pensant. </a:t>
            </a:r>
            <a:r>
              <a:rPr lang="cs-CZ" sz="1930" i="1" dirty="0"/>
              <a:t>…</a:t>
            </a:r>
            <a:r>
              <a:rPr lang="fr-FR" sz="1930" i="1" dirty="0"/>
              <a:t> une vapeur, une goutte d’eau suffit pour le tuer. Mais </a:t>
            </a:r>
            <a:r>
              <a:rPr lang="cs-CZ" sz="1930" i="1" dirty="0"/>
              <a:t>...</a:t>
            </a:r>
            <a:r>
              <a:rPr lang="fr-FR" sz="1930" i="1" dirty="0"/>
              <a:t> parce qu’il sait qu’il meurt, et l’avantage que l’univers a sur lui, l’univers n’en sait rien. Ainsi toute notre dignité consiste dans la pensée. C'est de là qu'il faut nous relever, non de l'espace et de la durée. Travaillons donc à bien penser. voilà le principe de la morale.</a:t>
            </a:r>
            <a:r>
              <a:rPr lang="fr-FR" sz="1930" dirty="0"/>
              <a:t> </a:t>
            </a:r>
            <a:endParaRPr lang="cs-CZ" sz="1930" i="1" dirty="0">
              <a:cs typeface="Arial" charset="0"/>
            </a:endParaRPr>
          </a:p>
          <a:p>
            <a:pPr>
              <a:lnSpc>
                <a:spcPct val="90000"/>
              </a:lnSpc>
              <a:buNone/>
            </a:pPr>
            <a:r>
              <a:rPr lang="en-US" sz="1930" b="1" dirty="0"/>
              <a:t>Man is but a reed, the most feeble thing in nature; but he is a thinking reed. </a:t>
            </a:r>
            <a:r>
              <a:rPr lang="cs-CZ" sz="1930" b="1" dirty="0"/>
              <a:t>…</a:t>
            </a:r>
            <a:r>
              <a:rPr lang="en-US" sz="1930" b="1" dirty="0"/>
              <a:t> A </a:t>
            </a:r>
            <a:r>
              <a:rPr lang="en-US" sz="1930" b="1" dirty="0" err="1"/>
              <a:t>vapour</a:t>
            </a:r>
            <a:r>
              <a:rPr lang="en-US" sz="1930" b="1" dirty="0"/>
              <a:t>, a drop of water suffices to kill him. But, </a:t>
            </a:r>
            <a:r>
              <a:rPr lang="cs-CZ" sz="1930" b="1" dirty="0"/>
              <a:t>…</a:t>
            </a:r>
            <a:r>
              <a:rPr lang="en-US" sz="1930" b="1" dirty="0"/>
              <a:t>man would still be more noble than that which killed him, because he knows that he dies and the advantage which the universe has over him; the universe knows nothing of this. All our dignity consists, then, in thought. By it we must elevate ourselves, and not by space and time which we cannot fill. Let us </a:t>
            </a:r>
            <a:r>
              <a:rPr lang="en-US" sz="1930" b="1" dirty="0" err="1"/>
              <a:t>endeavour</a:t>
            </a:r>
            <a:r>
              <a:rPr lang="en-US" sz="1930" b="1" dirty="0"/>
              <a:t>, then, to think well; this is the principle of morality.</a:t>
            </a:r>
            <a:r>
              <a:rPr lang="en-US" sz="1930" dirty="0"/>
              <a:t> </a:t>
            </a:r>
            <a:r>
              <a:rPr lang="cs-CZ" sz="1930" dirty="0"/>
              <a:t>(347)</a:t>
            </a:r>
          </a:p>
          <a:p>
            <a:pPr>
              <a:lnSpc>
                <a:spcPct val="90000"/>
              </a:lnSpc>
              <a:buNone/>
            </a:pPr>
            <a:endParaRPr lang="cs-CZ" sz="2105" i="1"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arguments</a:t>
            </a:r>
            <a:r>
              <a:rPr lang="cs-CZ" dirty="0"/>
              <a:t> </a:t>
            </a:r>
            <a:r>
              <a:rPr lang="cs-CZ" dirty="0" err="1"/>
              <a:t>for</a:t>
            </a:r>
            <a:r>
              <a:rPr lang="cs-CZ" dirty="0"/>
              <a:t> morality</a:t>
            </a:r>
          </a:p>
        </p:txBody>
      </p:sp>
      <p:sp>
        <p:nvSpPr>
          <p:cNvPr id="3" name="Zástupný symbol pro obsah 2"/>
          <p:cNvSpPr>
            <a:spLocks noGrp="1"/>
          </p:cNvSpPr>
          <p:nvPr>
            <p:ph sz="half" idx="1"/>
          </p:nvPr>
        </p:nvSpPr>
        <p:spPr>
          <a:xfrm>
            <a:off x="1620436" y="2176622"/>
            <a:ext cx="3978892" cy="3969647"/>
          </a:xfrm>
        </p:spPr>
        <p:txBody>
          <a:bodyPr>
            <a:normAutofit fontScale="85000" lnSpcReduction="20000"/>
          </a:bodyPr>
          <a:lstStyle/>
          <a:p>
            <a:r>
              <a:rPr lang="cs-CZ" dirty="0" err="1"/>
              <a:t>good</a:t>
            </a:r>
            <a:r>
              <a:rPr lang="cs-CZ" dirty="0"/>
              <a:t> (</a:t>
            </a:r>
            <a:r>
              <a:rPr lang="cs-CZ" cap="small" dirty="0" err="1"/>
              <a:t>kalos</a:t>
            </a:r>
            <a:r>
              <a:rPr lang="cs-CZ" dirty="0"/>
              <a:t>)</a:t>
            </a:r>
          </a:p>
          <a:p>
            <a:r>
              <a:rPr lang="cs-CZ" dirty="0" err="1"/>
              <a:t>glory</a:t>
            </a:r>
            <a:r>
              <a:rPr lang="cs-CZ" dirty="0"/>
              <a:t> (</a:t>
            </a:r>
            <a:r>
              <a:rPr lang="cs-CZ" cap="small" dirty="0" err="1"/>
              <a:t>doxa</a:t>
            </a:r>
            <a:r>
              <a:rPr lang="cs-CZ" dirty="0"/>
              <a:t>)</a:t>
            </a:r>
          </a:p>
          <a:p>
            <a:r>
              <a:rPr lang="cs-CZ" dirty="0" err="1"/>
              <a:t>honour</a:t>
            </a:r>
            <a:r>
              <a:rPr lang="cs-CZ" dirty="0"/>
              <a:t> (</a:t>
            </a:r>
            <a:r>
              <a:rPr lang="cs-CZ" cap="small" dirty="0" err="1"/>
              <a:t>timé</a:t>
            </a:r>
            <a:r>
              <a:rPr lang="cs-CZ" dirty="0"/>
              <a:t>)</a:t>
            </a:r>
          </a:p>
          <a:p>
            <a:r>
              <a:rPr lang="cs-CZ" dirty="0" err="1"/>
              <a:t>truth</a:t>
            </a:r>
            <a:r>
              <a:rPr lang="cs-CZ" dirty="0"/>
              <a:t> (</a:t>
            </a:r>
            <a:r>
              <a:rPr lang="cs-CZ" cap="small" dirty="0" err="1"/>
              <a:t>alétheia</a:t>
            </a:r>
            <a:r>
              <a:rPr lang="cs-CZ" dirty="0"/>
              <a:t>)</a:t>
            </a:r>
          </a:p>
          <a:p>
            <a:r>
              <a:rPr lang="cs-CZ" dirty="0" err="1"/>
              <a:t>beautiful</a:t>
            </a:r>
            <a:r>
              <a:rPr lang="cs-CZ" dirty="0"/>
              <a:t>, </a:t>
            </a:r>
            <a:r>
              <a:rPr lang="cs-CZ" dirty="0" err="1"/>
              <a:t>beauty</a:t>
            </a:r>
            <a:r>
              <a:rPr lang="cs-CZ" dirty="0"/>
              <a:t> (</a:t>
            </a:r>
            <a:r>
              <a:rPr lang="cs-CZ" cap="small" dirty="0" err="1"/>
              <a:t>kalon</a:t>
            </a:r>
            <a:r>
              <a:rPr lang="cs-CZ" dirty="0"/>
              <a:t>)</a:t>
            </a:r>
          </a:p>
          <a:p>
            <a:r>
              <a:rPr lang="cs-CZ" dirty="0" err="1"/>
              <a:t>reason</a:t>
            </a:r>
            <a:r>
              <a:rPr lang="cs-CZ" dirty="0"/>
              <a:t> (</a:t>
            </a:r>
            <a:r>
              <a:rPr lang="cs-CZ" cap="small" dirty="0"/>
              <a:t>logos</a:t>
            </a:r>
            <a:r>
              <a:rPr lang="cs-CZ" dirty="0"/>
              <a:t>)</a:t>
            </a:r>
          </a:p>
          <a:p>
            <a:r>
              <a:rPr lang="cs-CZ" dirty="0" err="1"/>
              <a:t>beatitude</a:t>
            </a:r>
            <a:r>
              <a:rPr lang="cs-CZ" dirty="0"/>
              <a:t>, </a:t>
            </a:r>
            <a:r>
              <a:rPr lang="cs-CZ" dirty="0" err="1"/>
              <a:t>blessedness</a:t>
            </a:r>
            <a:r>
              <a:rPr lang="cs-CZ" dirty="0"/>
              <a:t> (</a:t>
            </a:r>
            <a:r>
              <a:rPr lang="cs-CZ" cap="small" dirty="0" err="1"/>
              <a:t>eudaimonia</a:t>
            </a:r>
            <a:r>
              <a:rPr lang="cs-CZ" dirty="0"/>
              <a:t>)</a:t>
            </a:r>
          </a:p>
          <a:p>
            <a:r>
              <a:rPr lang="cs-CZ" dirty="0" err="1"/>
              <a:t>happiness</a:t>
            </a:r>
            <a:r>
              <a:rPr lang="cs-CZ" dirty="0"/>
              <a:t> (</a:t>
            </a:r>
            <a:r>
              <a:rPr lang="cs-CZ" cap="small" dirty="0" err="1"/>
              <a:t>eutychia</a:t>
            </a:r>
            <a:r>
              <a:rPr lang="cs-CZ" dirty="0"/>
              <a:t>, </a:t>
            </a:r>
            <a:r>
              <a:rPr lang="cs-CZ" i="1" dirty="0"/>
              <a:t>fortuna</a:t>
            </a:r>
            <a:r>
              <a:rPr lang="cs-CZ" dirty="0"/>
              <a:t>)</a:t>
            </a:r>
          </a:p>
          <a:p>
            <a:endParaRPr lang="cs-CZ" dirty="0"/>
          </a:p>
        </p:txBody>
      </p:sp>
      <p:sp>
        <p:nvSpPr>
          <p:cNvPr id="4" name="Zástupný symbol pro obsah 3"/>
          <p:cNvSpPr>
            <a:spLocks noGrp="1"/>
          </p:cNvSpPr>
          <p:nvPr>
            <p:ph sz="half" idx="2"/>
          </p:nvPr>
        </p:nvSpPr>
        <p:spPr>
          <a:xfrm>
            <a:off x="5409857" y="2176622"/>
            <a:ext cx="3946868" cy="3969647"/>
          </a:xfrm>
        </p:spPr>
        <p:txBody>
          <a:bodyPr>
            <a:normAutofit fontScale="85000" lnSpcReduction="20000"/>
          </a:bodyPr>
          <a:lstStyle/>
          <a:p>
            <a:r>
              <a:rPr lang="cs-CZ" dirty="0" err="1"/>
              <a:t>pleasure</a:t>
            </a:r>
            <a:r>
              <a:rPr lang="cs-CZ" dirty="0"/>
              <a:t> (</a:t>
            </a:r>
            <a:r>
              <a:rPr lang="cs-CZ" cap="small" dirty="0" err="1"/>
              <a:t>hedoné</a:t>
            </a:r>
            <a:r>
              <a:rPr lang="cs-CZ" dirty="0"/>
              <a:t>)</a:t>
            </a:r>
          </a:p>
          <a:p>
            <a:r>
              <a:rPr lang="cs-CZ" dirty="0" err="1"/>
              <a:t>natural</a:t>
            </a:r>
            <a:r>
              <a:rPr lang="cs-CZ" dirty="0"/>
              <a:t> </a:t>
            </a:r>
            <a:r>
              <a:rPr lang="cs-CZ" dirty="0" err="1"/>
              <a:t>law</a:t>
            </a:r>
            <a:r>
              <a:rPr lang="cs-CZ" dirty="0"/>
              <a:t> (</a:t>
            </a:r>
            <a:r>
              <a:rPr lang="cs-CZ" cap="small" dirty="0"/>
              <a:t>fysis</a:t>
            </a:r>
            <a:r>
              <a:rPr lang="cs-CZ" dirty="0"/>
              <a:t>)</a:t>
            </a:r>
          </a:p>
          <a:p>
            <a:r>
              <a:rPr lang="cs-CZ" dirty="0" err="1"/>
              <a:t>conscience</a:t>
            </a:r>
            <a:r>
              <a:rPr lang="cs-CZ" dirty="0"/>
              <a:t> (</a:t>
            </a:r>
            <a:r>
              <a:rPr lang="cs-CZ" cap="small" dirty="0" err="1"/>
              <a:t>syneidésis</a:t>
            </a:r>
            <a:r>
              <a:rPr lang="cs-CZ" dirty="0"/>
              <a:t>)</a:t>
            </a:r>
          </a:p>
          <a:p>
            <a:r>
              <a:rPr lang="cs-CZ" dirty="0"/>
              <a:t>duty, obedience, </a:t>
            </a:r>
            <a:r>
              <a:rPr lang="cs-CZ" dirty="0" err="1"/>
              <a:t>manner</a:t>
            </a:r>
            <a:endParaRPr lang="cs-CZ" dirty="0"/>
          </a:p>
          <a:p>
            <a:pPr>
              <a:buNone/>
            </a:pPr>
            <a:r>
              <a:rPr lang="cs-CZ" dirty="0"/>
              <a:t>(</a:t>
            </a:r>
            <a:r>
              <a:rPr lang="cs-CZ" cap="small" dirty="0"/>
              <a:t>nomos</a:t>
            </a:r>
            <a:r>
              <a:rPr lang="cs-CZ" dirty="0"/>
              <a:t>)</a:t>
            </a:r>
          </a:p>
          <a:p>
            <a:r>
              <a:rPr lang="cs-CZ" dirty="0" err="1"/>
              <a:t>universal</a:t>
            </a:r>
            <a:r>
              <a:rPr lang="cs-CZ" dirty="0"/>
              <a:t> </a:t>
            </a:r>
            <a:r>
              <a:rPr lang="cs-CZ" dirty="0" err="1"/>
              <a:t>brotherhood</a:t>
            </a:r>
            <a:endParaRPr lang="cs-CZ" dirty="0"/>
          </a:p>
          <a:p>
            <a:r>
              <a:rPr lang="cs-CZ" dirty="0"/>
              <a:t>love (</a:t>
            </a:r>
            <a:r>
              <a:rPr lang="cs-CZ" cap="small" dirty="0" err="1"/>
              <a:t>agapé</a:t>
            </a:r>
            <a:r>
              <a:rPr lang="cs-CZ" dirty="0"/>
              <a:t>)</a:t>
            </a:r>
          </a:p>
          <a:p>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35672" y="61350"/>
            <a:ext cx="9223058" cy="1162629"/>
          </a:xfrm>
        </p:spPr>
        <p:txBody>
          <a:bodyPr>
            <a:normAutofit/>
          </a:bodyPr>
          <a:lstStyle/>
          <a:p>
            <a:pPr eaLnBrk="1" hangingPunct="1"/>
            <a:r>
              <a:rPr lang="cs-CZ" sz="3508" dirty="0" err="1"/>
              <a:t>Thinking</a:t>
            </a:r>
            <a:r>
              <a:rPr lang="cs-CZ" sz="3508" dirty="0"/>
              <a:t> man – </a:t>
            </a:r>
            <a:r>
              <a:rPr lang="cs-CZ" sz="3508" dirty="0" err="1"/>
              <a:t>loving</a:t>
            </a:r>
            <a:r>
              <a:rPr lang="cs-CZ" sz="3508" dirty="0"/>
              <a:t> </a:t>
            </a:r>
            <a:r>
              <a:rPr lang="cs-CZ" sz="3508" dirty="0" err="1"/>
              <a:t>being</a:t>
            </a:r>
            <a:endParaRPr lang="cs-CZ" sz="3508" dirty="0"/>
          </a:p>
        </p:txBody>
      </p:sp>
      <p:sp>
        <p:nvSpPr>
          <p:cNvPr id="6147" name="Rectangle 3"/>
          <p:cNvSpPr>
            <a:spLocks noGrp="1" noChangeArrowheads="1"/>
          </p:cNvSpPr>
          <p:nvPr>
            <p:ph type="body" idx="1"/>
          </p:nvPr>
        </p:nvSpPr>
        <p:spPr>
          <a:xfrm>
            <a:off x="534670" y="1949077"/>
            <a:ext cx="9624060" cy="4673381"/>
          </a:xfrm>
        </p:spPr>
        <p:txBody>
          <a:bodyPr>
            <a:normAutofit/>
          </a:bodyPr>
          <a:lstStyle/>
          <a:p>
            <a:pPr>
              <a:lnSpc>
                <a:spcPct val="90000"/>
              </a:lnSpc>
              <a:buNone/>
            </a:pPr>
            <a:r>
              <a:rPr lang="cs-CZ" sz="1930" b="1" i="1" dirty="0" err="1">
                <a:cs typeface="Arial" charset="0"/>
              </a:rPr>
              <a:t>Le</a:t>
            </a:r>
            <a:r>
              <a:rPr lang="cs-CZ" sz="1930" b="1" i="1" dirty="0">
                <a:cs typeface="Arial" charset="0"/>
              </a:rPr>
              <a:t> silence </a:t>
            </a:r>
            <a:r>
              <a:rPr lang="cs-CZ" sz="1930" b="1" i="1" dirty="0" err="1">
                <a:cs typeface="Arial" charset="0"/>
              </a:rPr>
              <a:t>éternel</a:t>
            </a:r>
            <a:r>
              <a:rPr lang="cs-CZ" sz="1930" b="1" i="1" dirty="0">
                <a:cs typeface="Arial" charset="0"/>
              </a:rPr>
              <a:t> de ces </a:t>
            </a:r>
            <a:r>
              <a:rPr lang="cs-CZ" sz="1930" b="1" i="1" dirty="0" err="1">
                <a:cs typeface="Arial" charset="0"/>
              </a:rPr>
              <a:t>espaces</a:t>
            </a:r>
            <a:r>
              <a:rPr lang="cs-CZ" sz="1930" b="1" i="1" dirty="0">
                <a:cs typeface="Arial" charset="0"/>
              </a:rPr>
              <a:t> </a:t>
            </a:r>
            <a:r>
              <a:rPr lang="cs-CZ" sz="1930" b="1" i="1" dirty="0" err="1">
                <a:cs typeface="Arial" charset="0"/>
              </a:rPr>
              <a:t>infinis</a:t>
            </a:r>
            <a:r>
              <a:rPr lang="cs-CZ" sz="1930" b="1" i="1" dirty="0">
                <a:cs typeface="Arial" charset="0"/>
              </a:rPr>
              <a:t> m´</a:t>
            </a:r>
            <a:r>
              <a:rPr lang="cs-CZ" sz="1930" b="1" i="1" dirty="0" err="1">
                <a:cs typeface="Arial" charset="0"/>
              </a:rPr>
              <a:t>effraie</a:t>
            </a:r>
            <a:r>
              <a:rPr lang="cs-CZ" sz="1930" b="1" i="1" dirty="0">
                <a:cs typeface="Arial" charset="0"/>
              </a:rPr>
              <a:t>.</a:t>
            </a:r>
            <a:r>
              <a:rPr lang="cs-CZ" sz="1930" b="1" dirty="0">
                <a:cs typeface="Arial" charset="0"/>
              </a:rPr>
              <a:t> </a:t>
            </a:r>
            <a:r>
              <a:rPr lang="en-US" sz="1930" b="1" dirty="0"/>
              <a:t>The eternal silence of these infinite spaces terrifies me.</a:t>
            </a:r>
            <a:r>
              <a:rPr lang="cs-CZ" sz="1930" b="1" dirty="0"/>
              <a:t> (206)</a:t>
            </a:r>
            <a:endParaRPr lang="cs-CZ" sz="1930" b="1" dirty="0">
              <a:cs typeface="Arial" charset="0"/>
            </a:endParaRPr>
          </a:p>
          <a:p>
            <a:pPr>
              <a:lnSpc>
                <a:spcPct val="90000"/>
              </a:lnSpc>
              <a:buNone/>
            </a:pPr>
            <a:r>
              <a:rPr lang="cs-CZ" sz="1930" i="1" dirty="0"/>
              <a:t>L</a:t>
            </a:r>
            <a:r>
              <a:rPr lang="fr-FR" sz="1930" i="1" dirty="0"/>
              <a:t>a vraie morale se moque de la morale</a:t>
            </a:r>
            <a:r>
              <a:rPr lang="cs-CZ" sz="1930" i="1" dirty="0"/>
              <a:t>. </a:t>
            </a:r>
            <a:r>
              <a:rPr lang="en-US" sz="1930" dirty="0"/>
              <a:t>True morality makes fun of morality.</a:t>
            </a:r>
            <a:r>
              <a:rPr lang="cs-CZ" sz="1930" dirty="0"/>
              <a:t> (4)</a:t>
            </a:r>
            <a:endParaRPr lang="cs-CZ" sz="1930" dirty="0">
              <a:cs typeface="Arial" charset="0"/>
            </a:endParaRPr>
          </a:p>
          <a:p>
            <a:pPr>
              <a:lnSpc>
                <a:spcPct val="90000"/>
              </a:lnSpc>
              <a:buNone/>
            </a:pPr>
            <a:r>
              <a:rPr lang="en-US" sz="1930" b="1" dirty="0"/>
              <a:t>Man is obviously made to think. It is his whole dignity and his whole merit; and his whole duty is to think as he ought. Now, the order of thought is to begin with self, and with its Author and its end. Now, of what does the world think? Never of this, but of dancing, playing the lute, singing, making verses, running at the ring, etc., fighting, making oneself king, without thinking what it is to be a king and what to be a man.</a:t>
            </a:r>
            <a:r>
              <a:rPr lang="cs-CZ" sz="1930" b="1" dirty="0"/>
              <a:t> (146)</a:t>
            </a:r>
          </a:p>
          <a:p>
            <a:pPr>
              <a:lnSpc>
                <a:spcPct val="90000"/>
              </a:lnSpc>
              <a:buNone/>
            </a:pPr>
            <a:r>
              <a:rPr lang="en-US" sz="1930" dirty="0"/>
              <a:t>I cannot imagine a man without thought; he would be a stone or an animal.</a:t>
            </a:r>
            <a:r>
              <a:rPr lang="cs-CZ" sz="1930" dirty="0"/>
              <a:t> (339)</a:t>
            </a:r>
          </a:p>
          <a:p>
            <a:pPr>
              <a:lnSpc>
                <a:spcPct val="90000"/>
              </a:lnSpc>
              <a:buNone/>
            </a:pPr>
            <a:r>
              <a:rPr lang="en-US" sz="1930" b="1" dirty="0"/>
              <a:t> </a:t>
            </a:r>
            <a:r>
              <a:rPr lang="fr-FR" sz="1930" b="1" i="1" dirty="0"/>
              <a:t>Le cœur a ses raisons, que la raison ne connaît point.</a:t>
            </a:r>
            <a:r>
              <a:rPr lang="cs-CZ" sz="1930" b="1" i="1" dirty="0"/>
              <a:t> </a:t>
            </a:r>
            <a:r>
              <a:rPr lang="en-US" sz="1930" b="1" dirty="0"/>
              <a:t>The heart has its reasons, which reason does not know.</a:t>
            </a:r>
            <a:r>
              <a:rPr lang="cs-CZ" sz="1930" b="1" dirty="0"/>
              <a:t> (227)</a:t>
            </a:r>
            <a:endParaRPr lang="cs-CZ" sz="1930" b="1"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Søren</a:t>
            </a:r>
            <a:r>
              <a:rPr lang="cs-CZ" dirty="0"/>
              <a:t> Kierkegaard (1813-55)</a:t>
            </a:r>
          </a:p>
        </p:txBody>
      </p:sp>
      <p:sp>
        <p:nvSpPr>
          <p:cNvPr id="3" name="Zástupný symbol pro obsah 2"/>
          <p:cNvSpPr>
            <a:spLocks noGrp="1"/>
          </p:cNvSpPr>
          <p:nvPr>
            <p:ph idx="1"/>
          </p:nvPr>
        </p:nvSpPr>
        <p:spPr>
          <a:xfrm>
            <a:off x="1620436" y="2176621"/>
            <a:ext cx="7515685" cy="4446076"/>
          </a:xfrm>
        </p:spPr>
        <p:txBody>
          <a:bodyPr>
            <a:normAutofit fontScale="92500" lnSpcReduction="10000"/>
          </a:bodyPr>
          <a:lstStyle/>
          <a:p>
            <a:pPr>
              <a:buNone/>
            </a:pPr>
            <a:r>
              <a:rPr lang="cs-CZ" dirty="0" err="1"/>
              <a:t>the</a:t>
            </a:r>
            <a:r>
              <a:rPr lang="cs-CZ" dirty="0"/>
              <a:t> </a:t>
            </a:r>
            <a:r>
              <a:rPr lang="cs-CZ" dirty="0" err="1"/>
              <a:t>founder</a:t>
            </a:r>
            <a:r>
              <a:rPr lang="cs-CZ" dirty="0"/>
              <a:t> </a:t>
            </a:r>
            <a:r>
              <a:rPr lang="cs-CZ" dirty="0" err="1"/>
              <a:t>of</a:t>
            </a:r>
            <a:r>
              <a:rPr lang="cs-CZ" dirty="0"/>
              <a:t> </a:t>
            </a:r>
            <a:r>
              <a:rPr lang="cs-CZ" dirty="0" err="1"/>
              <a:t>existentialism</a:t>
            </a:r>
            <a:endParaRPr lang="cs-CZ" dirty="0"/>
          </a:p>
          <a:p>
            <a:pPr>
              <a:buNone/>
            </a:pPr>
            <a:endParaRPr lang="cs-CZ" dirty="0"/>
          </a:p>
          <a:p>
            <a:pPr algn="ctr">
              <a:buNone/>
            </a:pPr>
            <a:r>
              <a:rPr lang="cs-CZ" dirty="0"/>
              <a:t>„</a:t>
            </a:r>
            <a:r>
              <a:rPr lang="cs-CZ" dirty="0" err="1"/>
              <a:t>The</a:t>
            </a:r>
            <a:r>
              <a:rPr lang="cs-CZ" dirty="0"/>
              <a:t> </a:t>
            </a:r>
            <a:r>
              <a:rPr lang="cs-CZ" dirty="0" err="1"/>
              <a:t>supreme</a:t>
            </a:r>
            <a:r>
              <a:rPr lang="cs-CZ" dirty="0"/>
              <a:t> paradox </a:t>
            </a:r>
            <a:r>
              <a:rPr lang="cs-CZ" dirty="0" err="1"/>
              <a:t>of</a:t>
            </a:r>
            <a:r>
              <a:rPr lang="cs-CZ" dirty="0"/>
              <a:t> </a:t>
            </a:r>
            <a:r>
              <a:rPr lang="cs-CZ" dirty="0" err="1"/>
              <a:t>all</a:t>
            </a:r>
            <a:r>
              <a:rPr lang="cs-CZ" dirty="0"/>
              <a:t> </a:t>
            </a:r>
            <a:r>
              <a:rPr lang="cs-CZ" dirty="0" err="1"/>
              <a:t>thought</a:t>
            </a:r>
            <a:endParaRPr lang="cs-CZ" dirty="0"/>
          </a:p>
          <a:p>
            <a:pPr algn="ctr">
              <a:buNone/>
            </a:pPr>
            <a:r>
              <a:rPr lang="cs-CZ" dirty="0" err="1"/>
              <a:t>is</a:t>
            </a:r>
            <a:r>
              <a:rPr lang="cs-CZ" dirty="0"/>
              <a:t> </a:t>
            </a:r>
            <a:r>
              <a:rPr lang="cs-CZ" dirty="0" err="1"/>
              <a:t>the</a:t>
            </a:r>
            <a:r>
              <a:rPr lang="cs-CZ" dirty="0"/>
              <a:t> </a:t>
            </a:r>
            <a:r>
              <a:rPr lang="cs-CZ" dirty="0" err="1"/>
              <a:t>attempt</a:t>
            </a:r>
            <a:r>
              <a:rPr lang="cs-CZ" dirty="0"/>
              <a:t> to </a:t>
            </a:r>
            <a:r>
              <a:rPr lang="cs-CZ" dirty="0" err="1"/>
              <a:t>discover</a:t>
            </a:r>
            <a:r>
              <a:rPr lang="cs-CZ" dirty="0"/>
              <a:t> </a:t>
            </a:r>
            <a:r>
              <a:rPr lang="cs-CZ" dirty="0" err="1"/>
              <a:t>something</a:t>
            </a:r>
            <a:r>
              <a:rPr lang="cs-CZ" dirty="0"/>
              <a:t> </a:t>
            </a:r>
            <a:r>
              <a:rPr lang="cs-CZ" dirty="0" err="1"/>
              <a:t>that</a:t>
            </a:r>
            <a:r>
              <a:rPr lang="cs-CZ" dirty="0"/>
              <a:t> </a:t>
            </a:r>
            <a:r>
              <a:rPr lang="cs-CZ" dirty="0" err="1"/>
              <a:t>thought</a:t>
            </a:r>
            <a:endParaRPr lang="cs-CZ" dirty="0"/>
          </a:p>
          <a:p>
            <a:pPr algn="ctr">
              <a:buNone/>
            </a:pPr>
            <a:r>
              <a:rPr lang="cs-CZ" dirty="0" err="1"/>
              <a:t>cannot</a:t>
            </a:r>
            <a:r>
              <a:rPr lang="cs-CZ" dirty="0"/>
              <a:t> </a:t>
            </a:r>
            <a:r>
              <a:rPr lang="cs-CZ" dirty="0" err="1"/>
              <a:t>think</a:t>
            </a:r>
            <a:r>
              <a:rPr lang="cs-CZ" dirty="0"/>
              <a:t>.“</a:t>
            </a:r>
          </a:p>
          <a:p>
            <a:pPr>
              <a:buNone/>
            </a:pPr>
            <a:endParaRPr lang="cs-CZ" dirty="0"/>
          </a:p>
          <a:p>
            <a:pPr>
              <a:buNone/>
            </a:pPr>
            <a:r>
              <a:rPr lang="cs-CZ" dirty="0"/>
              <a:t>No </a:t>
            </a:r>
            <a:r>
              <a:rPr lang="cs-CZ" dirty="0" err="1"/>
              <a:t>system</a:t>
            </a:r>
            <a:r>
              <a:rPr lang="cs-CZ" dirty="0"/>
              <a:t> </a:t>
            </a:r>
            <a:r>
              <a:rPr lang="cs-CZ" dirty="0" err="1"/>
              <a:t>of</a:t>
            </a:r>
            <a:r>
              <a:rPr lang="cs-CZ" dirty="0"/>
              <a:t> </a:t>
            </a:r>
            <a:r>
              <a:rPr lang="cs-CZ" dirty="0" err="1"/>
              <a:t>thought</a:t>
            </a:r>
            <a:r>
              <a:rPr lang="cs-CZ" dirty="0"/>
              <a:t> </a:t>
            </a:r>
            <a:r>
              <a:rPr lang="cs-CZ" dirty="0" err="1"/>
              <a:t>could</a:t>
            </a:r>
            <a:r>
              <a:rPr lang="cs-CZ" dirty="0"/>
              <a:t> </a:t>
            </a:r>
            <a:r>
              <a:rPr lang="cs-CZ" dirty="0" err="1"/>
              <a:t>explain</a:t>
            </a:r>
            <a:r>
              <a:rPr lang="cs-CZ" dirty="0"/>
              <a:t> </a:t>
            </a:r>
            <a:r>
              <a:rPr lang="cs-CZ" u="sng" dirty="0" err="1"/>
              <a:t>the</a:t>
            </a:r>
            <a:r>
              <a:rPr lang="cs-CZ" u="sng" dirty="0"/>
              <a:t> </a:t>
            </a:r>
            <a:r>
              <a:rPr lang="cs-CZ" u="sng" dirty="0" err="1"/>
              <a:t>unique</a:t>
            </a:r>
            <a:r>
              <a:rPr lang="cs-CZ" u="sng" dirty="0"/>
              <a:t> </a:t>
            </a:r>
            <a:r>
              <a:rPr lang="cs-CZ" u="sng" dirty="0" err="1"/>
              <a:t>experience</a:t>
            </a:r>
            <a:r>
              <a:rPr lang="cs-CZ" u="sng" dirty="0"/>
              <a:t> </a:t>
            </a:r>
            <a:r>
              <a:rPr lang="cs-CZ" u="sng" dirty="0" err="1"/>
              <a:t>of</a:t>
            </a:r>
            <a:r>
              <a:rPr lang="cs-CZ" u="sng" dirty="0"/>
              <a:t> </a:t>
            </a:r>
            <a:r>
              <a:rPr lang="cs-CZ" u="sng" dirty="0" err="1"/>
              <a:t>the</a:t>
            </a:r>
            <a:r>
              <a:rPr lang="cs-CZ" u="sng" dirty="0"/>
              <a:t> </a:t>
            </a:r>
            <a:r>
              <a:rPr lang="cs-CZ" u="sng" dirty="0" err="1"/>
              <a:t>individual</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Friedrich </a:t>
            </a:r>
            <a:r>
              <a:rPr lang="cs-CZ" dirty="0" err="1"/>
              <a:t>Nietzsche</a:t>
            </a:r>
            <a:r>
              <a:rPr lang="cs-CZ" dirty="0"/>
              <a:t> (1844-1900)</a:t>
            </a:r>
          </a:p>
        </p:txBody>
      </p:sp>
      <p:sp>
        <p:nvSpPr>
          <p:cNvPr id="3" name="Zástupný symbol pro obsah 2"/>
          <p:cNvSpPr>
            <a:spLocks noGrp="1"/>
          </p:cNvSpPr>
          <p:nvPr>
            <p:ph idx="1"/>
          </p:nvPr>
        </p:nvSpPr>
        <p:spPr/>
        <p:txBody>
          <a:bodyPr>
            <a:normAutofit lnSpcReduction="10000"/>
          </a:bodyPr>
          <a:lstStyle/>
          <a:p>
            <a:r>
              <a:rPr lang="cs-CZ" b="1" dirty="0" err="1"/>
              <a:t>All</a:t>
            </a:r>
            <a:r>
              <a:rPr lang="cs-CZ" b="1" dirty="0"/>
              <a:t> </a:t>
            </a:r>
            <a:r>
              <a:rPr lang="cs-CZ" b="1" dirty="0" err="1"/>
              <a:t>men</a:t>
            </a:r>
            <a:r>
              <a:rPr lang="cs-CZ" b="1" dirty="0"/>
              <a:t> </a:t>
            </a:r>
            <a:r>
              <a:rPr lang="cs-CZ" b="1" dirty="0" err="1"/>
              <a:t>should</a:t>
            </a:r>
            <a:r>
              <a:rPr lang="cs-CZ" b="1" dirty="0"/>
              <a:t> </a:t>
            </a:r>
            <a:r>
              <a:rPr lang="cs-CZ" b="1" dirty="0" err="1"/>
              <a:t>be</a:t>
            </a:r>
            <a:r>
              <a:rPr lang="cs-CZ" b="1" dirty="0"/>
              <a:t> free to </a:t>
            </a:r>
            <a:r>
              <a:rPr lang="cs-CZ" b="1" dirty="0" err="1"/>
              <a:t>realize</a:t>
            </a:r>
            <a:r>
              <a:rPr lang="cs-CZ" b="1" dirty="0"/>
              <a:t> </a:t>
            </a:r>
            <a:r>
              <a:rPr lang="cs-CZ" b="1" dirty="0" err="1"/>
              <a:t>their</a:t>
            </a:r>
            <a:r>
              <a:rPr lang="cs-CZ" b="1" dirty="0"/>
              <a:t> </a:t>
            </a:r>
            <a:r>
              <a:rPr lang="cs-CZ" b="1" dirty="0" err="1"/>
              <a:t>potential</a:t>
            </a:r>
            <a:r>
              <a:rPr lang="cs-CZ" dirty="0"/>
              <a:t> – </a:t>
            </a:r>
            <a:r>
              <a:rPr lang="cs-CZ" dirty="0" err="1"/>
              <a:t>their</a:t>
            </a:r>
            <a:r>
              <a:rPr lang="cs-CZ" dirty="0"/>
              <a:t> „</a:t>
            </a:r>
            <a:r>
              <a:rPr lang="cs-CZ" dirty="0" err="1"/>
              <a:t>will</a:t>
            </a:r>
            <a:r>
              <a:rPr lang="cs-CZ" dirty="0"/>
              <a:t> to </a:t>
            </a:r>
            <a:r>
              <a:rPr lang="cs-CZ" dirty="0" err="1"/>
              <a:t>power</a:t>
            </a:r>
            <a:r>
              <a:rPr lang="cs-CZ" dirty="0"/>
              <a:t>“,  free to live </a:t>
            </a:r>
            <a:r>
              <a:rPr lang="cs-CZ" dirty="0" err="1"/>
              <a:t>life</a:t>
            </a:r>
            <a:r>
              <a:rPr lang="cs-CZ" dirty="0"/>
              <a:t> to </a:t>
            </a:r>
            <a:r>
              <a:rPr lang="cs-CZ" dirty="0" err="1"/>
              <a:t>the</a:t>
            </a:r>
            <a:r>
              <a:rPr lang="cs-CZ" dirty="0"/>
              <a:t> </a:t>
            </a:r>
            <a:r>
              <a:rPr lang="cs-CZ" dirty="0" err="1"/>
              <a:t>full</a:t>
            </a:r>
            <a:r>
              <a:rPr lang="cs-CZ" dirty="0"/>
              <a:t>, to </a:t>
            </a:r>
            <a:r>
              <a:rPr lang="cs-CZ" dirty="0" err="1"/>
              <a:t>fulfil</a:t>
            </a:r>
            <a:r>
              <a:rPr lang="cs-CZ" dirty="0"/>
              <a:t> </a:t>
            </a:r>
            <a:r>
              <a:rPr lang="cs-CZ" dirty="0" err="1"/>
              <a:t>themselves</a:t>
            </a:r>
            <a:r>
              <a:rPr lang="cs-CZ" dirty="0"/>
              <a:t>. A </a:t>
            </a:r>
            <a:r>
              <a:rPr lang="cs-CZ" dirty="0" err="1"/>
              <a:t>human</a:t>
            </a:r>
            <a:r>
              <a:rPr lang="cs-CZ" dirty="0"/>
              <a:t> </a:t>
            </a:r>
            <a:r>
              <a:rPr lang="cs-CZ" dirty="0" err="1"/>
              <a:t>being</a:t>
            </a:r>
            <a:r>
              <a:rPr lang="cs-CZ" dirty="0"/>
              <a:t> </a:t>
            </a:r>
            <a:r>
              <a:rPr lang="cs-CZ" dirty="0" err="1"/>
              <a:t>who</a:t>
            </a:r>
            <a:r>
              <a:rPr lang="cs-CZ" dirty="0"/>
              <a:t> </a:t>
            </a:r>
            <a:r>
              <a:rPr lang="cs-CZ" dirty="0" err="1"/>
              <a:t>thus</a:t>
            </a:r>
            <a:r>
              <a:rPr lang="cs-CZ" dirty="0"/>
              <a:t> </a:t>
            </a:r>
            <a:r>
              <a:rPr lang="cs-CZ" dirty="0" err="1"/>
              <a:t>develops</a:t>
            </a:r>
            <a:r>
              <a:rPr lang="cs-CZ" dirty="0"/>
              <a:t> his </a:t>
            </a:r>
            <a:r>
              <a:rPr lang="cs-CZ" dirty="0" err="1"/>
              <a:t>maximumpotential</a:t>
            </a:r>
            <a:r>
              <a:rPr lang="cs-CZ" dirty="0"/>
              <a:t> </a:t>
            </a:r>
            <a:r>
              <a:rPr lang="cs-CZ" dirty="0" err="1"/>
              <a:t>becomes</a:t>
            </a:r>
            <a:r>
              <a:rPr lang="cs-CZ" dirty="0"/>
              <a:t> a sort </a:t>
            </a:r>
            <a:r>
              <a:rPr lang="cs-CZ" dirty="0" err="1"/>
              <a:t>of</a:t>
            </a:r>
            <a:r>
              <a:rPr lang="cs-CZ" dirty="0"/>
              <a:t> super-</a:t>
            </a:r>
            <a:r>
              <a:rPr lang="cs-CZ" dirty="0" err="1"/>
              <a:t>human</a:t>
            </a:r>
            <a:r>
              <a:rPr lang="cs-CZ" dirty="0"/>
              <a:t>-</a:t>
            </a:r>
            <a:r>
              <a:rPr lang="cs-CZ" dirty="0" err="1"/>
              <a:t>being</a:t>
            </a:r>
            <a:r>
              <a:rPr lang="cs-CZ" dirty="0"/>
              <a:t>, „superman“  („</a:t>
            </a:r>
            <a:r>
              <a:rPr lang="cs-CZ" dirty="0" err="1"/>
              <a:t>overman</a:t>
            </a:r>
            <a:r>
              <a:rPr lang="cs-CZ" dirty="0"/>
              <a:t>“) (</a:t>
            </a:r>
            <a:r>
              <a:rPr lang="cs-CZ" dirty="0" err="1"/>
              <a:t>Nieztsche</a:t>
            </a:r>
            <a:r>
              <a:rPr lang="cs-CZ" dirty="0"/>
              <a:t> </a:t>
            </a:r>
            <a:r>
              <a:rPr lang="cs-CZ" dirty="0" err="1"/>
              <a:t>meant</a:t>
            </a:r>
            <a:r>
              <a:rPr lang="cs-CZ" dirty="0"/>
              <a:t> </a:t>
            </a:r>
            <a:r>
              <a:rPr lang="cs-CZ" dirty="0" err="1"/>
              <a:t>people</a:t>
            </a:r>
            <a:r>
              <a:rPr lang="cs-CZ" dirty="0"/>
              <a:t> </a:t>
            </a:r>
            <a:r>
              <a:rPr lang="cs-CZ" dirty="0" err="1"/>
              <a:t>like</a:t>
            </a:r>
            <a:r>
              <a:rPr lang="cs-CZ" dirty="0"/>
              <a:t>: </a:t>
            </a:r>
            <a:r>
              <a:rPr lang="cs-CZ" dirty="0" err="1"/>
              <a:t>Socrates</a:t>
            </a:r>
            <a:r>
              <a:rPr lang="cs-CZ" dirty="0"/>
              <a:t>, </a:t>
            </a:r>
            <a:r>
              <a:rPr lang="cs-CZ" dirty="0" err="1"/>
              <a:t>Luther</a:t>
            </a:r>
            <a:r>
              <a:rPr lang="cs-CZ" dirty="0"/>
              <a:t>, </a:t>
            </a:r>
            <a:r>
              <a:rPr lang="cs-CZ" dirty="0" err="1"/>
              <a:t>Goethe</a:t>
            </a:r>
            <a:r>
              <a:rPr lang="cs-CZ" dirty="0"/>
              <a:t>, Napoleon)</a:t>
            </a:r>
          </a:p>
          <a:p>
            <a:r>
              <a:rPr lang="cs-CZ" dirty="0" err="1"/>
              <a:t>Personal</a:t>
            </a:r>
            <a:r>
              <a:rPr lang="cs-CZ" dirty="0"/>
              <a:t> </a:t>
            </a:r>
            <a:r>
              <a:rPr lang="cs-CZ" dirty="0" err="1"/>
              <a:t>happiness</a:t>
            </a:r>
            <a:r>
              <a:rPr lang="cs-CZ" dirty="0"/>
              <a:t> = </a:t>
            </a:r>
            <a:r>
              <a:rPr lang="cs-CZ" dirty="0" err="1"/>
              <a:t>self</a:t>
            </a:r>
            <a:r>
              <a:rPr lang="cs-CZ" dirty="0"/>
              <a:t>-</a:t>
            </a:r>
            <a:r>
              <a:rPr lang="cs-CZ" dirty="0" err="1"/>
              <a:t>fulfilment</a:t>
            </a:r>
            <a:endParaRPr lang="cs-CZ" dirty="0"/>
          </a:p>
          <a:p>
            <a:r>
              <a:rPr lang="cs-CZ" dirty="0"/>
              <a:t>„Dare to </a:t>
            </a:r>
            <a:r>
              <a:rPr lang="cs-CZ" dirty="0" err="1"/>
              <a:t>become</a:t>
            </a:r>
            <a:r>
              <a:rPr lang="cs-CZ" dirty="0"/>
              <a:t> </a:t>
            </a:r>
            <a:r>
              <a:rPr lang="cs-CZ" dirty="0" err="1"/>
              <a:t>what</a:t>
            </a:r>
            <a:r>
              <a:rPr lang="cs-CZ" dirty="0"/>
              <a:t> </a:t>
            </a:r>
            <a:r>
              <a:rPr lang="cs-CZ" dirty="0" err="1"/>
              <a:t>you</a:t>
            </a:r>
            <a:r>
              <a:rPr lang="cs-CZ" dirty="0"/>
              <a:t> are.“</a:t>
            </a:r>
          </a:p>
          <a:p>
            <a:r>
              <a:rPr lang="cs-CZ" b="1" dirty="0" err="1"/>
              <a:t>We</a:t>
            </a:r>
            <a:r>
              <a:rPr lang="cs-CZ" b="1" dirty="0"/>
              <a:t> are </a:t>
            </a:r>
            <a:r>
              <a:rPr lang="cs-CZ" b="1" dirty="0" err="1"/>
              <a:t>under</a:t>
            </a:r>
            <a:r>
              <a:rPr lang="cs-CZ" b="1" dirty="0"/>
              <a:t> </a:t>
            </a:r>
            <a:r>
              <a:rPr lang="cs-CZ" b="1" dirty="0" err="1"/>
              <a:t>an</a:t>
            </a:r>
            <a:r>
              <a:rPr lang="cs-CZ" b="1" dirty="0"/>
              <a:t> </a:t>
            </a:r>
            <a:r>
              <a:rPr lang="cs-CZ" b="1" dirty="0" err="1"/>
              <a:t>obligation</a:t>
            </a:r>
            <a:r>
              <a:rPr lang="cs-CZ" b="1" dirty="0"/>
              <a:t> to re-</a:t>
            </a:r>
            <a:r>
              <a:rPr lang="cs-CZ" b="1" dirty="0" err="1"/>
              <a:t>evaluate</a:t>
            </a:r>
            <a:r>
              <a:rPr lang="cs-CZ" b="1" dirty="0"/>
              <a:t> </a:t>
            </a:r>
            <a:r>
              <a:rPr lang="cs-CZ" b="1" dirty="0" err="1"/>
              <a:t>our</a:t>
            </a:r>
            <a:r>
              <a:rPr lang="cs-CZ" b="1" dirty="0"/>
              <a:t> </a:t>
            </a:r>
            <a:r>
              <a:rPr lang="cs-CZ" b="1" dirty="0" err="1"/>
              <a:t>values</a:t>
            </a:r>
            <a:r>
              <a:rPr lang="cs-CZ" dirty="0"/>
              <a:t>.</a:t>
            </a:r>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45198" y="15169"/>
            <a:ext cx="9223058" cy="1162629"/>
          </a:xfrm>
        </p:spPr>
        <p:txBody>
          <a:bodyPr>
            <a:normAutofit/>
          </a:bodyPr>
          <a:lstStyle/>
          <a:p>
            <a:pPr algn="l"/>
            <a:r>
              <a:rPr lang="cs-CZ" sz="3508" dirty="0"/>
              <a:t>Man as a </a:t>
            </a:r>
            <a:r>
              <a:rPr lang="cs-CZ" sz="3508" dirty="0" err="1"/>
              <a:t>problematic</a:t>
            </a:r>
            <a:r>
              <a:rPr lang="cs-CZ" sz="3508" dirty="0"/>
              <a:t> </a:t>
            </a:r>
            <a:r>
              <a:rPr lang="cs-CZ" sz="3508" dirty="0" err="1"/>
              <a:t>being</a:t>
            </a:r>
            <a:r>
              <a:rPr lang="cs-CZ" sz="3508" dirty="0"/>
              <a:t> </a:t>
            </a:r>
          </a:p>
        </p:txBody>
      </p:sp>
      <p:sp>
        <p:nvSpPr>
          <p:cNvPr id="14339" name="Rectangle 3"/>
          <p:cNvSpPr>
            <a:spLocks noGrp="1" noChangeArrowheads="1"/>
          </p:cNvSpPr>
          <p:nvPr>
            <p:ph type="body" idx="1"/>
          </p:nvPr>
        </p:nvSpPr>
        <p:spPr>
          <a:xfrm>
            <a:off x="543024" y="2176621"/>
            <a:ext cx="9657477" cy="4445837"/>
          </a:xfrm>
        </p:spPr>
        <p:txBody>
          <a:bodyPr>
            <a:normAutofit fontScale="77500" lnSpcReduction="20000"/>
          </a:bodyPr>
          <a:lstStyle/>
          <a:p>
            <a:pPr eaLnBrk="1" hangingPunct="1">
              <a:lnSpc>
                <a:spcPct val="80000"/>
              </a:lnSpc>
              <a:buNone/>
            </a:pPr>
            <a:r>
              <a:rPr lang="cs-CZ" dirty="0"/>
              <a:t>Friedrich </a:t>
            </a:r>
            <a:r>
              <a:rPr lang="cs-CZ" dirty="0" err="1">
                <a:hlinkClick r:id="rId3"/>
              </a:rPr>
              <a:t>Nietzsche</a:t>
            </a:r>
            <a:r>
              <a:rPr lang="cs-CZ" dirty="0"/>
              <a:t> (1844-1900)</a:t>
            </a:r>
          </a:p>
          <a:p>
            <a:pPr>
              <a:lnSpc>
                <a:spcPct val="80000"/>
              </a:lnSpc>
              <a:buNone/>
            </a:pPr>
            <a:r>
              <a:rPr lang="en-US" dirty="0"/>
              <a:t>"How can </a:t>
            </a:r>
            <a:r>
              <a:rPr lang="cs-CZ" dirty="0"/>
              <a:t>a </a:t>
            </a:r>
            <a:r>
              <a:rPr lang="en-US" dirty="0"/>
              <a:t>man know</a:t>
            </a:r>
            <a:r>
              <a:rPr lang="cs-CZ" dirty="0"/>
              <a:t> </a:t>
            </a:r>
            <a:r>
              <a:rPr lang="cs-CZ" dirty="0" err="1"/>
              <a:t>himself</a:t>
            </a:r>
            <a:r>
              <a:rPr lang="en-US" dirty="0"/>
              <a:t>?" - „</a:t>
            </a:r>
            <a:r>
              <a:rPr lang="cs-CZ" dirty="0"/>
              <a:t>He</a:t>
            </a:r>
            <a:r>
              <a:rPr lang="en-US" dirty="0"/>
              <a:t> is </a:t>
            </a:r>
            <a:r>
              <a:rPr lang="cs-CZ" dirty="0"/>
              <a:t>a </a:t>
            </a:r>
            <a:r>
              <a:rPr lang="cs-CZ" dirty="0" err="1"/>
              <a:t>thing</a:t>
            </a:r>
            <a:r>
              <a:rPr lang="cs-CZ" dirty="0"/>
              <a:t> </a:t>
            </a:r>
            <a:r>
              <a:rPr lang="en-US" dirty="0"/>
              <a:t>dark and </a:t>
            </a:r>
            <a:r>
              <a:rPr lang="cs-CZ" dirty="0" err="1"/>
              <a:t>veiled</a:t>
            </a:r>
            <a:r>
              <a:rPr lang="en-US" dirty="0"/>
              <a:t>…" </a:t>
            </a:r>
            <a:r>
              <a:rPr lang="cs-CZ" dirty="0"/>
              <a:t>(1)</a:t>
            </a:r>
          </a:p>
          <a:p>
            <a:pPr>
              <a:lnSpc>
                <a:spcPct val="80000"/>
              </a:lnSpc>
              <a:buNone/>
            </a:pPr>
            <a:r>
              <a:rPr lang="cs-CZ" dirty="0"/>
              <a:t>He i</a:t>
            </a:r>
            <a:r>
              <a:rPr lang="en-US" dirty="0"/>
              <a:t>s "yet indeterminate animal", an eccentric animal species.</a:t>
            </a:r>
            <a:endParaRPr lang="cs-CZ" dirty="0"/>
          </a:p>
          <a:p>
            <a:pPr>
              <a:lnSpc>
                <a:spcPct val="80000"/>
              </a:lnSpc>
              <a:buNone/>
            </a:pPr>
            <a:r>
              <a:rPr lang="en-US" dirty="0"/>
              <a:t>As a result of "forcible separation from the animal past" man suffers himself, the problem of its purpose. This is the beginning, the transition, in fact, a person is "almost human embryo of the future" - the first </a:t>
            </a:r>
            <a:r>
              <a:rPr lang="cs-CZ" dirty="0" err="1"/>
              <a:t>of</a:t>
            </a:r>
            <a:r>
              <a:rPr lang="cs-CZ" dirty="0"/>
              <a:t> </a:t>
            </a:r>
            <a:r>
              <a:rPr lang="cs-CZ" dirty="0" err="1"/>
              <a:t>the</a:t>
            </a:r>
            <a:r>
              <a:rPr lang="cs-CZ" dirty="0"/>
              <a:t> genus </a:t>
            </a:r>
            <a:r>
              <a:rPr lang="en-US" dirty="0"/>
              <a:t>of man. "Man is something fluid and pliable – it</a:t>
            </a:r>
            <a:r>
              <a:rPr lang="cs-CZ" dirty="0"/>
              <a:t> </a:t>
            </a:r>
            <a:r>
              <a:rPr lang="en-US" dirty="0"/>
              <a:t>can do what </a:t>
            </a:r>
            <a:r>
              <a:rPr lang="cs-CZ" dirty="0" err="1"/>
              <a:t>it</a:t>
            </a:r>
            <a:r>
              <a:rPr lang="en-US" dirty="0"/>
              <a:t> wants." Life is the "will to power" (Schopenhauer: the will to live), not austerity.</a:t>
            </a:r>
            <a:endParaRPr lang="cs-CZ" dirty="0"/>
          </a:p>
          <a:p>
            <a:pPr>
              <a:lnSpc>
                <a:spcPct val="80000"/>
              </a:lnSpc>
              <a:buNone/>
            </a:pPr>
            <a:r>
              <a:rPr lang="en-US" i="1" dirty="0"/>
              <a:t>Was </a:t>
            </a:r>
            <a:r>
              <a:rPr lang="en-US" i="1" dirty="0" err="1"/>
              <a:t>sagt</a:t>
            </a:r>
            <a:r>
              <a:rPr lang="en-US" i="1" dirty="0"/>
              <a:t> </a:t>
            </a:r>
            <a:r>
              <a:rPr lang="en-US" i="1" dirty="0" err="1"/>
              <a:t>dein</a:t>
            </a:r>
            <a:r>
              <a:rPr lang="en-US" i="1" dirty="0"/>
              <a:t> </a:t>
            </a:r>
            <a:r>
              <a:rPr lang="en-US" i="1" dirty="0" err="1"/>
              <a:t>Gewissen</a:t>
            </a:r>
            <a:r>
              <a:rPr lang="en-US" i="1" dirty="0"/>
              <a:t>? — 'Du </a:t>
            </a:r>
            <a:r>
              <a:rPr lang="en-US" i="1" dirty="0" err="1"/>
              <a:t>sollst</a:t>
            </a:r>
            <a:r>
              <a:rPr lang="en-US" i="1" dirty="0"/>
              <a:t> </a:t>
            </a:r>
            <a:r>
              <a:rPr lang="en-US" i="1" dirty="0" err="1"/>
              <a:t>der</a:t>
            </a:r>
            <a:r>
              <a:rPr lang="en-US" i="1" dirty="0"/>
              <a:t> </a:t>
            </a:r>
            <a:r>
              <a:rPr lang="en-US" i="1" dirty="0" err="1"/>
              <a:t>werden</a:t>
            </a:r>
            <a:r>
              <a:rPr lang="en-US" i="1" dirty="0"/>
              <a:t>, </a:t>
            </a:r>
            <a:r>
              <a:rPr lang="en-US" i="1" dirty="0" err="1"/>
              <a:t>der</a:t>
            </a:r>
            <a:r>
              <a:rPr lang="en-US" i="1" dirty="0"/>
              <a:t> du </a:t>
            </a:r>
            <a:r>
              <a:rPr lang="en-US" i="1" dirty="0" err="1"/>
              <a:t>bist</a:t>
            </a:r>
            <a:r>
              <a:rPr lang="en-US" i="1" dirty="0"/>
              <a:t>.</a:t>
            </a:r>
            <a:endParaRPr lang="cs-CZ" dirty="0"/>
          </a:p>
          <a:p>
            <a:pPr>
              <a:lnSpc>
                <a:spcPct val="80000"/>
              </a:lnSpc>
              <a:buNone/>
            </a:pPr>
            <a:r>
              <a:rPr lang="en-US" dirty="0"/>
              <a:t>What does your conscience say? — "You shall become the person you are.</a:t>
            </a:r>
            <a:r>
              <a:rPr lang="cs-CZ" dirty="0"/>
              <a:t>“(2)</a:t>
            </a:r>
            <a:endParaRPr lang="en-US" dirty="0"/>
          </a:p>
          <a:p>
            <a:pPr>
              <a:lnSpc>
                <a:spcPct val="80000"/>
              </a:lnSpc>
              <a:buNone/>
            </a:pPr>
            <a:endParaRPr lang="cs-CZ" dirty="0"/>
          </a:p>
        </p:txBody>
      </p:sp>
      <p:pic>
        <p:nvPicPr>
          <p:cNvPr id="4" name="Picture 2" descr="C:\Documents and Settings\Olga Moldanová\Dokumenty\Obrázky\friedrich-nietzsche.jpg"/>
          <p:cNvPicPr>
            <a:picLocks noChangeAspect="1" noChangeArrowheads="1"/>
          </p:cNvPicPr>
          <p:nvPr/>
        </p:nvPicPr>
        <p:blipFill>
          <a:blip r:embed="rId4" cstate="print"/>
          <a:srcRect/>
          <a:stretch>
            <a:fillRect/>
          </a:stretch>
        </p:blipFill>
        <p:spPr bwMode="auto">
          <a:xfrm>
            <a:off x="9004509" y="1177798"/>
            <a:ext cx="1535921" cy="174437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759365" y="0"/>
            <a:ext cx="7934035" cy="1002506"/>
          </a:xfrm>
        </p:spPr>
        <p:txBody>
          <a:bodyPr>
            <a:noAutofit/>
          </a:bodyPr>
          <a:lstStyle/>
          <a:p>
            <a:pPr algn="l"/>
            <a:r>
              <a:rPr lang="en-US" sz="3158" i="1" dirty="0"/>
              <a:t>Man is a disease of the </a:t>
            </a:r>
            <a:r>
              <a:rPr lang="cs-CZ" sz="3158" i="1" dirty="0" err="1"/>
              <a:t>earth</a:t>
            </a:r>
            <a:r>
              <a:rPr lang="en-US" sz="3158" i="1" dirty="0"/>
              <a:t>.</a:t>
            </a:r>
            <a:br>
              <a:rPr lang="cs-CZ" sz="3158" i="1" dirty="0"/>
            </a:br>
            <a:r>
              <a:rPr lang="en-US" sz="3158" i="1" dirty="0"/>
              <a:t>The </a:t>
            </a:r>
            <a:r>
              <a:rPr lang="en-US" sz="3158" i="1" dirty="0" err="1"/>
              <a:t>overman</a:t>
            </a:r>
            <a:r>
              <a:rPr lang="en-US" sz="3158" i="1" dirty="0"/>
              <a:t> is the meaning of the earth.</a:t>
            </a:r>
            <a:endParaRPr lang="cs-CZ" sz="3158" i="1" dirty="0"/>
          </a:p>
        </p:txBody>
      </p:sp>
      <p:sp>
        <p:nvSpPr>
          <p:cNvPr id="15363" name="Rectangle 3"/>
          <p:cNvSpPr>
            <a:spLocks noGrp="1" noChangeArrowheads="1"/>
          </p:cNvSpPr>
          <p:nvPr>
            <p:ph type="body" idx="1"/>
          </p:nvPr>
        </p:nvSpPr>
        <p:spPr>
          <a:xfrm>
            <a:off x="551378" y="2138549"/>
            <a:ext cx="9649123" cy="4420991"/>
          </a:xfrm>
        </p:spPr>
        <p:txBody>
          <a:bodyPr>
            <a:normAutofit fontScale="92500" lnSpcReduction="10000"/>
          </a:bodyPr>
          <a:lstStyle/>
          <a:p>
            <a:pPr eaLnBrk="1" hangingPunct="1">
              <a:lnSpc>
                <a:spcPct val="80000"/>
              </a:lnSpc>
              <a:buNone/>
            </a:pPr>
            <a:r>
              <a:rPr lang="cs-CZ" sz="2105" dirty="0" err="1"/>
              <a:t>Nietzsche</a:t>
            </a:r>
            <a:r>
              <a:rPr lang="cs-CZ" sz="2105" dirty="0"/>
              <a:t>:</a:t>
            </a:r>
          </a:p>
          <a:p>
            <a:pPr>
              <a:lnSpc>
                <a:spcPct val="80000"/>
              </a:lnSpc>
              <a:buNone/>
            </a:pPr>
            <a:r>
              <a:rPr lang="en-US" sz="2105" dirty="0"/>
              <a:t>Man is an animal that may promise</a:t>
            </a:r>
            <a:r>
              <a:rPr lang="cs-CZ" sz="2105" dirty="0"/>
              <a:t> – </a:t>
            </a:r>
            <a:r>
              <a:rPr lang="en-US" sz="2105" dirty="0"/>
              <a:t>is connected with the future, something guarantees.</a:t>
            </a:r>
            <a:endParaRPr lang="cs-CZ" sz="2105" dirty="0"/>
          </a:p>
          <a:p>
            <a:pPr>
              <a:lnSpc>
                <a:spcPct val="80000"/>
              </a:lnSpc>
              <a:buNone/>
            </a:pPr>
            <a:r>
              <a:rPr lang="en-US" sz="2105" dirty="0"/>
              <a:t>„</a:t>
            </a:r>
            <a:r>
              <a:rPr lang="cs-CZ" sz="2105" dirty="0" err="1"/>
              <a:t>We</a:t>
            </a:r>
            <a:r>
              <a:rPr lang="cs-CZ" sz="2105" dirty="0"/>
              <a:t> d</a:t>
            </a:r>
            <a:r>
              <a:rPr lang="en-US" sz="2105" dirty="0" err="1"/>
              <a:t>erive</a:t>
            </a:r>
            <a:r>
              <a:rPr lang="en-US" sz="2105" dirty="0"/>
              <a:t> </a:t>
            </a:r>
            <a:r>
              <a:rPr lang="cs-CZ" sz="2105" dirty="0"/>
              <a:t>a</a:t>
            </a:r>
            <a:r>
              <a:rPr lang="en-US" sz="2105" dirty="0"/>
              <a:t> man </a:t>
            </a:r>
            <a:r>
              <a:rPr lang="cs-CZ" sz="2105" dirty="0"/>
              <a:t>not </a:t>
            </a:r>
            <a:r>
              <a:rPr lang="en-US" sz="2105" dirty="0"/>
              <a:t>of spirit</a:t>
            </a:r>
            <a:r>
              <a:rPr lang="cs-CZ" sz="2105" dirty="0"/>
              <a:t>“, </a:t>
            </a:r>
            <a:r>
              <a:rPr lang="en-US" sz="2105" dirty="0"/>
              <a:t>we have placed him back among the animals." Man is a disease of the </a:t>
            </a:r>
            <a:r>
              <a:rPr lang="cs-CZ" sz="2105" dirty="0" err="1"/>
              <a:t>world</a:t>
            </a:r>
            <a:r>
              <a:rPr lang="en-US" sz="2105" dirty="0"/>
              <a:t>.</a:t>
            </a:r>
            <a:endParaRPr lang="cs-CZ" sz="2105" dirty="0"/>
          </a:p>
          <a:p>
            <a:pPr>
              <a:lnSpc>
                <a:spcPct val="80000"/>
              </a:lnSpc>
              <a:buNone/>
            </a:pPr>
            <a:r>
              <a:rPr lang="cs-CZ" sz="2105" dirty="0"/>
              <a:t>„</a:t>
            </a:r>
            <a:r>
              <a:rPr lang="en-US" sz="2105" dirty="0"/>
              <a:t>I teach you the </a:t>
            </a:r>
            <a:r>
              <a:rPr lang="en-US" sz="2105" dirty="0" err="1"/>
              <a:t>overman</a:t>
            </a:r>
            <a:r>
              <a:rPr lang="en-US" sz="2105" dirty="0"/>
              <a:t>. Man is something that shall be overcome. </a:t>
            </a:r>
            <a:r>
              <a:rPr lang="cs-CZ" sz="2105" dirty="0"/>
              <a:t>… </a:t>
            </a:r>
            <a:r>
              <a:rPr lang="en-US" sz="2105" dirty="0"/>
              <a:t>The </a:t>
            </a:r>
            <a:r>
              <a:rPr lang="en-US" sz="2105" dirty="0" err="1"/>
              <a:t>overman</a:t>
            </a:r>
            <a:r>
              <a:rPr lang="en-US" sz="2105" dirty="0"/>
              <a:t> is the meaning of the earth. Let your will say: the </a:t>
            </a:r>
            <a:r>
              <a:rPr lang="en-US" sz="2105" dirty="0" err="1"/>
              <a:t>overman</a:t>
            </a:r>
            <a:r>
              <a:rPr lang="en-US" sz="2105" dirty="0"/>
              <a:t> shall be the meaning of the earth... Man is a rope, tied between beast and </a:t>
            </a:r>
            <a:r>
              <a:rPr lang="en-US" sz="2105" dirty="0" err="1"/>
              <a:t>overman</a:t>
            </a:r>
            <a:r>
              <a:rPr lang="cs-CZ" sz="2105" dirty="0"/>
              <a:t> </a:t>
            </a:r>
            <a:r>
              <a:rPr lang="en-US" sz="2105" dirty="0"/>
              <a:t>— a rope over an abyss ...</a:t>
            </a:r>
            <a:r>
              <a:rPr lang="cs-CZ" sz="2105" dirty="0"/>
              <a:t> W</a:t>
            </a:r>
            <a:r>
              <a:rPr lang="en-US" sz="2105" dirty="0"/>
              <a:t>hat is great in man is that he is a bridge and not an end</a:t>
            </a:r>
            <a:r>
              <a:rPr lang="cs-CZ" sz="2105" dirty="0"/>
              <a:t>.“ (1)</a:t>
            </a:r>
          </a:p>
          <a:p>
            <a:pPr>
              <a:lnSpc>
                <a:spcPct val="80000"/>
              </a:lnSpc>
              <a:buNone/>
            </a:pPr>
            <a:r>
              <a:rPr lang="en-US" sz="2105" dirty="0"/>
              <a:t>Man is </a:t>
            </a:r>
            <a:r>
              <a:rPr lang="cs-CZ" sz="2105" dirty="0"/>
              <a:t>a </a:t>
            </a:r>
            <a:r>
              <a:rPr lang="en-US" sz="2105" dirty="0"/>
              <a:t>road, great promise</a:t>
            </a:r>
            <a:r>
              <a:rPr lang="cs-CZ" sz="2105" dirty="0"/>
              <a:t>.</a:t>
            </a:r>
          </a:p>
          <a:p>
            <a:pPr>
              <a:lnSpc>
                <a:spcPct val="80000"/>
              </a:lnSpc>
              <a:buNone/>
            </a:pPr>
            <a:r>
              <a:rPr lang="cs-CZ" sz="2105" dirty="0"/>
              <a:t>M</a:t>
            </a:r>
            <a:r>
              <a:rPr lang="en-US" sz="2105" dirty="0"/>
              <a:t>an does not promise the fulfillment of obligations</a:t>
            </a:r>
            <a:r>
              <a:rPr lang="cs-CZ" sz="2105" dirty="0"/>
              <a:t> to </a:t>
            </a:r>
            <a:r>
              <a:rPr lang="cs-CZ" sz="2105" dirty="0" err="1"/>
              <a:t>the</a:t>
            </a:r>
            <a:r>
              <a:rPr lang="cs-CZ" sz="2105" dirty="0"/>
              <a:t> </a:t>
            </a:r>
            <a:r>
              <a:rPr lang="cs-CZ" sz="2105" dirty="0" err="1"/>
              <a:t>other</a:t>
            </a:r>
            <a:r>
              <a:rPr lang="en-US" sz="2105" dirty="0"/>
              <a:t>, but to himself the fulfillment of human</a:t>
            </a:r>
            <a:r>
              <a:rPr lang="cs-CZ" sz="2105" dirty="0"/>
              <a:t>.</a:t>
            </a:r>
          </a:p>
          <a:p>
            <a:pPr>
              <a:lnSpc>
                <a:spcPct val="80000"/>
              </a:lnSpc>
              <a:buNone/>
            </a:pPr>
            <a:r>
              <a:rPr lang="en-US" sz="2105" b="1" dirty="0"/>
              <a:t>Thus </a:t>
            </a:r>
            <a:r>
              <a:rPr lang="en-US" sz="2105" b="1" dirty="0" err="1"/>
              <a:t>Spake</a:t>
            </a:r>
            <a:r>
              <a:rPr lang="en-US" sz="2105" b="1" dirty="0"/>
              <a:t> Zarathustra: A Book for All and None</a:t>
            </a:r>
            <a:r>
              <a:rPr lang="cs-CZ" sz="2105" b="1" dirty="0"/>
              <a:t>:</a:t>
            </a:r>
            <a:endParaRPr lang="en-US" sz="2105" b="1" dirty="0"/>
          </a:p>
          <a:p>
            <a:pPr>
              <a:lnSpc>
                <a:spcPct val="80000"/>
              </a:lnSpc>
              <a:buNone/>
            </a:pPr>
            <a:r>
              <a:rPr lang="cs-CZ" sz="2105" dirty="0">
                <a:hlinkClick r:id="rId3"/>
              </a:rPr>
              <a:t>http://librivox.bookdesign.biz/book/509</a:t>
            </a:r>
            <a:endParaRPr lang="cs-CZ" sz="2105" dirty="0"/>
          </a:p>
          <a:p>
            <a:pPr>
              <a:lnSpc>
                <a:spcPct val="80000"/>
              </a:lnSpc>
              <a:buNone/>
            </a:pPr>
            <a:r>
              <a:rPr lang="cs-CZ" sz="2105" dirty="0" err="1">
                <a:hlinkClick r:id="rId4"/>
              </a:rPr>
              <a:t>The</a:t>
            </a:r>
            <a:r>
              <a:rPr lang="cs-CZ" sz="2105" dirty="0">
                <a:hlinkClick r:id="rId4"/>
              </a:rPr>
              <a:t> </a:t>
            </a:r>
            <a:r>
              <a:rPr lang="cs-CZ" sz="2105" dirty="0" err="1">
                <a:hlinkClick r:id="rId4"/>
              </a:rPr>
              <a:t>Three</a:t>
            </a:r>
            <a:r>
              <a:rPr lang="cs-CZ" sz="2105" dirty="0">
                <a:hlinkClick r:id="rId4"/>
              </a:rPr>
              <a:t> </a:t>
            </a:r>
            <a:r>
              <a:rPr lang="cs-CZ" sz="2105" dirty="0" err="1">
                <a:hlinkClick r:id="rId4"/>
              </a:rPr>
              <a:t>Metamorphoses</a:t>
            </a:r>
            <a:r>
              <a:rPr lang="cs-CZ" sz="2105" dirty="0"/>
              <a:t>:</a:t>
            </a:r>
          </a:p>
          <a:p>
            <a:pPr>
              <a:lnSpc>
                <a:spcPct val="80000"/>
              </a:lnSpc>
              <a:buNone/>
            </a:pPr>
            <a:r>
              <a:rPr lang="cs-CZ" sz="2105" dirty="0">
                <a:hlinkClick r:id="rId5"/>
              </a:rPr>
              <a:t>http://ia801408.us.archive.org/12/</a:t>
            </a:r>
            <a:r>
              <a:rPr lang="cs-CZ" sz="2105" dirty="0" err="1">
                <a:hlinkClick r:id="rId5"/>
              </a:rPr>
              <a:t>items</a:t>
            </a:r>
            <a:r>
              <a:rPr lang="cs-CZ" sz="2105" dirty="0">
                <a:hlinkClick r:id="rId5"/>
              </a:rPr>
              <a:t>/</a:t>
            </a:r>
            <a:r>
              <a:rPr lang="cs-CZ" sz="2105" dirty="0" err="1">
                <a:hlinkClick r:id="rId5"/>
              </a:rPr>
              <a:t>zarathustra</a:t>
            </a:r>
            <a:r>
              <a:rPr lang="cs-CZ" sz="2105" dirty="0">
                <a:hlinkClick r:id="rId5"/>
              </a:rPr>
              <a:t>_0809_</a:t>
            </a:r>
            <a:r>
              <a:rPr lang="cs-CZ" sz="2105" dirty="0" err="1">
                <a:hlinkClick r:id="rId5"/>
              </a:rPr>
              <a:t>librivox</a:t>
            </a:r>
            <a:r>
              <a:rPr lang="cs-CZ" sz="2105" dirty="0">
                <a:hlinkClick r:id="rId5"/>
              </a:rPr>
              <a:t>/</a:t>
            </a:r>
            <a:r>
              <a:rPr lang="cs-CZ" sz="2105" dirty="0" err="1">
                <a:hlinkClick r:id="rId5"/>
              </a:rPr>
              <a:t>zarathustra</a:t>
            </a:r>
            <a:r>
              <a:rPr lang="cs-CZ" sz="2105" dirty="0">
                <a:hlinkClick r:id="rId5"/>
              </a:rPr>
              <a:t>_01_</a:t>
            </a:r>
            <a:r>
              <a:rPr lang="cs-CZ" sz="2105" dirty="0" err="1">
                <a:hlinkClick r:id="rId5"/>
              </a:rPr>
              <a:t>nietzsche</a:t>
            </a:r>
            <a:r>
              <a:rPr lang="cs-CZ" sz="2105" dirty="0">
                <a:hlinkClick r:id="rId5"/>
              </a:rPr>
              <a:t>_</a:t>
            </a:r>
            <a:r>
              <a:rPr lang="cs-CZ" sz="2105" dirty="0" err="1">
                <a:hlinkClick r:id="rId5"/>
              </a:rPr>
              <a:t>common</a:t>
            </a:r>
            <a:r>
              <a:rPr lang="cs-CZ" sz="2105" dirty="0">
                <a:hlinkClick r:id="rId5"/>
              </a:rPr>
              <a:t>_64kb.mp3</a:t>
            </a:r>
            <a:endParaRPr lang="cs-CZ" sz="2105" dirty="0"/>
          </a:p>
          <a:p>
            <a:pPr>
              <a:lnSpc>
                <a:spcPct val="80000"/>
              </a:lnSpc>
              <a:buNone/>
            </a:pPr>
            <a:endParaRPr lang="cs-CZ" sz="2105" dirty="0"/>
          </a:p>
          <a:p>
            <a:pPr>
              <a:lnSpc>
                <a:spcPct val="80000"/>
              </a:lnSpc>
              <a:buNone/>
            </a:pPr>
            <a:endParaRPr lang="cs-CZ" sz="2105"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Martin </a:t>
            </a:r>
            <a:r>
              <a:rPr lang="cs-CZ" dirty="0" err="1"/>
              <a:t>Heidegger</a:t>
            </a:r>
            <a:r>
              <a:rPr lang="cs-CZ" dirty="0"/>
              <a:t> (1889-1976)</a:t>
            </a:r>
          </a:p>
        </p:txBody>
      </p:sp>
      <p:sp>
        <p:nvSpPr>
          <p:cNvPr id="3" name="Zástupný symbol pro obsah 2"/>
          <p:cNvSpPr>
            <a:spLocks noGrp="1"/>
          </p:cNvSpPr>
          <p:nvPr>
            <p:ph idx="1"/>
          </p:nvPr>
        </p:nvSpPr>
        <p:spPr/>
        <p:txBody>
          <a:bodyPr/>
          <a:lstStyle/>
          <a:p>
            <a:pPr>
              <a:buNone/>
            </a:pPr>
            <a:r>
              <a:rPr lang="cs-CZ" dirty="0"/>
              <a:t>„Man </a:t>
            </a:r>
            <a:r>
              <a:rPr lang="cs-CZ" dirty="0" err="1"/>
              <a:t>alone</a:t>
            </a:r>
            <a:r>
              <a:rPr lang="cs-CZ" dirty="0"/>
              <a:t> </a:t>
            </a:r>
            <a:r>
              <a:rPr lang="cs-CZ" dirty="0" err="1"/>
              <a:t>of</a:t>
            </a:r>
            <a:r>
              <a:rPr lang="cs-CZ" dirty="0"/>
              <a:t> </a:t>
            </a:r>
            <a:r>
              <a:rPr lang="cs-CZ" dirty="0" err="1"/>
              <a:t>all</a:t>
            </a:r>
            <a:r>
              <a:rPr lang="cs-CZ" dirty="0"/>
              <a:t> </a:t>
            </a:r>
            <a:r>
              <a:rPr lang="cs-CZ" dirty="0" err="1"/>
              <a:t>beings</a:t>
            </a:r>
            <a:r>
              <a:rPr lang="cs-CZ" dirty="0"/>
              <a:t>, </a:t>
            </a:r>
            <a:r>
              <a:rPr lang="cs-CZ" dirty="0" err="1"/>
              <a:t>when</a:t>
            </a:r>
            <a:r>
              <a:rPr lang="cs-CZ" dirty="0"/>
              <a:t> </a:t>
            </a:r>
            <a:r>
              <a:rPr lang="cs-CZ" dirty="0" err="1"/>
              <a:t>addressed</a:t>
            </a:r>
            <a:r>
              <a:rPr lang="cs-CZ" dirty="0"/>
              <a:t> by </a:t>
            </a:r>
            <a:r>
              <a:rPr lang="cs-CZ" dirty="0" err="1"/>
              <a:t>the</a:t>
            </a:r>
            <a:r>
              <a:rPr lang="cs-CZ" dirty="0"/>
              <a:t> </a:t>
            </a:r>
            <a:r>
              <a:rPr lang="cs-CZ" dirty="0" err="1"/>
              <a:t>voice</a:t>
            </a:r>
            <a:r>
              <a:rPr lang="cs-CZ" dirty="0"/>
              <a:t> </a:t>
            </a:r>
            <a:r>
              <a:rPr lang="cs-CZ" dirty="0" err="1"/>
              <a:t>of</a:t>
            </a:r>
            <a:r>
              <a:rPr lang="cs-CZ" dirty="0"/>
              <a:t> </a:t>
            </a:r>
            <a:r>
              <a:rPr lang="cs-CZ" dirty="0" err="1"/>
              <a:t>Being</a:t>
            </a:r>
            <a:r>
              <a:rPr lang="cs-CZ" dirty="0"/>
              <a:t>, </a:t>
            </a:r>
            <a:r>
              <a:rPr lang="cs-CZ" dirty="0" err="1"/>
              <a:t>experiences</a:t>
            </a:r>
            <a:r>
              <a:rPr lang="cs-CZ" dirty="0"/>
              <a:t> </a:t>
            </a:r>
            <a:r>
              <a:rPr lang="cs-CZ" dirty="0" err="1"/>
              <a:t>the</a:t>
            </a:r>
            <a:r>
              <a:rPr lang="cs-CZ" dirty="0"/>
              <a:t> </a:t>
            </a:r>
            <a:r>
              <a:rPr lang="cs-CZ" dirty="0" err="1"/>
              <a:t>marvel</a:t>
            </a:r>
            <a:r>
              <a:rPr lang="cs-CZ" dirty="0"/>
              <a:t> </a:t>
            </a:r>
            <a:r>
              <a:rPr lang="cs-CZ" dirty="0" err="1"/>
              <a:t>of</a:t>
            </a:r>
            <a:r>
              <a:rPr lang="cs-CZ" dirty="0"/>
              <a:t> </a:t>
            </a:r>
            <a:r>
              <a:rPr lang="cs-CZ" dirty="0" err="1"/>
              <a:t>all</a:t>
            </a:r>
            <a:r>
              <a:rPr lang="cs-CZ" dirty="0"/>
              <a:t> </a:t>
            </a:r>
            <a:r>
              <a:rPr lang="cs-CZ" dirty="0" err="1"/>
              <a:t>marvels</a:t>
            </a:r>
            <a:r>
              <a:rPr lang="cs-CZ" dirty="0"/>
              <a:t>: </a:t>
            </a:r>
            <a:r>
              <a:rPr lang="cs-CZ" dirty="0" err="1"/>
              <a:t>that</a:t>
            </a:r>
            <a:r>
              <a:rPr lang="cs-CZ" dirty="0"/>
              <a:t> </a:t>
            </a:r>
            <a:r>
              <a:rPr lang="cs-CZ" dirty="0" err="1"/>
              <a:t>what</a:t>
            </a:r>
            <a:r>
              <a:rPr lang="cs-CZ" dirty="0"/>
              <a:t>-</a:t>
            </a:r>
            <a:r>
              <a:rPr lang="cs-CZ" dirty="0" err="1"/>
              <a:t>is</a:t>
            </a:r>
            <a:r>
              <a:rPr lang="cs-CZ" dirty="0"/>
              <a:t> </a:t>
            </a:r>
            <a:r>
              <a:rPr lang="cs-CZ" dirty="0" err="1"/>
              <a:t>is</a:t>
            </a:r>
            <a:r>
              <a:rPr lang="cs-CZ" dirty="0"/>
              <a:t>.“</a:t>
            </a:r>
          </a:p>
          <a:p>
            <a:pPr>
              <a:buNone/>
            </a:pPr>
            <a:endParaRPr lang="cs-CZ" dirty="0"/>
          </a:p>
          <a:p>
            <a:pPr>
              <a:buNone/>
            </a:pPr>
            <a:r>
              <a:rPr lang="cs-CZ" dirty="0"/>
              <a:t>„</a:t>
            </a:r>
            <a:r>
              <a:rPr lang="cs-CZ" dirty="0" err="1"/>
              <a:t>We</a:t>
            </a:r>
            <a:r>
              <a:rPr lang="cs-CZ" dirty="0"/>
              <a:t> are </a:t>
            </a:r>
            <a:r>
              <a:rPr lang="cs-CZ" dirty="0" err="1"/>
              <a:t>ourselves</a:t>
            </a:r>
            <a:r>
              <a:rPr lang="cs-CZ" dirty="0"/>
              <a:t> </a:t>
            </a:r>
            <a:r>
              <a:rPr lang="cs-CZ" dirty="0" err="1"/>
              <a:t>the</a:t>
            </a:r>
            <a:r>
              <a:rPr lang="cs-CZ" dirty="0"/>
              <a:t> </a:t>
            </a:r>
            <a:r>
              <a:rPr lang="cs-CZ" dirty="0" err="1"/>
              <a:t>entities</a:t>
            </a:r>
            <a:r>
              <a:rPr lang="cs-CZ" dirty="0"/>
              <a:t> to </a:t>
            </a:r>
            <a:r>
              <a:rPr lang="cs-CZ" dirty="0" err="1"/>
              <a:t>be</a:t>
            </a:r>
            <a:r>
              <a:rPr lang="cs-CZ" dirty="0"/>
              <a:t> </a:t>
            </a:r>
            <a:r>
              <a:rPr lang="cs-CZ" dirty="0" err="1"/>
              <a:t>analysed</a:t>
            </a:r>
            <a:r>
              <a:rPr lang="cs-CZ"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643275" y="1570135"/>
            <a:ext cx="9540518" cy="2968380"/>
          </a:xfrm>
        </p:spPr>
        <p:txBody>
          <a:bodyPr>
            <a:normAutofit/>
          </a:bodyPr>
          <a:lstStyle/>
          <a:p>
            <a:r>
              <a:rPr lang="en-US" b="1" dirty="0"/>
              <a:t>Teaching human rights</a:t>
            </a:r>
            <a:r>
              <a:rPr lang="cs-CZ" b="1" dirty="0"/>
              <a:t> – </a:t>
            </a:r>
            <a:r>
              <a:rPr lang="en-US" b="1" dirty="0"/>
              <a:t>support </a:t>
            </a:r>
            <a:r>
              <a:rPr lang="en-US" b="1" dirty="0" err="1"/>
              <a:t>fr</a:t>
            </a:r>
            <a:r>
              <a:rPr lang="cs-CZ" b="1" dirty="0" err="1"/>
              <a:t>om</a:t>
            </a:r>
            <a:r>
              <a:rPr lang="en-US" b="1" dirty="0"/>
              <a:t> the EU</a:t>
            </a:r>
            <a:r>
              <a:rPr lang="cs-CZ" b="1" dirty="0"/>
              <a:t> –</a:t>
            </a:r>
            <a:r>
              <a:rPr lang="en-US" b="1" dirty="0"/>
              <a:t> basic materials for teaching human rights issues in schools</a:t>
            </a:r>
            <a:br>
              <a:rPr lang="cs-CZ" b="1" dirty="0"/>
            </a:br>
            <a:br>
              <a:rPr lang="cs-CZ" b="1" dirty="0"/>
            </a:br>
            <a:r>
              <a:rPr lang="cs-CZ" b="1" dirty="0" err="1"/>
              <a:t>Compass</a:t>
            </a:r>
            <a:br>
              <a:rPr lang="cs-CZ" b="1" dirty="0"/>
            </a:br>
            <a:r>
              <a:rPr lang="cs-CZ" b="1" dirty="0" err="1"/>
              <a:t>Compasito</a:t>
            </a:r>
            <a:br>
              <a:rPr lang="cs-CZ" b="1" dirty="0"/>
            </a:b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3275" y="1064118"/>
            <a:ext cx="8086884" cy="1440341"/>
          </a:xfrm>
        </p:spPr>
        <p:txBody>
          <a:bodyPr>
            <a:noAutofit/>
          </a:bodyPr>
          <a:lstStyle/>
          <a:p>
            <a:r>
              <a:rPr lang="en-US" sz="3158" dirty="0">
                <a:hlinkClick r:id="rId2"/>
              </a:rPr>
              <a:t>Compass: Manual for Human Rights Education with Young people </a:t>
            </a:r>
            <a:br>
              <a:rPr lang="cs-CZ" sz="3158" dirty="0"/>
            </a:br>
            <a:r>
              <a:rPr lang="cs-CZ" sz="3158" dirty="0"/>
              <a:t>(</a:t>
            </a:r>
            <a:r>
              <a:rPr lang="cs-CZ" sz="3158" dirty="0" err="1"/>
              <a:t>Council</a:t>
            </a:r>
            <a:r>
              <a:rPr lang="cs-CZ" sz="3158" dirty="0"/>
              <a:t> </a:t>
            </a:r>
            <a:r>
              <a:rPr lang="cs-CZ" sz="3158" dirty="0" err="1"/>
              <a:t>of</a:t>
            </a:r>
            <a:r>
              <a:rPr lang="cs-CZ" sz="3158" dirty="0"/>
              <a:t> </a:t>
            </a:r>
            <a:r>
              <a:rPr lang="cs-CZ" sz="3158" dirty="0" err="1"/>
              <a:t>Europe</a:t>
            </a:r>
            <a:r>
              <a:rPr lang="cs-CZ" sz="3158" dirty="0"/>
              <a:t>)</a:t>
            </a:r>
          </a:p>
        </p:txBody>
      </p:sp>
      <p:sp>
        <p:nvSpPr>
          <p:cNvPr id="3" name="Zástupný symbol pro obsah 2"/>
          <p:cNvSpPr>
            <a:spLocks noGrp="1"/>
          </p:cNvSpPr>
          <p:nvPr>
            <p:ph idx="1"/>
          </p:nvPr>
        </p:nvSpPr>
        <p:spPr>
          <a:xfrm>
            <a:off x="643275" y="3401689"/>
            <a:ext cx="9465330" cy="2968380"/>
          </a:xfrm>
        </p:spPr>
        <p:txBody>
          <a:bodyPr>
            <a:normAutofit fontScale="77500" lnSpcReduction="20000"/>
          </a:bodyPr>
          <a:lstStyle/>
          <a:p>
            <a:r>
              <a:rPr lang="cs-CZ" dirty="0">
                <a:hlinkClick r:id="rId3"/>
              </a:rPr>
              <a:t>http://www.</a:t>
            </a:r>
            <a:r>
              <a:rPr lang="cs-CZ" dirty="0" err="1">
                <a:hlinkClick r:id="rId3"/>
              </a:rPr>
              <a:t>coe.int</a:t>
            </a:r>
            <a:r>
              <a:rPr lang="cs-CZ" dirty="0">
                <a:hlinkClick r:id="rId3"/>
              </a:rPr>
              <a:t>/</a:t>
            </a:r>
            <a:r>
              <a:rPr lang="cs-CZ" dirty="0" err="1">
                <a:hlinkClick r:id="rId3"/>
              </a:rPr>
              <a:t>en</a:t>
            </a:r>
            <a:r>
              <a:rPr lang="cs-CZ" dirty="0">
                <a:hlinkClick r:id="rId3"/>
              </a:rPr>
              <a:t>/web/</a:t>
            </a:r>
            <a:r>
              <a:rPr lang="cs-CZ" dirty="0" err="1">
                <a:hlinkClick r:id="rId3"/>
              </a:rPr>
              <a:t>compass</a:t>
            </a:r>
            <a:r>
              <a:rPr lang="cs-CZ" dirty="0">
                <a:hlinkClick r:id="rId3"/>
              </a:rPr>
              <a:t>/</a:t>
            </a:r>
            <a:r>
              <a:rPr lang="cs-CZ" dirty="0" err="1">
                <a:hlinkClick r:id="rId3"/>
              </a:rPr>
              <a:t>home</a:t>
            </a:r>
            <a:endParaRPr lang="cs-CZ" dirty="0"/>
          </a:p>
          <a:p>
            <a:endParaRPr lang="cs-CZ" dirty="0"/>
          </a:p>
          <a:p>
            <a:r>
              <a:rPr lang="en-US" dirty="0"/>
              <a:t>differences between civil and political rights, and social and economic rights.</a:t>
            </a:r>
            <a:endParaRPr lang="cs-CZ" dirty="0"/>
          </a:p>
          <a:p>
            <a:endParaRPr lang="cs-CZ" dirty="0"/>
          </a:p>
          <a:p>
            <a:r>
              <a:rPr lang="cs-CZ" dirty="0">
                <a:hlinkClick r:id="rId4"/>
              </a:rPr>
              <a:t>http://www.</a:t>
            </a:r>
            <a:r>
              <a:rPr lang="cs-CZ" dirty="0" err="1">
                <a:hlinkClick r:id="rId4"/>
              </a:rPr>
              <a:t>coe.int</a:t>
            </a:r>
            <a:r>
              <a:rPr lang="cs-CZ" dirty="0">
                <a:hlinkClick r:id="rId4"/>
              </a:rPr>
              <a:t>/</a:t>
            </a:r>
            <a:r>
              <a:rPr lang="cs-CZ" dirty="0" err="1">
                <a:hlinkClick r:id="rId4"/>
              </a:rPr>
              <a:t>en</a:t>
            </a:r>
            <a:r>
              <a:rPr lang="cs-CZ" dirty="0">
                <a:hlinkClick r:id="rId4"/>
              </a:rPr>
              <a:t>/web/</a:t>
            </a:r>
            <a:r>
              <a:rPr lang="cs-CZ" dirty="0" err="1">
                <a:hlinkClick r:id="rId4"/>
              </a:rPr>
              <a:t>compass</a:t>
            </a:r>
            <a:r>
              <a:rPr lang="cs-CZ" dirty="0">
                <a:hlinkClick r:id="rId4"/>
              </a:rPr>
              <a:t>/</a:t>
            </a:r>
            <a:r>
              <a:rPr lang="cs-CZ" dirty="0" err="1">
                <a:hlinkClick r:id="rId4"/>
              </a:rPr>
              <a:t>health</a:t>
            </a:r>
            <a:endParaRPr lang="cs-CZ" dirty="0"/>
          </a:p>
          <a:p>
            <a:r>
              <a:rPr lang="cs-CZ" dirty="0">
                <a:hlinkClick r:id="rId5"/>
              </a:rPr>
              <a:t>http://www.</a:t>
            </a:r>
            <a:r>
              <a:rPr lang="cs-CZ" dirty="0" err="1">
                <a:hlinkClick r:id="rId5"/>
              </a:rPr>
              <a:t>coe.int</a:t>
            </a:r>
            <a:r>
              <a:rPr lang="cs-CZ" dirty="0">
                <a:hlinkClick r:id="rId5"/>
              </a:rPr>
              <a:t>/</a:t>
            </a:r>
            <a:r>
              <a:rPr lang="cs-CZ" dirty="0" err="1">
                <a:hlinkClick r:id="rId5"/>
              </a:rPr>
              <a:t>en</a:t>
            </a:r>
            <a:r>
              <a:rPr lang="cs-CZ" dirty="0">
                <a:hlinkClick r:id="rId5"/>
              </a:rPr>
              <a:t>/web/</a:t>
            </a:r>
            <a:r>
              <a:rPr lang="cs-CZ" dirty="0" err="1">
                <a:hlinkClick r:id="rId5"/>
              </a:rPr>
              <a:t>compass</a:t>
            </a:r>
            <a:r>
              <a:rPr lang="cs-CZ" dirty="0">
                <a:hlinkClick r:id="rId5"/>
              </a:rPr>
              <a:t>/</a:t>
            </a:r>
            <a:r>
              <a:rPr lang="cs-CZ" dirty="0" err="1">
                <a:hlinkClick r:id="rId5"/>
              </a:rPr>
              <a:t>access</a:t>
            </a:r>
            <a:r>
              <a:rPr lang="cs-CZ" dirty="0">
                <a:hlinkClick r:id="rId5"/>
              </a:rPr>
              <a:t>-to-</a:t>
            </a:r>
            <a:r>
              <a:rPr lang="cs-CZ" dirty="0" err="1">
                <a:hlinkClick r:id="rId5"/>
              </a:rPr>
              <a:t>medicaments</a:t>
            </a:r>
            <a:endParaRPr lang="cs-CZ" dirty="0"/>
          </a:p>
          <a:p>
            <a:endParaRPr lang="cs-CZ" dirty="0"/>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9607" y="1013993"/>
            <a:ext cx="9607352" cy="2135068"/>
          </a:xfrm>
        </p:spPr>
        <p:txBody>
          <a:bodyPr>
            <a:normAutofit/>
          </a:bodyPr>
          <a:lstStyle/>
          <a:p>
            <a:r>
              <a:rPr lang="en-US" b="1" dirty="0" err="1"/>
              <a:t>Compasito</a:t>
            </a:r>
            <a:br>
              <a:rPr lang="en-US" b="1" dirty="0"/>
            </a:br>
            <a:r>
              <a:rPr lang="en-US" b="1" dirty="0"/>
              <a:t>Manual on human rights education for children</a:t>
            </a:r>
            <a:endParaRPr lang="cs-CZ" dirty="0"/>
          </a:p>
        </p:txBody>
      </p:sp>
      <p:sp>
        <p:nvSpPr>
          <p:cNvPr id="3" name="Zástupný symbol pro obsah 2"/>
          <p:cNvSpPr>
            <a:spLocks noGrp="1"/>
          </p:cNvSpPr>
          <p:nvPr>
            <p:ph idx="1"/>
          </p:nvPr>
        </p:nvSpPr>
        <p:spPr>
          <a:xfrm>
            <a:off x="1737678" y="3275376"/>
            <a:ext cx="7218045" cy="2870893"/>
          </a:xfrm>
        </p:spPr>
        <p:txBody>
          <a:bodyPr>
            <a:normAutofit fontScale="85000" lnSpcReduction="20000"/>
          </a:bodyPr>
          <a:lstStyle/>
          <a:p>
            <a:r>
              <a:rPr lang="cs-CZ" dirty="0">
                <a:hlinkClick r:id="rId2"/>
              </a:rPr>
              <a:t>http://www.</a:t>
            </a:r>
            <a:r>
              <a:rPr lang="cs-CZ" dirty="0" err="1">
                <a:hlinkClick r:id="rId2"/>
              </a:rPr>
              <a:t>eycb.coe.int</a:t>
            </a:r>
            <a:r>
              <a:rPr lang="cs-CZ" dirty="0">
                <a:hlinkClick r:id="rId2"/>
              </a:rPr>
              <a:t>/</a:t>
            </a:r>
            <a:r>
              <a:rPr lang="cs-CZ" dirty="0" err="1">
                <a:hlinkClick r:id="rId2"/>
              </a:rPr>
              <a:t>compasito</a:t>
            </a:r>
            <a:r>
              <a:rPr lang="cs-CZ" dirty="0">
                <a:hlinkClick r:id="rId2"/>
              </a:rPr>
              <a:t>/</a:t>
            </a:r>
            <a:endParaRPr lang="cs-CZ" dirty="0"/>
          </a:p>
          <a:p>
            <a:endParaRPr lang="cs-CZ" dirty="0"/>
          </a:p>
          <a:p>
            <a:endParaRPr lang="cs-CZ" dirty="0"/>
          </a:p>
          <a:p>
            <a:r>
              <a:rPr lang="en-US" dirty="0">
                <a:hlinkClick r:id="rId3"/>
              </a:rPr>
              <a:t>Thinking and learning styles</a:t>
            </a:r>
            <a:endParaRPr lang="en-US" dirty="0"/>
          </a:p>
          <a:p>
            <a:r>
              <a:rPr lang="en-US" dirty="0">
                <a:hlinkClick r:id="rId3"/>
              </a:rPr>
              <a:t>Which is your thinking style?</a:t>
            </a:r>
            <a:endParaRPr lang="en-US" dirty="0"/>
          </a:p>
          <a:p>
            <a:r>
              <a:rPr lang="en-US" dirty="0">
                <a:hlinkClick r:id="rId3"/>
              </a:rPr>
              <a:t>Which is your favorite or dominant learning style?</a:t>
            </a:r>
            <a:endParaRPr lang="en-US" dirty="0"/>
          </a:p>
          <a:p>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35672" y="-97749"/>
            <a:ext cx="9223058" cy="1162629"/>
          </a:xfrm>
        </p:spPr>
        <p:txBody>
          <a:bodyPr>
            <a:normAutofit fontScale="90000"/>
          </a:bodyPr>
          <a:lstStyle/>
          <a:p>
            <a:r>
              <a:rPr lang="en-US" dirty="0" err="1"/>
              <a:t>Compasito</a:t>
            </a:r>
            <a:r>
              <a:rPr lang="cs-CZ" dirty="0"/>
              <a:t>:</a:t>
            </a:r>
            <a:br>
              <a:rPr lang="cs-CZ" dirty="0"/>
            </a:br>
            <a:r>
              <a:rPr lang="en-US" dirty="0"/>
              <a:t>Children’s developmental levels</a:t>
            </a:r>
            <a:endParaRPr lang="cs-CZ" dirty="0"/>
          </a:p>
        </p:txBody>
      </p:sp>
      <p:sp>
        <p:nvSpPr>
          <p:cNvPr id="3" name="Zástupný symbol pro obsah 2"/>
          <p:cNvSpPr>
            <a:spLocks noGrp="1"/>
          </p:cNvSpPr>
          <p:nvPr>
            <p:ph idx="1"/>
          </p:nvPr>
        </p:nvSpPr>
        <p:spPr>
          <a:xfrm>
            <a:off x="643275" y="2075392"/>
            <a:ext cx="9515455" cy="4420991"/>
          </a:xfrm>
        </p:spPr>
        <p:txBody>
          <a:bodyPr>
            <a:normAutofit fontScale="77500" lnSpcReduction="20000"/>
          </a:bodyPr>
          <a:lstStyle/>
          <a:p>
            <a:r>
              <a:rPr lang="en-US" dirty="0"/>
              <a:t>The activities in </a:t>
            </a:r>
            <a:r>
              <a:rPr lang="en-US" dirty="0" err="1"/>
              <a:t>Compasito</a:t>
            </a:r>
            <a:r>
              <a:rPr lang="en-US" dirty="0"/>
              <a:t> are developed for children between the ages of six and thirteen, although many can be easily adapted to younger and older children as well as adults.</a:t>
            </a:r>
            <a:r>
              <a:rPr lang="en-US" b="1" dirty="0"/>
              <a:t> Childhood is the ideal time to introduce human rights education</a:t>
            </a:r>
            <a:r>
              <a:rPr lang="en-US" dirty="0"/>
              <a:t>, for although young children already hold strong values and attitudes, they are also receptive to new perspectives and experiences. </a:t>
            </a:r>
            <a:r>
              <a:rPr lang="en-US" b="1" dirty="0"/>
              <a:t>Developing values like respect for others and tolerance of difference or skills like empathy and critical thinking requires years. It is never too early to begin! </a:t>
            </a:r>
          </a:p>
          <a:p>
            <a:r>
              <a:rPr lang="cs-CZ" dirty="0"/>
              <a:t>F</a:t>
            </a:r>
            <a:r>
              <a:rPr lang="en-US" dirty="0" err="1"/>
              <a:t>acilitator</a:t>
            </a:r>
            <a:r>
              <a:rPr lang="en-US" dirty="0"/>
              <a:t> needs to understand the developmental level of the group and select and/or adapt activities to match their physical, cognitive, emotional and social development.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60735" y="98859"/>
            <a:ext cx="9223058" cy="1162629"/>
          </a:xfrm>
        </p:spPr>
        <p:txBody>
          <a:bodyPr/>
          <a:lstStyle/>
          <a:p>
            <a:r>
              <a:rPr lang="cs-CZ" dirty="0" err="1"/>
              <a:t>Human</a:t>
            </a:r>
            <a:r>
              <a:rPr lang="cs-CZ" dirty="0"/>
              <a:t> </a:t>
            </a:r>
            <a:r>
              <a:rPr lang="cs-CZ" dirty="0" err="1"/>
              <a:t>rights</a:t>
            </a:r>
            <a:r>
              <a:rPr lang="cs-CZ" dirty="0"/>
              <a:t> ?</a:t>
            </a:r>
          </a:p>
        </p:txBody>
      </p:sp>
      <p:sp>
        <p:nvSpPr>
          <p:cNvPr id="3" name="Zástupný symbol pro obsah 2"/>
          <p:cNvSpPr>
            <a:spLocks noGrp="1"/>
          </p:cNvSpPr>
          <p:nvPr>
            <p:ph idx="1"/>
          </p:nvPr>
        </p:nvSpPr>
        <p:spPr>
          <a:xfrm>
            <a:off x="793651" y="1759607"/>
            <a:ext cx="9390142" cy="4799933"/>
          </a:xfrm>
        </p:spPr>
        <p:txBody>
          <a:bodyPr>
            <a:normAutofit fontScale="62500" lnSpcReduction="20000"/>
          </a:bodyPr>
          <a:lstStyle/>
          <a:p>
            <a:r>
              <a:rPr lang="cs-CZ" b="1" dirty="0" err="1"/>
              <a:t>Rights</a:t>
            </a:r>
            <a:r>
              <a:rPr lang="cs-CZ" b="1" dirty="0"/>
              <a:t> </a:t>
            </a:r>
            <a:r>
              <a:rPr lang="cs-CZ" b="1" dirty="0" err="1"/>
              <a:t>of</a:t>
            </a:r>
            <a:r>
              <a:rPr lang="cs-CZ" b="1" dirty="0"/>
              <a:t> </a:t>
            </a:r>
            <a:r>
              <a:rPr lang="cs-CZ" b="1" dirty="0" err="1"/>
              <a:t>the</a:t>
            </a:r>
            <a:r>
              <a:rPr lang="cs-CZ" b="1" dirty="0"/>
              <a:t> </a:t>
            </a:r>
            <a:r>
              <a:rPr lang="cs-CZ" b="1" dirty="0" err="1"/>
              <a:t>human</a:t>
            </a:r>
            <a:r>
              <a:rPr lang="cs-CZ" b="1" dirty="0"/>
              <a:t> person</a:t>
            </a:r>
            <a:r>
              <a:rPr lang="cs-CZ" dirty="0"/>
              <a:t> as such.</a:t>
            </a:r>
          </a:p>
          <a:p>
            <a:pPr lvl="1"/>
            <a:r>
              <a:rPr lang="cs-CZ" dirty="0" err="1"/>
              <a:t>The</a:t>
            </a:r>
            <a:r>
              <a:rPr lang="cs-CZ" dirty="0"/>
              <a:t> </a:t>
            </a:r>
            <a:r>
              <a:rPr lang="cs-CZ" dirty="0" err="1"/>
              <a:t>right</a:t>
            </a:r>
            <a:r>
              <a:rPr lang="cs-CZ" dirty="0"/>
              <a:t> to </a:t>
            </a:r>
            <a:r>
              <a:rPr lang="cs-CZ" dirty="0" err="1"/>
              <a:t>personal</a:t>
            </a:r>
            <a:r>
              <a:rPr lang="cs-CZ" dirty="0"/>
              <a:t> liberty </a:t>
            </a:r>
            <a:r>
              <a:rPr lang="cs-CZ" dirty="0" err="1"/>
              <a:t>or</a:t>
            </a:r>
            <a:r>
              <a:rPr lang="cs-CZ" dirty="0"/>
              <a:t> </a:t>
            </a:r>
            <a:r>
              <a:rPr lang="cs-CZ" dirty="0" err="1"/>
              <a:t>the</a:t>
            </a:r>
            <a:r>
              <a:rPr lang="cs-CZ" dirty="0"/>
              <a:t> </a:t>
            </a:r>
            <a:r>
              <a:rPr lang="cs-CZ" dirty="0" err="1"/>
              <a:t>right</a:t>
            </a:r>
            <a:r>
              <a:rPr lang="cs-CZ" dirty="0"/>
              <a:t> to </a:t>
            </a:r>
            <a:r>
              <a:rPr lang="cs-CZ" dirty="0" err="1"/>
              <a:t>conduct</a:t>
            </a:r>
            <a:r>
              <a:rPr lang="cs-CZ" dirty="0"/>
              <a:t> </a:t>
            </a:r>
            <a:r>
              <a:rPr lang="cs-CZ" dirty="0" err="1"/>
              <a:t>one</a:t>
            </a:r>
            <a:r>
              <a:rPr lang="cs-CZ" dirty="0"/>
              <a:t>´s </a:t>
            </a:r>
            <a:r>
              <a:rPr lang="cs-CZ" dirty="0" err="1"/>
              <a:t>own</a:t>
            </a:r>
            <a:r>
              <a:rPr lang="cs-CZ" dirty="0"/>
              <a:t> </a:t>
            </a:r>
            <a:r>
              <a:rPr lang="cs-CZ" dirty="0" err="1"/>
              <a:t>life</a:t>
            </a:r>
            <a:r>
              <a:rPr lang="cs-CZ" dirty="0"/>
              <a:t> as master </a:t>
            </a:r>
            <a:r>
              <a:rPr lang="cs-CZ" dirty="0" err="1"/>
              <a:t>of</a:t>
            </a:r>
            <a:r>
              <a:rPr lang="cs-CZ" dirty="0"/>
              <a:t> </a:t>
            </a:r>
            <a:r>
              <a:rPr lang="cs-CZ" dirty="0" err="1"/>
              <a:t>oneself</a:t>
            </a:r>
            <a:r>
              <a:rPr lang="cs-CZ" dirty="0"/>
              <a:t> </a:t>
            </a:r>
            <a:r>
              <a:rPr lang="cs-CZ" dirty="0" err="1"/>
              <a:t>and</a:t>
            </a:r>
            <a:r>
              <a:rPr lang="cs-CZ" dirty="0"/>
              <a:t> </a:t>
            </a:r>
            <a:r>
              <a:rPr lang="cs-CZ" dirty="0" err="1"/>
              <a:t>of</a:t>
            </a:r>
            <a:r>
              <a:rPr lang="cs-CZ" dirty="0"/>
              <a:t> </a:t>
            </a:r>
            <a:r>
              <a:rPr lang="cs-CZ" dirty="0" err="1"/>
              <a:t>one</a:t>
            </a:r>
            <a:r>
              <a:rPr lang="cs-CZ" dirty="0"/>
              <a:t>´s </a:t>
            </a:r>
            <a:r>
              <a:rPr lang="cs-CZ" dirty="0" err="1"/>
              <a:t>acts</a:t>
            </a:r>
            <a:r>
              <a:rPr lang="cs-CZ" dirty="0"/>
              <a:t>, </a:t>
            </a:r>
            <a:r>
              <a:rPr lang="cs-CZ" dirty="0" err="1"/>
              <a:t>responsible</a:t>
            </a:r>
            <a:r>
              <a:rPr lang="cs-CZ" dirty="0"/>
              <a:t> </a:t>
            </a:r>
            <a:r>
              <a:rPr lang="cs-CZ" dirty="0" err="1"/>
              <a:t>for</a:t>
            </a:r>
            <a:r>
              <a:rPr lang="cs-CZ" dirty="0"/>
              <a:t> </a:t>
            </a:r>
            <a:r>
              <a:rPr lang="cs-CZ" dirty="0" err="1"/>
              <a:t>them</a:t>
            </a:r>
            <a:r>
              <a:rPr lang="cs-CZ" dirty="0"/>
              <a:t>.</a:t>
            </a:r>
          </a:p>
          <a:p>
            <a:pPr lvl="1"/>
            <a:r>
              <a:rPr lang="cs-CZ" dirty="0" err="1"/>
              <a:t>The</a:t>
            </a:r>
            <a:r>
              <a:rPr lang="cs-CZ" dirty="0"/>
              <a:t> </a:t>
            </a:r>
            <a:r>
              <a:rPr lang="cs-CZ" dirty="0" err="1"/>
              <a:t>right</a:t>
            </a:r>
            <a:r>
              <a:rPr lang="cs-CZ" dirty="0"/>
              <a:t> to </a:t>
            </a:r>
            <a:r>
              <a:rPr lang="cs-CZ" dirty="0" err="1"/>
              <a:t>the</a:t>
            </a:r>
            <a:r>
              <a:rPr lang="cs-CZ" dirty="0"/>
              <a:t> </a:t>
            </a:r>
            <a:r>
              <a:rPr lang="cs-CZ" dirty="0" err="1"/>
              <a:t>pursuit</a:t>
            </a:r>
            <a:r>
              <a:rPr lang="cs-CZ" dirty="0"/>
              <a:t> </a:t>
            </a:r>
            <a:r>
              <a:rPr lang="cs-CZ" dirty="0" err="1"/>
              <a:t>of</a:t>
            </a:r>
            <a:r>
              <a:rPr lang="cs-CZ" dirty="0"/>
              <a:t> </a:t>
            </a:r>
            <a:r>
              <a:rPr lang="cs-CZ" dirty="0" err="1"/>
              <a:t>the</a:t>
            </a:r>
            <a:r>
              <a:rPr lang="cs-CZ" dirty="0"/>
              <a:t> </a:t>
            </a:r>
            <a:r>
              <a:rPr lang="cs-CZ" dirty="0" err="1"/>
              <a:t>perfection</a:t>
            </a:r>
            <a:r>
              <a:rPr lang="cs-CZ" dirty="0"/>
              <a:t> </a:t>
            </a:r>
            <a:r>
              <a:rPr lang="cs-CZ" dirty="0" err="1"/>
              <a:t>of</a:t>
            </a:r>
            <a:r>
              <a:rPr lang="cs-CZ" dirty="0"/>
              <a:t> </a:t>
            </a:r>
            <a:r>
              <a:rPr lang="cs-CZ" dirty="0" err="1"/>
              <a:t>rational</a:t>
            </a:r>
            <a:r>
              <a:rPr lang="cs-CZ" dirty="0"/>
              <a:t> </a:t>
            </a:r>
            <a:r>
              <a:rPr lang="cs-CZ" dirty="0" err="1"/>
              <a:t>and</a:t>
            </a:r>
            <a:r>
              <a:rPr lang="cs-CZ" dirty="0"/>
              <a:t> </a:t>
            </a:r>
            <a:r>
              <a:rPr lang="cs-CZ" dirty="0" err="1"/>
              <a:t>moral</a:t>
            </a:r>
            <a:r>
              <a:rPr lang="cs-CZ" dirty="0"/>
              <a:t> </a:t>
            </a:r>
            <a:r>
              <a:rPr lang="cs-CZ" dirty="0" err="1"/>
              <a:t>human</a:t>
            </a:r>
            <a:r>
              <a:rPr lang="cs-CZ" dirty="0"/>
              <a:t> </a:t>
            </a:r>
            <a:r>
              <a:rPr lang="cs-CZ" dirty="0" err="1"/>
              <a:t>life</a:t>
            </a:r>
            <a:r>
              <a:rPr lang="cs-CZ" dirty="0"/>
              <a:t>.</a:t>
            </a:r>
          </a:p>
          <a:p>
            <a:pPr lvl="1"/>
            <a:r>
              <a:rPr lang="cs-CZ" dirty="0" err="1"/>
              <a:t>The</a:t>
            </a:r>
            <a:r>
              <a:rPr lang="cs-CZ" dirty="0"/>
              <a:t> </a:t>
            </a:r>
            <a:r>
              <a:rPr lang="cs-CZ" dirty="0" err="1"/>
              <a:t>right</a:t>
            </a:r>
            <a:r>
              <a:rPr lang="cs-CZ" dirty="0"/>
              <a:t> </a:t>
            </a:r>
            <a:r>
              <a:rPr lang="cs-CZ" dirty="0" err="1"/>
              <a:t>of</a:t>
            </a:r>
            <a:r>
              <a:rPr lang="cs-CZ" dirty="0"/>
              <a:t> </a:t>
            </a:r>
            <a:r>
              <a:rPr lang="cs-CZ" dirty="0" err="1"/>
              <a:t>every</a:t>
            </a:r>
            <a:r>
              <a:rPr lang="cs-CZ" dirty="0"/>
              <a:t> </a:t>
            </a:r>
            <a:r>
              <a:rPr lang="cs-CZ" dirty="0" err="1"/>
              <a:t>human</a:t>
            </a:r>
            <a:r>
              <a:rPr lang="cs-CZ" dirty="0"/>
              <a:t> </a:t>
            </a:r>
            <a:r>
              <a:rPr lang="cs-CZ" dirty="0" err="1"/>
              <a:t>being</a:t>
            </a:r>
            <a:r>
              <a:rPr lang="cs-CZ" dirty="0"/>
              <a:t> to </a:t>
            </a:r>
            <a:r>
              <a:rPr lang="cs-CZ" dirty="0" err="1"/>
              <a:t>be</a:t>
            </a:r>
            <a:r>
              <a:rPr lang="cs-CZ" dirty="0"/>
              <a:t> </a:t>
            </a:r>
            <a:r>
              <a:rPr lang="cs-CZ" dirty="0" err="1"/>
              <a:t>treated</a:t>
            </a:r>
            <a:r>
              <a:rPr lang="cs-CZ" dirty="0"/>
              <a:t> as a person, not as a </a:t>
            </a:r>
            <a:r>
              <a:rPr lang="cs-CZ" dirty="0" err="1"/>
              <a:t>thing</a:t>
            </a:r>
            <a:r>
              <a:rPr lang="cs-CZ" dirty="0"/>
              <a:t>.</a:t>
            </a:r>
          </a:p>
          <a:p>
            <a:pPr lvl="1"/>
            <a:r>
              <a:rPr lang="cs-CZ" dirty="0"/>
              <a:t>…</a:t>
            </a:r>
          </a:p>
          <a:p>
            <a:r>
              <a:rPr lang="cs-CZ" b="1" dirty="0" err="1"/>
              <a:t>Rights</a:t>
            </a:r>
            <a:r>
              <a:rPr lang="cs-CZ" b="1" dirty="0"/>
              <a:t> </a:t>
            </a:r>
            <a:r>
              <a:rPr lang="cs-CZ" b="1" dirty="0" err="1"/>
              <a:t>of</a:t>
            </a:r>
            <a:r>
              <a:rPr lang="cs-CZ" b="1" dirty="0"/>
              <a:t> </a:t>
            </a:r>
            <a:r>
              <a:rPr lang="cs-CZ" b="1" dirty="0" err="1"/>
              <a:t>the</a:t>
            </a:r>
            <a:r>
              <a:rPr lang="cs-CZ" b="1" dirty="0"/>
              <a:t> </a:t>
            </a:r>
            <a:r>
              <a:rPr lang="cs-CZ" b="1" dirty="0" err="1"/>
              <a:t>civic</a:t>
            </a:r>
            <a:r>
              <a:rPr lang="cs-CZ" b="1" dirty="0"/>
              <a:t> person</a:t>
            </a:r>
            <a:r>
              <a:rPr lang="cs-CZ" dirty="0"/>
              <a:t>.</a:t>
            </a:r>
          </a:p>
          <a:p>
            <a:r>
              <a:rPr lang="cs-CZ" b="1" dirty="0" err="1"/>
              <a:t>Rights</a:t>
            </a:r>
            <a:r>
              <a:rPr lang="cs-CZ" b="1" dirty="0"/>
              <a:t> </a:t>
            </a:r>
            <a:r>
              <a:rPr lang="cs-CZ" b="1" dirty="0" err="1"/>
              <a:t>of</a:t>
            </a:r>
            <a:r>
              <a:rPr lang="cs-CZ" b="1" dirty="0"/>
              <a:t> </a:t>
            </a:r>
            <a:r>
              <a:rPr lang="cs-CZ" b="1" dirty="0" err="1"/>
              <a:t>the</a:t>
            </a:r>
            <a:r>
              <a:rPr lang="cs-CZ" b="1" dirty="0"/>
              <a:t> </a:t>
            </a:r>
            <a:r>
              <a:rPr lang="cs-CZ" b="1" dirty="0" err="1"/>
              <a:t>social</a:t>
            </a:r>
            <a:r>
              <a:rPr lang="cs-CZ" b="1" dirty="0"/>
              <a:t> person</a:t>
            </a:r>
            <a:r>
              <a:rPr lang="cs-CZ" dirty="0"/>
              <a:t>, </a:t>
            </a:r>
            <a:r>
              <a:rPr lang="cs-CZ" dirty="0" err="1"/>
              <a:t>and</a:t>
            </a:r>
            <a:r>
              <a:rPr lang="cs-CZ" dirty="0"/>
              <a:t> more </a:t>
            </a:r>
            <a:r>
              <a:rPr lang="cs-CZ" dirty="0" err="1"/>
              <a:t>particularly</a:t>
            </a:r>
            <a:r>
              <a:rPr lang="cs-CZ" dirty="0"/>
              <a:t> </a:t>
            </a:r>
            <a:r>
              <a:rPr lang="cs-CZ" dirty="0" err="1"/>
              <a:t>of</a:t>
            </a:r>
            <a:r>
              <a:rPr lang="cs-CZ" dirty="0"/>
              <a:t> </a:t>
            </a:r>
            <a:r>
              <a:rPr lang="cs-CZ" dirty="0" err="1"/>
              <a:t>the</a:t>
            </a:r>
            <a:r>
              <a:rPr lang="cs-CZ" dirty="0"/>
              <a:t> </a:t>
            </a:r>
            <a:r>
              <a:rPr lang="cs-CZ" dirty="0" err="1"/>
              <a:t>working</a:t>
            </a:r>
            <a:r>
              <a:rPr lang="cs-CZ" dirty="0"/>
              <a:t> person.</a:t>
            </a:r>
          </a:p>
          <a:p>
            <a:r>
              <a:rPr lang="cs-CZ" b="1" dirty="0"/>
              <a:t>HR´s-</a:t>
            </a:r>
            <a:r>
              <a:rPr lang="cs-CZ" b="1" dirty="0" err="1"/>
              <a:t>values</a:t>
            </a:r>
            <a:r>
              <a:rPr lang="cs-CZ" b="1" dirty="0"/>
              <a:t>/</a:t>
            </a:r>
            <a:r>
              <a:rPr lang="cs-CZ" b="1" u="sng" dirty="0" err="1"/>
              <a:t>Universal</a:t>
            </a:r>
            <a:r>
              <a:rPr lang="cs-CZ" b="1" dirty="0"/>
              <a:t> </a:t>
            </a:r>
            <a:r>
              <a:rPr lang="cs-CZ" b="1" dirty="0" err="1"/>
              <a:t>values</a:t>
            </a:r>
            <a:r>
              <a:rPr lang="cs-CZ" b="1" dirty="0"/>
              <a:t>: </a:t>
            </a:r>
            <a:r>
              <a:rPr lang="en-US" b="1" dirty="0"/>
              <a:t>dignity, freedom, equality, solidarity, </a:t>
            </a:r>
            <a:r>
              <a:rPr lang="cs-CZ" b="1" dirty="0" err="1"/>
              <a:t>security</a:t>
            </a:r>
            <a:r>
              <a:rPr lang="cs-CZ" b="1" dirty="0"/>
              <a:t> - </a:t>
            </a:r>
            <a:r>
              <a:rPr lang="en-US" b="1" dirty="0"/>
              <a:t>citizens' rights</a:t>
            </a:r>
            <a:r>
              <a:rPr lang="cs-CZ" b="1" dirty="0"/>
              <a:t>, </a:t>
            </a:r>
            <a:r>
              <a:rPr lang="en-US" b="1" dirty="0"/>
              <a:t>justice</a:t>
            </a:r>
            <a:r>
              <a:rPr lang="cs-CZ" b="1" dirty="0"/>
              <a:t> – </a:t>
            </a:r>
            <a:r>
              <a:rPr lang="cs-CZ" dirty="0" err="1"/>
              <a:t>from</a:t>
            </a:r>
            <a:r>
              <a:rPr lang="cs-CZ" dirty="0"/>
              <a:t> HR&amp;M 3, </a:t>
            </a:r>
            <a:r>
              <a:rPr lang="en-US" dirty="0"/>
              <a:t>Charter of Fundamental Rights</a:t>
            </a:r>
            <a:r>
              <a:rPr lang="cs-CZ" dirty="0"/>
              <a:t> </a:t>
            </a:r>
            <a:r>
              <a:rPr lang="en-US" dirty="0"/>
              <a:t>of the European Union</a:t>
            </a:r>
            <a:r>
              <a:rPr lang="cs-CZ" dirty="0"/>
              <a:t>; </a:t>
            </a:r>
            <a:r>
              <a:rPr lang="cs-CZ" b="1" dirty="0"/>
              <a:t>tolerance</a:t>
            </a:r>
            <a:r>
              <a:rPr lang="cs-CZ" dirty="0"/>
              <a:t>, </a:t>
            </a:r>
            <a:r>
              <a:rPr lang="cs-CZ" b="1" dirty="0" err="1"/>
              <a:t>hospitality</a:t>
            </a:r>
            <a:r>
              <a:rPr lang="cs-CZ" b="1" dirty="0"/>
              <a:t> </a:t>
            </a:r>
            <a:r>
              <a:rPr lang="cs-CZ" dirty="0"/>
              <a:t>– J. </a:t>
            </a:r>
            <a:r>
              <a:rPr lang="cs-CZ" dirty="0" err="1"/>
              <a:t>Derrida</a:t>
            </a:r>
            <a:r>
              <a:rPr lang="cs-CZ" dirty="0"/>
              <a:t> – </a:t>
            </a:r>
            <a:r>
              <a:rPr lang="en-US" b="1" dirty="0"/>
              <a:t>respecting the diversity of the cultures and traditions</a:t>
            </a:r>
            <a:r>
              <a:rPr lang="cs-CZ" b="1" dirty="0"/>
              <a:t>, </a:t>
            </a:r>
            <a:r>
              <a:rPr lang="cs-CZ" b="1" dirty="0" err="1"/>
              <a:t>with</a:t>
            </a:r>
            <a:r>
              <a:rPr lang="cs-CZ" b="1" dirty="0"/>
              <a:t> </a:t>
            </a:r>
            <a:r>
              <a:rPr lang="en-US" b="1" dirty="0"/>
              <a:t>responsibilities and duties with regard to other persons, to the human</a:t>
            </a:r>
            <a:r>
              <a:rPr lang="cs-CZ" b="1" dirty="0"/>
              <a:t> </a:t>
            </a:r>
            <a:r>
              <a:rPr lang="en-US" b="1" dirty="0"/>
              <a:t>community and to future generations</a:t>
            </a:r>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81767" y="411140"/>
            <a:ext cx="7427088" cy="662917"/>
          </a:xfrm>
        </p:spPr>
        <p:txBody>
          <a:bodyPr>
            <a:normAutofit fontScale="90000"/>
          </a:bodyPr>
          <a:lstStyle/>
          <a:p>
            <a:r>
              <a:rPr lang="en-US" dirty="0"/>
              <a:t>Children’s developmental level</a:t>
            </a:r>
            <a:r>
              <a:rPr lang="cs-CZ" dirty="0"/>
              <a:t>:</a:t>
            </a:r>
            <a:br>
              <a:rPr lang="cs-CZ" dirty="0"/>
            </a:br>
            <a:r>
              <a:rPr lang="en-US" dirty="0"/>
              <a:t>6 to 7 years olds:</a:t>
            </a:r>
            <a:br>
              <a:rPr lang="en-US" dirty="0"/>
            </a:br>
            <a:endParaRPr lang="cs-CZ" dirty="0"/>
          </a:p>
        </p:txBody>
      </p:sp>
      <p:sp>
        <p:nvSpPr>
          <p:cNvPr id="3" name="Zástupný symbol pro obsah 2"/>
          <p:cNvSpPr>
            <a:spLocks noGrp="1"/>
          </p:cNvSpPr>
          <p:nvPr>
            <p:ph idx="1"/>
          </p:nvPr>
        </p:nvSpPr>
        <p:spPr>
          <a:xfrm>
            <a:off x="735171" y="1885921"/>
            <a:ext cx="9473684" cy="4736776"/>
          </a:xfrm>
        </p:spPr>
        <p:txBody>
          <a:bodyPr>
            <a:normAutofit fontScale="55000" lnSpcReduction="20000"/>
          </a:bodyPr>
          <a:lstStyle/>
          <a:p>
            <a:pPr>
              <a:buNone/>
            </a:pPr>
            <a:r>
              <a:rPr lang="en-US" b="1" dirty="0"/>
              <a:t>Physical development</a:t>
            </a:r>
          </a:p>
          <a:p>
            <a:r>
              <a:rPr lang="en-US" dirty="0"/>
              <a:t>enjoy outdoor activities with brief but energetic spurts of activity</a:t>
            </a:r>
          </a:p>
          <a:p>
            <a:r>
              <a:rPr lang="en-US" dirty="0"/>
              <a:t>prefer simple manual tasks, especially combined with developing a particular physical skill</a:t>
            </a:r>
          </a:p>
          <a:p>
            <a:pPr>
              <a:buNone/>
            </a:pPr>
            <a:r>
              <a:rPr lang="en-US" b="1" dirty="0"/>
              <a:t>Cognitive and emotional development</a:t>
            </a:r>
          </a:p>
          <a:p>
            <a:r>
              <a:rPr lang="en-US" dirty="0"/>
              <a:t>like to talk but have a short attention span and have difficulties listening to others</a:t>
            </a:r>
          </a:p>
          <a:p>
            <a:r>
              <a:rPr lang="en-US" dirty="0"/>
              <a:t>are very curious</a:t>
            </a:r>
          </a:p>
          <a:p>
            <a:r>
              <a:rPr lang="en-US" dirty="0">
                <a:solidFill>
                  <a:srgbClr val="00B050"/>
                </a:solidFill>
              </a:rPr>
              <a:t>learn best through physical experiences</a:t>
            </a:r>
          </a:p>
          <a:p>
            <a:r>
              <a:rPr lang="en-US" dirty="0">
                <a:solidFill>
                  <a:srgbClr val="FF0000"/>
                </a:solidFill>
              </a:rPr>
              <a:t>have difficulty making decisions</a:t>
            </a:r>
          </a:p>
          <a:p>
            <a:r>
              <a:rPr lang="en-US" dirty="0"/>
              <a:t>can read and write, but these skills are still in the emergent stages</a:t>
            </a:r>
          </a:p>
          <a:p>
            <a:r>
              <a:rPr lang="en-US" dirty="0"/>
              <a:t>are highly imaginative and easily become involved in role games and fantasy play</a:t>
            </a:r>
          </a:p>
          <a:p>
            <a:r>
              <a:rPr lang="en-US" dirty="0">
                <a:solidFill>
                  <a:srgbClr val="00B050"/>
                </a:solidFill>
              </a:rPr>
              <a:t>like stories about friendship and superheroes</a:t>
            </a:r>
          </a:p>
          <a:p>
            <a:r>
              <a:rPr lang="en-US" dirty="0"/>
              <a:t>enjoy cartoon figures</a:t>
            </a:r>
          </a:p>
          <a:p>
            <a:pPr>
              <a:buNone/>
            </a:pPr>
            <a:r>
              <a:rPr lang="en-US" b="1" dirty="0"/>
              <a:t>Social development</a:t>
            </a:r>
          </a:p>
          <a:p>
            <a:r>
              <a:rPr lang="en-US" dirty="0">
                <a:solidFill>
                  <a:srgbClr val="FF0000"/>
                </a:solidFill>
              </a:rPr>
              <a:t>are very competitive</a:t>
            </a:r>
          </a:p>
          <a:p>
            <a:r>
              <a:rPr lang="en-US" dirty="0">
                <a:solidFill>
                  <a:srgbClr val="FF0000"/>
                </a:solidFill>
              </a:rPr>
              <a:t>sometimes find cooperation difficult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73413" y="401904"/>
            <a:ext cx="7427088" cy="662917"/>
          </a:xfrm>
        </p:spPr>
        <p:txBody>
          <a:bodyPr>
            <a:normAutofit fontScale="90000"/>
          </a:bodyPr>
          <a:lstStyle/>
          <a:p>
            <a:r>
              <a:rPr lang="en-US" dirty="0"/>
              <a:t>Children’s developmental level</a:t>
            </a:r>
            <a:r>
              <a:rPr lang="cs-CZ" dirty="0"/>
              <a:t>:</a:t>
            </a:r>
            <a:br>
              <a:rPr lang="cs-CZ" dirty="0"/>
            </a:br>
            <a:r>
              <a:rPr lang="en-US" dirty="0"/>
              <a:t>8 to 10 years olds:</a:t>
            </a:r>
            <a:br>
              <a:rPr lang="en-US" dirty="0"/>
            </a:br>
            <a:endParaRPr lang="cs-CZ" dirty="0"/>
          </a:p>
        </p:txBody>
      </p:sp>
      <p:sp>
        <p:nvSpPr>
          <p:cNvPr id="3" name="Zástupný symbol pro obsah 2"/>
          <p:cNvSpPr>
            <a:spLocks noGrp="1"/>
          </p:cNvSpPr>
          <p:nvPr>
            <p:ph idx="1"/>
          </p:nvPr>
        </p:nvSpPr>
        <p:spPr>
          <a:xfrm>
            <a:off x="735171" y="1885921"/>
            <a:ext cx="9465330" cy="4736776"/>
          </a:xfrm>
        </p:spPr>
        <p:txBody>
          <a:bodyPr>
            <a:normAutofit fontScale="55000" lnSpcReduction="20000"/>
          </a:bodyPr>
          <a:lstStyle/>
          <a:p>
            <a:pPr>
              <a:buNone/>
            </a:pPr>
            <a:r>
              <a:rPr lang="en-US" b="1" dirty="0"/>
              <a:t>Physical development</a:t>
            </a:r>
          </a:p>
          <a:p>
            <a:r>
              <a:rPr lang="en-US" dirty="0"/>
              <a:t>seem to have endless physical energy </a:t>
            </a:r>
          </a:p>
          <a:p>
            <a:pPr>
              <a:buNone/>
            </a:pPr>
            <a:r>
              <a:rPr lang="en-US" b="1" dirty="0"/>
              <a:t>Cognitive and emotional development</a:t>
            </a:r>
          </a:p>
          <a:p>
            <a:r>
              <a:rPr lang="en-US" dirty="0"/>
              <a:t>like to learn new things, but not necessarily in-depth</a:t>
            </a:r>
          </a:p>
          <a:p>
            <a:r>
              <a:rPr lang="en-US" dirty="0">
                <a:solidFill>
                  <a:srgbClr val="00B050"/>
                </a:solidFill>
              </a:rPr>
              <a:t>become more aware of differences and inequalities among others</a:t>
            </a:r>
          </a:p>
          <a:p>
            <a:r>
              <a:rPr lang="en-US" dirty="0">
                <a:solidFill>
                  <a:srgbClr val="00B050"/>
                </a:solidFill>
              </a:rPr>
              <a:t>enjoy problem solving </a:t>
            </a:r>
          </a:p>
          <a:p>
            <a:r>
              <a:rPr lang="en-US" dirty="0"/>
              <a:t>enjoy question-answer games</a:t>
            </a:r>
          </a:p>
          <a:p>
            <a:r>
              <a:rPr lang="en-US" dirty="0"/>
              <a:t>can be very frustrated if their work does not meet their expectations</a:t>
            </a:r>
          </a:p>
          <a:p>
            <a:pPr>
              <a:buNone/>
            </a:pPr>
            <a:r>
              <a:rPr lang="en-US" b="1" dirty="0"/>
              <a:t>Social development</a:t>
            </a:r>
          </a:p>
          <a:p>
            <a:r>
              <a:rPr lang="en-US" dirty="0"/>
              <a:t>enjoy more independence but still need support</a:t>
            </a:r>
          </a:p>
          <a:p>
            <a:r>
              <a:rPr lang="en-US" dirty="0"/>
              <a:t>like to talk and discuss things with peers</a:t>
            </a:r>
          </a:p>
          <a:p>
            <a:r>
              <a:rPr lang="en-US" dirty="0">
                <a:solidFill>
                  <a:srgbClr val="FF0000"/>
                </a:solidFill>
              </a:rPr>
              <a:t>can be very critical of both self and others</a:t>
            </a:r>
          </a:p>
          <a:p>
            <a:r>
              <a:rPr lang="en-US" dirty="0">
                <a:solidFill>
                  <a:srgbClr val="00B050"/>
                </a:solidFill>
              </a:rPr>
              <a:t>are better able to cooperate</a:t>
            </a:r>
          </a:p>
          <a:p>
            <a:r>
              <a:rPr lang="en-US" dirty="0">
                <a:solidFill>
                  <a:srgbClr val="00B050"/>
                </a:solidFill>
              </a:rPr>
              <a:t>like to belong to a group</a:t>
            </a:r>
          </a:p>
          <a:p>
            <a:r>
              <a:rPr lang="en-US" dirty="0"/>
              <a:t>start to idolize real heroes, TV stars and sport figures instead of cartoon figures.</a:t>
            </a:r>
          </a:p>
          <a:p>
            <a:pPr>
              <a:buNone/>
            </a:pPr>
            <a:endParaRPr lang="cs-CZ" dirty="0"/>
          </a:p>
          <a:p>
            <a:endParaRPr lang="en-US" dirty="0"/>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39996" y="364959"/>
            <a:ext cx="7427088" cy="662917"/>
          </a:xfrm>
        </p:spPr>
        <p:txBody>
          <a:bodyPr>
            <a:normAutofit fontScale="90000"/>
          </a:bodyPr>
          <a:lstStyle/>
          <a:p>
            <a:r>
              <a:rPr lang="en-US" dirty="0"/>
              <a:t>Children’s developmental level</a:t>
            </a:r>
            <a:r>
              <a:rPr lang="cs-CZ" dirty="0"/>
              <a:t>:</a:t>
            </a:r>
            <a:br>
              <a:rPr lang="cs-CZ" dirty="0"/>
            </a:br>
            <a:r>
              <a:rPr lang="en-US" dirty="0"/>
              <a:t>11 to 13 years olds:</a:t>
            </a:r>
            <a:br>
              <a:rPr lang="en-US" dirty="0"/>
            </a:br>
            <a:endParaRPr lang="cs-CZ" dirty="0"/>
          </a:p>
        </p:txBody>
      </p:sp>
      <p:sp>
        <p:nvSpPr>
          <p:cNvPr id="3" name="Zástupný symbol pro obsah 2"/>
          <p:cNvSpPr>
            <a:spLocks noGrp="1"/>
          </p:cNvSpPr>
          <p:nvPr>
            <p:ph idx="1"/>
          </p:nvPr>
        </p:nvSpPr>
        <p:spPr>
          <a:xfrm>
            <a:off x="735171" y="1822764"/>
            <a:ext cx="9431913" cy="4799933"/>
          </a:xfrm>
        </p:spPr>
        <p:txBody>
          <a:bodyPr>
            <a:normAutofit fontScale="47500" lnSpcReduction="20000"/>
          </a:bodyPr>
          <a:lstStyle/>
          <a:p>
            <a:pPr>
              <a:buNone/>
            </a:pPr>
            <a:r>
              <a:rPr lang="en-US" b="1" dirty="0"/>
              <a:t>Physical development</a:t>
            </a:r>
          </a:p>
          <a:p>
            <a:r>
              <a:rPr lang="en-US" dirty="0"/>
              <a:t>mature a lot physically although these changes vary greatly among children and may cause self-consciousness and uncomfortable feelings </a:t>
            </a:r>
          </a:p>
          <a:p>
            <a:pPr>
              <a:buNone/>
            </a:pPr>
            <a:r>
              <a:rPr lang="en-US" b="1" dirty="0"/>
              <a:t>Cognitive and emotional development</a:t>
            </a:r>
          </a:p>
          <a:p>
            <a:r>
              <a:rPr lang="en-US" dirty="0">
                <a:solidFill>
                  <a:srgbClr val="00B050"/>
                </a:solidFill>
              </a:rPr>
              <a:t>mature greatly in their ability to think in a more abstract way</a:t>
            </a:r>
          </a:p>
          <a:p>
            <a:r>
              <a:rPr lang="en-US" dirty="0">
                <a:solidFill>
                  <a:srgbClr val="00B050"/>
                </a:solidFill>
              </a:rPr>
              <a:t>enjoy arguing and discussing </a:t>
            </a:r>
          </a:p>
          <a:p>
            <a:r>
              <a:rPr lang="en-US" dirty="0"/>
              <a:t>find some games predictable and boring; prefer complex activities that involve creating unique strategies and products</a:t>
            </a:r>
          </a:p>
          <a:p>
            <a:r>
              <a:rPr lang="en-US" dirty="0">
                <a:solidFill>
                  <a:srgbClr val="00B050"/>
                </a:solidFill>
              </a:rPr>
              <a:t>tend toward perfectionism in what they do</a:t>
            </a:r>
          </a:p>
          <a:p>
            <a:r>
              <a:rPr lang="en-US" dirty="0">
                <a:solidFill>
                  <a:srgbClr val="00B050"/>
                </a:solidFill>
              </a:rPr>
              <a:t>begin to perceive that a story or event can be seen from more than one perspective</a:t>
            </a:r>
          </a:p>
          <a:p>
            <a:r>
              <a:rPr lang="en-US" dirty="0">
                <a:solidFill>
                  <a:srgbClr val="00B050"/>
                </a:solidFill>
              </a:rPr>
              <a:t>show an increasing interest in social and current events </a:t>
            </a:r>
          </a:p>
          <a:p>
            <a:pPr>
              <a:buNone/>
            </a:pPr>
            <a:r>
              <a:rPr lang="en-US" b="1" dirty="0"/>
              <a:t>Social development</a:t>
            </a:r>
          </a:p>
          <a:p>
            <a:r>
              <a:rPr lang="en-US" dirty="0">
                <a:solidFill>
                  <a:srgbClr val="00B050"/>
                </a:solidFill>
              </a:rPr>
              <a:t>have a growing interest in a wider social and physical environment</a:t>
            </a:r>
          </a:p>
          <a:p>
            <a:r>
              <a:rPr lang="en-US" dirty="0"/>
              <a:t>enjoy testing the limits of self and others</a:t>
            </a:r>
          </a:p>
          <a:p>
            <a:r>
              <a:rPr lang="en-US" dirty="0"/>
              <a:t>can combine playfulness and seriousness at the same time</a:t>
            </a:r>
          </a:p>
          <a:p>
            <a:r>
              <a:rPr lang="en-US" dirty="0">
                <a:solidFill>
                  <a:srgbClr val="00B050"/>
                </a:solidFill>
              </a:rPr>
              <a:t>get more concerned about how they appear to others</a:t>
            </a:r>
          </a:p>
          <a:p>
            <a:r>
              <a:rPr lang="en-US" dirty="0"/>
              <a:t>like to learn from role models</a:t>
            </a:r>
          </a:p>
          <a:p>
            <a:r>
              <a:rPr lang="en-US" dirty="0">
                <a:solidFill>
                  <a:srgbClr val="00B050"/>
                </a:solidFill>
              </a:rPr>
              <a:t>start developing more advanced play in groups and teams</a:t>
            </a:r>
          </a:p>
          <a:p>
            <a:r>
              <a:rPr lang="en-US" dirty="0">
                <a:solidFill>
                  <a:srgbClr val="00B050"/>
                </a:solidFill>
              </a:rPr>
              <a:t>like to cooperate for common goals</a:t>
            </a:r>
          </a:p>
          <a:p>
            <a:r>
              <a:rPr lang="en-US" dirty="0">
                <a:solidFill>
                  <a:srgbClr val="00B050"/>
                </a:solidFill>
              </a:rPr>
              <a:t>are strongly influenced by attitudes and </a:t>
            </a:r>
            <a:r>
              <a:rPr lang="en-US" dirty="0" err="1">
                <a:solidFill>
                  <a:srgbClr val="00B050"/>
                </a:solidFill>
              </a:rPr>
              <a:t>behaviour</a:t>
            </a:r>
            <a:r>
              <a:rPr lang="en-US" dirty="0">
                <a:solidFill>
                  <a:srgbClr val="00B050"/>
                </a:solidFill>
              </a:rPr>
              <a:t> of peers.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571910" y="0"/>
            <a:ext cx="7218045" cy="1124556"/>
          </a:xfrm>
        </p:spPr>
        <p:txBody>
          <a:bodyPr>
            <a:normAutofit fontScale="90000"/>
          </a:bodyPr>
          <a:lstStyle/>
          <a:p>
            <a:pPr eaLnBrk="1" hangingPunct="1"/>
            <a:r>
              <a:rPr lang="cs-CZ" b="1" dirty="0" err="1"/>
              <a:t>Jacques</a:t>
            </a:r>
            <a:r>
              <a:rPr lang="cs-CZ" b="1" dirty="0"/>
              <a:t> </a:t>
            </a:r>
            <a:r>
              <a:rPr lang="cs-CZ" b="1" dirty="0" err="1"/>
              <a:t>Derrida</a:t>
            </a:r>
            <a:r>
              <a:rPr lang="cs-CZ" b="1" dirty="0"/>
              <a:t>:</a:t>
            </a:r>
            <a:br>
              <a:rPr lang="cs-CZ" b="1" dirty="0"/>
            </a:br>
            <a:r>
              <a:rPr lang="cs-CZ" b="1" dirty="0"/>
              <a:t>tolerance  →  </a:t>
            </a:r>
            <a:r>
              <a:rPr lang="cs-CZ" b="1" dirty="0" err="1"/>
              <a:t>hospitality</a:t>
            </a:r>
            <a:endParaRPr lang="cs-CZ" b="1" dirty="0"/>
          </a:p>
        </p:txBody>
      </p:sp>
      <p:sp>
        <p:nvSpPr>
          <p:cNvPr id="30723" name="Rectangle 3"/>
          <p:cNvSpPr>
            <a:spLocks noGrp="1" noChangeArrowheads="1"/>
          </p:cNvSpPr>
          <p:nvPr>
            <p:ph type="body" idx="1"/>
          </p:nvPr>
        </p:nvSpPr>
        <p:spPr>
          <a:xfrm>
            <a:off x="659983" y="2391177"/>
            <a:ext cx="9515455" cy="4168624"/>
          </a:xfrm>
        </p:spPr>
        <p:txBody>
          <a:bodyPr>
            <a:noAutofit/>
          </a:bodyPr>
          <a:lstStyle/>
          <a:p>
            <a:pPr>
              <a:lnSpc>
                <a:spcPct val="80000"/>
              </a:lnSpc>
              <a:buNone/>
            </a:pPr>
            <a:r>
              <a:rPr lang="en-US" sz="3158" dirty="0"/>
              <a:t>Instead of "tolerance" Derrida suggests "hospitality"</a:t>
            </a:r>
            <a:r>
              <a:rPr lang="cs-CZ" sz="3158" dirty="0">
                <a:cs typeface="Arial" charset="0"/>
              </a:rPr>
              <a:t>:</a:t>
            </a:r>
          </a:p>
          <a:p>
            <a:pPr>
              <a:lnSpc>
                <a:spcPct val="80000"/>
              </a:lnSpc>
              <a:buNone/>
            </a:pPr>
            <a:r>
              <a:rPr lang="cs-CZ" sz="3158" i="1" dirty="0">
                <a:cs typeface="Arial" charset="0"/>
              </a:rPr>
              <a:t>„</a:t>
            </a:r>
            <a:r>
              <a:rPr lang="en-US" sz="3158" dirty="0"/>
              <a:t> Pure and unconditional hospitality, hospitality itself opens or is in advance open towards someone </a:t>
            </a:r>
            <a:r>
              <a:rPr lang="en-US" sz="3158" u="sng" dirty="0"/>
              <a:t>who is neither expected nor invited</a:t>
            </a:r>
            <a:r>
              <a:rPr lang="en-US" sz="3158" dirty="0"/>
              <a:t>, towards everyone who comes as </a:t>
            </a:r>
            <a:r>
              <a:rPr lang="en-US" sz="3158" u="sng" dirty="0"/>
              <a:t>an absolutely foreign visitor</a:t>
            </a:r>
            <a:r>
              <a:rPr lang="en-US" sz="3158" dirty="0"/>
              <a:t>, as a newcomer, unidentifiable and unpredictable, in short, </a:t>
            </a:r>
            <a:r>
              <a:rPr lang="en-US" sz="3158" u="sng" dirty="0"/>
              <a:t>a completely different</a:t>
            </a:r>
            <a:r>
              <a:rPr lang="cs-CZ" sz="3158" i="1" dirty="0">
                <a:cs typeface="Arial" charset="0"/>
              </a:rPr>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17243" t="6720" r="15191" b="19361"/>
          <a:stretch>
            <a:fillRect/>
          </a:stretch>
        </p:blipFill>
        <p:spPr bwMode="auto">
          <a:xfrm>
            <a:off x="1336677" y="773112"/>
            <a:ext cx="8020049" cy="6015038"/>
          </a:xfrm>
          <a:prstGeom prst="rect">
            <a:avLst/>
          </a:prstGeom>
          <a:noFill/>
          <a:ln w="9525">
            <a:noFill/>
            <a:miter lim="800000"/>
            <a:headEnd/>
            <a:tailEnd/>
          </a:ln>
        </p:spPr>
      </p:pic>
      <p:sp>
        <p:nvSpPr>
          <p:cNvPr id="4" name="Šipka dolů 3"/>
          <p:cNvSpPr/>
          <p:nvPr/>
        </p:nvSpPr>
        <p:spPr>
          <a:xfrm>
            <a:off x="5662485" y="1570135"/>
            <a:ext cx="505256" cy="50525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Grp="1" noChangeArrowheads="1"/>
          </p:cNvSpPr>
          <p:nvPr>
            <p:ph type="ctrTitle"/>
          </p:nvPr>
        </p:nvSpPr>
        <p:spPr>
          <a:xfrm>
            <a:off x="1770785" y="1321579"/>
            <a:ext cx="7147870" cy="390007"/>
          </a:xfrm>
        </p:spPr>
        <p:txBody>
          <a:bodyPr vert="horz" wrap="square" lIns="0" tIns="0" rIns="0" bIns="0" numCol="1" rtlCol="0" anchor="b" anchorCtr="0" compatLnSpc="1">
            <a:prstTxWarp prst="textNoShape">
              <a:avLst/>
            </a:prstTxWarp>
            <a:normAutofit fontScale="90000"/>
          </a:bodyPr>
          <a:lstStyle/>
          <a:p>
            <a:pPr eaLnBrk="1" hangingPunct="1">
              <a:lnSpc>
                <a:spcPct val="95000"/>
              </a:lnSpc>
            </a:pPr>
            <a:r>
              <a:rPr lang="cs-CZ" dirty="0" err="1">
                <a:latin typeface="Arial" charset="0"/>
              </a:rPr>
              <a:t>The</a:t>
            </a:r>
            <a:r>
              <a:rPr lang="cs-CZ" dirty="0">
                <a:latin typeface="Arial" charset="0"/>
              </a:rPr>
              <a:t> </a:t>
            </a:r>
            <a:r>
              <a:rPr lang="cs-CZ" dirty="0" err="1">
                <a:latin typeface="Arial" charset="0"/>
              </a:rPr>
              <a:t>School</a:t>
            </a:r>
            <a:r>
              <a:rPr lang="cs-CZ" dirty="0">
                <a:latin typeface="Arial" charset="0"/>
              </a:rPr>
              <a:t> </a:t>
            </a:r>
            <a:r>
              <a:rPr lang="cs-CZ" dirty="0" err="1">
                <a:latin typeface="Arial" charset="0"/>
              </a:rPr>
              <a:t>of</a:t>
            </a:r>
            <a:r>
              <a:rPr lang="cs-CZ" dirty="0">
                <a:latin typeface="Arial" charset="0"/>
              </a:rPr>
              <a:t> </a:t>
            </a:r>
            <a:r>
              <a:rPr lang="cs-CZ" dirty="0" err="1">
                <a:latin typeface="Arial" charset="0"/>
              </a:rPr>
              <a:t>Athens</a:t>
            </a:r>
            <a:endParaRPr lang="en-US" dirty="0">
              <a:latin typeface="Arial" charset="0"/>
              <a:hlinkClick r:id="rId3"/>
            </a:endParaRPr>
          </a:p>
        </p:txBody>
      </p:sp>
      <p:pic>
        <p:nvPicPr>
          <p:cNvPr id="10242" name="Picture 2" descr="File:Raffael 058.jpg"/>
          <p:cNvPicPr>
            <a:picLocks noChangeAspect="1" noChangeArrowheads="1"/>
          </p:cNvPicPr>
          <p:nvPr/>
        </p:nvPicPr>
        <p:blipFill>
          <a:blip r:embed="rId4" cstate="print"/>
          <a:srcRect/>
          <a:stretch>
            <a:fillRect/>
          </a:stretch>
        </p:blipFill>
        <p:spPr bwMode="auto">
          <a:xfrm>
            <a:off x="1336676" y="1687912"/>
            <a:ext cx="8016090" cy="5100238"/>
          </a:xfrm>
          <a:prstGeom prst="rect">
            <a:avLst/>
          </a:prstGeom>
          <a:noFill/>
        </p:spPr>
      </p:pic>
      <p:sp>
        <p:nvSpPr>
          <p:cNvPr id="5" name="TextovéPole 4"/>
          <p:cNvSpPr txBox="1"/>
          <p:nvPr/>
        </p:nvSpPr>
        <p:spPr>
          <a:xfrm>
            <a:off x="3262519" y="3464847"/>
            <a:ext cx="442099" cy="1037143"/>
          </a:xfrm>
          <a:prstGeom prst="rect">
            <a:avLst/>
          </a:prstGeom>
          <a:noFill/>
        </p:spPr>
        <p:txBody>
          <a:bodyPr wrap="square" rtlCol="0">
            <a:spAutoFit/>
          </a:bodyPr>
          <a:lstStyle/>
          <a:p>
            <a:r>
              <a:rPr lang="cs-CZ" sz="1228" b="1" dirty="0" err="1"/>
              <a:t>Antisthenes</a:t>
            </a:r>
            <a:endParaRPr lang="cs-CZ" sz="1228" b="1" dirty="0"/>
          </a:p>
        </p:txBody>
      </p:sp>
      <p:cxnSp>
        <p:nvCxnSpPr>
          <p:cNvPr id="7" name="Přímá spojovací šipka 6"/>
          <p:cNvCxnSpPr>
            <a:stCxn id="5" idx="2"/>
          </p:cNvCxnSpPr>
          <p:nvPr/>
        </p:nvCxnSpPr>
        <p:spPr>
          <a:xfrm>
            <a:off x="3483569" y="4501990"/>
            <a:ext cx="94735" cy="225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ovéPole 7"/>
          <p:cNvSpPr txBox="1"/>
          <p:nvPr/>
        </p:nvSpPr>
        <p:spPr>
          <a:xfrm>
            <a:off x="1430965" y="5612184"/>
            <a:ext cx="884198" cy="646331"/>
          </a:xfrm>
          <a:prstGeom prst="rect">
            <a:avLst/>
          </a:prstGeom>
          <a:noFill/>
        </p:spPr>
        <p:txBody>
          <a:bodyPr wrap="square" rtlCol="0">
            <a:spAutoFit/>
          </a:bodyPr>
          <a:lstStyle/>
          <a:p>
            <a:r>
              <a:rPr lang="cs-CZ" b="1" dirty="0" err="1"/>
              <a:t>Epicurus</a:t>
            </a:r>
            <a:r>
              <a:rPr lang="cs-CZ" dirty="0"/>
              <a:t> </a:t>
            </a:r>
            <a:endParaRPr lang="cs-CZ" b="1" dirty="0"/>
          </a:p>
        </p:txBody>
      </p:sp>
      <p:cxnSp>
        <p:nvCxnSpPr>
          <p:cNvPr id="10" name="Přímá spojovací šipka 9"/>
          <p:cNvCxnSpPr/>
          <p:nvPr/>
        </p:nvCxnSpPr>
        <p:spPr>
          <a:xfrm flipV="1">
            <a:off x="1999378" y="5359556"/>
            <a:ext cx="315785" cy="252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5473014" y="6117441"/>
            <a:ext cx="1263140" cy="369332"/>
          </a:xfrm>
          <a:prstGeom prst="rect">
            <a:avLst/>
          </a:prstGeom>
          <a:noFill/>
        </p:spPr>
        <p:txBody>
          <a:bodyPr wrap="square" rtlCol="0">
            <a:spAutoFit/>
          </a:bodyPr>
          <a:lstStyle/>
          <a:p>
            <a:r>
              <a:rPr lang="cs-CZ" b="1" dirty="0"/>
              <a:t>Diogenes</a:t>
            </a:r>
          </a:p>
        </p:txBody>
      </p:sp>
      <p:cxnSp>
        <p:nvCxnSpPr>
          <p:cNvPr id="13" name="Přímá spojovací šipka 12"/>
          <p:cNvCxnSpPr/>
          <p:nvPr/>
        </p:nvCxnSpPr>
        <p:spPr>
          <a:xfrm flipV="1">
            <a:off x="5725642" y="5927970"/>
            <a:ext cx="126314" cy="1894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ovéPole 13"/>
          <p:cNvSpPr txBox="1"/>
          <p:nvPr/>
        </p:nvSpPr>
        <p:spPr>
          <a:xfrm>
            <a:off x="2946734" y="6496383"/>
            <a:ext cx="1515768" cy="369332"/>
          </a:xfrm>
          <a:prstGeom prst="rect">
            <a:avLst/>
          </a:prstGeom>
          <a:noFill/>
        </p:spPr>
        <p:txBody>
          <a:bodyPr wrap="square" rtlCol="0">
            <a:spAutoFit/>
          </a:bodyPr>
          <a:lstStyle/>
          <a:p>
            <a:r>
              <a:rPr lang="cs-CZ" b="1" dirty="0"/>
              <a:t>Pythagoras</a:t>
            </a:r>
          </a:p>
        </p:txBody>
      </p:sp>
      <p:cxnSp>
        <p:nvCxnSpPr>
          <p:cNvPr id="16" name="Přímá spojovací šipka 15"/>
          <p:cNvCxnSpPr/>
          <p:nvPr/>
        </p:nvCxnSpPr>
        <p:spPr>
          <a:xfrm flipH="1" flipV="1">
            <a:off x="3136204" y="6243755"/>
            <a:ext cx="252628" cy="252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ovéPole 16"/>
          <p:cNvSpPr txBox="1"/>
          <p:nvPr/>
        </p:nvSpPr>
        <p:spPr>
          <a:xfrm>
            <a:off x="4588816" y="6464215"/>
            <a:ext cx="1136826" cy="646331"/>
          </a:xfrm>
          <a:prstGeom prst="rect">
            <a:avLst/>
          </a:prstGeom>
          <a:noFill/>
        </p:spPr>
        <p:txBody>
          <a:bodyPr wrap="square" rtlCol="0">
            <a:spAutoFit/>
          </a:bodyPr>
          <a:lstStyle/>
          <a:p>
            <a:r>
              <a:rPr lang="cs-CZ" b="1" dirty="0" err="1"/>
              <a:t>Heraclitus</a:t>
            </a:r>
            <a:endParaRPr lang="cs-CZ" b="1" dirty="0">
              <a:solidFill>
                <a:schemeClr val="bg1"/>
              </a:solidFill>
            </a:endParaRPr>
          </a:p>
        </p:txBody>
      </p:sp>
      <p:cxnSp>
        <p:nvCxnSpPr>
          <p:cNvPr id="19" name="Přímá spojovací šipka 18"/>
          <p:cNvCxnSpPr/>
          <p:nvPr/>
        </p:nvCxnSpPr>
        <p:spPr>
          <a:xfrm flipH="1" flipV="1">
            <a:off x="4715130" y="6243755"/>
            <a:ext cx="189471" cy="2526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ovéPole 19"/>
          <p:cNvSpPr txBox="1"/>
          <p:nvPr/>
        </p:nvSpPr>
        <p:spPr>
          <a:xfrm>
            <a:off x="3767775" y="5359558"/>
            <a:ext cx="442099" cy="848181"/>
          </a:xfrm>
          <a:prstGeom prst="rect">
            <a:avLst/>
          </a:prstGeom>
          <a:noFill/>
        </p:spPr>
        <p:txBody>
          <a:bodyPr wrap="square" rtlCol="0">
            <a:spAutoFit/>
          </a:bodyPr>
          <a:lstStyle/>
          <a:p>
            <a:r>
              <a:rPr lang="cs-CZ" sz="1228" b="1" dirty="0" err="1">
                <a:solidFill>
                  <a:schemeClr val="bg1"/>
                </a:solidFill>
              </a:rPr>
              <a:t>Parmenides</a:t>
            </a:r>
            <a:endParaRPr lang="cs-CZ" sz="1228" b="1" dirty="0">
              <a:solidFill>
                <a:schemeClr val="bg1"/>
              </a:solidFill>
            </a:endParaRPr>
          </a:p>
        </p:txBody>
      </p:sp>
      <p:sp>
        <p:nvSpPr>
          <p:cNvPr id="22" name="TextovéPole 21"/>
          <p:cNvSpPr txBox="1"/>
          <p:nvPr/>
        </p:nvSpPr>
        <p:spPr>
          <a:xfrm>
            <a:off x="8125609" y="3780632"/>
            <a:ext cx="505256" cy="740011"/>
          </a:xfrm>
          <a:prstGeom prst="rect">
            <a:avLst/>
          </a:prstGeom>
          <a:noFill/>
        </p:spPr>
        <p:txBody>
          <a:bodyPr wrap="square" rtlCol="0">
            <a:spAutoFit/>
          </a:bodyPr>
          <a:lstStyle/>
          <a:p>
            <a:r>
              <a:rPr lang="cs-CZ" sz="1403" b="1" dirty="0" err="1"/>
              <a:t>Plotinus</a:t>
            </a:r>
            <a:endParaRPr lang="cs-CZ" sz="1403" b="1" dirty="0"/>
          </a:p>
        </p:txBody>
      </p:sp>
      <p:cxnSp>
        <p:nvCxnSpPr>
          <p:cNvPr id="24" name="Přímá spojovací šipka 23"/>
          <p:cNvCxnSpPr>
            <a:stCxn id="22" idx="2"/>
          </p:cNvCxnSpPr>
          <p:nvPr/>
        </p:nvCxnSpPr>
        <p:spPr>
          <a:xfrm flipH="1">
            <a:off x="8188767" y="4520643"/>
            <a:ext cx="189470" cy="178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ovéPole 17"/>
          <p:cNvSpPr txBox="1"/>
          <p:nvPr/>
        </p:nvSpPr>
        <p:spPr>
          <a:xfrm>
            <a:off x="4841444" y="4033260"/>
            <a:ext cx="694727" cy="281295"/>
          </a:xfrm>
          <a:prstGeom prst="rect">
            <a:avLst/>
          </a:prstGeom>
          <a:noFill/>
        </p:spPr>
        <p:txBody>
          <a:bodyPr wrap="square" rtlCol="0">
            <a:spAutoFit/>
          </a:bodyPr>
          <a:lstStyle/>
          <a:p>
            <a:r>
              <a:rPr lang="cs-CZ" sz="1228" b="1" dirty="0"/>
              <a:t>Plato</a:t>
            </a:r>
          </a:p>
        </p:txBody>
      </p:sp>
      <p:sp>
        <p:nvSpPr>
          <p:cNvPr id="21" name="TextovéPole 20"/>
          <p:cNvSpPr txBox="1"/>
          <p:nvPr/>
        </p:nvSpPr>
        <p:spPr>
          <a:xfrm>
            <a:off x="5346700" y="4033260"/>
            <a:ext cx="884198" cy="281295"/>
          </a:xfrm>
          <a:prstGeom prst="rect">
            <a:avLst/>
          </a:prstGeom>
          <a:noFill/>
        </p:spPr>
        <p:txBody>
          <a:bodyPr wrap="square" rtlCol="0">
            <a:spAutoFit/>
          </a:bodyPr>
          <a:lstStyle/>
          <a:p>
            <a:r>
              <a:rPr lang="cs-CZ" sz="1228" b="1" dirty="0" err="1"/>
              <a:t>Aristotle</a:t>
            </a:r>
            <a:endParaRPr lang="cs-CZ" sz="1228" b="1" dirty="0"/>
          </a:p>
        </p:txBody>
      </p:sp>
      <p:sp>
        <p:nvSpPr>
          <p:cNvPr id="23" name="TextovéPole 22"/>
          <p:cNvSpPr txBox="1"/>
          <p:nvPr/>
        </p:nvSpPr>
        <p:spPr>
          <a:xfrm>
            <a:off x="3767775" y="3970103"/>
            <a:ext cx="821041" cy="470257"/>
          </a:xfrm>
          <a:prstGeom prst="rect">
            <a:avLst/>
          </a:prstGeom>
          <a:noFill/>
        </p:spPr>
        <p:txBody>
          <a:bodyPr wrap="square" rtlCol="0">
            <a:spAutoFit/>
          </a:bodyPr>
          <a:lstStyle/>
          <a:p>
            <a:r>
              <a:rPr lang="cs-CZ" sz="1228" b="1" dirty="0" err="1"/>
              <a:t>Socrates</a:t>
            </a:r>
            <a:r>
              <a:rPr lang="cs-CZ" sz="1228" b="1" dirty="0"/>
              <a:t>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ctrTitle"/>
          </p:nvPr>
        </p:nvSpPr>
        <p:spPr>
          <a:xfrm>
            <a:off x="4588817" y="213702"/>
            <a:ext cx="5672783" cy="1514807"/>
          </a:xfrm>
        </p:spPr>
        <p:txBody>
          <a:bodyPr vert="horz" wrap="square" lIns="0" tIns="0" rIns="0" bIns="0" numCol="1" rtlCol="0" anchor="b" anchorCtr="0" compatLnSpc="1">
            <a:prstTxWarp prst="textNoShape">
              <a:avLst/>
            </a:prstTxWarp>
            <a:normAutofit/>
          </a:bodyPr>
          <a:lstStyle/>
          <a:p>
            <a:r>
              <a:rPr lang="en-US" sz="2807" dirty="0"/>
              <a:t>Plato (428/7-348/7 BC)</a:t>
            </a:r>
            <a:br>
              <a:rPr lang="cs-CZ" sz="2807" dirty="0"/>
            </a:br>
            <a:r>
              <a:rPr lang="en-US" sz="2807" dirty="0">
                <a:hlinkClick r:id="rId3"/>
              </a:rPr>
              <a:t>The </a:t>
            </a:r>
            <a:r>
              <a:rPr lang="cs-CZ" sz="2807" dirty="0" err="1">
                <a:hlinkClick r:id="rId3"/>
              </a:rPr>
              <a:t>Allegory</a:t>
            </a:r>
            <a:r>
              <a:rPr lang="en-US" sz="2807" dirty="0">
                <a:hlinkClick r:id="rId3"/>
              </a:rPr>
              <a:t> of the Cave</a:t>
            </a:r>
            <a:br>
              <a:rPr lang="cs-CZ" sz="2807" dirty="0">
                <a:hlinkClick r:id="rId3"/>
              </a:rPr>
            </a:br>
            <a:r>
              <a:rPr lang="en-US" sz="2807" dirty="0">
                <a:hlinkClick r:id="rId3"/>
              </a:rPr>
              <a:t>(The Constitution</a:t>
            </a:r>
            <a:r>
              <a:rPr lang="cs-CZ" sz="2807" dirty="0">
                <a:hlinkClick r:id="rId3"/>
              </a:rPr>
              <a:t>/</a:t>
            </a:r>
            <a:r>
              <a:rPr lang="cs-CZ" sz="2807" dirty="0" err="1">
                <a:hlinkClick r:id="rId3"/>
              </a:rPr>
              <a:t>Republic</a:t>
            </a:r>
            <a:r>
              <a:rPr lang="cs-CZ" sz="2807" dirty="0">
                <a:hlinkClick r:id="rId3"/>
              </a:rPr>
              <a:t>, VII</a:t>
            </a:r>
            <a:r>
              <a:rPr lang="en-US" sz="2807" dirty="0">
                <a:hlinkClick r:id="rId3"/>
              </a:rPr>
              <a:t>)</a:t>
            </a:r>
            <a:endParaRPr lang="en-US" sz="2807" dirty="0"/>
          </a:p>
        </p:txBody>
      </p:sp>
      <p:sp>
        <p:nvSpPr>
          <p:cNvPr id="4" name="TextovéPole 3"/>
          <p:cNvSpPr txBox="1"/>
          <p:nvPr/>
        </p:nvSpPr>
        <p:spPr>
          <a:xfrm>
            <a:off x="1557279" y="2454334"/>
            <a:ext cx="3094694" cy="3980064"/>
          </a:xfrm>
          <a:prstGeom prst="rect">
            <a:avLst/>
          </a:prstGeom>
          <a:noFill/>
        </p:spPr>
        <p:txBody>
          <a:bodyPr wrap="square" rtlCol="0">
            <a:spAutoFit/>
          </a:bodyPr>
          <a:lstStyle/>
          <a:p>
            <a:r>
              <a:rPr lang="cs-CZ" sz="3158" dirty="0"/>
              <a:t>„</a:t>
            </a:r>
            <a:r>
              <a:rPr lang="en-US" sz="3158" dirty="0"/>
              <a:t>a figure how far our </a:t>
            </a:r>
            <a:r>
              <a:rPr lang="en-US" sz="3158" b="1" dirty="0"/>
              <a:t>nature</a:t>
            </a:r>
            <a:r>
              <a:rPr lang="en-US" sz="3158" dirty="0"/>
              <a:t> is enlightened or unenlightened</a:t>
            </a:r>
            <a:r>
              <a:rPr lang="cs-CZ" sz="3158" dirty="0"/>
              <a:t>“</a:t>
            </a:r>
          </a:p>
          <a:p>
            <a:r>
              <a:rPr lang="cs-CZ" sz="3158" dirty="0"/>
              <a:t>„</a:t>
            </a:r>
            <a:r>
              <a:rPr lang="en-US" sz="3158" dirty="0"/>
              <a:t> the uneducated and uninformed of the </a:t>
            </a:r>
            <a:r>
              <a:rPr lang="en-US" sz="3158" b="1" dirty="0"/>
              <a:t>truth</a:t>
            </a:r>
            <a:r>
              <a:rPr lang="cs-CZ" sz="3158" dirty="0"/>
              <a:t>“</a:t>
            </a:r>
          </a:p>
        </p:txBody>
      </p:sp>
      <p:pic>
        <p:nvPicPr>
          <p:cNvPr id="5" name="Obrázek 4"/>
          <p:cNvPicPr>
            <a:picLocks noChangeAspect="1"/>
          </p:cNvPicPr>
          <p:nvPr/>
        </p:nvPicPr>
        <p:blipFill>
          <a:blip r:embed="rId4" cstate="print"/>
          <a:stretch>
            <a:fillRect/>
          </a:stretch>
        </p:blipFill>
        <p:spPr>
          <a:xfrm>
            <a:off x="4588817" y="2517490"/>
            <a:ext cx="4518627" cy="39372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526316" y="1038307"/>
            <a:ext cx="9598997" cy="5005345"/>
          </a:xfrm>
          <a:prstGeom prst="rect">
            <a:avLst/>
          </a:prstGeom>
        </p:spPr>
        <p:txBody>
          <a:bodyPr wrap="square">
            <a:spAutoFit/>
          </a:bodyPr>
          <a:lstStyle/>
          <a:p>
            <a:r>
              <a:rPr lang="cs-CZ" sz="2456" dirty="0"/>
              <a:t>„…</a:t>
            </a:r>
            <a:r>
              <a:rPr lang="en-US" sz="2456" dirty="0"/>
              <a:t>the prison-house is </a:t>
            </a:r>
            <a:r>
              <a:rPr lang="en-US" sz="2456" b="1" dirty="0"/>
              <a:t>the world of sight</a:t>
            </a:r>
            <a:r>
              <a:rPr lang="en-US" sz="2456" dirty="0"/>
              <a:t>, the light of the fire is the sun, and you will not misapprehend me if you interpret the journey upwards to be the ascent of the soul into </a:t>
            </a:r>
            <a:r>
              <a:rPr lang="en-US" sz="2456" b="1" dirty="0"/>
              <a:t>the intellectual world</a:t>
            </a:r>
            <a:r>
              <a:rPr lang="en-US" sz="2456" dirty="0"/>
              <a:t> according to my poor belief, which, at your desire, I have expressed whether rightly or wrongly God knows. But, whether true or false, my opinion is that </a:t>
            </a:r>
            <a:r>
              <a:rPr lang="en-US" sz="2456" u="sng" dirty="0"/>
              <a:t>in the world of knowledge </a:t>
            </a:r>
            <a:r>
              <a:rPr lang="en-US" sz="2456" b="1" u="sng" dirty="0"/>
              <a:t>the </a:t>
            </a:r>
            <a:r>
              <a:rPr lang="en-US" sz="2456" b="1" u="sng" dirty="0">
                <a:solidFill>
                  <a:srgbClr val="FF0000"/>
                </a:solidFill>
              </a:rPr>
              <a:t>idea of good </a:t>
            </a:r>
            <a:r>
              <a:rPr lang="en-US" sz="2456" b="1" u="sng" dirty="0"/>
              <a:t>appears last of all</a:t>
            </a:r>
            <a:r>
              <a:rPr lang="en-US" sz="2456" b="1" dirty="0"/>
              <a:t>, and is seen only with an effort</a:t>
            </a:r>
            <a:r>
              <a:rPr lang="en-US" sz="2456" dirty="0"/>
              <a:t>; and, when seen, </a:t>
            </a:r>
            <a:r>
              <a:rPr lang="en-US" sz="2456" u="sng" dirty="0"/>
              <a:t>is also inferred to be </a:t>
            </a:r>
            <a:r>
              <a:rPr lang="en-US" sz="2456" b="1" u="sng" dirty="0"/>
              <a:t>the universal author of all things </a:t>
            </a:r>
            <a:r>
              <a:rPr lang="en-US" sz="2456" b="1" u="sng" dirty="0">
                <a:solidFill>
                  <a:srgbClr val="FF0000"/>
                </a:solidFill>
              </a:rPr>
              <a:t>beautiful</a:t>
            </a:r>
            <a:r>
              <a:rPr lang="en-US" sz="2456" b="1" u="sng" dirty="0"/>
              <a:t> and </a:t>
            </a:r>
            <a:r>
              <a:rPr lang="en-US" sz="2456" b="1" u="sng" dirty="0">
                <a:solidFill>
                  <a:srgbClr val="FF0000"/>
                </a:solidFill>
              </a:rPr>
              <a:t>right</a:t>
            </a:r>
            <a:r>
              <a:rPr lang="en-US" sz="2456" dirty="0"/>
              <a:t>, parent of light and of the lord of light in this visible world, and </a:t>
            </a:r>
            <a:r>
              <a:rPr lang="en-US" sz="2456" b="1" u="sng" dirty="0"/>
              <a:t>the immediate source of </a:t>
            </a:r>
            <a:r>
              <a:rPr lang="en-US" sz="2456" b="1" u="sng" dirty="0">
                <a:solidFill>
                  <a:srgbClr val="FF0000"/>
                </a:solidFill>
              </a:rPr>
              <a:t>reason</a:t>
            </a:r>
            <a:r>
              <a:rPr lang="en-US" sz="2456" b="1" u="sng" dirty="0"/>
              <a:t> and </a:t>
            </a:r>
            <a:r>
              <a:rPr lang="en-US" sz="2456" b="1" u="sng" dirty="0">
                <a:solidFill>
                  <a:srgbClr val="FF0000"/>
                </a:solidFill>
              </a:rPr>
              <a:t>truth</a:t>
            </a:r>
            <a:r>
              <a:rPr lang="en-US" sz="2456" b="1" dirty="0"/>
              <a:t> in the intellectual</a:t>
            </a:r>
            <a:r>
              <a:rPr lang="en-US" sz="2456" dirty="0"/>
              <a:t>; and that this is </a:t>
            </a:r>
            <a:r>
              <a:rPr lang="en-US" sz="2456" b="1" dirty="0"/>
              <a:t>the power upon which he who would act rationally</a:t>
            </a:r>
            <a:r>
              <a:rPr lang="en-US" sz="2456" dirty="0"/>
              <a:t>, either in public or private life must have his eye fixed.</a:t>
            </a:r>
            <a:r>
              <a:rPr lang="cs-CZ" sz="2456" dirty="0"/>
              <a: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JU_OPVVV">
  <a:themeElements>
    <a:clrScheme name="JU">
      <a:dk1>
        <a:srgbClr val="151515"/>
      </a:dk1>
      <a:lt1>
        <a:sysClr val="window" lastClr="FFFFFF"/>
      </a:lt1>
      <a:dk2>
        <a:srgbClr val="E00034"/>
      </a:dk2>
      <a:lt2>
        <a:srgbClr val="D8D8D8"/>
      </a:lt2>
      <a:accent1>
        <a:srgbClr val="E00034"/>
      </a:accent1>
      <a:accent2>
        <a:srgbClr val="E98300"/>
      </a:accent2>
      <a:accent3>
        <a:srgbClr val="007D57"/>
      </a:accent3>
      <a:accent4>
        <a:srgbClr val="9C5FB5"/>
      </a:accent4>
      <a:accent5>
        <a:srgbClr val="5BBBB7"/>
      </a:accent5>
      <a:accent6>
        <a:srgbClr val="D10074"/>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JU_OPVVV" id="{308B95AC-FC2F-4F17-80AD-0B8665254CCB}" vid="{353A2476-A1C0-4E71-97AE-34FA5EB80CF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5</TotalTime>
  <Words>3609</Words>
  <Application>Microsoft Office PowerPoint</Application>
  <PresentationFormat>Vlastní</PresentationFormat>
  <Paragraphs>272</Paragraphs>
  <Slides>42</Slides>
  <Notes>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Arial</vt:lpstr>
      <vt:lpstr>Calibri</vt:lpstr>
      <vt:lpstr>Clara Sans</vt:lpstr>
      <vt:lpstr>JU_OPVVV</vt:lpstr>
      <vt:lpstr>Being human: Dimensions of human dignity</vt:lpstr>
      <vt:lpstr>From Vietnam to Australia</vt:lpstr>
      <vt:lpstr>The arguments for morality</vt:lpstr>
      <vt:lpstr>Human rights ?</vt:lpstr>
      <vt:lpstr>Jacques Derrida: tolerance  →  hospitality</vt:lpstr>
      <vt:lpstr>Prezentace aplikace PowerPoint</vt:lpstr>
      <vt:lpstr>The School of Athens</vt:lpstr>
      <vt:lpstr>Plato (428/7-348/7 BC) The Allegory of the Cave (The Constitution/Republic, VII)</vt:lpstr>
      <vt:lpstr>Prezentace aplikace PowerPoint</vt:lpstr>
      <vt:lpstr>Prezentace aplikace PowerPoint</vt:lpstr>
      <vt:lpstr>Aristotle</vt:lpstr>
      <vt:lpstr>Prezentace aplikace PowerPoint</vt:lpstr>
      <vt:lpstr>Charter of Fundamental Rights of the European Union</vt:lpstr>
      <vt:lpstr>Prezentace aplikace PowerPoint</vt:lpstr>
      <vt:lpstr>Prezentace aplikace PowerPoint</vt:lpstr>
      <vt:lpstr>Prezentace aplikace PowerPoint</vt:lpstr>
      <vt:lpstr>Integrity</vt:lpstr>
      <vt:lpstr>Professional ethical framework</vt:lpstr>
      <vt:lpstr>FAIR</vt:lpstr>
      <vt:lpstr>Principles and obligations</vt:lpstr>
      <vt:lpstr>Humanity – basic concepts</vt:lpstr>
      <vt:lpstr>Humanity is a possibility</vt:lpstr>
      <vt:lpstr>Humanity is a possibility</vt:lpstr>
      <vt:lpstr>Etymology</vt:lpstr>
      <vt:lpstr>a nonpersonal being</vt:lpstr>
      <vt:lpstr>Person – value /virtue – world</vt:lpstr>
      <vt:lpstr>Boethius</vt:lpstr>
      <vt:lpstr>Prezentace aplikace PowerPoint</vt:lpstr>
      <vt:lpstr>Thinking reed</vt:lpstr>
      <vt:lpstr>Thinking man – loving being</vt:lpstr>
      <vt:lpstr>Søren Kierkegaard (1813-55)</vt:lpstr>
      <vt:lpstr>Friedrich Nietzsche (1844-1900)</vt:lpstr>
      <vt:lpstr>Man as a problematic being </vt:lpstr>
      <vt:lpstr>Man is a disease of the earth. The overman is the meaning of the earth.</vt:lpstr>
      <vt:lpstr>Martin Heidegger (1889-1976)</vt:lpstr>
      <vt:lpstr>Teaching human rights – support from the EU – basic materials for teaching human rights issues in schools  Compass Compasito </vt:lpstr>
      <vt:lpstr>Compass: Manual for Human Rights Education with Young people  (Council of Europe)</vt:lpstr>
      <vt:lpstr>Compasito Manual on human rights education for children</vt:lpstr>
      <vt:lpstr>Compasito: Children’s developmental levels</vt:lpstr>
      <vt:lpstr>Children’s developmental level: 6 to 7 years olds: </vt:lpstr>
      <vt:lpstr>Children’s developmental level: 8 to 10 years olds: </vt:lpstr>
      <vt:lpstr>Children’s developmental level: 11 to 13 years olds: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Ing. Tomáš Lysenko-Chvíla</dc:creator>
  <cp:lastModifiedBy>Svobodová Zuzana PhDr. Ph.D.</cp:lastModifiedBy>
  <cp:revision>3</cp:revision>
  <dcterms:created xsi:type="dcterms:W3CDTF">2017-07-17T18:52:59Z</dcterms:created>
  <dcterms:modified xsi:type="dcterms:W3CDTF">2020-12-28T20:23:15Z</dcterms:modified>
</cp:coreProperties>
</file>