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2"/>
  </p:notesMasterIdLst>
  <p:sldIdLst>
    <p:sldId id="256" r:id="rId2"/>
    <p:sldId id="311" r:id="rId3"/>
    <p:sldId id="375" r:id="rId4"/>
    <p:sldId id="376" r:id="rId5"/>
    <p:sldId id="377" r:id="rId6"/>
    <p:sldId id="421" r:id="rId7"/>
    <p:sldId id="435" r:id="rId8"/>
    <p:sldId id="436" r:id="rId9"/>
    <p:sldId id="437" r:id="rId10"/>
    <p:sldId id="383" r:id="rId11"/>
    <p:sldId id="381" r:id="rId12"/>
    <p:sldId id="445" r:id="rId13"/>
    <p:sldId id="446" r:id="rId14"/>
    <p:sldId id="384" r:id="rId15"/>
    <p:sldId id="423" r:id="rId16"/>
    <p:sldId id="425" r:id="rId17"/>
    <p:sldId id="419" r:id="rId18"/>
    <p:sldId id="439" r:id="rId19"/>
    <p:sldId id="388" r:id="rId20"/>
    <p:sldId id="320" r:id="rId21"/>
    <p:sldId id="400" r:id="rId22"/>
    <p:sldId id="391" r:id="rId23"/>
    <p:sldId id="393" r:id="rId24"/>
    <p:sldId id="441" r:id="rId25"/>
    <p:sldId id="394" r:id="rId26"/>
    <p:sldId id="416" r:id="rId27"/>
    <p:sldId id="398" r:id="rId28"/>
    <p:sldId id="392" r:id="rId29"/>
    <p:sldId id="433" r:id="rId30"/>
    <p:sldId id="361" r:id="rId31"/>
    <p:sldId id="362" r:id="rId32"/>
    <p:sldId id="363" r:id="rId33"/>
    <p:sldId id="364" r:id="rId34"/>
    <p:sldId id="365" r:id="rId35"/>
    <p:sldId id="404" r:id="rId36"/>
    <p:sldId id="367" r:id="rId37"/>
    <p:sldId id="368" r:id="rId38"/>
    <p:sldId id="369" r:id="rId39"/>
    <p:sldId id="412" r:id="rId40"/>
    <p:sldId id="440" r:id="rId41"/>
    <p:sldId id="358" r:id="rId42"/>
    <p:sldId id="359" r:id="rId43"/>
    <p:sldId id="360" r:id="rId44"/>
    <p:sldId id="401" r:id="rId45"/>
    <p:sldId id="402" r:id="rId46"/>
    <p:sldId id="403" r:id="rId47"/>
    <p:sldId id="321" r:id="rId48"/>
    <p:sldId id="411" r:id="rId49"/>
    <p:sldId id="406" r:id="rId50"/>
    <p:sldId id="407" r:id="rId51"/>
    <p:sldId id="405" r:id="rId52"/>
    <p:sldId id="427" r:id="rId53"/>
    <p:sldId id="428" r:id="rId54"/>
    <p:sldId id="505" r:id="rId55"/>
    <p:sldId id="447" r:id="rId56"/>
    <p:sldId id="448" r:id="rId57"/>
    <p:sldId id="452" r:id="rId58"/>
    <p:sldId id="453" r:id="rId59"/>
    <p:sldId id="454" r:id="rId60"/>
    <p:sldId id="455" r:id="rId61"/>
    <p:sldId id="456" r:id="rId62"/>
    <p:sldId id="457" r:id="rId63"/>
    <p:sldId id="458" r:id="rId64"/>
    <p:sldId id="459" r:id="rId65"/>
    <p:sldId id="460" r:id="rId66"/>
    <p:sldId id="461" r:id="rId67"/>
    <p:sldId id="462" r:id="rId68"/>
    <p:sldId id="463" r:id="rId69"/>
    <p:sldId id="464" r:id="rId70"/>
    <p:sldId id="465" r:id="rId71"/>
    <p:sldId id="466" r:id="rId72"/>
    <p:sldId id="467" r:id="rId73"/>
    <p:sldId id="468" r:id="rId74"/>
    <p:sldId id="469" r:id="rId75"/>
    <p:sldId id="470" r:id="rId76"/>
    <p:sldId id="471" r:id="rId77"/>
    <p:sldId id="472" r:id="rId78"/>
    <p:sldId id="473" r:id="rId79"/>
    <p:sldId id="474" r:id="rId80"/>
    <p:sldId id="475" r:id="rId81"/>
    <p:sldId id="502" r:id="rId82"/>
    <p:sldId id="503" r:id="rId83"/>
    <p:sldId id="504" r:id="rId84"/>
    <p:sldId id="479" r:id="rId85"/>
    <p:sldId id="480" r:id="rId86"/>
    <p:sldId id="484" r:id="rId87"/>
    <p:sldId id="485" r:id="rId88"/>
    <p:sldId id="486" r:id="rId89"/>
    <p:sldId id="487" r:id="rId90"/>
    <p:sldId id="490" r:id="rId91"/>
    <p:sldId id="491" r:id="rId92"/>
    <p:sldId id="506" r:id="rId93"/>
    <p:sldId id="492" r:id="rId94"/>
    <p:sldId id="493" r:id="rId95"/>
    <p:sldId id="497" r:id="rId96"/>
    <p:sldId id="498" r:id="rId97"/>
    <p:sldId id="499" r:id="rId98"/>
    <p:sldId id="500" r:id="rId99"/>
    <p:sldId id="501" r:id="rId100"/>
    <p:sldId id="310" r:id="rId10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81D9"/>
    <a:srgbClr val="008000"/>
    <a:srgbClr val="006600"/>
    <a:srgbClr val="009900"/>
    <a:srgbClr val="FF9900"/>
    <a:srgbClr val="CDCDCD"/>
    <a:srgbClr val="F5C877"/>
    <a:srgbClr val="18CC0A"/>
    <a:srgbClr val="F1B13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2271" autoAdjust="0"/>
  </p:normalViewPr>
  <p:slideViewPr>
    <p:cSldViewPr snapToGrid="0">
      <p:cViewPr varScale="1">
        <p:scale>
          <a:sx n="84" d="100"/>
          <a:sy n="84" d="100"/>
        </p:scale>
        <p:origin x="2376" y="84"/>
      </p:cViewPr>
      <p:guideLst>
        <p:guide orient="horz" pos="2160"/>
        <p:guide pos="2880"/>
      </p:guideLst>
    </p:cSldViewPr>
  </p:slideViewPr>
  <p:notesTextViewPr>
    <p:cViewPr>
      <p:scale>
        <a:sx n="1" d="1"/>
        <a:sy n="1" d="1"/>
      </p:scale>
      <p:origin x="0" y="0"/>
    </p:cViewPr>
  </p:notesTextViewPr>
  <p:sorterViewPr>
    <p:cViewPr>
      <p:scale>
        <a:sx n="100" d="100"/>
        <a:sy n="100" d="100"/>
      </p:scale>
      <p:origin x="0" y="510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FD89B-5AFF-476D-BE87-AFEB8D132005}" type="datetimeFigureOut">
              <a:rPr lang="cs-CZ" smtClean="0"/>
              <a:t>24.4.2019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7C5C41-1DED-4FC6-BD57-B85A55CDFB2A}" type="slidenum">
              <a:rPr lang="cs-CZ" smtClean="0"/>
              <a:t>‹#›</a:t>
            </a:fld>
            <a:endParaRPr lang="cs-CZ"/>
          </a:p>
        </p:txBody>
      </p:sp>
    </p:spTree>
    <p:extLst>
      <p:ext uri="{BB962C8B-B14F-4D97-AF65-F5344CB8AC3E}">
        <p14:creationId xmlns:p14="http://schemas.microsoft.com/office/powerpoint/2010/main" val="385975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youtube.com/watch?v=AJNoTmWsE0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youtube.com/watch?v=AJNoTmWsE0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Jednotlivé druhy</a:t>
            </a:r>
            <a:r>
              <a:rPr lang="cs-CZ" baseline="0" dirty="0" smtClean="0"/>
              <a:t> organismů se mohou velmi lišit svou velikostí genomu. Zatímco u virů a bakterií (které mají obecně menší genomy než </a:t>
            </a:r>
            <a:r>
              <a:rPr lang="cs-CZ" baseline="0" dirty="0" err="1" smtClean="0"/>
              <a:t>eukaryota</a:t>
            </a:r>
            <a:r>
              <a:rPr lang="cs-CZ" baseline="0" dirty="0" smtClean="0"/>
              <a:t>) velikost genomu pozitivně koreluje s množstvím genů kódujících protein (čili čím větší genom, tím více genů), u </a:t>
            </a:r>
            <a:r>
              <a:rPr lang="cs-CZ" baseline="0" dirty="0" err="1" smtClean="0"/>
              <a:t>eukaryot</a:t>
            </a:r>
            <a:r>
              <a:rPr lang="cs-CZ" baseline="0" dirty="0" smtClean="0"/>
              <a:t> tento vztah ani zdaleka neplatí. Důvodem je velké množství repetitivně DNA (hlavně mobilních elementů), díky kterým velikost genomu narůstá, aniž by přibývalo genů. </a:t>
            </a:r>
          </a:p>
          <a:p>
            <a:endParaRPr lang="cs-CZ" baseline="0" dirty="0" smtClean="0"/>
          </a:p>
          <a:p>
            <a:r>
              <a:rPr lang="cs-CZ" baseline="0" dirty="0" smtClean="0"/>
              <a:t>Obrázek z </a:t>
            </a:r>
            <a:r>
              <a:rPr lang="cs-CZ" baseline="0" dirty="0" err="1" smtClean="0"/>
              <a:t>Useful</a:t>
            </a:r>
            <a:r>
              <a:rPr lang="cs-CZ" baseline="0" dirty="0" smtClean="0"/>
              <a:t> </a:t>
            </a:r>
            <a:r>
              <a:rPr lang="cs-CZ" baseline="0" dirty="0" err="1" smtClean="0"/>
              <a:t>Genetics</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a:t>
            </a:fld>
            <a:endParaRPr lang="cs-CZ"/>
          </a:p>
        </p:txBody>
      </p:sp>
    </p:spTree>
    <p:extLst>
      <p:ext uri="{BB962C8B-B14F-4D97-AF65-F5344CB8AC3E}">
        <p14:creationId xmlns:p14="http://schemas.microsoft.com/office/powerpoint/2010/main" val="2845130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err="1" smtClean="0">
                <a:latin typeface="Arial" charset="0"/>
              </a:rPr>
              <a:t>Telomery</a:t>
            </a:r>
            <a:r>
              <a:rPr lang="cs-CZ" altLang="cs-CZ" dirty="0" smtClean="0">
                <a:latin typeface="Arial" charset="0"/>
              </a:rPr>
              <a:t> jsou DNA-proteinové struktury na koncích eukaryotních chromosomů. U</a:t>
            </a:r>
            <a:r>
              <a:rPr lang="cs-CZ" altLang="cs-CZ" baseline="0" dirty="0" smtClean="0">
                <a:latin typeface="Arial" charset="0"/>
              </a:rPr>
              <a:t> většiny organismů jsou tvořeny </a:t>
            </a:r>
            <a:r>
              <a:rPr lang="cs-CZ" altLang="cs-CZ" baseline="0" dirty="0" err="1" smtClean="0">
                <a:latin typeface="Arial" charset="0"/>
              </a:rPr>
              <a:t>mikrosatelity</a:t>
            </a:r>
            <a:r>
              <a:rPr lang="cs-CZ" altLang="cs-CZ" baseline="0" dirty="0" smtClean="0">
                <a:latin typeface="Arial" charset="0"/>
              </a:rPr>
              <a:t> (např. u člověka </a:t>
            </a:r>
            <a:r>
              <a:rPr lang="cs-CZ" altLang="cs-CZ" baseline="0" dirty="0" err="1" smtClean="0">
                <a:latin typeface="Arial" charset="0"/>
              </a:rPr>
              <a:t>mikrosatelitem</a:t>
            </a:r>
            <a:r>
              <a:rPr lang="cs-CZ" altLang="cs-CZ" baseline="0" dirty="0" smtClean="0">
                <a:latin typeface="Arial" charset="0"/>
              </a:rPr>
              <a:t> s monomerem (</a:t>
            </a:r>
            <a:r>
              <a:rPr lang="cs-CZ" altLang="cs-CZ" baseline="0" dirty="0" err="1" smtClean="0">
                <a:latin typeface="Arial" charset="0"/>
              </a:rPr>
              <a:t>TTAGGG</a:t>
            </a:r>
            <a:r>
              <a:rPr lang="cs-CZ" altLang="cs-CZ" baseline="0" dirty="0" smtClean="0">
                <a:latin typeface="Arial" charset="0"/>
              </a:rPr>
              <a:t>)n) případně satelity (pakomár rodu </a:t>
            </a:r>
            <a:r>
              <a:rPr lang="cs-CZ" altLang="cs-CZ" i="1" baseline="0" dirty="0" err="1" smtClean="0">
                <a:latin typeface="Arial" charset="0"/>
              </a:rPr>
              <a:t>Chironomus</a:t>
            </a:r>
            <a:r>
              <a:rPr lang="cs-CZ" altLang="cs-CZ" baseline="0" dirty="0" smtClean="0">
                <a:latin typeface="Arial" charset="0"/>
              </a:rPr>
              <a:t>) nebo mobilními elementy (drozofila). </a:t>
            </a:r>
            <a:r>
              <a:rPr lang="cs-CZ" altLang="cs-CZ" baseline="0" dirty="0" err="1" smtClean="0">
                <a:latin typeface="Arial" charset="0"/>
              </a:rPr>
              <a:t>Telomery</a:t>
            </a:r>
            <a:r>
              <a:rPr lang="cs-CZ" altLang="cs-CZ" baseline="0" dirty="0" smtClean="0">
                <a:latin typeface="Arial" charset="0"/>
              </a:rPr>
              <a:t> m</a:t>
            </a:r>
            <a:r>
              <a:rPr lang="cs-CZ" altLang="cs-CZ" dirty="0" smtClean="0">
                <a:latin typeface="Arial" charset="0"/>
              </a:rPr>
              <a:t>ají řadu funkcí: 1) Chrání chromosomy před fúzemi, protože chromosomy bez nich mají tendenci se k sobě „lepit“ a tvořit </a:t>
            </a:r>
            <a:r>
              <a:rPr lang="cs-CZ" altLang="cs-CZ" dirty="0" err="1" smtClean="0">
                <a:latin typeface="Arial" charset="0"/>
              </a:rPr>
              <a:t>dicentrické</a:t>
            </a:r>
            <a:r>
              <a:rPr lang="cs-CZ" altLang="cs-CZ" dirty="0" smtClean="0">
                <a:latin typeface="Arial" charset="0"/>
              </a:rPr>
              <a:t> chromosomy (tj. chromosomy s dvěma centromerami). Zároveň zajišťují, že konce chromosomů nejsou rozpoznávány reparačními mechanismy buňky jako </a:t>
            </a:r>
            <a:r>
              <a:rPr lang="cs-CZ" altLang="cs-CZ" dirty="0" err="1" smtClean="0">
                <a:latin typeface="Arial" charset="0"/>
              </a:rPr>
              <a:t>dvouřetězcové</a:t>
            </a:r>
            <a:r>
              <a:rPr lang="cs-CZ" altLang="cs-CZ" dirty="0" smtClean="0">
                <a:latin typeface="Arial" charset="0"/>
              </a:rPr>
              <a:t> zlomy, což by mohlo vést až ke smrti buňky. 2) </a:t>
            </a:r>
            <a:r>
              <a:rPr lang="cs-CZ" altLang="cs-CZ" dirty="0" err="1" smtClean="0">
                <a:latin typeface="Arial" charset="0"/>
              </a:rPr>
              <a:t>Telomery</a:t>
            </a:r>
            <a:r>
              <a:rPr lang="cs-CZ" altLang="cs-CZ" dirty="0" smtClean="0">
                <a:latin typeface="Arial" charset="0"/>
              </a:rPr>
              <a:t> řeší problém replikace konců, tj. skutečnost, že díky neschopnosti DNA polymerázy začít syntézu DNA bez volné OH- skupiny při každé replikaci ubyde kousek DNA (pěkné</a:t>
            </a:r>
            <a:r>
              <a:rPr lang="cs-CZ" altLang="cs-CZ" baseline="0" dirty="0" smtClean="0">
                <a:latin typeface="Arial" charset="0"/>
              </a:rPr>
              <a:t> video o problému replikace konců a </a:t>
            </a:r>
            <a:r>
              <a:rPr lang="cs-CZ" altLang="cs-CZ" baseline="0" dirty="0" err="1" smtClean="0">
                <a:latin typeface="Arial" charset="0"/>
              </a:rPr>
              <a:t>telomeráze</a:t>
            </a:r>
            <a:r>
              <a:rPr lang="cs-CZ" altLang="cs-CZ" baseline="0" dirty="0" smtClean="0">
                <a:latin typeface="Arial" charset="0"/>
              </a:rPr>
              <a:t> zde: </a:t>
            </a:r>
            <a:r>
              <a:rPr lang="cs-CZ" altLang="cs-CZ" sz="1200" dirty="0" smtClean="0">
                <a:latin typeface="Calibri" pitchFamily="34" charset="0"/>
                <a:hlinkClick r:id="rId3"/>
              </a:rPr>
              <a:t>http://</a:t>
            </a:r>
            <a:r>
              <a:rPr lang="cs-CZ" altLang="cs-CZ" sz="1200" dirty="0" err="1" smtClean="0">
                <a:latin typeface="Calibri" pitchFamily="34" charset="0"/>
                <a:hlinkClick r:id="rId3"/>
              </a:rPr>
              <a:t>www.youtube.com</a:t>
            </a:r>
            <a:r>
              <a:rPr lang="cs-CZ" altLang="cs-CZ" sz="1200" dirty="0" smtClean="0">
                <a:latin typeface="Calibri" pitchFamily="34" charset="0"/>
                <a:hlinkClick r:id="rId3"/>
              </a:rPr>
              <a:t>/</a:t>
            </a:r>
            <a:r>
              <a:rPr lang="cs-CZ" altLang="cs-CZ" sz="1200" dirty="0" err="1" smtClean="0">
                <a:latin typeface="Calibri" pitchFamily="34" charset="0"/>
                <a:hlinkClick r:id="rId3"/>
              </a:rPr>
              <a:t>watch?v</a:t>
            </a:r>
            <a:r>
              <a:rPr lang="cs-CZ" altLang="cs-CZ" sz="1200" dirty="0" smtClean="0">
                <a:latin typeface="Calibri" pitchFamily="34" charset="0"/>
                <a:hlinkClick r:id="rId3"/>
              </a:rPr>
              <a:t>=</a:t>
            </a:r>
            <a:r>
              <a:rPr lang="cs-CZ" altLang="cs-CZ" sz="1200" dirty="0" err="1" smtClean="0">
                <a:latin typeface="Calibri" pitchFamily="34" charset="0"/>
                <a:hlinkClick r:id="rId3"/>
              </a:rPr>
              <a:t>AJNoTmWsE0s</a:t>
            </a:r>
            <a:r>
              <a:rPr lang="cs-CZ" altLang="cs-CZ" sz="1200" dirty="0" smtClean="0">
                <a:latin typeface="Calibri" pitchFamily="34" charset="0"/>
              </a:rPr>
              <a:t>)</a:t>
            </a:r>
            <a:r>
              <a:rPr lang="cs-CZ" altLang="cs-CZ" dirty="0" smtClean="0">
                <a:latin typeface="Arial" charset="0"/>
              </a:rPr>
              <a:t>. 3) Počet dělení, která může buněčná linie absolvovat, je omezená (</a:t>
            </a:r>
            <a:r>
              <a:rPr lang="cs-CZ" altLang="cs-CZ" dirty="0" err="1" smtClean="0">
                <a:latin typeface="Arial" charset="0"/>
              </a:rPr>
              <a:t>Hayflickův</a:t>
            </a:r>
            <a:r>
              <a:rPr lang="cs-CZ" altLang="cs-CZ" dirty="0" smtClean="0">
                <a:latin typeface="Arial" charset="0"/>
              </a:rPr>
              <a:t> limit), což slouží jako ochrana před rakovinným bujením. Negativní stránkou tohoto mechanismu je stárnutí, kdy kvůli omezenému počtu</a:t>
            </a:r>
            <a:r>
              <a:rPr lang="cs-CZ" altLang="cs-CZ" baseline="0" dirty="0" smtClean="0">
                <a:latin typeface="Arial" charset="0"/>
              </a:rPr>
              <a:t> buněčných dělení </a:t>
            </a:r>
            <a:r>
              <a:rPr lang="cs-CZ" altLang="cs-CZ" dirty="0" smtClean="0">
                <a:latin typeface="Arial" charset="0"/>
              </a:rPr>
              <a:t>v tkáních nemohou být nahrazeny odumřelé buňky. </a:t>
            </a:r>
            <a:r>
              <a:rPr lang="cs-CZ" altLang="cs-CZ" dirty="0" err="1" smtClean="0">
                <a:latin typeface="Arial" charset="0"/>
              </a:rPr>
              <a:t>Telomery</a:t>
            </a:r>
            <a:r>
              <a:rPr lang="cs-CZ" altLang="cs-CZ" dirty="0" smtClean="0">
                <a:latin typeface="Arial" charset="0"/>
              </a:rPr>
              <a:t> v tomto mechanismu díky postupnému ubývání při každé replikaci DNA slouží jako počítadlo buněčných dělení, která buňka již absolvovala. </a:t>
            </a:r>
          </a:p>
          <a:p>
            <a:endParaRPr lang="cs-CZ" altLang="cs-CZ" dirty="0" smtClean="0">
              <a:latin typeface="Arial" charset="0"/>
            </a:endParaRPr>
          </a:p>
          <a:p>
            <a:endParaRPr lang="cs-CZ" altLang="cs-CZ" dirty="0" smtClean="0">
              <a:latin typeface="Arial" charset="0"/>
            </a:endParaRPr>
          </a:p>
          <a:p>
            <a:r>
              <a:rPr lang="cs-CZ" altLang="cs-CZ" dirty="0" smtClean="0">
                <a:latin typeface="Arial" charset="0"/>
              </a:rPr>
              <a:t>Obrázky z </a:t>
            </a:r>
          </a:p>
          <a:p>
            <a:r>
              <a:rPr lang="cs-CZ" altLang="cs-CZ" dirty="0" smtClean="0">
                <a:latin typeface="Arial" charset="0"/>
              </a:rPr>
              <a:t>https://</a:t>
            </a:r>
            <a:r>
              <a:rPr lang="cs-CZ" altLang="cs-CZ" dirty="0" err="1" smtClean="0">
                <a:latin typeface="Arial" charset="0"/>
              </a:rPr>
              <a:t>johnthetoyshopguy.wordpress.com</a:t>
            </a:r>
            <a:r>
              <a:rPr lang="cs-CZ" altLang="cs-CZ" dirty="0" smtClean="0">
                <a:latin typeface="Arial" charset="0"/>
              </a:rPr>
              <a:t>/2014/03/21/</a:t>
            </a:r>
            <a:r>
              <a:rPr lang="cs-CZ" altLang="cs-CZ" dirty="0" err="1" smtClean="0">
                <a:latin typeface="Arial" charset="0"/>
              </a:rPr>
              <a:t>the</a:t>
            </a:r>
            <a:r>
              <a:rPr lang="cs-CZ" altLang="cs-CZ" dirty="0" smtClean="0">
                <a:latin typeface="Arial" charset="0"/>
              </a:rPr>
              <a:t>-</a:t>
            </a:r>
            <a:r>
              <a:rPr lang="cs-CZ" altLang="cs-CZ" dirty="0" err="1" smtClean="0">
                <a:latin typeface="Arial" charset="0"/>
              </a:rPr>
              <a:t>kragle</a:t>
            </a:r>
            <a:r>
              <a:rPr lang="cs-CZ" altLang="cs-CZ" dirty="0" smtClean="0">
                <a:latin typeface="Arial" charset="0"/>
              </a:rPr>
              <a:t>-</a:t>
            </a:r>
            <a:r>
              <a:rPr lang="cs-CZ" altLang="cs-CZ" dirty="0" err="1" smtClean="0">
                <a:latin typeface="Arial" charset="0"/>
              </a:rPr>
              <a:t>kills</a:t>
            </a:r>
            <a:r>
              <a:rPr lang="cs-CZ" altLang="cs-CZ" dirty="0" smtClean="0">
                <a:latin typeface="Arial" charset="0"/>
              </a:rPr>
              <a:t>-</a:t>
            </a:r>
            <a:r>
              <a:rPr lang="cs-CZ" altLang="cs-CZ" dirty="0" err="1" smtClean="0">
                <a:latin typeface="Arial" charset="0"/>
              </a:rPr>
              <a:t>dreams</a:t>
            </a:r>
            <a:r>
              <a:rPr lang="cs-CZ" altLang="cs-CZ" dirty="0" smtClean="0">
                <a:latin typeface="Arial" charset="0"/>
              </a:rPr>
              <a:t>-stop-</a:t>
            </a:r>
            <a:r>
              <a:rPr lang="cs-CZ" altLang="cs-CZ" dirty="0" err="1" smtClean="0">
                <a:latin typeface="Arial" charset="0"/>
              </a:rPr>
              <a:t>gluing</a:t>
            </a:r>
            <a:r>
              <a:rPr lang="cs-CZ" altLang="cs-CZ" dirty="0" smtClean="0">
                <a:latin typeface="Arial" charset="0"/>
              </a:rPr>
              <a:t>-lego-</a:t>
            </a:r>
            <a:r>
              <a:rPr lang="cs-CZ" altLang="cs-CZ" dirty="0" err="1" smtClean="0">
                <a:latin typeface="Arial" charset="0"/>
              </a:rPr>
              <a:t>together</a:t>
            </a:r>
            <a:r>
              <a:rPr lang="cs-CZ" altLang="cs-CZ" dirty="0" smtClean="0">
                <a:latin typeface="Arial" charset="0"/>
              </a:rPr>
              <a:t>/</a:t>
            </a:r>
          </a:p>
          <a:p>
            <a:r>
              <a:rPr lang="cs-CZ" altLang="cs-CZ" dirty="0" smtClean="0">
                <a:latin typeface="Arial" charset="0"/>
              </a:rPr>
              <a:t>https://</a:t>
            </a:r>
            <a:r>
              <a:rPr lang="cs-CZ" altLang="cs-CZ" dirty="0" err="1" smtClean="0">
                <a:latin typeface="Arial" charset="0"/>
              </a:rPr>
              <a:t>www.facebook.com</a:t>
            </a:r>
            <a:r>
              <a:rPr lang="cs-CZ" altLang="cs-CZ" dirty="0" smtClean="0">
                <a:latin typeface="Arial" charset="0"/>
              </a:rPr>
              <a:t>/</a:t>
            </a:r>
            <a:r>
              <a:rPr lang="cs-CZ" altLang="cs-CZ" dirty="0" err="1" smtClean="0">
                <a:latin typeface="Arial" charset="0"/>
              </a:rPr>
              <a:t>globaltimesnews</a:t>
            </a:r>
            <a:r>
              <a:rPr lang="cs-CZ" altLang="cs-CZ" dirty="0" smtClean="0">
                <a:latin typeface="Arial" charset="0"/>
              </a:rPr>
              <a:t>/</a:t>
            </a:r>
            <a:r>
              <a:rPr lang="cs-CZ" altLang="cs-CZ" dirty="0" err="1" smtClean="0">
                <a:latin typeface="Arial" charset="0"/>
              </a:rPr>
              <a:t>photos</a:t>
            </a:r>
            <a:r>
              <a:rPr lang="cs-CZ" altLang="cs-CZ" dirty="0" smtClean="0">
                <a:latin typeface="Arial" charset="0"/>
              </a:rPr>
              <a:t>/</a:t>
            </a:r>
            <a:r>
              <a:rPr lang="cs-CZ" altLang="cs-CZ" dirty="0" err="1" smtClean="0">
                <a:latin typeface="Arial" charset="0"/>
              </a:rPr>
              <a:t>pcb.1996340737113483</a:t>
            </a:r>
            <a:r>
              <a:rPr lang="cs-CZ" altLang="cs-CZ" dirty="0" smtClean="0">
                <a:latin typeface="Arial" charset="0"/>
              </a:rPr>
              <a:t>/1996340100446880/?type=</a:t>
            </a:r>
            <a:r>
              <a:rPr lang="cs-CZ" altLang="cs-CZ" dirty="0" err="1" smtClean="0">
                <a:latin typeface="Arial" charset="0"/>
              </a:rPr>
              <a:t>3&amp;theater</a:t>
            </a:r>
            <a:endParaRPr lang="cs-CZ" altLang="cs-CZ" dirty="0" smtClean="0">
              <a:latin typeface="Arial" charset="0"/>
            </a:endParaRPr>
          </a:p>
        </p:txBody>
      </p:sp>
    </p:spTree>
    <p:extLst>
      <p:ext uri="{BB962C8B-B14F-4D97-AF65-F5344CB8AC3E}">
        <p14:creationId xmlns:p14="http://schemas.microsoft.com/office/powerpoint/2010/main" val="175353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err="1" smtClean="0">
                <a:latin typeface="Arial" charset="0"/>
              </a:rPr>
              <a:t>Telomery</a:t>
            </a:r>
            <a:r>
              <a:rPr lang="cs-CZ" altLang="cs-CZ" dirty="0" smtClean="0">
                <a:latin typeface="Arial" charset="0"/>
              </a:rPr>
              <a:t> jsou DNA-proteinové struktury na koncích eukaryotních chromosomů. U</a:t>
            </a:r>
            <a:r>
              <a:rPr lang="cs-CZ" altLang="cs-CZ" baseline="0" dirty="0" smtClean="0">
                <a:latin typeface="Arial" charset="0"/>
              </a:rPr>
              <a:t> většiny organismů jsou tvořeny </a:t>
            </a:r>
            <a:r>
              <a:rPr lang="cs-CZ" altLang="cs-CZ" baseline="0" dirty="0" err="1" smtClean="0">
                <a:latin typeface="Arial" charset="0"/>
              </a:rPr>
              <a:t>mikrosatelity</a:t>
            </a:r>
            <a:r>
              <a:rPr lang="cs-CZ" altLang="cs-CZ" baseline="0" dirty="0" smtClean="0">
                <a:latin typeface="Arial" charset="0"/>
              </a:rPr>
              <a:t> (např. u člověka </a:t>
            </a:r>
            <a:r>
              <a:rPr lang="cs-CZ" altLang="cs-CZ" baseline="0" dirty="0" err="1" smtClean="0">
                <a:latin typeface="Arial" charset="0"/>
              </a:rPr>
              <a:t>mikrosatelitem</a:t>
            </a:r>
            <a:r>
              <a:rPr lang="cs-CZ" altLang="cs-CZ" baseline="0" dirty="0" smtClean="0">
                <a:latin typeface="Arial" charset="0"/>
              </a:rPr>
              <a:t> s monomerem (</a:t>
            </a:r>
            <a:r>
              <a:rPr lang="cs-CZ" altLang="cs-CZ" baseline="0" dirty="0" err="1" smtClean="0">
                <a:latin typeface="Arial" charset="0"/>
              </a:rPr>
              <a:t>TTAGGG</a:t>
            </a:r>
            <a:r>
              <a:rPr lang="cs-CZ" altLang="cs-CZ" baseline="0" dirty="0" smtClean="0">
                <a:latin typeface="Arial" charset="0"/>
              </a:rPr>
              <a:t>)n) případně satelity (pakomár rodu </a:t>
            </a:r>
            <a:r>
              <a:rPr lang="cs-CZ" altLang="cs-CZ" i="1" baseline="0" dirty="0" err="1" smtClean="0">
                <a:latin typeface="Arial" charset="0"/>
              </a:rPr>
              <a:t>Chironomus</a:t>
            </a:r>
            <a:r>
              <a:rPr lang="cs-CZ" altLang="cs-CZ" baseline="0" dirty="0" smtClean="0">
                <a:latin typeface="Arial" charset="0"/>
              </a:rPr>
              <a:t>) nebo mobilními elementy (drozofila). </a:t>
            </a:r>
            <a:r>
              <a:rPr lang="cs-CZ" altLang="cs-CZ" baseline="0" dirty="0" err="1" smtClean="0">
                <a:latin typeface="Arial" charset="0"/>
              </a:rPr>
              <a:t>Telomery</a:t>
            </a:r>
            <a:r>
              <a:rPr lang="cs-CZ" altLang="cs-CZ" baseline="0" dirty="0" smtClean="0">
                <a:latin typeface="Arial" charset="0"/>
              </a:rPr>
              <a:t> m</a:t>
            </a:r>
            <a:r>
              <a:rPr lang="cs-CZ" altLang="cs-CZ" dirty="0" smtClean="0">
                <a:latin typeface="Arial" charset="0"/>
              </a:rPr>
              <a:t>ají řadu funkcí: 1) Chrání chromosomy před fúzemi, protože chromosomy bez nich mají tendenci se k sobě „lepit“ a tvořit </a:t>
            </a:r>
            <a:r>
              <a:rPr lang="cs-CZ" altLang="cs-CZ" dirty="0" err="1" smtClean="0">
                <a:latin typeface="Arial" charset="0"/>
              </a:rPr>
              <a:t>dicentrické</a:t>
            </a:r>
            <a:r>
              <a:rPr lang="cs-CZ" altLang="cs-CZ" dirty="0" smtClean="0">
                <a:latin typeface="Arial" charset="0"/>
              </a:rPr>
              <a:t> chromosomy (tj. chromosomy s dvěma centromerami). Zároveň zajišťují, že konce chromosomů nejsou rozpoznávány reparačními mechanismy buňky jako </a:t>
            </a:r>
            <a:r>
              <a:rPr lang="cs-CZ" altLang="cs-CZ" dirty="0" err="1" smtClean="0">
                <a:latin typeface="Arial" charset="0"/>
              </a:rPr>
              <a:t>dvouřetězcové</a:t>
            </a:r>
            <a:r>
              <a:rPr lang="cs-CZ" altLang="cs-CZ" dirty="0" smtClean="0">
                <a:latin typeface="Arial" charset="0"/>
              </a:rPr>
              <a:t> zlomy, což by mohlo vést až ke smrti buňky. 2) </a:t>
            </a:r>
            <a:r>
              <a:rPr lang="cs-CZ" altLang="cs-CZ" dirty="0" err="1" smtClean="0">
                <a:latin typeface="Arial" charset="0"/>
              </a:rPr>
              <a:t>Telomery</a:t>
            </a:r>
            <a:r>
              <a:rPr lang="cs-CZ" altLang="cs-CZ" dirty="0" smtClean="0">
                <a:latin typeface="Arial" charset="0"/>
              </a:rPr>
              <a:t> řeší problém replikace konců, tj. skutečnost, že díky neschopnosti DNA polymerázy začít syntézu DNA bez volné OH- skupiny při každé replikaci ubyde kousek DNA (pěkné</a:t>
            </a:r>
            <a:r>
              <a:rPr lang="cs-CZ" altLang="cs-CZ" baseline="0" dirty="0" smtClean="0">
                <a:latin typeface="Arial" charset="0"/>
              </a:rPr>
              <a:t> video o problému replikace konců a </a:t>
            </a:r>
            <a:r>
              <a:rPr lang="cs-CZ" altLang="cs-CZ" baseline="0" dirty="0" err="1" smtClean="0">
                <a:latin typeface="Arial" charset="0"/>
              </a:rPr>
              <a:t>telomeráze</a:t>
            </a:r>
            <a:r>
              <a:rPr lang="cs-CZ" altLang="cs-CZ" baseline="0" dirty="0" smtClean="0">
                <a:latin typeface="Arial" charset="0"/>
              </a:rPr>
              <a:t> zde: </a:t>
            </a:r>
            <a:r>
              <a:rPr lang="cs-CZ" altLang="cs-CZ" sz="1200" dirty="0" smtClean="0">
                <a:latin typeface="Calibri" pitchFamily="34" charset="0"/>
                <a:hlinkClick r:id="rId3"/>
              </a:rPr>
              <a:t>http://</a:t>
            </a:r>
            <a:r>
              <a:rPr lang="cs-CZ" altLang="cs-CZ" sz="1200" dirty="0" err="1" smtClean="0">
                <a:latin typeface="Calibri" pitchFamily="34" charset="0"/>
                <a:hlinkClick r:id="rId3"/>
              </a:rPr>
              <a:t>www.youtube.com</a:t>
            </a:r>
            <a:r>
              <a:rPr lang="cs-CZ" altLang="cs-CZ" sz="1200" dirty="0" smtClean="0">
                <a:latin typeface="Calibri" pitchFamily="34" charset="0"/>
                <a:hlinkClick r:id="rId3"/>
              </a:rPr>
              <a:t>/</a:t>
            </a:r>
            <a:r>
              <a:rPr lang="cs-CZ" altLang="cs-CZ" sz="1200" dirty="0" err="1" smtClean="0">
                <a:latin typeface="Calibri" pitchFamily="34" charset="0"/>
                <a:hlinkClick r:id="rId3"/>
              </a:rPr>
              <a:t>watch?v</a:t>
            </a:r>
            <a:r>
              <a:rPr lang="cs-CZ" altLang="cs-CZ" sz="1200" dirty="0" smtClean="0">
                <a:latin typeface="Calibri" pitchFamily="34" charset="0"/>
                <a:hlinkClick r:id="rId3"/>
              </a:rPr>
              <a:t>=</a:t>
            </a:r>
            <a:r>
              <a:rPr lang="cs-CZ" altLang="cs-CZ" sz="1200" dirty="0" err="1" smtClean="0">
                <a:latin typeface="Calibri" pitchFamily="34" charset="0"/>
                <a:hlinkClick r:id="rId3"/>
              </a:rPr>
              <a:t>AJNoTmWsE0s</a:t>
            </a:r>
            <a:r>
              <a:rPr lang="cs-CZ" altLang="cs-CZ" sz="1200" dirty="0" smtClean="0">
                <a:latin typeface="Calibri" pitchFamily="34" charset="0"/>
              </a:rPr>
              <a:t>)</a:t>
            </a:r>
            <a:r>
              <a:rPr lang="cs-CZ" altLang="cs-CZ" dirty="0" smtClean="0">
                <a:latin typeface="Arial" charset="0"/>
              </a:rPr>
              <a:t>. 3) Počet dělení, která může buněčná linie absolvovat, je omezená (</a:t>
            </a:r>
            <a:r>
              <a:rPr lang="cs-CZ" altLang="cs-CZ" dirty="0" err="1" smtClean="0">
                <a:latin typeface="Arial" charset="0"/>
              </a:rPr>
              <a:t>Hayflickův</a:t>
            </a:r>
            <a:r>
              <a:rPr lang="cs-CZ" altLang="cs-CZ" dirty="0" smtClean="0">
                <a:latin typeface="Arial" charset="0"/>
              </a:rPr>
              <a:t> limit), což slouží jako ochrana před rakovinným bujením. Negativní stránkou tohoto mechanismu je stárnutí, kdy kvůli omezenému </a:t>
            </a:r>
            <a:r>
              <a:rPr lang="cs-CZ" altLang="cs-CZ" smtClean="0">
                <a:latin typeface="Arial" charset="0"/>
              </a:rPr>
              <a:t>počtu</a:t>
            </a:r>
            <a:r>
              <a:rPr lang="cs-CZ" altLang="cs-CZ" baseline="0" smtClean="0">
                <a:latin typeface="Arial" charset="0"/>
              </a:rPr>
              <a:t> buněčných </a:t>
            </a:r>
            <a:r>
              <a:rPr lang="cs-CZ" altLang="cs-CZ" baseline="0" dirty="0" smtClean="0">
                <a:latin typeface="Arial" charset="0"/>
              </a:rPr>
              <a:t>dělení </a:t>
            </a:r>
            <a:r>
              <a:rPr lang="cs-CZ" altLang="cs-CZ" dirty="0" smtClean="0">
                <a:latin typeface="Arial" charset="0"/>
              </a:rPr>
              <a:t>v tkáních nemohou být nahrazeny odumřelé buňky. </a:t>
            </a:r>
            <a:r>
              <a:rPr lang="cs-CZ" altLang="cs-CZ" dirty="0" err="1" smtClean="0">
                <a:latin typeface="Arial" charset="0"/>
              </a:rPr>
              <a:t>Telomery</a:t>
            </a:r>
            <a:r>
              <a:rPr lang="cs-CZ" altLang="cs-CZ" dirty="0" smtClean="0">
                <a:latin typeface="Arial" charset="0"/>
              </a:rPr>
              <a:t> v tomto mechanismu díky postupnému ubývání při každé replikaci DNA slouží jako počítadlo buněčných dělení, která buňka již absolvovala. </a:t>
            </a:r>
          </a:p>
          <a:p>
            <a:endParaRPr lang="cs-CZ" altLang="cs-CZ" dirty="0" smtClean="0">
              <a:latin typeface="Arial" charset="0"/>
            </a:endParaRPr>
          </a:p>
        </p:txBody>
      </p:sp>
    </p:spTree>
    <p:extLst>
      <p:ext uri="{BB962C8B-B14F-4D97-AF65-F5344CB8AC3E}">
        <p14:creationId xmlns:p14="http://schemas.microsoft.com/office/powerpoint/2010/main" val="2111524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Nerovnoměrný crossing-over</a:t>
            </a:r>
            <a:r>
              <a:rPr lang="cs-CZ" baseline="0" dirty="0" smtClean="0"/>
              <a:t> (též ektopická rekombinace) nastane, když se dva homologní chromosomy nespárují správně a tak oblasti, které si mezi sebou vymění při crossing-overu, nejsou stejné. Na jednom chromosomu pak úsek chybí, na druhém je tento úsek duplikován. Nejčastější příčinou nerovnoměrného crossing-overu jsou mobilní elementy, které jsou roztroušeny v mnoha kopiích po celém genomu, takže pokud se podle nich homology přiloží, přikládají sice sekvenčně stejné úseky, avšak lokalizované na různých místech.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16</a:t>
            </a:fld>
            <a:endParaRPr lang="cs-CZ"/>
          </a:p>
        </p:txBody>
      </p:sp>
    </p:spTree>
    <p:extLst>
      <p:ext uri="{BB962C8B-B14F-4D97-AF65-F5344CB8AC3E}">
        <p14:creationId xmlns:p14="http://schemas.microsoft.com/office/powerpoint/2010/main" val="2225329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Pohyb</a:t>
            </a:r>
            <a:r>
              <a:rPr lang="cs-CZ" baseline="0" dirty="0" smtClean="0"/>
              <a:t> mobilních elementů je pro hostitele většinou neutrální nebo negativní (mění expresi genů, způsobují inaktivace genů, při pohybu poškozují DNA, mezi jejich kopiemi dochází k nerovnoměrnému crossing-overu, což způsobuje delece a duplikace částí chromosomů, atd.). Jsou tedy hostitelem většinou umlčeny a pohybují se jen sporadicky.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17</a:t>
            </a:fld>
            <a:endParaRPr lang="cs-CZ"/>
          </a:p>
        </p:txBody>
      </p:sp>
    </p:spTree>
    <p:extLst>
      <p:ext uri="{BB962C8B-B14F-4D97-AF65-F5344CB8AC3E}">
        <p14:creationId xmlns:p14="http://schemas.microsoft.com/office/powerpoint/2010/main" val="1382083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xfrm>
            <a:off x="990600" y="766763"/>
            <a:ext cx="5118100"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Hybridní dysgeneze je jev, při kterém je potomstvo křížení určitých linií neplodné. Slavným případem je křížení </a:t>
            </a:r>
            <a:r>
              <a:rPr lang="cs-CZ" altLang="cs-CZ" dirty="0" err="1" smtClean="0"/>
              <a:t>drozofilích</a:t>
            </a:r>
            <a:r>
              <a:rPr lang="cs-CZ" altLang="cs-CZ" dirty="0" smtClean="0"/>
              <a:t> linií P (nesoucí </a:t>
            </a:r>
            <a:r>
              <a:rPr lang="cs-CZ" altLang="cs-CZ" dirty="0" err="1" smtClean="0"/>
              <a:t>transposon</a:t>
            </a:r>
            <a:r>
              <a:rPr lang="cs-CZ" altLang="cs-CZ" dirty="0" smtClean="0"/>
              <a:t> zvaný P-element) a M (P-element nemají). Při křížení samice P se samcem M je potomstvo plodné, při reciprokém křížení (samice M a samec P) je všechno potomstvo neplodné (aktivace P elementů, chromosomální přestavby, vyšší mutageneze). Důvodem</a:t>
            </a:r>
            <a:r>
              <a:rPr lang="cs-CZ" altLang="cs-CZ" baseline="0" dirty="0" smtClean="0"/>
              <a:t> je to, že linie P si proti P-elementu vyvinula obranný mechanismus, RNA molekuly, které dokáží P-elementy inaktivovat, a ty matka ukládá do vajíčka. Samice linie M takovou obranu nemá (nemá P-element, takže nemá ani obranu proti němu), a protože samec z linie P vnese do genomu potomstva P-element, ten není potlačen, začne se pohybovat a způsobí mutace a přestavby chromosomů, což vede ke sterilitě. </a:t>
            </a:r>
            <a:endParaRPr lang="cs-CZ" altLang="cs-CZ"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cs-CZ" altLang="cs-CZ" sz="1200" dirty="0" smtClean="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sz="1200" dirty="0" err="1" smtClean="0">
                <a:latin typeface="Calibri" panose="020F0502020204030204" pitchFamily="34" charset="0"/>
              </a:rPr>
              <a:t>Siomi</a:t>
            </a:r>
            <a:r>
              <a:rPr lang="cs-CZ" altLang="cs-CZ" sz="1200" dirty="0" smtClean="0">
                <a:latin typeface="Calibri" panose="020F0502020204030204" pitchFamily="34" charset="0"/>
              </a:rPr>
              <a:t> et al. 2011</a:t>
            </a:r>
          </a:p>
          <a:p>
            <a:endParaRPr lang="cs-CZ" altLang="cs-CZ" dirty="0" smtClean="0"/>
          </a:p>
        </p:txBody>
      </p:sp>
    </p:spTree>
    <p:extLst>
      <p:ext uri="{BB962C8B-B14F-4D97-AF65-F5344CB8AC3E}">
        <p14:creationId xmlns:p14="http://schemas.microsoft.com/office/powerpoint/2010/main" val="3311864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20</a:t>
            </a:fld>
            <a:endParaRPr lang="cs-CZ"/>
          </a:p>
        </p:txBody>
      </p:sp>
    </p:spTree>
    <p:extLst>
      <p:ext uri="{BB962C8B-B14F-4D97-AF65-F5344CB8AC3E}">
        <p14:creationId xmlns:p14="http://schemas.microsoft.com/office/powerpoint/2010/main" val="1696079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21</a:t>
            </a:fld>
            <a:endParaRPr lang="cs-CZ"/>
          </a:p>
        </p:txBody>
      </p:sp>
    </p:spTree>
    <p:extLst>
      <p:ext uri="{BB962C8B-B14F-4D97-AF65-F5344CB8AC3E}">
        <p14:creationId xmlns:p14="http://schemas.microsoft.com/office/powerpoint/2010/main" val="1696079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obrázek snímku 1"/>
          <p:cNvSpPr>
            <a:spLocks noGrp="1" noRot="1" noChangeAspect="1" noTextEdit="1"/>
          </p:cNvSpPr>
          <p:nvPr>
            <p:ph type="sldImg"/>
          </p:nvPr>
        </p:nvSpPr>
        <p:spPr>
          <a:ln/>
        </p:spPr>
      </p:sp>
      <p:sp>
        <p:nvSpPr>
          <p:cNvPr id="49155" name="Zástupný symbol pro poznámky 2"/>
          <p:cNvSpPr>
            <a:spLocks noGrp="1"/>
          </p:cNvSpPr>
          <p:nvPr>
            <p:ph type="body" idx="1"/>
          </p:nvPr>
        </p:nvSpPr>
        <p:spPr>
          <a:noFill/>
        </p:spPr>
        <p:txBody>
          <a:bodyPr/>
          <a:lstStyle/>
          <a:p>
            <a:pPr>
              <a:buFontTx/>
              <a:buNone/>
            </a:pPr>
            <a:r>
              <a:rPr lang="cs-CZ" altLang="cs-CZ" dirty="0" smtClean="0">
                <a:latin typeface="Arial" charset="0"/>
              </a:rPr>
              <a:t>Větší genom vede k větší velikosti buňky, což může být ve šlechtitelství kýženým znakem. Na některé hybridy to ale má špatný vliv, např. </a:t>
            </a:r>
            <a:r>
              <a:rPr lang="cs-CZ" altLang="cs-CZ" dirty="0" err="1" smtClean="0">
                <a:latin typeface="Arial" charset="0"/>
              </a:rPr>
              <a:t>tetraploidi</a:t>
            </a:r>
            <a:r>
              <a:rPr lang="cs-CZ" altLang="cs-CZ" dirty="0" smtClean="0">
                <a:latin typeface="Arial" charset="0"/>
              </a:rPr>
              <a:t> jablek jsou sice větší, ale vodnatí a špatného tvaru. Ke komerčním účelům se proto pěstují </a:t>
            </a:r>
            <a:r>
              <a:rPr lang="cs-CZ" altLang="cs-CZ" dirty="0" err="1" smtClean="0">
                <a:latin typeface="Arial" charset="0"/>
              </a:rPr>
              <a:t>triploidi</a:t>
            </a:r>
            <a:r>
              <a:rPr lang="cs-CZ" altLang="cs-CZ" dirty="0" smtClean="0">
                <a:latin typeface="Arial" charset="0"/>
              </a:rPr>
              <a:t>. Ploidie je žádaná i u dekorativních květin, které jsou mohutnější a déle vydrží. Zahradní jahoda je </a:t>
            </a:r>
            <a:r>
              <a:rPr lang="cs-CZ" altLang="cs-CZ" dirty="0" err="1" smtClean="0">
                <a:latin typeface="Arial" charset="0"/>
              </a:rPr>
              <a:t>oktoploid</a:t>
            </a:r>
            <a:r>
              <a:rPr lang="cs-CZ" altLang="cs-CZ" dirty="0" smtClean="0">
                <a:latin typeface="Arial" charset="0"/>
              </a:rPr>
              <a:t>.  </a:t>
            </a:r>
          </a:p>
          <a:p>
            <a:pPr>
              <a:buFontTx/>
              <a:buChar char="-"/>
            </a:pPr>
            <a:endParaRPr lang="cs-CZ" altLang="cs-CZ" dirty="0" smtClean="0">
              <a:latin typeface="Arial" charset="0"/>
            </a:endParaRPr>
          </a:p>
          <a:p>
            <a:r>
              <a:rPr lang="cs-CZ" altLang="cs-CZ" dirty="0" smtClean="0">
                <a:latin typeface="Arial" charset="0"/>
              </a:rPr>
              <a:t>Obrázek z http://</a:t>
            </a:r>
            <a:r>
              <a:rPr lang="cs-CZ" altLang="cs-CZ" dirty="0" err="1" smtClean="0">
                <a:latin typeface="Arial" charset="0"/>
              </a:rPr>
              <a:t>bio.libretexts.org</a:t>
            </a:r>
            <a:r>
              <a:rPr lang="cs-CZ" altLang="cs-CZ" dirty="0" smtClean="0">
                <a:latin typeface="Arial" charset="0"/>
              </a:rPr>
              <a:t>/</a:t>
            </a:r>
            <a:r>
              <a:rPr lang="cs-CZ" altLang="cs-CZ" dirty="0" err="1" smtClean="0">
                <a:latin typeface="Arial" charset="0"/>
              </a:rPr>
              <a:t>TextMaps</a:t>
            </a:r>
            <a:r>
              <a:rPr lang="cs-CZ" altLang="cs-CZ" dirty="0" smtClean="0">
                <a:latin typeface="Arial" charset="0"/>
              </a:rPr>
              <a:t>/</a:t>
            </a:r>
            <a:r>
              <a:rPr lang="cs-CZ" altLang="cs-CZ" dirty="0" err="1" smtClean="0">
                <a:latin typeface="Arial" charset="0"/>
              </a:rPr>
              <a:t>Map%3A_Online_Open_Genetics</a:t>
            </a:r>
            <a:r>
              <a:rPr lang="cs-CZ" altLang="cs-CZ" dirty="0" smtClean="0">
                <a:latin typeface="Arial" charset="0"/>
              </a:rPr>
              <a:t>_(</a:t>
            </a:r>
            <a:r>
              <a:rPr lang="cs-CZ" altLang="cs-CZ" dirty="0" err="1" smtClean="0">
                <a:latin typeface="Arial" charset="0"/>
              </a:rPr>
              <a:t>Nickle_and_Barrette-Ng</a:t>
            </a:r>
            <a:r>
              <a:rPr lang="cs-CZ" altLang="cs-CZ" dirty="0" smtClean="0">
                <a:latin typeface="Arial" charset="0"/>
              </a:rPr>
              <a:t>)/02%3A_</a:t>
            </a:r>
            <a:r>
              <a:rPr lang="cs-CZ" altLang="cs-CZ" dirty="0" err="1" smtClean="0">
                <a:latin typeface="Arial" charset="0"/>
              </a:rPr>
              <a:t>Chromosomes</a:t>
            </a:r>
            <a:r>
              <a:rPr lang="cs-CZ" altLang="cs-CZ" dirty="0" smtClean="0">
                <a:latin typeface="Arial" charset="0"/>
              </a:rPr>
              <a:t>,_</a:t>
            </a:r>
            <a:r>
              <a:rPr lang="cs-CZ" altLang="cs-CZ" dirty="0" err="1" smtClean="0">
                <a:latin typeface="Arial" charset="0"/>
              </a:rPr>
              <a:t>Mitosis</a:t>
            </a:r>
            <a:r>
              <a:rPr lang="cs-CZ" altLang="cs-CZ" dirty="0" smtClean="0">
                <a:latin typeface="Arial" charset="0"/>
              </a:rPr>
              <a:t>,_</a:t>
            </a:r>
            <a:r>
              <a:rPr lang="cs-CZ" altLang="cs-CZ" dirty="0" err="1" smtClean="0">
                <a:latin typeface="Arial" charset="0"/>
              </a:rPr>
              <a:t>and_Meiosis</a:t>
            </a:r>
            <a:r>
              <a:rPr lang="cs-CZ" altLang="cs-CZ" dirty="0" smtClean="0">
                <a:latin typeface="Arial" charset="0"/>
              </a:rPr>
              <a:t>/2.6%3A_Polyploidy_Arises_from_Changes_in_Whole_Sets_of_Chromosomes</a:t>
            </a:r>
          </a:p>
        </p:txBody>
      </p:sp>
      <p:sp>
        <p:nvSpPr>
          <p:cNvPr id="49156"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390DCEC-921C-45DA-8E8E-50945E04C76B}" type="slidenum">
              <a:rPr lang="cs-CZ" altLang="cs-CZ"/>
              <a:pPr>
                <a:spcBef>
                  <a:spcPct val="0"/>
                </a:spcBef>
              </a:pPr>
              <a:t>23</a:t>
            </a:fld>
            <a:endParaRPr lang="cs-CZ" altLang="cs-CZ"/>
          </a:p>
        </p:txBody>
      </p:sp>
    </p:spTree>
    <p:extLst>
      <p:ext uri="{BB962C8B-B14F-4D97-AF65-F5344CB8AC3E}">
        <p14:creationId xmlns:p14="http://schemas.microsoft.com/office/powerpoint/2010/main" val="772598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Na plodnost polyploidů</a:t>
            </a:r>
            <a:r>
              <a:rPr lang="cs-CZ" baseline="0" dirty="0" smtClean="0"/>
              <a:t> má vliv to, jak podobné jsou si sady chromosomů. Pokud se jedná o </a:t>
            </a:r>
            <a:r>
              <a:rPr lang="cs-CZ" baseline="0" dirty="0" err="1" smtClean="0"/>
              <a:t>autoplolyploida</a:t>
            </a:r>
            <a:r>
              <a:rPr lang="cs-CZ" baseline="0" dirty="0" smtClean="0"/>
              <a:t> nebo o </a:t>
            </a:r>
            <a:r>
              <a:rPr lang="cs-CZ" baseline="0" dirty="0" err="1" smtClean="0"/>
              <a:t>alloploida</a:t>
            </a:r>
            <a:r>
              <a:rPr lang="cs-CZ" baseline="0" dirty="0" smtClean="0"/>
              <a:t> vzniklého křížením velmi příbuzných druhů, jsou si homology nebo </a:t>
            </a:r>
            <a:r>
              <a:rPr lang="cs-CZ" baseline="0" dirty="0" err="1" smtClean="0"/>
              <a:t>homeology</a:t>
            </a:r>
            <a:r>
              <a:rPr lang="cs-CZ" baseline="0" dirty="0" smtClean="0"/>
              <a:t> (homologní chromosomy z různých druhů) dost podobné, aby tvořily </a:t>
            </a:r>
            <a:r>
              <a:rPr lang="cs-CZ" baseline="0" dirty="0" err="1" smtClean="0"/>
              <a:t>tetravalenty</a:t>
            </a:r>
            <a:r>
              <a:rPr lang="cs-CZ" baseline="0" dirty="0" smtClean="0"/>
              <a:t> (místo dvou homologních chromosomů se párují čtyři), což může způsobovat problémy s jejich správným rozchodem. Lépe na tom tedy jsou </a:t>
            </a:r>
            <a:r>
              <a:rPr lang="cs-CZ" baseline="0" dirty="0" err="1" smtClean="0"/>
              <a:t>allopolyplodi</a:t>
            </a:r>
            <a:r>
              <a:rPr lang="cs-CZ" baseline="0" dirty="0" smtClean="0"/>
              <a:t> druhů, jejichž </a:t>
            </a:r>
            <a:r>
              <a:rPr lang="cs-CZ" baseline="0" dirty="0" err="1" smtClean="0"/>
              <a:t>homeology</a:t>
            </a:r>
            <a:r>
              <a:rPr lang="cs-CZ" baseline="0" dirty="0" smtClean="0"/>
              <a:t> nejsou příliš podobné a párují se ve dvojicích (tak jak to dělaly u rodičovských druhů).</a:t>
            </a:r>
            <a:endParaRPr lang="cs-CZ" dirty="0" smtClean="0"/>
          </a:p>
          <a:p>
            <a:endParaRPr lang="cs-CZ" dirty="0" smtClean="0"/>
          </a:p>
          <a:p>
            <a:r>
              <a:rPr lang="cs-CZ" dirty="0" smtClean="0"/>
              <a:t>Obrázek</a:t>
            </a:r>
            <a:r>
              <a:rPr lang="cs-CZ" baseline="0" dirty="0" smtClean="0"/>
              <a:t> z Otto (2007) </a:t>
            </a:r>
            <a:r>
              <a:rPr lang="cs-CZ" sz="1200" b="0" i="0" u="none" strike="noStrike" kern="1200" baseline="0" dirty="0" smtClean="0">
                <a:solidFill>
                  <a:schemeClr val="tx1"/>
                </a:solidFill>
                <a:latin typeface="+mn-lt"/>
                <a:ea typeface="+mn-ea"/>
                <a:cs typeface="+mn-cs"/>
              </a:rPr>
              <a:t>DOI 10.1016/j.cell.2007.10.022</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24</a:t>
            </a:fld>
            <a:endParaRPr lang="cs-CZ"/>
          </a:p>
        </p:txBody>
      </p:sp>
    </p:spTree>
    <p:extLst>
      <p:ext uri="{BB962C8B-B14F-4D97-AF65-F5344CB8AC3E}">
        <p14:creationId xmlns:p14="http://schemas.microsoft.com/office/powerpoint/2010/main" val="3350029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p:cNvSpPr>
            <a:spLocks noGrp="1" noRot="1" noChangeAspect="1" noTextEdit="1"/>
          </p:cNvSpPr>
          <p:nvPr>
            <p:ph type="sldImg"/>
          </p:nvPr>
        </p:nvSpPr>
        <p:spPr>
          <a:ln/>
        </p:spPr>
      </p:sp>
      <p:sp>
        <p:nvSpPr>
          <p:cNvPr id="50179" name="Zástupný symbol pro poznámky 2"/>
          <p:cNvSpPr>
            <a:spLocks noGrp="1"/>
          </p:cNvSpPr>
          <p:nvPr>
            <p:ph type="body" idx="1"/>
          </p:nvPr>
        </p:nvSpPr>
        <p:spPr>
          <a:noFill/>
        </p:spPr>
        <p:txBody>
          <a:bodyPr/>
          <a:lstStyle/>
          <a:p>
            <a:r>
              <a:rPr lang="cs-CZ" altLang="cs-CZ" dirty="0" smtClean="0">
                <a:latin typeface="Arial" charset="0"/>
              </a:rPr>
              <a:t>Při uvádění nových druhů do krajiny je žádoucí předejít tomu, aby se nekontrolovaně množily. Nejefektivnější metodou je navození </a:t>
            </a:r>
            <a:r>
              <a:rPr lang="cs-CZ" altLang="cs-CZ" dirty="0" err="1" smtClean="0">
                <a:latin typeface="Arial" charset="0"/>
              </a:rPr>
              <a:t>triploidie</a:t>
            </a:r>
            <a:r>
              <a:rPr lang="cs-CZ" altLang="cs-CZ" dirty="0" smtClean="0">
                <a:latin typeface="Arial" charset="0"/>
              </a:rPr>
              <a:t>, která je často provázena problémy s párováním a rozchodem, takže jedinec netvoří funkční gamety. Triploidní jedinci, kteří netvoří semena, jsou žádaní v produkci ovoce (např. meloun</a:t>
            </a:r>
            <a:r>
              <a:rPr lang="cs-CZ" altLang="cs-CZ" baseline="0" dirty="0" smtClean="0">
                <a:latin typeface="Arial" charset="0"/>
              </a:rPr>
              <a:t> nebo banán)</a:t>
            </a:r>
            <a:r>
              <a:rPr lang="cs-CZ" altLang="cs-CZ" dirty="0" smtClean="0">
                <a:latin typeface="Arial" charset="0"/>
              </a:rPr>
              <a:t>. </a:t>
            </a:r>
          </a:p>
        </p:txBody>
      </p:sp>
      <p:sp>
        <p:nvSpPr>
          <p:cNvPr id="50180"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2F89A9C-EE6C-4067-91F5-EACA0A7E59E8}" type="slidenum">
              <a:rPr lang="cs-CZ" altLang="cs-CZ"/>
              <a:pPr>
                <a:spcBef>
                  <a:spcPct val="0"/>
                </a:spcBef>
              </a:pPr>
              <a:t>25</a:t>
            </a:fld>
            <a:endParaRPr lang="cs-CZ" altLang="cs-CZ"/>
          </a:p>
        </p:txBody>
      </p:sp>
    </p:spTree>
    <p:extLst>
      <p:ext uri="{BB962C8B-B14F-4D97-AF65-F5344CB8AC3E}">
        <p14:creationId xmlns:p14="http://schemas.microsoft.com/office/powerpoint/2010/main" val="2313078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Většina eukaryotního</a:t>
            </a:r>
            <a:r>
              <a:rPr lang="cs-CZ" baseline="0" dirty="0" smtClean="0"/>
              <a:t> genomu nejsou geny. Polovinu lidského genomu tvoří mobilní elementy (ME) – parazitické sekvence DNA, které se po genomu šíří. Cca ¼ jsou sekvence s neznámou funkcí nebo duplikované oblasti. Geny (vč. intronů) zaujímají cca ¼, přičemž sekvence kódující proteiny, tj. exony, zaujímají cca 1,5% genomu.</a:t>
            </a:r>
          </a:p>
          <a:p>
            <a:r>
              <a:rPr lang="cs-CZ" baseline="0" dirty="0" smtClean="0"/>
              <a:t>  Většina ME, které se v genomu nacházejí, jsou mutacemi poškozené nefunkční kopie. U některých skupin už v genomu neexistuje kompletní pohybu schopný element, takže zbytky nefunkčních elementů přestavují jakési genetické fosilie. Např. DNA </a:t>
            </a:r>
            <a:r>
              <a:rPr lang="cs-CZ" baseline="0" dirty="0" err="1" smtClean="0"/>
              <a:t>transposony</a:t>
            </a:r>
            <a:r>
              <a:rPr lang="cs-CZ" baseline="0" dirty="0" smtClean="0"/>
              <a:t> byly kdysi v našem genomu velmi aktivní, ale dnes už nemáme žádnou funkční kopii.</a:t>
            </a:r>
            <a:endParaRPr lang="cs-CZ" dirty="0" smtClean="0"/>
          </a:p>
          <a:p>
            <a:endParaRPr lang="cs-CZ" dirty="0" smtClean="0"/>
          </a:p>
          <a:p>
            <a:r>
              <a:rPr lang="cs-CZ" dirty="0" smtClean="0"/>
              <a:t>Obrázek z http://www.nature.com/nrg/journal/v6/n9/box/nrg1674_BX3.html</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a:t>
            </a:fld>
            <a:endParaRPr lang="cs-CZ"/>
          </a:p>
        </p:txBody>
      </p:sp>
    </p:spTree>
    <p:extLst>
      <p:ext uri="{BB962C8B-B14F-4D97-AF65-F5344CB8AC3E}">
        <p14:creationId xmlns:p14="http://schemas.microsoft.com/office/powerpoint/2010/main" val="1942148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smtClean="0">
                <a:latin typeface="Arial" charset="0"/>
              </a:rPr>
              <a:t>Lichý počet chromosomálních sad způsobuje problémy s rozchodem chromosomů v meióze, což vede ke sterilitě (téměř nevznikají funkční gamety). U jedinců</a:t>
            </a:r>
            <a:r>
              <a:rPr lang="cs-CZ" altLang="cs-CZ" baseline="0" dirty="0" smtClean="0">
                <a:latin typeface="Arial" charset="0"/>
              </a:rPr>
              <a:t> se sudým počtem chromosomů</a:t>
            </a:r>
            <a:r>
              <a:rPr lang="cs-CZ" altLang="cs-CZ" dirty="0" smtClean="0">
                <a:latin typeface="Arial" charset="0"/>
              </a:rPr>
              <a:t> je tento problém menší, ale pokud by došlo ke křížení s diploidním jedincem, vznikne sterilní potomek s lichým počtem sad. Je tedy žádoucí, aby docházelo k páření mezi jedinci stejné ploidie. Pokud je polyploid schopen samooplození, což je případ řady rostlin, může bez problémů produkovat potomstvo – vznikl nový druh. U živočichů, kteří nemají možnost samooplození, je </a:t>
            </a:r>
            <a:r>
              <a:rPr lang="cs-CZ" altLang="cs-CZ" dirty="0" err="1" smtClean="0">
                <a:latin typeface="Arial" charset="0"/>
              </a:rPr>
              <a:t>polyploidizace</a:t>
            </a:r>
            <a:r>
              <a:rPr lang="cs-CZ" altLang="cs-CZ" dirty="0" smtClean="0">
                <a:latin typeface="Arial" charset="0"/>
              </a:rPr>
              <a:t> životaschopná jen pokud se polyploid dokáže množit partenogeneticky. Příkladem takového druhu je </a:t>
            </a:r>
            <a:r>
              <a:rPr lang="cs-CZ" altLang="cs-CZ" dirty="0" err="1" smtClean="0">
                <a:latin typeface="Arial" charset="0"/>
              </a:rPr>
              <a:t>triplodiní</a:t>
            </a:r>
            <a:r>
              <a:rPr lang="cs-CZ" altLang="cs-CZ" dirty="0" smtClean="0">
                <a:latin typeface="Arial" charset="0"/>
              </a:rPr>
              <a:t> partenogenetická ještěrka </a:t>
            </a:r>
            <a:r>
              <a:rPr lang="cs-CZ" altLang="cs-CZ" i="1" dirty="0" err="1" smtClean="0">
                <a:latin typeface="Arial" charset="0"/>
              </a:rPr>
              <a:t>Aspidoscelis</a:t>
            </a:r>
            <a:r>
              <a:rPr lang="cs-CZ" altLang="cs-CZ" i="1" dirty="0" smtClean="0">
                <a:latin typeface="Arial" charset="0"/>
              </a:rPr>
              <a:t> </a:t>
            </a:r>
            <a:r>
              <a:rPr lang="cs-CZ" altLang="cs-CZ" i="1" dirty="0" err="1" smtClean="0">
                <a:latin typeface="Arial" charset="0"/>
              </a:rPr>
              <a:t>neomexicana</a:t>
            </a:r>
            <a:r>
              <a:rPr lang="cs-CZ" altLang="cs-CZ" dirty="0" smtClean="0">
                <a:latin typeface="Arial" charset="0"/>
              </a:rPr>
              <a:t>, která je hybridem </a:t>
            </a:r>
            <a:r>
              <a:rPr lang="cs-CZ" altLang="cs-CZ" i="1" dirty="0" smtClean="0">
                <a:latin typeface="Arial" charset="0"/>
              </a:rPr>
              <a:t>A. </a:t>
            </a:r>
            <a:r>
              <a:rPr lang="cs-CZ" altLang="cs-CZ" i="1" dirty="0" err="1" smtClean="0">
                <a:latin typeface="Arial" charset="0"/>
              </a:rPr>
              <a:t>inortana</a:t>
            </a:r>
            <a:r>
              <a:rPr lang="cs-CZ" altLang="cs-CZ" i="1" dirty="0" smtClean="0">
                <a:latin typeface="Arial" charset="0"/>
              </a:rPr>
              <a:t> </a:t>
            </a:r>
            <a:r>
              <a:rPr lang="cs-CZ" altLang="cs-CZ" dirty="0" smtClean="0">
                <a:latin typeface="Arial" charset="0"/>
              </a:rPr>
              <a:t>a </a:t>
            </a:r>
            <a:r>
              <a:rPr lang="cs-CZ" altLang="cs-CZ" i="1" dirty="0" smtClean="0">
                <a:latin typeface="Arial" charset="0"/>
              </a:rPr>
              <a:t>A. </a:t>
            </a:r>
            <a:r>
              <a:rPr lang="cs-CZ" altLang="cs-CZ" i="1" dirty="0" err="1" smtClean="0">
                <a:latin typeface="Arial" charset="0"/>
              </a:rPr>
              <a:t>tigris</a:t>
            </a:r>
            <a:r>
              <a:rPr lang="cs-CZ" altLang="cs-CZ" dirty="0" smtClean="0">
                <a:latin typeface="Arial" charset="0"/>
              </a:rPr>
              <a:t>.  </a:t>
            </a:r>
          </a:p>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26</a:t>
            </a:fld>
            <a:endParaRPr lang="cs-CZ"/>
          </a:p>
        </p:txBody>
      </p:sp>
    </p:spTree>
    <p:extLst>
      <p:ext uri="{BB962C8B-B14F-4D97-AF65-F5344CB8AC3E}">
        <p14:creationId xmlns:p14="http://schemas.microsoft.com/office/powerpoint/2010/main" val="1478366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algn="l" rtl="0" eaLnBrk="1" fontAlgn="t" latinLnBrk="0" hangingPunct="1">
              <a:spcBef>
                <a:spcPts val="0"/>
              </a:spcBef>
              <a:spcAft>
                <a:spcPts val="0"/>
              </a:spcAft>
            </a:pPr>
            <a:r>
              <a:rPr lang="cs-CZ" dirty="0" smtClean="0"/>
              <a:t>Rostliny</a:t>
            </a:r>
            <a:r>
              <a:rPr lang="cs-CZ" baseline="0" dirty="0" smtClean="0"/>
              <a:t> snášejí </a:t>
            </a:r>
            <a:r>
              <a:rPr lang="cs-CZ" baseline="0" dirty="0" err="1" smtClean="0"/>
              <a:t>polyploidizaci</a:t>
            </a:r>
            <a:r>
              <a:rPr lang="cs-CZ" baseline="0" dirty="0" smtClean="0"/>
              <a:t> mnohem lépe než živočichové (i když výjimky existují, např. ryby). Na bázi semenných rostlin (</a:t>
            </a:r>
            <a:r>
              <a:rPr lang="cs-CZ" baseline="0" dirty="0" err="1" smtClean="0"/>
              <a:t>Spermatophyta</a:t>
            </a:r>
            <a:r>
              <a:rPr lang="cs-CZ" baseline="0" dirty="0" smtClean="0"/>
              <a:t>) a později na bázi krytosemenných rostlin došlo k </a:t>
            </a:r>
            <a:r>
              <a:rPr lang="cs-CZ" baseline="0" dirty="0" err="1" smtClean="0"/>
              <a:t>polyplodizaci</a:t>
            </a:r>
            <a:r>
              <a:rPr lang="cs-CZ" baseline="0" dirty="0" smtClean="0"/>
              <a:t>, u řadu linií k ní došlo i později, často opakovaně.  Je možné, že právě tyto dávné </a:t>
            </a:r>
            <a:r>
              <a:rPr lang="cs-CZ" baseline="0" dirty="0" err="1" smtClean="0"/>
              <a:t>polyploidizace</a:t>
            </a:r>
            <a:r>
              <a:rPr lang="cs-CZ" baseline="0" dirty="0" smtClean="0"/>
              <a:t> pomohly k druhové bohatosti krytosemenných rostlin. </a:t>
            </a:r>
            <a:endParaRPr lang="cs-CZ" dirty="0" smtClean="0"/>
          </a:p>
          <a:p>
            <a:endParaRPr lang="cs-CZ" dirty="0" smtClean="0"/>
          </a:p>
          <a:p>
            <a:r>
              <a:rPr lang="cs-CZ" dirty="0" smtClean="0"/>
              <a:t>Obrázky</a:t>
            </a:r>
            <a:r>
              <a:rPr lang="cs-CZ" baseline="0" dirty="0" smtClean="0"/>
              <a:t> z </a:t>
            </a:r>
            <a:r>
              <a:rPr lang="cs-CZ" baseline="0" dirty="0" err="1" smtClean="0"/>
              <a:t>Jiao</a:t>
            </a:r>
            <a:r>
              <a:rPr lang="cs-CZ" baseline="0" dirty="0" smtClean="0"/>
              <a:t> et al</a:t>
            </a:r>
            <a:r>
              <a:rPr lang="en-US" baseline="0" dirty="0" smtClean="0"/>
              <a:t> (201</a:t>
            </a:r>
            <a:r>
              <a:rPr lang="cs-CZ" baseline="0" dirty="0" smtClean="0"/>
              <a:t>1</a:t>
            </a:r>
            <a:r>
              <a:rPr lang="en-US" baseline="0" dirty="0" smtClean="0"/>
              <a:t>) </a:t>
            </a:r>
            <a:r>
              <a:rPr lang="cs-CZ" sz="1200" b="0" i="0" u="none" strike="noStrike" kern="1200" baseline="0" dirty="0" smtClean="0">
                <a:solidFill>
                  <a:schemeClr val="tx1"/>
                </a:solidFill>
                <a:latin typeface="+mn-lt"/>
                <a:ea typeface="+mn-ea"/>
                <a:cs typeface="+mn-cs"/>
              </a:rPr>
              <a:t>doi:10.1038/nature09916 a </a:t>
            </a:r>
            <a:r>
              <a:rPr lang="en-US" baseline="0" dirty="0" err="1" smtClean="0"/>
              <a:t>Renny-Byfield</a:t>
            </a:r>
            <a:r>
              <a:rPr lang="en-US" baseline="0" dirty="0" smtClean="0"/>
              <a:t> a </a:t>
            </a:r>
            <a:r>
              <a:rPr lang="en-US" baseline="0" dirty="0" err="1" smtClean="0"/>
              <a:t>Wendel</a:t>
            </a:r>
            <a:r>
              <a:rPr lang="en-US" baseline="0" dirty="0" smtClean="0"/>
              <a:t> (2014) doi:10.3732/ajb.1400119</a:t>
            </a:r>
            <a:endParaRPr lang="cs-CZ" baseline="0" dirty="0" smtClean="0"/>
          </a:p>
          <a:p>
            <a:r>
              <a:rPr lang="cs-CZ" baseline="0" dirty="0" smtClean="0"/>
              <a:t>Počty druhů z http://</a:t>
            </a:r>
            <a:r>
              <a:rPr lang="cs-CZ" baseline="0" dirty="0" err="1" smtClean="0"/>
              <a:t>www.factmonster.com</a:t>
            </a:r>
            <a:r>
              <a:rPr lang="cs-CZ" baseline="0" dirty="0" smtClean="0"/>
              <a:t>/</a:t>
            </a:r>
            <a:r>
              <a:rPr lang="cs-CZ" baseline="0" dirty="0" err="1" smtClean="0"/>
              <a:t>ipka</a:t>
            </a:r>
            <a:r>
              <a:rPr lang="cs-CZ" baseline="0" dirty="0" smtClean="0"/>
              <a:t>/</a:t>
            </a:r>
            <a:r>
              <a:rPr lang="cs-CZ" baseline="0" dirty="0" err="1" smtClean="0"/>
              <a:t>A0934288.html</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27</a:t>
            </a:fld>
            <a:endParaRPr lang="cs-CZ"/>
          </a:p>
        </p:txBody>
      </p:sp>
    </p:spTree>
    <p:extLst>
      <p:ext uri="{BB962C8B-B14F-4D97-AF65-F5344CB8AC3E}">
        <p14:creationId xmlns:p14="http://schemas.microsoft.com/office/powerpoint/2010/main" val="2790084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a:ln/>
        </p:spPr>
      </p:sp>
      <p:sp>
        <p:nvSpPr>
          <p:cNvPr id="41987" name="Zástupný symbol pro poznámky 2"/>
          <p:cNvSpPr>
            <a:spLocks noGrp="1"/>
          </p:cNvSpPr>
          <p:nvPr>
            <p:ph type="body" idx="1"/>
          </p:nvPr>
        </p:nvSpPr>
        <p:spPr>
          <a:noFill/>
        </p:spPr>
        <p:txBody>
          <a:bodyPr/>
          <a:lstStyle/>
          <a:p>
            <a:pPr defTabSz="912958"/>
            <a:r>
              <a:rPr lang="cs-CZ" altLang="en-US" dirty="0" err="1" smtClean="0">
                <a:latin typeface="Arial" charset="0"/>
              </a:rPr>
              <a:t>Polyploidizace</a:t>
            </a:r>
            <a:r>
              <a:rPr lang="cs-CZ" altLang="en-US" dirty="0" smtClean="0">
                <a:latin typeface="Arial" charset="0"/>
              </a:rPr>
              <a:t> hrály a hrají významnou roli i v evoluci živočichů, i když její výskyty jsou vzácnější. Skupina, v jejíž historii prokazatelně došlo k duplikaci genomu, dokonce </a:t>
            </a:r>
            <a:r>
              <a:rPr lang="cs-CZ" altLang="en-US" dirty="0" err="1" smtClean="0">
                <a:latin typeface="Arial" charset="0"/>
              </a:rPr>
              <a:t>2x</a:t>
            </a:r>
            <a:r>
              <a:rPr lang="cs-CZ" altLang="en-US" dirty="0" smtClean="0">
                <a:latin typeface="Arial" charset="0"/>
              </a:rPr>
              <a:t>, jsou obratlovci. První kolo duplikace genomu proběhlo u společného předka všech obratlovců, druhé kolo na bázi </a:t>
            </a:r>
            <a:r>
              <a:rPr lang="cs-CZ" altLang="en-US" dirty="0" err="1" smtClean="0">
                <a:latin typeface="Arial" charset="0"/>
              </a:rPr>
              <a:t>čelistnatců</a:t>
            </a:r>
            <a:r>
              <a:rPr lang="cs-CZ" altLang="en-US" dirty="0" smtClean="0">
                <a:latin typeface="Arial" charset="0"/>
              </a:rPr>
              <a:t>. U společného předka ryb došlo k třetímu kolu duplikace genomu. Duplikace celého genomu poskytne obrovské množství nadbytečných genů, z nichž některé mutacemi získají nové funkce, což může vést až ke </a:t>
            </a:r>
            <a:r>
              <a:rPr lang="cs-CZ" altLang="en-US" dirty="0" err="1" smtClean="0">
                <a:latin typeface="Arial" charset="0"/>
              </a:rPr>
              <a:t>speciaci</a:t>
            </a:r>
            <a:r>
              <a:rPr lang="cs-CZ" altLang="en-US" dirty="0" smtClean="0">
                <a:latin typeface="Arial" charset="0"/>
              </a:rPr>
              <a:t>. Proto duplikace genomu může být jednou z příčin, proč jsou ryby druhově nejbohatší skupinou obratlovců. Na druhu stranu</a:t>
            </a:r>
            <a:r>
              <a:rPr lang="cs-CZ" altLang="en-US" baseline="0" dirty="0" smtClean="0">
                <a:latin typeface="Arial" charset="0"/>
              </a:rPr>
              <a:t> neplatí, že za každou radiací (masovým vznikem druhů) je </a:t>
            </a:r>
            <a:r>
              <a:rPr lang="cs-CZ" altLang="en-US" baseline="0" dirty="0" err="1" smtClean="0">
                <a:latin typeface="Arial" charset="0"/>
              </a:rPr>
              <a:t>polyploidizace</a:t>
            </a:r>
            <a:r>
              <a:rPr lang="cs-CZ" altLang="en-US" baseline="0" dirty="0" smtClean="0">
                <a:latin typeface="Arial" charset="0"/>
              </a:rPr>
              <a:t>. </a:t>
            </a:r>
            <a:endParaRPr lang="cs-CZ" altLang="en-US" dirty="0" smtClean="0">
              <a:latin typeface="Arial" charset="0"/>
            </a:endParaRPr>
          </a:p>
          <a:p>
            <a:pPr defTabSz="912958"/>
            <a:endParaRPr lang="cs-CZ" altLang="en-US" dirty="0" smtClean="0">
              <a:latin typeface="Arial" charset="0"/>
            </a:endParaRPr>
          </a:p>
          <a:p>
            <a:pPr defTabSz="912958"/>
            <a:r>
              <a:rPr lang="cs-CZ" altLang="en-US" dirty="0" smtClean="0">
                <a:latin typeface="Arial" charset="0"/>
              </a:rPr>
              <a:t>Obrázek z </a:t>
            </a:r>
            <a:r>
              <a:rPr lang="cs-CZ" altLang="cs-CZ" dirty="0" err="1">
                <a:latin typeface="Calibri" pitchFamily="34" charset="0"/>
              </a:rPr>
              <a:t>Nakatani</a:t>
            </a:r>
            <a:r>
              <a:rPr lang="cs-CZ" altLang="cs-CZ" dirty="0">
                <a:latin typeface="Calibri" pitchFamily="34" charset="0"/>
              </a:rPr>
              <a:t> et al. 2007</a:t>
            </a:r>
          </a:p>
          <a:p>
            <a:pPr defTabSz="912958"/>
            <a:endParaRPr lang="cs-CZ" altLang="en-US" dirty="0" smtClean="0">
              <a:latin typeface="Arial" charset="0"/>
            </a:endParaRPr>
          </a:p>
        </p:txBody>
      </p:sp>
      <p:sp>
        <p:nvSpPr>
          <p:cNvPr id="41988" name="Zástupný symbol pro číslo snímku 3"/>
          <p:cNvSpPr>
            <a:spLocks noGrp="1"/>
          </p:cNvSpPr>
          <p:nvPr>
            <p:ph type="sldNum" sz="quarter" idx="5"/>
          </p:nvPr>
        </p:nvSpPr>
        <p:spPr>
          <a:noFill/>
        </p:spPr>
        <p:txBody>
          <a:bodyPr/>
          <a:lstStyle>
            <a:lvl1pPr eaLnBrk="0" hangingPunct="0">
              <a:defRPr sz="2000">
                <a:solidFill>
                  <a:schemeClr val="tx1"/>
                </a:solidFill>
                <a:latin typeface="Calibri" pitchFamily="34" charset="0"/>
              </a:defRPr>
            </a:lvl1pPr>
            <a:lvl2pPr marL="685817" indent="-263776" eaLnBrk="0" hangingPunct="0">
              <a:defRPr sz="2000">
                <a:solidFill>
                  <a:schemeClr val="tx1"/>
                </a:solidFill>
                <a:latin typeface="Calibri" pitchFamily="34" charset="0"/>
              </a:defRPr>
            </a:lvl2pPr>
            <a:lvl3pPr marL="1055103" indent="-211021" eaLnBrk="0" hangingPunct="0">
              <a:defRPr sz="2000">
                <a:solidFill>
                  <a:schemeClr val="tx1"/>
                </a:solidFill>
                <a:latin typeface="Calibri" pitchFamily="34" charset="0"/>
              </a:defRPr>
            </a:lvl3pPr>
            <a:lvl4pPr marL="1477145" indent="-211021" eaLnBrk="0" hangingPunct="0">
              <a:defRPr sz="2000">
                <a:solidFill>
                  <a:schemeClr val="tx1"/>
                </a:solidFill>
                <a:latin typeface="Calibri" pitchFamily="34" charset="0"/>
              </a:defRPr>
            </a:lvl4pPr>
            <a:lvl5pPr marL="1899186" indent="-211021" eaLnBrk="0" hangingPunct="0">
              <a:defRPr sz="2000">
                <a:solidFill>
                  <a:schemeClr val="tx1"/>
                </a:solidFill>
                <a:latin typeface="Calibri" pitchFamily="34" charset="0"/>
              </a:defRPr>
            </a:lvl5pPr>
            <a:lvl6pPr marL="2321227" indent="-211021" eaLnBrk="0" fontAlgn="base" hangingPunct="0">
              <a:spcBef>
                <a:spcPct val="0"/>
              </a:spcBef>
              <a:spcAft>
                <a:spcPct val="0"/>
              </a:spcAft>
              <a:defRPr sz="2000">
                <a:solidFill>
                  <a:schemeClr val="tx1"/>
                </a:solidFill>
                <a:latin typeface="Calibri" pitchFamily="34" charset="0"/>
              </a:defRPr>
            </a:lvl6pPr>
            <a:lvl7pPr marL="2743269" indent="-211021" eaLnBrk="0" fontAlgn="base" hangingPunct="0">
              <a:spcBef>
                <a:spcPct val="0"/>
              </a:spcBef>
              <a:spcAft>
                <a:spcPct val="0"/>
              </a:spcAft>
              <a:defRPr sz="2000">
                <a:solidFill>
                  <a:schemeClr val="tx1"/>
                </a:solidFill>
                <a:latin typeface="Calibri" pitchFamily="34" charset="0"/>
              </a:defRPr>
            </a:lvl7pPr>
            <a:lvl8pPr marL="3165310" indent="-211021" eaLnBrk="0" fontAlgn="base" hangingPunct="0">
              <a:spcBef>
                <a:spcPct val="0"/>
              </a:spcBef>
              <a:spcAft>
                <a:spcPct val="0"/>
              </a:spcAft>
              <a:defRPr sz="2000">
                <a:solidFill>
                  <a:schemeClr val="tx1"/>
                </a:solidFill>
                <a:latin typeface="Calibri" pitchFamily="34" charset="0"/>
              </a:defRPr>
            </a:lvl8pPr>
            <a:lvl9pPr marL="3587351" indent="-211021" eaLnBrk="0" fontAlgn="base" hangingPunct="0">
              <a:spcBef>
                <a:spcPct val="0"/>
              </a:spcBef>
              <a:spcAft>
                <a:spcPct val="0"/>
              </a:spcAft>
              <a:defRPr sz="2000">
                <a:solidFill>
                  <a:schemeClr val="tx1"/>
                </a:solidFill>
                <a:latin typeface="Calibri" pitchFamily="34" charset="0"/>
              </a:defRPr>
            </a:lvl9pPr>
          </a:lstStyle>
          <a:p>
            <a:pPr eaLnBrk="1" hangingPunct="1"/>
            <a:fld id="{979B449E-EB8C-47BB-9C76-055281169528}" type="slidenum">
              <a:rPr lang="cs-CZ" altLang="cs-CZ" sz="1200">
                <a:latin typeface="Arial" charset="0"/>
              </a:rPr>
              <a:pPr eaLnBrk="1" hangingPunct="1"/>
              <a:t>28</a:t>
            </a:fld>
            <a:endParaRPr lang="cs-CZ" altLang="cs-CZ" sz="1200">
              <a:latin typeface="Arial" charset="0"/>
            </a:endParaRPr>
          </a:p>
        </p:txBody>
      </p:sp>
    </p:spTree>
    <p:extLst>
      <p:ext uri="{BB962C8B-B14F-4D97-AF65-F5344CB8AC3E}">
        <p14:creationId xmlns:p14="http://schemas.microsoft.com/office/powerpoint/2010/main" val="3442870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16485C3-7222-41DF-8C90-F5EC123EA5BC}" type="slidenum">
              <a:rPr lang="cs-CZ" altLang="cs-CZ"/>
              <a:pPr>
                <a:spcBef>
                  <a:spcPct val="0"/>
                </a:spcBef>
              </a:pPr>
              <a:t>33</a:t>
            </a:fld>
            <a:endParaRPr lang="cs-CZ" altLang="cs-CZ"/>
          </a:p>
        </p:txBody>
      </p:sp>
      <p:sp>
        <p:nvSpPr>
          <p:cNvPr id="49155" name="Rectangle 1026"/>
          <p:cNvSpPr>
            <a:spLocks noGrp="1" noRot="1" noChangeAspect="1" noChangeArrowheads="1" noTextEdit="1"/>
          </p:cNvSpPr>
          <p:nvPr>
            <p:ph type="sldImg"/>
          </p:nvPr>
        </p:nvSpPr>
        <p:spPr>
          <a:ln/>
        </p:spPr>
      </p:sp>
      <p:sp>
        <p:nvSpPr>
          <p:cNvPr id="49156" name="Rectangle 1027"/>
          <p:cNvSpPr>
            <a:spLocks noGrp="1" noChangeArrowheads="1"/>
          </p:cNvSpPr>
          <p:nvPr>
            <p:ph type="body" idx="1"/>
          </p:nvPr>
        </p:nvSpPr>
        <p:spPr>
          <a:noFill/>
        </p:spPr>
        <p:txBody>
          <a:bodyPr/>
          <a:lstStyle/>
          <a:p>
            <a:pPr eaLnBrk="1" hangingPunct="1"/>
            <a:r>
              <a:rPr lang="cs-CZ" altLang="cs-CZ" dirty="0" smtClean="0">
                <a:latin typeface="Arial" charset="0"/>
              </a:rPr>
              <a:t>Thompson a Thompson, Klinická genetika, Triton (2004)</a:t>
            </a:r>
          </a:p>
          <a:p>
            <a:pPr eaLnBrk="1" hangingPunct="1"/>
            <a:r>
              <a:rPr lang="cs-CZ" altLang="cs-CZ" dirty="0" smtClean="0">
                <a:latin typeface="Arial" charset="0"/>
              </a:rPr>
              <a:t>http://</a:t>
            </a:r>
            <a:r>
              <a:rPr lang="cs-CZ" altLang="cs-CZ" dirty="0" err="1" smtClean="0">
                <a:latin typeface="Arial" charset="0"/>
              </a:rPr>
              <a:t>blogs.plos.org</a:t>
            </a:r>
            <a:r>
              <a:rPr lang="cs-CZ" altLang="cs-CZ" dirty="0" smtClean="0">
                <a:latin typeface="Arial" charset="0"/>
              </a:rPr>
              <a:t>/</a:t>
            </a:r>
            <a:r>
              <a:rPr lang="cs-CZ" altLang="cs-CZ" dirty="0" err="1" smtClean="0">
                <a:latin typeface="Arial" charset="0"/>
              </a:rPr>
              <a:t>dnascience</a:t>
            </a:r>
            <a:r>
              <a:rPr lang="cs-CZ" altLang="cs-CZ" dirty="0" smtClean="0">
                <a:latin typeface="Arial" charset="0"/>
              </a:rPr>
              <a:t>/2013/09/05/a-very-</a:t>
            </a:r>
            <a:r>
              <a:rPr lang="cs-CZ" altLang="cs-CZ" dirty="0" err="1" smtClean="0">
                <a:latin typeface="Arial" charset="0"/>
              </a:rPr>
              <a:t>special</a:t>
            </a:r>
            <a:r>
              <a:rPr lang="cs-CZ" altLang="cs-CZ" dirty="0" smtClean="0">
                <a:latin typeface="Arial" charset="0"/>
              </a:rPr>
              <a:t>-</a:t>
            </a:r>
            <a:r>
              <a:rPr lang="cs-CZ" altLang="cs-CZ" dirty="0" err="1" smtClean="0">
                <a:latin typeface="Arial" charset="0"/>
              </a:rPr>
              <a:t>birthday</a:t>
            </a:r>
            <a:r>
              <a:rPr lang="cs-CZ" altLang="cs-CZ" dirty="0" smtClean="0">
                <a:latin typeface="Arial" charset="0"/>
              </a:rPr>
              <a:t>-</a:t>
            </a:r>
            <a:r>
              <a:rPr lang="cs-CZ" altLang="cs-CZ" dirty="0" err="1" smtClean="0">
                <a:latin typeface="Arial" charset="0"/>
              </a:rPr>
              <a:t>for</a:t>
            </a:r>
            <a:r>
              <a:rPr lang="cs-CZ" altLang="cs-CZ" dirty="0" smtClean="0">
                <a:latin typeface="Arial" charset="0"/>
              </a:rPr>
              <a:t>-a-</a:t>
            </a:r>
            <a:r>
              <a:rPr lang="cs-CZ" altLang="cs-CZ" dirty="0" err="1" smtClean="0">
                <a:latin typeface="Arial" charset="0"/>
              </a:rPr>
              <a:t>young</a:t>
            </a:r>
            <a:r>
              <a:rPr lang="cs-CZ" altLang="cs-CZ" dirty="0" smtClean="0">
                <a:latin typeface="Arial" charset="0"/>
              </a:rPr>
              <a:t>-man-</a:t>
            </a:r>
            <a:r>
              <a:rPr lang="cs-CZ" altLang="cs-CZ" dirty="0" err="1" smtClean="0">
                <a:latin typeface="Arial" charset="0"/>
              </a:rPr>
              <a:t>with</a:t>
            </a:r>
            <a:r>
              <a:rPr lang="cs-CZ" altLang="cs-CZ" dirty="0" smtClean="0">
                <a:latin typeface="Arial" charset="0"/>
              </a:rPr>
              <a:t>-</a:t>
            </a:r>
            <a:r>
              <a:rPr lang="cs-CZ" altLang="cs-CZ" dirty="0" err="1" smtClean="0">
                <a:latin typeface="Arial" charset="0"/>
              </a:rPr>
              <a:t>trisomy</a:t>
            </a:r>
            <a:r>
              <a:rPr lang="cs-CZ" altLang="cs-CZ" dirty="0" smtClean="0">
                <a:latin typeface="Arial" charset="0"/>
              </a:rPr>
              <a:t>-18/</a:t>
            </a:r>
          </a:p>
          <a:p>
            <a:pPr eaLnBrk="1" hangingPunct="1"/>
            <a:endParaRPr lang="en-GB" altLang="cs-CZ" dirty="0" smtClean="0">
              <a:latin typeface="Arial" charset="0"/>
            </a:endParaRPr>
          </a:p>
        </p:txBody>
      </p:sp>
    </p:spTree>
    <p:extLst>
      <p:ext uri="{BB962C8B-B14F-4D97-AF65-F5344CB8AC3E}">
        <p14:creationId xmlns:p14="http://schemas.microsoft.com/office/powerpoint/2010/main" val="2798291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77B0E28-9D56-4B86-86C1-CCF54AD9DC7F}" type="slidenum">
              <a:rPr lang="cs-CZ" altLang="cs-CZ"/>
              <a:pPr>
                <a:spcBef>
                  <a:spcPct val="0"/>
                </a:spcBef>
              </a:pPr>
              <a:t>34</a:t>
            </a:fld>
            <a:endParaRPr lang="cs-CZ" altLang="cs-CZ"/>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cs-CZ" altLang="cs-CZ" smtClean="0">
                <a:latin typeface="Arial" charset="0"/>
              </a:rPr>
              <a:t>Thompson a Thompson, Klinická genetika, Triton (2004)</a:t>
            </a:r>
          </a:p>
          <a:p>
            <a:pPr eaLnBrk="1" hangingPunct="1"/>
            <a:endParaRPr lang="en-GB" altLang="cs-CZ" smtClean="0">
              <a:latin typeface="Arial" charset="0"/>
            </a:endParaRPr>
          </a:p>
        </p:txBody>
      </p:sp>
    </p:spTree>
    <p:extLst>
      <p:ext uri="{BB962C8B-B14F-4D97-AF65-F5344CB8AC3E}">
        <p14:creationId xmlns:p14="http://schemas.microsoft.com/office/powerpoint/2010/main" val="434140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90600">
              <a:defRPr sz="2400">
                <a:solidFill>
                  <a:schemeClr val="bg1"/>
                </a:solidFill>
                <a:latin typeface="Calibri" panose="020F0502020204030204" pitchFamily="34" charset="0"/>
              </a:defRPr>
            </a:lvl1pPr>
            <a:lvl2pPr marL="804863" indent="-309563" defTabSz="990600">
              <a:defRPr sz="2400">
                <a:solidFill>
                  <a:schemeClr val="bg1"/>
                </a:solidFill>
                <a:latin typeface="Calibri" panose="020F0502020204030204" pitchFamily="34" charset="0"/>
              </a:defRPr>
            </a:lvl2pPr>
            <a:lvl3pPr marL="1238250" indent="-247650" defTabSz="990600">
              <a:defRPr sz="2400">
                <a:solidFill>
                  <a:schemeClr val="bg1"/>
                </a:solidFill>
                <a:latin typeface="Calibri" panose="020F0502020204030204" pitchFamily="34" charset="0"/>
              </a:defRPr>
            </a:lvl3pPr>
            <a:lvl4pPr marL="1733550" indent="-247650" defTabSz="990600">
              <a:defRPr sz="2400">
                <a:solidFill>
                  <a:schemeClr val="bg1"/>
                </a:solidFill>
                <a:latin typeface="Calibri" panose="020F0502020204030204" pitchFamily="34" charset="0"/>
              </a:defRPr>
            </a:lvl4pPr>
            <a:lvl5pPr marL="2228850" indent="-247650" defTabSz="990600">
              <a:defRPr sz="2400">
                <a:solidFill>
                  <a:schemeClr val="bg1"/>
                </a:solidFill>
                <a:latin typeface="Calibri" panose="020F0502020204030204" pitchFamily="34" charset="0"/>
              </a:defRPr>
            </a:lvl5pPr>
            <a:lvl6pPr marL="2686050" indent="-247650" defTabSz="990600" eaLnBrk="0" fontAlgn="base" hangingPunct="0">
              <a:spcBef>
                <a:spcPct val="0"/>
              </a:spcBef>
              <a:spcAft>
                <a:spcPct val="0"/>
              </a:spcAft>
              <a:defRPr sz="2400">
                <a:solidFill>
                  <a:schemeClr val="bg1"/>
                </a:solidFill>
                <a:latin typeface="Calibri" panose="020F0502020204030204" pitchFamily="34" charset="0"/>
              </a:defRPr>
            </a:lvl6pPr>
            <a:lvl7pPr marL="3143250" indent="-247650" defTabSz="990600" eaLnBrk="0" fontAlgn="base" hangingPunct="0">
              <a:spcBef>
                <a:spcPct val="0"/>
              </a:spcBef>
              <a:spcAft>
                <a:spcPct val="0"/>
              </a:spcAft>
              <a:defRPr sz="2400">
                <a:solidFill>
                  <a:schemeClr val="bg1"/>
                </a:solidFill>
                <a:latin typeface="Calibri" panose="020F0502020204030204" pitchFamily="34" charset="0"/>
              </a:defRPr>
            </a:lvl7pPr>
            <a:lvl8pPr marL="3600450" indent="-247650" defTabSz="990600" eaLnBrk="0" fontAlgn="base" hangingPunct="0">
              <a:spcBef>
                <a:spcPct val="0"/>
              </a:spcBef>
              <a:spcAft>
                <a:spcPct val="0"/>
              </a:spcAft>
              <a:defRPr sz="2400">
                <a:solidFill>
                  <a:schemeClr val="bg1"/>
                </a:solidFill>
                <a:latin typeface="Calibri" panose="020F0502020204030204" pitchFamily="34" charset="0"/>
              </a:defRPr>
            </a:lvl8pPr>
            <a:lvl9pPr marL="4057650" indent="-247650" defTabSz="990600" eaLnBrk="0" fontAlgn="base" hangingPunct="0">
              <a:spcBef>
                <a:spcPct val="0"/>
              </a:spcBef>
              <a:spcAft>
                <a:spcPct val="0"/>
              </a:spcAft>
              <a:defRPr sz="2400">
                <a:solidFill>
                  <a:schemeClr val="bg1"/>
                </a:solidFill>
                <a:latin typeface="Calibri" panose="020F0502020204030204" pitchFamily="34" charset="0"/>
              </a:defRPr>
            </a:lvl9pPr>
          </a:lstStyle>
          <a:p>
            <a:fld id="{F1EE4427-E487-41BB-AA61-77A70C8781FA}" type="slidenum">
              <a:rPr lang="cs-CZ" altLang="cs-CZ" sz="1300" smtClean="0">
                <a:solidFill>
                  <a:schemeClr val="tx1"/>
                </a:solidFill>
                <a:latin typeface="Times New Roman" panose="02020603050405020304" pitchFamily="18" charset="0"/>
              </a:rPr>
              <a:pPr/>
              <a:t>35</a:t>
            </a:fld>
            <a:endParaRPr lang="cs-CZ" altLang="cs-CZ" sz="1300" smtClean="0">
              <a:solidFill>
                <a:schemeClr val="tx1"/>
              </a:solidFill>
              <a:latin typeface="Times New Roman" panose="02020603050405020304" pitchFamily="18" charset="0"/>
            </a:endParaRPr>
          </a:p>
        </p:txBody>
      </p:sp>
      <p:sp>
        <p:nvSpPr>
          <p:cNvPr id="46083" name="Rectangle 2"/>
          <p:cNvSpPr>
            <a:spLocks noGrp="1" noRot="1" noChangeAspect="1" noChangeArrowheads="1" noTextEdit="1"/>
          </p:cNvSpPr>
          <p:nvPr>
            <p:ph type="sldImg"/>
          </p:nvPr>
        </p:nvSpPr>
        <p:spPr>
          <a:xfrm>
            <a:off x="992188" y="768350"/>
            <a:ext cx="5114925" cy="3836988"/>
          </a:xfrm>
          <a:ln/>
        </p:spPr>
      </p:sp>
      <p:sp>
        <p:nvSpPr>
          <p:cNvPr id="46084" name="Rectangle 3"/>
          <p:cNvSpPr>
            <a:spLocks noGrp="1" noChangeArrowheads="1"/>
          </p:cNvSpPr>
          <p:nvPr>
            <p:ph type="body" idx="1"/>
          </p:nvPr>
        </p:nvSpPr>
        <p:spPr>
          <a:noFill/>
        </p:spPr>
        <p:txBody>
          <a:bodyPr/>
          <a:lstStyle/>
          <a:p>
            <a:r>
              <a:rPr lang="cs-CZ" altLang="cs-CZ" dirty="0" smtClean="0"/>
              <a:t>http://</a:t>
            </a:r>
            <a:r>
              <a:rPr lang="cs-CZ" altLang="cs-CZ" dirty="0" err="1" smtClean="0"/>
              <a:t>www2.le.ac.uk</a:t>
            </a:r>
            <a:r>
              <a:rPr lang="cs-CZ" altLang="cs-CZ" dirty="0" smtClean="0"/>
              <a:t>/</a:t>
            </a:r>
            <a:r>
              <a:rPr lang="cs-CZ" altLang="cs-CZ" dirty="0" err="1" smtClean="0"/>
              <a:t>departments</a:t>
            </a:r>
            <a:r>
              <a:rPr lang="cs-CZ" altLang="cs-CZ" dirty="0" smtClean="0"/>
              <a:t>/</a:t>
            </a:r>
            <a:r>
              <a:rPr lang="cs-CZ" altLang="cs-CZ" dirty="0" err="1" smtClean="0"/>
              <a:t>genetics</a:t>
            </a:r>
            <a:r>
              <a:rPr lang="cs-CZ" altLang="cs-CZ" dirty="0" smtClean="0"/>
              <a:t>/</a:t>
            </a:r>
            <a:r>
              <a:rPr lang="cs-CZ" altLang="cs-CZ" dirty="0" err="1" smtClean="0"/>
              <a:t>vgec</a:t>
            </a:r>
            <a:r>
              <a:rPr lang="cs-CZ" altLang="cs-CZ" dirty="0" smtClean="0"/>
              <a:t>/</a:t>
            </a:r>
            <a:r>
              <a:rPr lang="cs-CZ" altLang="cs-CZ" dirty="0" err="1" smtClean="0"/>
              <a:t>healthprof</a:t>
            </a:r>
            <a:r>
              <a:rPr lang="cs-CZ" altLang="cs-CZ" dirty="0" smtClean="0"/>
              <a:t>/</a:t>
            </a:r>
            <a:r>
              <a:rPr lang="cs-CZ" altLang="cs-CZ" dirty="0" err="1" smtClean="0"/>
              <a:t>topics</a:t>
            </a:r>
            <a:r>
              <a:rPr lang="cs-CZ" altLang="cs-CZ" dirty="0" smtClean="0"/>
              <a:t>/</a:t>
            </a:r>
            <a:r>
              <a:rPr lang="cs-CZ" altLang="cs-CZ" dirty="0" err="1" smtClean="0"/>
              <a:t>patterns</a:t>
            </a:r>
            <a:r>
              <a:rPr lang="cs-CZ" altLang="cs-CZ" dirty="0" smtClean="0"/>
              <a:t>-</a:t>
            </a:r>
            <a:r>
              <a:rPr lang="cs-CZ" altLang="cs-CZ" dirty="0" err="1" smtClean="0"/>
              <a:t>of</a:t>
            </a:r>
            <a:r>
              <a:rPr lang="cs-CZ" altLang="cs-CZ" dirty="0" smtClean="0"/>
              <a:t>-inheritance/</a:t>
            </a:r>
            <a:r>
              <a:rPr lang="cs-CZ" altLang="cs-CZ" dirty="0" err="1" smtClean="0"/>
              <a:t>chromosomal-abnormalities</a:t>
            </a:r>
            <a:endParaRPr lang="cs-CZ" alt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Tabulka z </a:t>
            </a:r>
            <a:r>
              <a:rPr lang="cs-CZ" altLang="cs-CZ" dirty="0" smtClean="0">
                <a:latin typeface="Arial" charset="0"/>
              </a:rPr>
              <a:t>Thompson a Thompson, Klinická genetika, Triton (2004)</a:t>
            </a:r>
          </a:p>
          <a:p>
            <a:endParaRPr lang="cs-CZ" altLang="cs-CZ" dirty="0" smtClean="0"/>
          </a:p>
          <a:p>
            <a:pPr marL="342900" indent="-342900" eaLnBrk="1" hangingPunct="1">
              <a:spcBef>
                <a:spcPct val="0"/>
              </a:spcBef>
              <a:spcAft>
                <a:spcPts val="800"/>
              </a:spcAft>
            </a:pPr>
            <a:endParaRPr lang="cs-CZ" altLang="cs-CZ" sz="1200" dirty="0" smtClean="0">
              <a:latin typeface="Calibri" pitchFamily="34" charset="0"/>
            </a:endParaRPr>
          </a:p>
        </p:txBody>
      </p:sp>
    </p:spTree>
    <p:extLst>
      <p:ext uri="{BB962C8B-B14F-4D97-AF65-F5344CB8AC3E}">
        <p14:creationId xmlns:p14="http://schemas.microsoft.com/office/powerpoint/2010/main" val="2512506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p:cNvSpPr>
            <a:spLocks noGrp="1" noRot="1" noChangeAspect="1" noTextEdit="1"/>
          </p:cNvSpPr>
          <p:nvPr>
            <p:ph type="sldImg"/>
          </p:nvPr>
        </p:nvSpPr>
        <p:spPr>
          <a:ln/>
        </p:spPr>
      </p:sp>
      <p:sp>
        <p:nvSpPr>
          <p:cNvPr id="55299" name="Zástupný symbol pro poznámky 2"/>
          <p:cNvSpPr>
            <a:spLocks noGrp="1"/>
          </p:cNvSpPr>
          <p:nvPr>
            <p:ph type="body" idx="1"/>
          </p:nvPr>
        </p:nvSpPr>
        <p:spPr>
          <a:noFill/>
        </p:spPr>
        <p:txBody>
          <a:bodyPr/>
          <a:lstStyle/>
          <a:p>
            <a:r>
              <a:rPr lang="cs-CZ" altLang="cs-CZ" dirty="0" smtClean="0">
                <a:latin typeface="Arial" charset="0"/>
              </a:rPr>
              <a:t>Ke tvorbě </a:t>
            </a:r>
            <a:r>
              <a:rPr lang="cs-CZ" altLang="cs-CZ" dirty="0" err="1" smtClean="0">
                <a:latin typeface="Arial" charset="0"/>
              </a:rPr>
              <a:t>oocytů</a:t>
            </a:r>
            <a:r>
              <a:rPr lang="cs-CZ" altLang="cs-CZ" dirty="0" smtClean="0">
                <a:latin typeface="Arial" charset="0"/>
              </a:rPr>
              <a:t> dochází u žen během jejich embryonálního vývoje. Kolem porodu je jejich počet hotov a jejich vývoj pozastaven v profázi I, kde čekají do ovulace. Při ovulaci postoupí v meióze do metafáze II, kde se zastaví a čekají na oplodnění. To znamená, že stáří vajíček odpovídá stáří ženy (na rozdíl od spermií, které se tvoří po celý mužův život). Vysoký výskyt </a:t>
            </a:r>
            <a:r>
              <a:rPr lang="cs-CZ" altLang="cs-CZ" dirty="0" err="1" smtClean="0">
                <a:latin typeface="Arial" charset="0"/>
              </a:rPr>
              <a:t>aneuplodií</a:t>
            </a:r>
            <a:r>
              <a:rPr lang="cs-CZ" altLang="cs-CZ" dirty="0" smtClean="0">
                <a:latin typeface="Arial" charset="0"/>
              </a:rPr>
              <a:t> u dětí starších matek jsou zodpovědné hlavně častější </a:t>
            </a:r>
            <a:r>
              <a:rPr lang="cs-CZ" altLang="cs-CZ" dirty="0" err="1" smtClean="0">
                <a:latin typeface="Arial" charset="0"/>
              </a:rPr>
              <a:t>nondisjunkce</a:t>
            </a:r>
            <a:r>
              <a:rPr lang="cs-CZ" altLang="cs-CZ" dirty="0" smtClean="0">
                <a:latin typeface="Arial" charset="0"/>
              </a:rPr>
              <a:t> v ženské meióze.   </a:t>
            </a:r>
          </a:p>
          <a:p>
            <a:endParaRPr lang="cs-CZ" altLang="cs-CZ" dirty="0" smtClean="0">
              <a:latin typeface="Arial" charset="0"/>
            </a:endParaRPr>
          </a:p>
          <a:p>
            <a:r>
              <a:rPr lang="cs-CZ" altLang="cs-CZ" dirty="0" smtClean="0">
                <a:latin typeface="Arial" charset="0"/>
              </a:rPr>
              <a:t>Thompson a Thompson, Klinická genetika, Triton (2004)</a:t>
            </a:r>
          </a:p>
          <a:p>
            <a:endParaRPr lang="cs-CZ" altLang="cs-CZ" dirty="0" smtClean="0">
              <a:latin typeface="Arial" charset="0"/>
            </a:endParaRPr>
          </a:p>
        </p:txBody>
      </p:sp>
      <p:sp>
        <p:nvSpPr>
          <p:cNvPr id="55300"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D9EB05C-641C-4ECD-9CA2-052CAA9E0B2C}" type="slidenum">
              <a:rPr lang="cs-CZ" altLang="cs-CZ"/>
              <a:pPr>
                <a:spcBef>
                  <a:spcPct val="0"/>
                </a:spcBef>
              </a:pPr>
              <a:t>36</a:t>
            </a:fld>
            <a:endParaRPr lang="cs-CZ" altLang="cs-CZ"/>
          </a:p>
        </p:txBody>
      </p:sp>
    </p:spTree>
    <p:extLst>
      <p:ext uri="{BB962C8B-B14F-4D97-AF65-F5344CB8AC3E}">
        <p14:creationId xmlns:p14="http://schemas.microsoft.com/office/powerpoint/2010/main" val="2707577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a:ln/>
        </p:spPr>
      </p:sp>
      <p:sp>
        <p:nvSpPr>
          <p:cNvPr id="57347" name="Zástupný symbol pro poznámky 2"/>
          <p:cNvSpPr>
            <a:spLocks noGrp="1"/>
          </p:cNvSpPr>
          <p:nvPr>
            <p:ph type="body" idx="1"/>
          </p:nvPr>
        </p:nvSpPr>
        <p:spPr>
          <a:noFill/>
        </p:spPr>
        <p:txBody>
          <a:bodyPr/>
          <a:lstStyle/>
          <a:p>
            <a:r>
              <a:rPr lang="cs-CZ" altLang="cs-CZ" dirty="0" smtClean="0">
                <a:latin typeface="Arial" charset="0"/>
              </a:rPr>
              <a:t>Přestože aneuploidie jsou z větší části způsobeny chybou na matčině straně, práce publikovaná v roce 2012 v </a:t>
            </a:r>
            <a:r>
              <a:rPr lang="cs-CZ" altLang="cs-CZ" dirty="0" err="1" smtClean="0">
                <a:latin typeface="Arial" charset="0"/>
              </a:rPr>
              <a:t>Nature</a:t>
            </a:r>
            <a:r>
              <a:rPr lang="cs-CZ" altLang="cs-CZ" dirty="0" smtClean="0">
                <a:latin typeface="Arial" charset="0"/>
              </a:rPr>
              <a:t> ukázala, že bodové mutace potomek dostane s vyšší pravděpodobností od otce. Data byla získána </a:t>
            </a:r>
            <a:r>
              <a:rPr lang="cs-CZ" altLang="cs-CZ" dirty="0" err="1" smtClean="0">
                <a:latin typeface="Arial" charset="0"/>
              </a:rPr>
              <a:t>sekvenováním</a:t>
            </a:r>
            <a:r>
              <a:rPr lang="cs-CZ" altLang="cs-CZ" dirty="0" smtClean="0">
                <a:latin typeface="Arial" charset="0"/>
              </a:rPr>
              <a:t> celého genomu u členů 78 islandských rodin (vždy otec, matka a dítě), přičemž byly hledány mutace, které nebyly u rodičů (čili vznikly de novo ve vajíčku, spermii nebo zygotě). Ukázalo se, že otcové dají potomkovi cca </a:t>
            </a:r>
            <a:r>
              <a:rPr lang="cs-CZ" altLang="cs-CZ" dirty="0" err="1" smtClean="0">
                <a:latin typeface="Arial" charset="0"/>
              </a:rPr>
              <a:t>4x</a:t>
            </a:r>
            <a:r>
              <a:rPr lang="cs-CZ" altLang="cs-CZ" dirty="0" smtClean="0">
                <a:latin typeface="Arial" charset="0"/>
              </a:rPr>
              <a:t> víc mutací než matky (55 vs. 14), navíc počet mutací, které otec potomkovi předá roste s přibývajícím věkem (osmdesátiletý muž předá </a:t>
            </a:r>
            <a:r>
              <a:rPr lang="cs-CZ" altLang="cs-CZ" dirty="0" err="1" smtClean="0">
                <a:latin typeface="Arial" charset="0"/>
              </a:rPr>
              <a:t>8x</a:t>
            </a:r>
            <a:r>
              <a:rPr lang="cs-CZ" altLang="cs-CZ" dirty="0" smtClean="0">
                <a:latin typeface="Arial" charset="0"/>
              </a:rPr>
              <a:t> více mutací než dvacetiletý). To je patrně způsobeno tím, že muži tvoří spermie po celý svůj dospělý život a to ve velkém množství, takže zárodečné kmenové buňky absolvují mnoho replikací DNA, při kterých může dojít k mutaci. Naopak u žen vzniká gamet mnohem méně, takže nashromáždí méně mutací. </a:t>
            </a:r>
          </a:p>
          <a:p>
            <a:endParaRPr lang="cs-CZ" altLang="cs-CZ" dirty="0" smtClean="0">
              <a:latin typeface="Arial" charset="0"/>
            </a:endParaRPr>
          </a:p>
          <a:p>
            <a:r>
              <a:rPr lang="cs-CZ" altLang="cs-CZ" dirty="0" smtClean="0">
                <a:latin typeface="Arial" charset="0"/>
              </a:rPr>
              <a:t>Kong et al. 2012  </a:t>
            </a:r>
          </a:p>
        </p:txBody>
      </p:sp>
      <p:sp>
        <p:nvSpPr>
          <p:cNvPr id="57348"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660F028-EDCC-4CC5-B9FF-2DCF06259905}" type="slidenum">
              <a:rPr lang="cs-CZ" altLang="cs-CZ"/>
              <a:pPr>
                <a:spcBef>
                  <a:spcPct val="0"/>
                </a:spcBef>
              </a:pPr>
              <a:t>37</a:t>
            </a:fld>
            <a:endParaRPr lang="cs-CZ" altLang="cs-CZ"/>
          </a:p>
        </p:txBody>
      </p:sp>
    </p:spTree>
    <p:extLst>
      <p:ext uri="{BB962C8B-B14F-4D97-AF65-F5344CB8AC3E}">
        <p14:creationId xmlns:p14="http://schemas.microsoft.com/office/powerpoint/2010/main" val="2701278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rázek snímku 1"/>
          <p:cNvSpPr>
            <a:spLocks noGrp="1" noRot="1" noChangeAspect="1" noTextEdit="1"/>
          </p:cNvSpPr>
          <p:nvPr>
            <p:ph type="sldImg"/>
          </p:nvPr>
        </p:nvSpPr>
        <p:spPr>
          <a:ln/>
        </p:spPr>
      </p:sp>
      <p:sp>
        <p:nvSpPr>
          <p:cNvPr id="63491" name="Zástupný symbol pro poznámky 2"/>
          <p:cNvSpPr>
            <a:spLocks noGrp="1"/>
          </p:cNvSpPr>
          <p:nvPr>
            <p:ph type="body" idx="1"/>
          </p:nvPr>
        </p:nvSpPr>
        <p:spPr>
          <a:noFill/>
        </p:spPr>
        <p:txBody>
          <a:bodyPr/>
          <a:lstStyle/>
          <a:p>
            <a:r>
              <a:rPr lang="cs-CZ" altLang="en-US" dirty="0" err="1" smtClean="0">
                <a:latin typeface="Arial" charset="0"/>
              </a:rPr>
              <a:t>Info</a:t>
            </a:r>
            <a:r>
              <a:rPr lang="cs-CZ" altLang="en-US" dirty="0" smtClean="0">
                <a:latin typeface="Arial" charset="0"/>
              </a:rPr>
              <a:t> z http://</a:t>
            </a:r>
            <a:r>
              <a:rPr lang="cs-CZ" altLang="en-US" dirty="0" err="1" smtClean="0">
                <a:latin typeface="Arial" charset="0"/>
              </a:rPr>
              <a:t>www.clg.cz</a:t>
            </a:r>
            <a:r>
              <a:rPr lang="cs-CZ" altLang="en-US" dirty="0" smtClean="0">
                <a:latin typeface="Arial" charset="0"/>
              </a:rPr>
              <a:t>/</a:t>
            </a:r>
            <a:r>
              <a:rPr lang="cs-CZ" altLang="en-US" dirty="0" err="1" smtClean="0">
                <a:latin typeface="Arial" charset="0"/>
              </a:rPr>
              <a:t>pris.html</a:t>
            </a:r>
            <a:endParaRPr lang="cs-CZ" altLang="en-US" dirty="0" smtClean="0">
              <a:latin typeface="Arial" charset="0"/>
            </a:endParaRPr>
          </a:p>
          <a:p>
            <a:r>
              <a:rPr lang="cs-CZ" altLang="cs-CZ" dirty="0" smtClean="0">
                <a:latin typeface="Arial" charset="0"/>
              </a:rPr>
              <a:t>Obrázky z http://</a:t>
            </a:r>
            <a:r>
              <a:rPr lang="cs-CZ" altLang="cs-CZ" dirty="0" err="1" smtClean="0">
                <a:latin typeface="Arial" charset="0"/>
              </a:rPr>
              <a:t>isbscienceg9.blogspot.cz</a:t>
            </a:r>
            <a:r>
              <a:rPr lang="cs-CZ" altLang="cs-CZ" dirty="0" smtClean="0">
                <a:latin typeface="Arial" charset="0"/>
              </a:rPr>
              <a:t>/2014/10/</a:t>
            </a:r>
            <a:r>
              <a:rPr lang="cs-CZ" altLang="cs-CZ" dirty="0" err="1" smtClean="0">
                <a:latin typeface="Arial" charset="0"/>
              </a:rPr>
              <a:t>trisomy-16_11.html</a:t>
            </a:r>
            <a:endParaRPr lang="cs-CZ" altLang="cs-CZ" dirty="0" smtClean="0">
              <a:latin typeface="Arial" charset="0"/>
            </a:endParaRPr>
          </a:p>
        </p:txBody>
      </p:sp>
      <p:sp>
        <p:nvSpPr>
          <p:cNvPr id="63492"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644C64C-5DA4-47DD-9929-BCD0DE9581B7}" type="slidenum">
              <a:rPr lang="cs-CZ" altLang="cs-CZ"/>
              <a:pPr>
                <a:spcBef>
                  <a:spcPct val="0"/>
                </a:spcBef>
              </a:pPr>
              <a:t>38</a:t>
            </a:fld>
            <a:endParaRPr lang="cs-CZ" altLang="cs-CZ"/>
          </a:p>
        </p:txBody>
      </p:sp>
    </p:spTree>
    <p:extLst>
      <p:ext uri="{BB962C8B-B14F-4D97-AF65-F5344CB8AC3E}">
        <p14:creationId xmlns:p14="http://schemas.microsoft.com/office/powerpoint/2010/main" val="1830181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rázek snímku 1"/>
          <p:cNvSpPr>
            <a:spLocks noGrp="1" noRot="1" noChangeAspect="1" noTextEdit="1"/>
          </p:cNvSpPr>
          <p:nvPr>
            <p:ph type="sldImg"/>
          </p:nvPr>
        </p:nvSpPr>
        <p:spPr>
          <a:ln/>
        </p:spPr>
      </p:sp>
      <p:sp>
        <p:nvSpPr>
          <p:cNvPr id="63491" name="Zástupný symbol pro poznámky 2"/>
          <p:cNvSpPr>
            <a:spLocks noGrp="1"/>
          </p:cNvSpPr>
          <p:nvPr>
            <p:ph type="body" idx="1"/>
          </p:nvPr>
        </p:nvSpPr>
        <p:spPr>
          <a:noFill/>
        </p:spPr>
        <p:txBody>
          <a:bodyPr/>
          <a:lstStyle/>
          <a:p>
            <a:endParaRPr lang="cs-CZ" altLang="cs-CZ" smtClean="0">
              <a:latin typeface="Arial" charset="0"/>
            </a:endParaRPr>
          </a:p>
        </p:txBody>
      </p:sp>
      <p:sp>
        <p:nvSpPr>
          <p:cNvPr id="63492"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644C64C-5DA4-47DD-9929-BCD0DE9581B7}" type="slidenum">
              <a:rPr lang="cs-CZ" altLang="cs-CZ"/>
              <a:pPr>
                <a:spcBef>
                  <a:spcPct val="0"/>
                </a:spcBef>
              </a:pPr>
              <a:t>39</a:t>
            </a:fld>
            <a:endParaRPr lang="cs-CZ" altLang="cs-CZ"/>
          </a:p>
        </p:txBody>
      </p:sp>
    </p:spTree>
    <p:extLst>
      <p:ext uri="{BB962C8B-B14F-4D97-AF65-F5344CB8AC3E}">
        <p14:creationId xmlns:p14="http://schemas.microsoft.com/office/powerpoint/2010/main" val="183018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p:cNvSpPr>
            <a:spLocks noGrp="1" noRot="1" noChangeAspect="1" noTextEdit="1"/>
          </p:cNvSpPr>
          <p:nvPr>
            <p:ph type="sldImg"/>
          </p:nvPr>
        </p:nvSpPr>
        <p:spPr>
          <a:ln/>
        </p:spPr>
      </p:sp>
      <p:sp>
        <p:nvSpPr>
          <p:cNvPr id="40963" name="Zástupný symbol pro poznámky 2"/>
          <p:cNvSpPr>
            <a:spLocks noGrp="1"/>
          </p:cNvSpPr>
          <p:nvPr>
            <p:ph type="body" idx="1"/>
          </p:nvPr>
        </p:nvSpPr>
        <p:spPr>
          <a:noFill/>
        </p:spPr>
        <p:txBody>
          <a:bodyPr/>
          <a:lstStyle/>
          <a:p>
            <a:r>
              <a:rPr lang="cs-CZ" altLang="cs-CZ" dirty="0" smtClean="0"/>
              <a:t>Mobilní elementy jsou parazitické sekvence, které se pohybují po genomu a při tom se množí, takže díky nim může genom narůst do velkých rozměrů. Mobilní elementy můžeme rozdělit podle způsobu množení</a:t>
            </a:r>
            <a:r>
              <a:rPr lang="cs-CZ" altLang="cs-CZ" baseline="0" dirty="0" smtClean="0"/>
              <a:t> na </a:t>
            </a:r>
            <a:r>
              <a:rPr lang="cs-CZ" altLang="cs-CZ" baseline="0" dirty="0" err="1" smtClean="0"/>
              <a:t>retrotransposony</a:t>
            </a:r>
            <a:r>
              <a:rPr lang="cs-CZ" altLang="cs-CZ" baseline="0" dirty="0" smtClean="0"/>
              <a:t> a DNA </a:t>
            </a:r>
            <a:r>
              <a:rPr lang="cs-CZ" altLang="cs-CZ" baseline="0" dirty="0" err="1" smtClean="0"/>
              <a:t>transposony</a:t>
            </a:r>
            <a:r>
              <a:rPr lang="cs-CZ" altLang="cs-CZ" baseline="0" dirty="0" smtClean="0"/>
              <a:t>. </a:t>
            </a:r>
            <a:r>
              <a:rPr lang="cs-CZ" altLang="cs-CZ" baseline="0" dirty="0" err="1" smtClean="0"/>
              <a:t>Retrotransposony</a:t>
            </a:r>
            <a:r>
              <a:rPr lang="cs-CZ" altLang="cs-CZ" baseline="0" dirty="0" smtClean="0"/>
              <a:t> se nejprve přepíší do RNA, pak zpět do </a:t>
            </a:r>
            <a:r>
              <a:rPr lang="cs-CZ" altLang="cs-CZ" baseline="0" dirty="0" err="1" smtClean="0"/>
              <a:t>cDNA</a:t>
            </a:r>
            <a:r>
              <a:rPr lang="cs-CZ" altLang="cs-CZ" baseline="0" dirty="0" smtClean="0"/>
              <a:t> (</a:t>
            </a:r>
            <a:r>
              <a:rPr lang="cs-CZ" altLang="cs-CZ" baseline="0" dirty="0" err="1" smtClean="0"/>
              <a:t>complementary</a:t>
            </a:r>
            <a:r>
              <a:rPr lang="cs-CZ" altLang="cs-CZ" baseline="0" dirty="0" smtClean="0"/>
              <a:t> DNA), která se vloží na jiné místo genomu. Kódují si k tomu potřebné enzymy, např. reverzní transkriptázu, která dělá přepis z RNA do </a:t>
            </a:r>
            <a:r>
              <a:rPr lang="cs-CZ" altLang="cs-CZ" baseline="0" dirty="0" err="1" smtClean="0"/>
              <a:t>cDNA</a:t>
            </a:r>
            <a:r>
              <a:rPr lang="cs-CZ" altLang="cs-CZ" baseline="0" dirty="0" smtClean="0"/>
              <a:t>. DNA </a:t>
            </a:r>
            <a:r>
              <a:rPr lang="cs-CZ" altLang="cs-CZ" baseline="0" dirty="0" err="1" smtClean="0"/>
              <a:t>transposony</a:t>
            </a:r>
            <a:r>
              <a:rPr lang="cs-CZ" altLang="cs-CZ" baseline="0" dirty="0" smtClean="0"/>
              <a:t> se vystřihnou z DNA a přemístí se na jiné místo genomu. Pokud se to stane při replikaci DNA, </a:t>
            </a:r>
            <a:r>
              <a:rPr lang="cs-CZ" altLang="cs-CZ" baseline="0" dirty="0" err="1" smtClean="0"/>
              <a:t>transposon</a:t>
            </a:r>
            <a:r>
              <a:rPr lang="cs-CZ" altLang="cs-CZ" baseline="0" dirty="0" smtClean="0"/>
              <a:t> se tím i namnoží. </a:t>
            </a:r>
          </a:p>
          <a:p>
            <a:r>
              <a:rPr lang="cs-CZ" altLang="cs-CZ" baseline="0" dirty="0" smtClean="0"/>
              <a:t>  Pohyb mobilních elementů je pro buňku nežádoucí, protože může poškodit geny, proto jej jejich pohyb buňkou všelijak omezován. Z dlouhodobého hlediska však představují významnou sílu, která může generovat nové geny, ovlivnit expresi stávajících genů, způsobovat přestavby chromosomů, atd. </a:t>
            </a:r>
          </a:p>
          <a:p>
            <a:r>
              <a:rPr lang="cs-CZ" altLang="cs-CZ" baseline="0" dirty="0" smtClean="0"/>
              <a:t>   </a:t>
            </a:r>
            <a:endParaRPr lang="cs-CZ" altLang="cs-CZ" dirty="0" smtClean="0"/>
          </a:p>
        </p:txBody>
      </p:sp>
      <p:sp>
        <p:nvSpPr>
          <p:cNvPr id="40964" name="Zástupný symbol pro číslo snímku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B7E063-F9A1-46D3-9E1D-D0232C65A81E}" type="slidenum">
              <a:rPr lang="cs-CZ" altLang="cs-CZ">
                <a:latin typeface="Times New Roman" panose="02020603050405020304" pitchFamily="18" charset="0"/>
              </a:rPr>
              <a:pPr/>
              <a:t>5</a:t>
            </a:fld>
            <a:endParaRPr lang="cs-CZ" altLang="cs-CZ">
              <a:latin typeface="Times New Roman" panose="02020603050405020304" pitchFamily="18" charset="0"/>
            </a:endParaRPr>
          </a:p>
        </p:txBody>
      </p:sp>
    </p:spTree>
    <p:extLst>
      <p:ext uri="{BB962C8B-B14F-4D97-AF65-F5344CB8AC3E}">
        <p14:creationId xmlns:p14="http://schemas.microsoft.com/office/powerpoint/2010/main" val="1040534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Delece = ztráta části chromosomu</a:t>
            </a:r>
          </a:p>
          <a:p>
            <a:r>
              <a:rPr lang="cs-CZ" dirty="0" smtClean="0"/>
              <a:t>Duplikace = zdvojení části chromosomu</a:t>
            </a:r>
          </a:p>
          <a:p>
            <a:r>
              <a:rPr lang="cs-CZ" dirty="0" smtClean="0"/>
              <a:t>Inserce = vložení DNA do chromosomu</a:t>
            </a:r>
          </a:p>
          <a:p>
            <a:r>
              <a:rPr lang="cs-CZ" dirty="0" smtClean="0"/>
              <a:t>Inverze = převrácení části chromosomu</a:t>
            </a:r>
          </a:p>
          <a:p>
            <a:r>
              <a:rPr lang="cs-CZ" dirty="0" smtClean="0"/>
              <a:t>Translokace = přesun jedné části chromosomu </a:t>
            </a:r>
            <a:r>
              <a:rPr lang="cs-CZ" dirty="0" err="1" smtClean="0"/>
              <a:t>najiný</a:t>
            </a:r>
            <a:endParaRPr lang="cs-CZ" dirty="0" smtClean="0"/>
          </a:p>
          <a:p>
            <a:r>
              <a:rPr lang="cs-CZ" dirty="0" smtClean="0"/>
              <a:t>Reciproká</a:t>
            </a:r>
            <a:r>
              <a:rPr lang="cs-CZ" baseline="0" dirty="0" smtClean="0"/>
              <a:t> translokace = vzájemná výměna částí mezi dvěma chromosomy</a:t>
            </a:r>
          </a:p>
          <a:p>
            <a:r>
              <a:rPr lang="cs-CZ" baseline="0" dirty="0" smtClean="0"/>
              <a:t>Fúze = spojení chromosomů</a:t>
            </a:r>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41</a:t>
            </a:fld>
            <a:endParaRPr lang="cs-CZ"/>
          </a:p>
        </p:txBody>
      </p:sp>
    </p:spTree>
    <p:extLst>
      <p:ext uri="{BB962C8B-B14F-4D97-AF65-F5344CB8AC3E}">
        <p14:creationId xmlns:p14="http://schemas.microsoft.com/office/powerpoint/2010/main" val="1158973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Inverze způsobuje</a:t>
            </a:r>
            <a:r>
              <a:rPr lang="cs-CZ" baseline="0" dirty="0" smtClean="0"/>
              <a:t> zablokování rekombinace, což 1) umožní udržet u sebe výhodné kombinace alel, 2) vede k degeneraci pohlavních chromosomů Y a W.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42</a:t>
            </a:fld>
            <a:endParaRPr lang="cs-CZ"/>
          </a:p>
        </p:txBody>
      </p:sp>
    </p:spTree>
    <p:extLst>
      <p:ext uri="{BB962C8B-B14F-4D97-AF65-F5344CB8AC3E}">
        <p14:creationId xmlns:p14="http://schemas.microsoft.com/office/powerpoint/2010/main" val="16531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Významným</a:t>
            </a:r>
            <a:r>
              <a:rPr lang="cs-CZ" baseline="0" dirty="0" smtClean="0"/>
              <a:t> nástrojem evoluce genomu jsou duplikace, neboli zdvojení úseků. Velikost takových úseků může být velmi různá, od několika bází po celé chromosomy. Občas jsou součástí duplikovaného úseku geny, jejichž osud může být velmi různý. Někdy je duplikace genu nežádoucí, dvojnásobné množství vzniklého proteinu nebo regulační DNA rozhodí pečlivě vyladěné vztahy mezi geny. Pak bude selekce preferovat mutace, které jednu z kopii genu vyřadí ze hry. Někdy je ale další kopie genu přínosná, dobrým příkladem jsou geny pro ribosomální RNA, které je potřeba velké množství, takže další kopie přinášející více produktu jsou selekcí preferovány. Taky jich tak máme ve svém genomu velké množství.  Pokud dvojnásobek produktu není potřeba, ale nevadí, otevírá se prostor pro změnu jedné nebo obou kopií.  Díky mutaci může jedna z kopií získat novou funkci, nebo se mohou obě kopie specializovat a rozdělit si funkci původního genu (např. jedna se bude exprimovat v mozku, druhá v </a:t>
            </a:r>
            <a:r>
              <a:rPr lang="cs-CZ" baseline="0" dirty="0" err="1" smtClean="0"/>
              <a:t>testes</a:t>
            </a:r>
            <a:r>
              <a:rPr lang="cs-CZ" baseline="0" dirty="0" smtClean="0"/>
              <a:t>). </a:t>
            </a:r>
          </a:p>
          <a:p>
            <a:r>
              <a:rPr lang="cs-CZ" baseline="0" dirty="0" smtClean="0"/>
              <a:t>  Zvláštní kapitolou je vznik fúzních genů, kdy duplikací nebo jen přesunem se dna geny nebo jejich části spojí dohromady a jejich kódující sekvence dají dohromady nový protein.</a:t>
            </a:r>
            <a:endParaRPr lang="cs-CZ" dirty="0" smtClean="0"/>
          </a:p>
          <a:p>
            <a:r>
              <a:rPr lang="cs-CZ" dirty="0" smtClean="0"/>
              <a:t>Skupina genů, které</a:t>
            </a:r>
            <a:r>
              <a:rPr lang="cs-CZ" baseline="0" dirty="0" smtClean="0"/>
              <a:t> vznikla duplikací (i opakovanou) a následně získaly novou funkci, se nazývá genová rodina. V genomu jich je mnoho a různě početných.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43</a:t>
            </a:fld>
            <a:endParaRPr lang="cs-CZ"/>
          </a:p>
        </p:txBody>
      </p:sp>
    </p:spTree>
    <p:extLst>
      <p:ext uri="{BB962C8B-B14F-4D97-AF65-F5344CB8AC3E}">
        <p14:creationId xmlns:p14="http://schemas.microsoft.com/office/powerpoint/2010/main" val="762062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44</a:t>
            </a:fld>
            <a:endParaRPr lang="cs-CZ"/>
          </a:p>
        </p:txBody>
      </p:sp>
    </p:spTree>
    <p:extLst>
      <p:ext uri="{BB962C8B-B14F-4D97-AF65-F5344CB8AC3E}">
        <p14:creationId xmlns:p14="http://schemas.microsoft.com/office/powerpoint/2010/main" val="2693997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Fúzovat mohou libovolné</a:t>
            </a:r>
            <a:r>
              <a:rPr lang="cs-CZ" baseline="0" dirty="0" smtClean="0"/>
              <a:t> chromosomy (stejně jako se bodové mutace mohou odehrávat v jakékoli části DNA), ale většinou je výsledkem tzv. </a:t>
            </a:r>
            <a:r>
              <a:rPr lang="cs-CZ" baseline="0" dirty="0" err="1" smtClean="0"/>
              <a:t>dicentrický</a:t>
            </a:r>
            <a:r>
              <a:rPr lang="cs-CZ" baseline="0" dirty="0" smtClean="0"/>
              <a:t> chromosom, čili chromosom, který má dvě centromery. To představuje problém při rozchodu chromatid v mitóze i meióze, protože </a:t>
            </a:r>
            <a:r>
              <a:rPr lang="cs-CZ" baseline="0" dirty="0" err="1" smtClean="0"/>
              <a:t>kinetochory</a:t>
            </a:r>
            <a:r>
              <a:rPr lang="cs-CZ" baseline="0" dirty="0" smtClean="0"/>
              <a:t> na na jedné chromatidě se mohou navázat na mikrotubuly vedoucí k opačným pólům dělícího vřeténka a chromatidy se nemohou rozejít. Buněčné dělení se tak zastaví, případně se chromosom rozlomí (takže v dceřiných buňkách bude část DNA chybět nebo přebývat). Občas se jedna z centromer inaktivuje a </a:t>
            </a:r>
            <a:r>
              <a:rPr lang="cs-CZ" baseline="0" dirty="0" err="1" smtClean="0"/>
              <a:t>zfúzovaný</a:t>
            </a:r>
            <a:r>
              <a:rPr lang="cs-CZ" baseline="0" dirty="0" smtClean="0"/>
              <a:t> chromosom může fungovat normálně. </a:t>
            </a:r>
          </a:p>
          <a:p>
            <a:r>
              <a:rPr lang="cs-CZ" baseline="0" dirty="0" smtClean="0"/>
              <a:t>   Existuje typ fúze, při které </a:t>
            </a:r>
            <a:r>
              <a:rPr lang="cs-CZ" baseline="0" dirty="0" err="1" smtClean="0"/>
              <a:t>dicentrické</a:t>
            </a:r>
            <a:r>
              <a:rPr lang="cs-CZ" baseline="0" dirty="0" smtClean="0"/>
              <a:t> chromosomy nevznikají. Nazývá se </a:t>
            </a:r>
            <a:r>
              <a:rPr lang="cs-CZ" baseline="0" dirty="0" err="1" smtClean="0"/>
              <a:t>Robertsonovská</a:t>
            </a:r>
            <a:r>
              <a:rPr lang="cs-CZ" baseline="0" dirty="0" smtClean="0"/>
              <a:t> fúze a jedná se o spojení dvou akrocentrických chromosomů (což je typ chromosomu, kdy je centromera blízko jednomu konci, takže chromosom má na této straně velmi krátká raménka), kdy se odlomí a ztratí krátká raménka obou chromosomů a zbytky chromosomů se spojí v oblasti centromer. Vznikne tak tzv. metacentrický nebo </a:t>
            </a:r>
            <a:r>
              <a:rPr lang="cs-CZ" baseline="0" dirty="0" err="1" smtClean="0"/>
              <a:t>submetacentrický</a:t>
            </a:r>
            <a:r>
              <a:rPr lang="cs-CZ" baseline="0" dirty="0" smtClean="0"/>
              <a:t> chromosom (tj. chromosom mající centromeru uprostřed nebo téměř uprostřed) s jedinou centromerou. Krátká raménka akrocentrických chromosomů často nesou </a:t>
            </a:r>
            <a:r>
              <a:rPr lang="cs-CZ" baseline="0" dirty="0" err="1" smtClean="0"/>
              <a:t>repetitivní</a:t>
            </a:r>
            <a:r>
              <a:rPr lang="cs-CZ" baseline="0" dirty="0" smtClean="0"/>
              <a:t> DNA, takže jejich ztráta jedince nijak nepostihne. Problém může nastat až při tvorbě gamet, kdy budou s vysokou pravděpodobností vznikat aneuploidní gamety, které budou obsahovat jak </a:t>
            </a:r>
            <a:r>
              <a:rPr lang="cs-CZ" baseline="0" dirty="0" err="1" smtClean="0"/>
              <a:t>zfúzovaný</a:t>
            </a:r>
            <a:r>
              <a:rPr lang="cs-CZ" baseline="0" dirty="0" smtClean="0"/>
              <a:t> chromosom tak některý z původních </a:t>
            </a:r>
            <a:r>
              <a:rPr lang="cs-CZ" baseline="0" dirty="0" err="1" smtClean="0"/>
              <a:t>nezfúzovaných</a:t>
            </a:r>
            <a:r>
              <a:rPr lang="cs-CZ" baseline="0" dirty="0" smtClean="0"/>
              <a:t> homologů, takže vznik fúzního chromosomu bude snižovat fitness svého nositele. Na druhou stranu takto vzniklý chromosom se může v populaci rozšířit a zafixovat, stane se tak součástí standardního karyotypu. </a:t>
            </a:r>
          </a:p>
          <a:p>
            <a:r>
              <a:rPr lang="cs-CZ" baseline="0" dirty="0" smtClean="0"/>
              <a:t>   Chromosomy se mohou samozřejmě i rozpadat. Ze (sub)metacentrických chromosomů mohou vznikat tzv. telocentrické chromosomy (tj. chromosomy, které mají centromeru na jednom konci, takže vůbec nemají krátké raménko).</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45</a:t>
            </a:fld>
            <a:endParaRPr lang="cs-CZ"/>
          </a:p>
        </p:txBody>
      </p:sp>
    </p:spTree>
    <p:extLst>
      <p:ext uri="{BB962C8B-B14F-4D97-AF65-F5344CB8AC3E}">
        <p14:creationId xmlns:p14="http://schemas.microsoft.com/office/powerpoint/2010/main" val="1041422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Zlom chromosomu rovněž</a:t>
            </a:r>
            <a:r>
              <a:rPr lang="cs-CZ" baseline="0" dirty="0" smtClean="0"/>
              <a:t> může představovat problém, protože vznikají chromosomy bez centromery, které se nemají jak chytit za dělící vřeténko, a jsou ztraceny. Zároveň zlomené konce mají tendenci se spojovat, takže vznikají i </a:t>
            </a:r>
            <a:r>
              <a:rPr lang="cs-CZ" baseline="0" dirty="0" err="1" smtClean="0"/>
              <a:t>dicentrické</a:t>
            </a:r>
            <a:r>
              <a:rPr lang="cs-CZ" baseline="0" dirty="0" smtClean="0"/>
              <a:t> chromosomy, které se v anafázi nemohou rozejít a buď se zlomí, nebo zastaví dělení buňky. </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46</a:t>
            </a:fld>
            <a:endParaRPr lang="cs-CZ"/>
          </a:p>
        </p:txBody>
      </p:sp>
    </p:spTree>
    <p:extLst>
      <p:ext uri="{BB962C8B-B14F-4D97-AF65-F5344CB8AC3E}">
        <p14:creationId xmlns:p14="http://schemas.microsoft.com/office/powerpoint/2010/main" val="217279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r>
              <a:rPr lang="cs-CZ" altLang="cs-CZ" dirty="0" smtClean="0">
                <a:latin typeface="Arial" charset="0"/>
              </a:rPr>
              <a:t>U </a:t>
            </a:r>
            <a:r>
              <a:rPr lang="cs-CZ" altLang="cs-CZ" dirty="0" err="1" smtClean="0">
                <a:latin typeface="Arial" charset="0"/>
              </a:rPr>
              <a:t>muntžaků</a:t>
            </a:r>
            <a:r>
              <a:rPr lang="cs-CZ" altLang="cs-CZ" dirty="0" smtClean="0">
                <a:latin typeface="Arial" charset="0"/>
              </a:rPr>
              <a:t> docházelo v jejich nedávné minulosti k opakovaným fúzím chromosomů, takže i blízce příbuzné druhy mají velmi odlišný</a:t>
            </a:r>
            <a:r>
              <a:rPr lang="cs-CZ" altLang="cs-CZ" baseline="0" dirty="0" smtClean="0">
                <a:latin typeface="Arial" charset="0"/>
              </a:rPr>
              <a:t> počet chromosomů (z čehož vyplývá, že </a:t>
            </a:r>
            <a:r>
              <a:rPr lang="cs-CZ" altLang="cs-CZ" dirty="0" smtClean="0">
                <a:latin typeface="Arial" charset="0"/>
              </a:rPr>
              <a:t>znalost karyotypu u jednoho druhu nic nevypovídá o karyotypech jiných druhů, ani těch nejbližších).  </a:t>
            </a:r>
          </a:p>
          <a:p>
            <a:pPr eaLnBrk="1" hangingPunct="1"/>
            <a:endParaRPr lang="cs-CZ" altLang="cs-CZ" dirty="0" smtClean="0">
              <a:latin typeface="Arial" charset="0"/>
            </a:endParaRPr>
          </a:p>
          <a:p>
            <a:pPr eaLnBrk="1" hangingPunct="1"/>
            <a:r>
              <a:rPr lang="cs-CZ" altLang="cs-CZ" dirty="0" smtClean="0">
                <a:latin typeface="Arial" charset="0"/>
              </a:rPr>
              <a:t>Obrázky z </a:t>
            </a:r>
          </a:p>
          <a:p>
            <a:pPr eaLnBrk="1" hangingPunct="1"/>
            <a:r>
              <a:rPr lang="cs-CZ" altLang="cs-CZ" dirty="0" smtClean="0">
                <a:latin typeface="Arial" charset="0"/>
              </a:rPr>
              <a:t>http://</a:t>
            </a:r>
            <a:r>
              <a:rPr lang="cs-CZ" altLang="cs-CZ" dirty="0" err="1" smtClean="0">
                <a:latin typeface="Arial" charset="0"/>
              </a:rPr>
              <a:t>en.wikipedia.org</a:t>
            </a:r>
            <a:r>
              <a:rPr lang="cs-CZ" altLang="cs-CZ" dirty="0" smtClean="0">
                <a:latin typeface="Arial" charset="0"/>
              </a:rPr>
              <a:t>/wiki/</a:t>
            </a:r>
            <a:r>
              <a:rPr lang="cs-CZ" altLang="cs-CZ" dirty="0" err="1" smtClean="0">
                <a:latin typeface="Arial" charset="0"/>
              </a:rPr>
              <a:t>Indian_muntjac</a:t>
            </a:r>
            <a:endParaRPr lang="cs-CZ" altLang="cs-CZ" dirty="0" smtClean="0">
              <a:latin typeface="Arial" charset="0"/>
            </a:endParaRPr>
          </a:p>
          <a:p>
            <a:pPr eaLnBrk="1" hangingPunct="1"/>
            <a:r>
              <a:rPr lang="cs-CZ" altLang="cs-CZ" dirty="0" smtClean="0">
                <a:latin typeface="Arial" charset="0"/>
              </a:rPr>
              <a:t>https://</a:t>
            </a:r>
            <a:r>
              <a:rPr lang="cs-CZ" altLang="cs-CZ" dirty="0" err="1" smtClean="0">
                <a:latin typeface="Arial" charset="0"/>
              </a:rPr>
              <a:t>www.mun.ca</a:t>
            </a:r>
            <a:r>
              <a:rPr lang="cs-CZ" altLang="cs-CZ" dirty="0" smtClean="0">
                <a:latin typeface="Arial" charset="0"/>
              </a:rPr>
              <a:t>/biology/</a:t>
            </a:r>
            <a:r>
              <a:rPr lang="cs-CZ" altLang="cs-CZ" dirty="0" err="1" smtClean="0">
                <a:latin typeface="Arial" charset="0"/>
              </a:rPr>
              <a:t>scarr</a:t>
            </a:r>
            <a:r>
              <a:rPr lang="cs-CZ" altLang="cs-CZ" dirty="0" smtClean="0">
                <a:latin typeface="Arial" charset="0"/>
              </a:rPr>
              <a:t>/</a:t>
            </a:r>
            <a:r>
              <a:rPr lang="cs-CZ" altLang="cs-CZ" dirty="0" err="1" smtClean="0">
                <a:latin typeface="Arial" charset="0"/>
              </a:rPr>
              <a:t>Muntjac_chromosomes.html</a:t>
            </a:r>
            <a:endParaRPr lang="cs-CZ" altLang="cs-CZ" dirty="0" smtClean="0">
              <a:latin typeface="Arial" charset="0"/>
            </a:endParaRPr>
          </a:p>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47</a:t>
            </a:fld>
            <a:endParaRPr lang="cs-CZ"/>
          </a:p>
        </p:txBody>
      </p:sp>
    </p:spTree>
    <p:extLst>
      <p:ext uri="{BB962C8B-B14F-4D97-AF65-F5344CB8AC3E}">
        <p14:creationId xmlns:p14="http://schemas.microsoft.com/office/powerpoint/2010/main" val="631143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 fúzi chromosomů došlo i v evoluci našeho vlastního druhu. Na rozdíl od našich nejbližších</a:t>
            </a:r>
            <a:r>
              <a:rPr lang="cs-CZ" baseline="0" dirty="0" smtClean="0"/>
              <a:t> příbuzných, kteří mají 24 párů chromosomů, má člověk o jeden pár méně. To proto, že po odštěpení šimpanzů došlo u našich předků k fúzi dvou chromosomů, z nichž vznikl náš chromosom 2. </a:t>
            </a:r>
            <a:endParaRPr lang="cs-CZ" dirty="0" smtClean="0"/>
          </a:p>
          <a:p>
            <a:endParaRPr lang="cs-CZ" dirty="0" smtClean="0"/>
          </a:p>
          <a:p>
            <a:r>
              <a:rPr lang="cs-CZ" dirty="0" smtClean="0"/>
              <a:t>Obrázky</a:t>
            </a:r>
            <a:r>
              <a:rPr lang="cs-CZ" baseline="0" dirty="0" smtClean="0"/>
              <a:t> z </a:t>
            </a:r>
            <a:r>
              <a:rPr lang="en-US" baseline="0" dirty="0" smtClean="0"/>
              <a:t>https://</a:t>
            </a:r>
            <a:r>
              <a:rPr lang="en-US" baseline="0" dirty="0" err="1" smtClean="0"/>
              <a:t>commons.wikimedia.org</a:t>
            </a:r>
            <a:endParaRPr lang="cs-CZ" baseline="0" dirty="0" smtClean="0"/>
          </a:p>
          <a:p>
            <a:r>
              <a:rPr lang="cs-CZ" baseline="0" dirty="0" smtClean="0"/>
              <a:t>http://</a:t>
            </a:r>
            <a:r>
              <a:rPr lang="cs-CZ" baseline="0" dirty="0" err="1" smtClean="0"/>
              <a:t>www.radio.cz</a:t>
            </a:r>
            <a:r>
              <a:rPr lang="cs-CZ" baseline="0" dirty="0" smtClean="0"/>
              <a:t>/</a:t>
            </a:r>
          </a:p>
          <a:p>
            <a:r>
              <a:rPr lang="cs-CZ" baseline="0" dirty="0" smtClean="0"/>
              <a:t>https://</a:t>
            </a:r>
            <a:r>
              <a:rPr lang="cs-CZ" baseline="0" dirty="0" err="1" smtClean="0"/>
              <a:t>uk.pinterest.com</a:t>
            </a:r>
            <a:r>
              <a:rPr lang="cs-CZ" baseline="0" dirty="0" smtClean="0"/>
              <a:t>/pin/72761350206354622/</a:t>
            </a:r>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48</a:t>
            </a:fld>
            <a:endParaRPr lang="cs-CZ"/>
          </a:p>
        </p:txBody>
      </p:sp>
    </p:spTree>
    <p:extLst>
      <p:ext uri="{BB962C8B-B14F-4D97-AF65-F5344CB8AC3E}">
        <p14:creationId xmlns:p14="http://schemas.microsoft.com/office/powerpoint/2010/main" val="3695927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r>
              <a:rPr lang="cs-CZ" dirty="0" smtClean="0"/>
              <a:t>Přesun části chromosomu na jiný zdánlivě</a:t>
            </a:r>
            <a:r>
              <a:rPr lang="cs-CZ" baseline="0" dirty="0" smtClean="0"/>
              <a:t> nepředstavuje žádný problém, protože nic nechybí ani nepřebývá. Pokud k ní ale dojde v zárodečné linii, budou vznikat gamety různého typu: standardní, kde jsou jen chromosomy bez translokace, balancované, kde jsou jen chromosomy s translokací (obojí je v pořádku) a nebalancované, kde jsou </a:t>
            </a:r>
            <a:r>
              <a:rPr lang="cs-CZ" baseline="0" dirty="0" err="1" smtClean="0"/>
              <a:t>zfúzované</a:t>
            </a:r>
            <a:r>
              <a:rPr lang="cs-CZ" baseline="0" dirty="0" smtClean="0"/>
              <a:t> i </a:t>
            </a:r>
            <a:r>
              <a:rPr lang="cs-CZ" baseline="0" dirty="0" err="1" smtClean="0"/>
              <a:t>nezfúzované</a:t>
            </a:r>
            <a:r>
              <a:rPr lang="cs-CZ" baseline="0" dirty="0" smtClean="0"/>
              <a:t> chromosomy, takže vždy nějaká část chybí nebo přebývá.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49</a:t>
            </a:fld>
            <a:endParaRPr lang="cs-CZ"/>
          </a:p>
        </p:txBody>
      </p:sp>
    </p:spTree>
    <p:extLst>
      <p:ext uri="{BB962C8B-B14F-4D97-AF65-F5344CB8AC3E}">
        <p14:creationId xmlns:p14="http://schemas.microsoft.com/office/powerpoint/2010/main" val="2585000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r>
              <a:rPr lang="cs-CZ" altLang="cs-CZ" b="0" dirty="0" smtClean="0"/>
              <a:t>Translokace může</a:t>
            </a:r>
            <a:r>
              <a:rPr lang="cs-CZ" altLang="cs-CZ" b="0" baseline="0" dirty="0" smtClean="0"/>
              <a:t> představovat problém i v somatické linii, např. tehdy, když se poškodí geny v místě zlomu nebo se změní jejich regulace (dostanou se do blízkosti gen a cizí promotor, který nad ním převezme kontrolu). Příkladem je </a:t>
            </a:r>
            <a:r>
              <a:rPr lang="cs-CZ" altLang="cs-CZ" b="0" dirty="0" smtClean="0"/>
              <a:t>filadelfský chromosom, který </a:t>
            </a:r>
            <a:r>
              <a:rPr lang="cs-CZ" altLang="cs-CZ" dirty="0" smtClean="0"/>
              <a:t>vzniká reciprokou translokací mezi chromosomy 9 a 22. Je typický pro chronickou myeloidní leukemii (95% pacientů), ale může být přítomen i u jiných typů leukémií. Translokací vzniká prodloužený chromosom 9 a zkrácený chromosom 22 (filadelfský chromosom), který nese fúzní onkogen </a:t>
            </a:r>
            <a:r>
              <a:rPr lang="cs-CZ" altLang="cs-CZ" i="1" dirty="0" err="1" smtClean="0"/>
              <a:t>BCR-Abl</a:t>
            </a:r>
            <a:r>
              <a:rPr lang="cs-CZ" altLang="cs-CZ" dirty="0" smtClean="0"/>
              <a:t>, vzniklý spojením genu </a:t>
            </a:r>
            <a:r>
              <a:rPr lang="cs-CZ" altLang="cs-CZ" i="1" dirty="0" smtClean="0"/>
              <a:t>Abl1</a:t>
            </a:r>
            <a:r>
              <a:rPr lang="cs-CZ" altLang="cs-CZ" dirty="0" smtClean="0"/>
              <a:t> z chromosomu 9 a část genu BCR ("</a:t>
            </a:r>
            <a:r>
              <a:rPr lang="cs-CZ" altLang="cs-CZ" dirty="0" err="1" smtClean="0"/>
              <a:t>breakpoint</a:t>
            </a:r>
            <a:r>
              <a:rPr lang="cs-CZ" altLang="cs-CZ" dirty="0" smtClean="0"/>
              <a:t> cluster region") z chromosomu 22. Gen </a:t>
            </a:r>
            <a:r>
              <a:rPr lang="cs-CZ" altLang="cs-CZ" i="1" dirty="0" smtClean="0"/>
              <a:t>Abl1</a:t>
            </a:r>
            <a:r>
              <a:rPr lang="cs-CZ" altLang="cs-CZ" dirty="0" smtClean="0"/>
              <a:t> kóduje protein stimulující množení buněk. Onkogen </a:t>
            </a:r>
            <a:r>
              <a:rPr lang="cs-CZ" altLang="cs-CZ" i="1" dirty="0" smtClean="0"/>
              <a:t>BCR-</a:t>
            </a:r>
            <a:r>
              <a:rPr lang="cs-CZ" altLang="cs-CZ" i="1" dirty="0" err="1" smtClean="0"/>
              <a:t>Abl</a:t>
            </a:r>
            <a:r>
              <a:rPr lang="cs-CZ" altLang="cs-CZ" dirty="0" smtClean="0"/>
              <a:t> je transkribován kontinuálně, což vede k neregulovanému růstu buněk, čili k rakovině.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50</a:t>
            </a:fld>
            <a:endParaRPr lang="cs-CZ"/>
          </a:p>
        </p:txBody>
      </p:sp>
    </p:spTree>
    <p:extLst>
      <p:ext uri="{BB962C8B-B14F-4D97-AF65-F5344CB8AC3E}">
        <p14:creationId xmlns:p14="http://schemas.microsoft.com/office/powerpoint/2010/main" val="247336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V genomech všech organismů</a:t>
            </a:r>
            <a:r>
              <a:rPr lang="cs-CZ" baseline="0" dirty="0" smtClean="0"/>
              <a:t> se vyskytují různé typy mobilních elementů. Ne všechny jsou však schopny samostatného pohybu. Některé skupiny jsou tzv. autonomní, to znamená, že kompletní a funkční element kóduje geny, které potřebuje k vlastnímu přenosu (např. reverzní transkriptázu). Příkladem jsou LINE-1 (long </a:t>
            </a:r>
            <a:r>
              <a:rPr lang="cs-CZ" baseline="0" dirty="0" err="1" smtClean="0"/>
              <a:t>interspersed</a:t>
            </a:r>
            <a:r>
              <a:rPr lang="cs-CZ" baseline="0" dirty="0" smtClean="0"/>
              <a:t> </a:t>
            </a:r>
            <a:r>
              <a:rPr lang="cs-CZ" baseline="0" dirty="0" err="1" smtClean="0"/>
              <a:t>nuclear</a:t>
            </a:r>
            <a:r>
              <a:rPr lang="cs-CZ" baseline="0" dirty="0" smtClean="0"/>
              <a:t> </a:t>
            </a:r>
            <a:r>
              <a:rPr lang="cs-CZ" baseline="0" dirty="0" err="1" smtClean="0"/>
              <a:t>repeats</a:t>
            </a:r>
            <a:r>
              <a:rPr lang="cs-CZ" baseline="0" dirty="0" smtClean="0"/>
              <a:t> 1), </a:t>
            </a:r>
            <a:r>
              <a:rPr lang="cs-CZ" baseline="0" dirty="0" err="1" smtClean="0"/>
              <a:t>retrotrasposony</a:t>
            </a:r>
            <a:r>
              <a:rPr lang="cs-CZ" baseline="0" dirty="0" smtClean="0"/>
              <a:t>, které si kódují reverzní transkriptázu (enzym, který přepisuje RNA ME zpět do </a:t>
            </a:r>
            <a:r>
              <a:rPr lang="cs-CZ" baseline="0" dirty="0" err="1" smtClean="0"/>
              <a:t>cDNA</a:t>
            </a:r>
            <a:r>
              <a:rPr lang="cs-CZ" baseline="0" dirty="0" smtClean="0"/>
              <a:t>) a další enzymy, nutné pro přenos. Naopak neautonomní elementy jsou schopné přenosu jen za použití proteinů kódovaných autonomními elementy, ani kompletní nepoškozený element nekóduje enzymy potřebné pro přesun. Příkladem jsou SINE (</a:t>
            </a:r>
            <a:r>
              <a:rPr lang="cs-CZ" baseline="0" dirty="0" err="1" smtClean="0"/>
              <a:t>short</a:t>
            </a:r>
            <a:r>
              <a:rPr lang="cs-CZ" baseline="0" dirty="0" smtClean="0"/>
              <a:t> </a:t>
            </a:r>
            <a:r>
              <a:rPr lang="cs-CZ" baseline="0" dirty="0" err="1" smtClean="0"/>
              <a:t>interspersed</a:t>
            </a:r>
            <a:r>
              <a:rPr lang="cs-CZ" baseline="0" dirty="0" smtClean="0"/>
              <a:t> </a:t>
            </a:r>
            <a:r>
              <a:rPr lang="cs-CZ" baseline="0" dirty="0" err="1" smtClean="0"/>
              <a:t>nuclear</a:t>
            </a:r>
            <a:r>
              <a:rPr lang="cs-CZ" baseline="0" dirty="0" smtClean="0"/>
              <a:t> </a:t>
            </a:r>
            <a:r>
              <a:rPr lang="cs-CZ" baseline="0" dirty="0" err="1" smtClean="0"/>
              <a:t>repeats</a:t>
            </a:r>
            <a:r>
              <a:rPr lang="cs-CZ" baseline="0" dirty="0" smtClean="0"/>
              <a:t>), krátké elementy hojné v našem genomu. Autonomní element tak při svém pohybu mobilizuje i neautonomní elementy. </a:t>
            </a:r>
          </a:p>
          <a:p>
            <a:pPr marL="0" marR="0" indent="0" algn="l" defTabSz="914400" rtl="0" eaLnBrk="1" fontAlgn="auto" latinLnBrk="0" hangingPunct="1">
              <a:lnSpc>
                <a:spcPct val="100000"/>
              </a:lnSpc>
              <a:spcBef>
                <a:spcPts val="0"/>
              </a:spcBef>
              <a:spcAft>
                <a:spcPts val="0"/>
              </a:spcAft>
              <a:buClrTx/>
              <a:buSzTx/>
              <a:buFontTx/>
              <a:buNone/>
              <a:tabLst/>
              <a:defRPr/>
            </a:pPr>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Obrázky z http://</a:t>
            </a:r>
            <a:r>
              <a:rPr lang="cs-CZ" baseline="0" dirty="0" err="1" smtClean="0"/>
              <a:t>gameofthrones.wikia.com</a:t>
            </a:r>
            <a:r>
              <a:rPr lang="cs-CZ" baseline="0" dirty="0" smtClean="0"/>
              <a:t>/wiki/</a:t>
            </a:r>
            <a:r>
              <a:rPr lang="cs-CZ" baseline="0" dirty="0" err="1" smtClean="0"/>
              <a:t>Wights</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6</a:t>
            </a:fld>
            <a:endParaRPr lang="cs-CZ"/>
          </a:p>
        </p:txBody>
      </p:sp>
    </p:spTree>
    <p:extLst>
      <p:ext uri="{BB962C8B-B14F-4D97-AF65-F5344CB8AC3E}">
        <p14:creationId xmlns:p14="http://schemas.microsoft.com/office/powerpoint/2010/main" val="28172925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55</a:t>
            </a:fld>
            <a:endParaRPr lang="en-US"/>
          </a:p>
        </p:txBody>
      </p:sp>
    </p:spTree>
    <p:extLst>
      <p:ext uri="{BB962C8B-B14F-4D97-AF65-F5344CB8AC3E}">
        <p14:creationId xmlns:p14="http://schemas.microsoft.com/office/powerpoint/2010/main" val="742991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57</a:t>
            </a:fld>
            <a:endParaRPr lang="cs-CZ"/>
          </a:p>
        </p:txBody>
      </p:sp>
    </p:spTree>
    <p:extLst>
      <p:ext uri="{BB962C8B-B14F-4D97-AF65-F5344CB8AC3E}">
        <p14:creationId xmlns:p14="http://schemas.microsoft.com/office/powerpoint/2010/main" val="432074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obrázek snímku 1"/>
          <p:cNvSpPr>
            <a:spLocks noGrp="1" noRot="1" noChangeAspect="1" noTextEdit="1"/>
          </p:cNvSpPr>
          <p:nvPr>
            <p:ph type="sldImg"/>
          </p:nvPr>
        </p:nvSpPr>
        <p:spPr>
          <a:xfrm>
            <a:off x="1143000" y="685800"/>
            <a:ext cx="4572000" cy="3429000"/>
          </a:xfrm>
          <a:ln/>
        </p:spPr>
      </p:sp>
      <p:sp>
        <p:nvSpPr>
          <p:cNvPr id="45059" name="Zástupný symbol pro poznámky 2"/>
          <p:cNvSpPr>
            <a:spLocks noGrp="1"/>
          </p:cNvSpPr>
          <p:nvPr>
            <p:ph type="body" idx="1"/>
          </p:nvPr>
        </p:nvSpPr>
        <p:spPr>
          <a:noFill/>
        </p:spPr>
        <p:txBody>
          <a:bodyPr/>
          <a:lstStyle/>
          <a:p>
            <a:r>
              <a:rPr lang="cs-CZ" altLang="cs-CZ" dirty="0" smtClean="0">
                <a:latin typeface="Arial" charset="0"/>
              </a:rPr>
              <a:t>Průměrná savčí buňka obsahuje DNA o délce cca 2 metry, kterou je potřeba složit do jádra o průměru cca 10 </a:t>
            </a:r>
            <a:r>
              <a:rPr lang="cs-CZ" altLang="cs-CZ" dirty="0" smtClean="0">
                <a:latin typeface="Symbol" pitchFamily="18" charset="2"/>
                <a:sym typeface="Symbol" pitchFamily="18" charset="2"/>
              </a:rPr>
              <a:t></a:t>
            </a:r>
            <a:r>
              <a:rPr lang="cs-CZ" altLang="cs-CZ" dirty="0" smtClean="0">
                <a:latin typeface="Arial" charset="0"/>
              </a:rPr>
              <a:t>m, to vše tak, aby DNA byla přístupná transkripci a regulaci. To je o to těžší, že molekula DNA má díky fosfátovým skupinám záporný náboj a její vlákna se odpuzují. Oba problémy řeší histony, bazické proteiny, kolem kterých se DNA obtáčí, čímž se </a:t>
            </a:r>
            <a:r>
              <a:rPr lang="cs-CZ" altLang="cs-CZ" dirty="0" err="1" smtClean="0">
                <a:latin typeface="Arial" charset="0"/>
              </a:rPr>
              <a:t>7x</a:t>
            </a:r>
            <a:r>
              <a:rPr lang="cs-CZ" altLang="cs-CZ" dirty="0" smtClean="0">
                <a:latin typeface="Arial" charset="0"/>
              </a:rPr>
              <a:t> zkracuje. Histony navíc kompenzují negativní náboj DNA.  </a:t>
            </a:r>
          </a:p>
        </p:txBody>
      </p:sp>
      <p:sp>
        <p:nvSpPr>
          <p:cNvPr id="45060" name="Zástupný symbol pro číslo snímku 3"/>
          <p:cNvSpPr>
            <a:spLocks noGrp="1"/>
          </p:cNvSpPr>
          <p:nvPr>
            <p:ph type="sldNum" sz="quarter" idx="5"/>
          </p:nvPr>
        </p:nvSpPr>
        <p:spPr>
          <a:noFill/>
        </p:spPr>
        <p:txBody>
          <a:bodyPr/>
          <a:lstStyle>
            <a:lvl1pPr>
              <a:spcBef>
                <a:spcPct val="30000"/>
              </a:spcBef>
              <a:defRPr sz="1100">
                <a:solidFill>
                  <a:schemeClr val="tx1"/>
                </a:solidFill>
                <a:latin typeface="Arial" charset="0"/>
              </a:defRPr>
            </a:lvl1pPr>
            <a:lvl2pPr marL="685817" indent="-263776">
              <a:spcBef>
                <a:spcPct val="30000"/>
              </a:spcBef>
              <a:defRPr sz="1100">
                <a:solidFill>
                  <a:schemeClr val="tx1"/>
                </a:solidFill>
                <a:latin typeface="Arial" charset="0"/>
              </a:defRPr>
            </a:lvl2pPr>
            <a:lvl3pPr marL="1055103" indent="-211021">
              <a:spcBef>
                <a:spcPct val="30000"/>
              </a:spcBef>
              <a:defRPr sz="1100">
                <a:solidFill>
                  <a:schemeClr val="tx1"/>
                </a:solidFill>
                <a:latin typeface="Arial" charset="0"/>
              </a:defRPr>
            </a:lvl3pPr>
            <a:lvl4pPr marL="1477145" indent="-211021">
              <a:spcBef>
                <a:spcPct val="30000"/>
              </a:spcBef>
              <a:defRPr sz="1100">
                <a:solidFill>
                  <a:schemeClr val="tx1"/>
                </a:solidFill>
                <a:latin typeface="Arial" charset="0"/>
              </a:defRPr>
            </a:lvl4pPr>
            <a:lvl5pPr marL="1899186" indent="-211021">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defTabSz="844083">
              <a:spcBef>
                <a:spcPct val="0"/>
              </a:spcBef>
            </a:pPr>
            <a:fld id="{EE562865-0DA1-4D76-A64F-B85A824B8D1F}" type="slidenum">
              <a:rPr lang="cs-CZ" altLang="cs-CZ" smtClean="0"/>
              <a:pPr defTabSz="844083">
                <a:spcBef>
                  <a:spcPct val="0"/>
                </a:spcBef>
              </a:pPr>
              <a:t>58</a:t>
            </a:fld>
            <a:endParaRPr lang="cs-CZ" altLang="cs-CZ" smtClean="0"/>
          </a:p>
        </p:txBody>
      </p:sp>
    </p:spTree>
    <p:extLst>
      <p:ext uri="{BB962C8B-B14F-4D97-AF65-F5344CB8AC3E}">
        <p14:creationId xmlns:p14="http://schemas.microsoft.com/office/powerpoint/2010/main" val="3713579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obrázek snímku 1"/>
          <p:cNvSpPr>
            <a:spLocks noGrp="1" noRot="1" noChangeAspect="1" noTextEdit="1"/>
          </p:cNvSpPr>
          <p:nvPr>
            <p:ph type="sldImg"/>
          </p:nvPr>
        </p:nvSpPr>
        <p:spPr>
          <a:xfrm>
            <a:off x="1143000" y="685800"/>
            <a:ext cx="4572000" cy="3429000"/>
          </a:xfrm>
          <a:ln/>
        </p:spPr>
      </p:sp>
      <p:sp>
        <p:nvSpPr>
          <p:cNvPr id="46083" name="Zástupný symbol pro poznámky 2"/>
          <p:cNvSpPr>
            <a:spLocks noGrp="1"/>
          </p:cNvSpPr>
          <p:nvPr>
            <p:ph type="body" idx="1"/>
          </p:nvPr>
        </p:nvSpPr>
        <p:spPr>
          <a:noFill/>
        </p:spPr>
        <p:txBody>
          <a:bodyPr/>
          <a:lstStyle/>
          <a:p>
            <a:r>
              <a:rPr lang="cs-CZ" altLang="cs-CZ" b="0" dirty="0" smtClean="0">
                <a:latin typeface="Arial" charset="0"/>
              </a:rPr>
              <a:t>První úrovní kondenzace chromatinu je </a:t>
            </a:r>
            <a:r>
              <a:rPr lang="cs-CZ" altLang="cs-CZ" b="0" dirty="0" err="1" smtClean="0">
                <a:latin typeface="Arial" charset="0"/>
              </a:rPr>
              <a:t>nukleosomové</a:t>
            </a:r>
            <a:r>
              <a:rPr lang="cs-CZ" altLang="cs-CZ" b="0" dirty="0" smtClean="0">
                <a:latin typeface="Arial" charset="0"/>
              </a:rPr>
              <a:t> vlákno o tloušťce 10 </a:t>
            </a:r>
            <a:r>
              <a:rPr lang="cs-CZ" altLang="cs-CZ" b="0" dirty="0" err="1" smtClean="0">
                <a:latin typeface="Arial" charset="0"/>
              </a:rPr>
              <a:t>nm</a:t>
            </a:r>
            <a:r>
              <a:rPr lang="cs-CZ" altLang="cs-CZ" b="0" dirty="0" smtClean="0">
                <a:latin typeface="Arial" charset="0"/>
              </a:rPr>
              <a:t>. Jeho základem je </a:t>
            </a:r>
            <a:r>
              <a:rPr lang="cs-CZ" altLang="cs-CZ" b="0" dirty="0" err="1" smtClean="0">
                <a:latin typeface="Arial" charset="0"/>
              </a:rPr>
              <a:t>nukleosom</a:t>
            </a:r>
            <a:r>
              <a:rPr lang="cs-CZ" altLang="cs-CZ" b="0" dirty="0" smtClean="0">
                <a:latin typeface="Arial" charset="0"/>
              </a:rPr>
              <a:t>, což je </a:t>
            </a:r>
            <a:r>
              <a:rPr lang="cs-CZ" altLang="cs-CZ" b="0" dirty="0" err="1" smtClean="0">
                <a:latin typeface="Arial" charset="0"/>
              </a:rPr>
              <a:t>oktamer</a:t>
            </a:r>
            <a:r>
              <a:rPr lang="cs-CZ" altLang="cs-CZ" b="0" dirty="0" smtClean="0">
                <a:latin typeface="Arial" charset="0"/>
              </a:rPr>
              <a:t> složený z histonů </a:t>
            </a:r>
            <a:r>
              <a:rPr lang="pt-BR" altLang="cs-CZ" b="0" dirty="0" smtClean="0">
                <a:latin typeface="Arial" charset="0"/>
              </a:rPr>
              <a:t>H2A, H2B, H3 a H4 (každý 2x)</a:t>
            </a:r>
            <a:r>
              <a:rPr lang="cs-CZ" altLang="cs-CZ" b="0" dirty="0" smtClean="0">
                <a:latin typeface="Arial" charset="0"/>
              </a:rPr>
              <a:t>, kolem kterého se </a:t>
            </a:r>
            <a:r>
              <a:rPr lang="cs-CZ" altLang="cs-CZ" b="0" dirty="0" err="1" smtClean="0">
                <a:latin typeface="Arial" charset="0"/>
              </a:rPr>
              <a:t>2x</a:t>
            </a:r>
            <a:r>
              <a:rPr lang="cs-CZ" altLang="cs-CZ" b="0" dirty="0" smtClean="0">
                <a:latin typeface="Arial" charset="0"/>
              </a:rPr>
              <a:t> otáčí</a:t>
            </a:r>
            <a:r>
              <a:rPr lang="cs-CZ" altLang="cs-CZ" b="0" baseline="0" dirty="0" smtClean="0">
                <a:latin typeface="Arial" charset="0"/>
              </a:rPr>
              <a:t> </a:t>
            </a:r>
            <a:r>
              <a:rPr lang="cs-CZ" altLang="cs-CZ" b="0" dirty="0" smtClean="0">
                <a:latin typeface="Arial" charset="0"/>
              </a:rPr>
              <a:t>DNA (146 </a:t>
            </a:r>
            <a:r>
              <a:rPr lang="cs-CZ" altLang="cs-CZ" b="0" dirty="0" err="1" smtClean="0">
                <a:latin typeface="Arial" charset="0"/>
              </a:rPr>
              <a:t>bp</a:t>
            </a:r>
            <a:r>
              <a:rPr lang="cs-CZ" altLang="cs-CZ" b="0" dirty="0" smtClean="0">
                <a:latin typeface="Arial" charset="0"/>
              </a:rPr>
              <a:t>). Mezi </a:t>
            </a:r>
            <a:r>
              <a:rPr lang="cs-CZ" altLang="cs-CZ" b="0" dirty="0" err="1" smtClean="0">
                <a:latin typeface="Arial" charset="0"/>
              </a:rPr>
              <a:t>nukleosomy</a:t>
            </a:r>
            <a:r>
              <a:rPr lang="cs-CZ" altLang="cs-CZ" b="0" dirty="0" smtClean="0">
                <a:latin typeface="Arial" charset="0"/>
              </a:rPr>
              <a:t> je spojovací DNA ("linker"), což je dalších 40 </a:t>
            </a:r>
            <a:r>
              <a:rPr lang="cs-CZ" altLang="cs-CZ" b="0" dirty="0" err="1" smtClean="0">
                <a:latin typeface="Arial" charset="0"/>
              </a:rPr>
              <a:t>bp</a:t>
            </a:r>
            <a:r>
              <a:rPr lang="cs-CZ" altLang="cs-CZ" b="0" dirty="0" smtClean="0">
                <a:latin typeface="Arial" charset="0"/>
              </a:rPr>
              <a:t>, na kterých je navázaný histon </a:t>
            </a:r>
            <a:r>
              <a:rPr lang="cs-CZ" altLang="cs-CZ" b="0" dirty="0" err="1" smtClean="0">
                <a:latin typeface="Arial" charset="0"/>
              </a:rPr>
              <a:t>H1</a:t>
            </a:r>
            <a:r>
              <a:rPr lang="cs-CZ" altLang="cs-CZ" b="0" dirty="0" smtClean="0">
                <a:latin typeface="Arial" charset="0"/>
              </a:rPr>
              <a:t>.</a:t>
            </a:r>
          </a:p>
          <a:p>
            <a:r>
              <a:rPr lang="cs-CZ" altLang="cs-CZ" dirty="0" smtClean="0">
                <a:latin typeface="Arial" charset="0"/>
              </a:rPr>
              <a:t>Histony jsou v </a:t>
            </a:r>
            <a:r>
              <a:rPr lang="cs-CZ" altLang="cs-CZ" dirty="0" err="1" smtClean="0">
                <a:latin typeface="Arial" charset="0"/>
              </a:rPr>
              <a:t>nukleosomu</a:t>
            </a:r>
            <a:r>
              <a:rPr lang="cs-CZ" altLang="cs-CZ" dirty="0" smtClean="0">
                <a:latin typeface="Arial" charset="0"/>
              </a:rPr>
              <a:t> orientovány tak, že jejich N-konce směřují do prostoru a jsou tak snadno přístupné enzymům, které je modifikují (</a:t>
            </a:r>
            <a:r>
              <a:rPr lang="cs-CZ" altLang="cs-CZ" dirty="0" err="1" smtClean="0">
                <a:latin typeface="Arial" charset="0"/>
              </a:rPr>
              <a:t>acetyltransferázám</a:t>
            </a:r>
            <a:r>
              <a:rPr lang="cs-CZ" altLang="cs-CZ" dirty="0" smtClean="0">
                <a:latin typeface="Arial" charset="0"/>
              </a:rPr>
              <a:t>, </a:t>
            </a:r>
            <a:r>
              <a:rPr lang="cs-CZ" altLang="cs-CZ" dirty="0" err="1" smtClean="0">
                <a:latin typeface="Arial" charset="0"/>
              </a:rPr>
              <a:t>metyltransfrerázám</a:t>
            </a:r>
            <a:r>
              <a:rPr lang="cs-CZ" altLang="cs-CZ" dirty="0" smtClean="0">
                <a:latin typeface="Arial" charset="0"/>
              </a:rPr>
              <a:t>, ...). Histon </a:t>
            </a:r>
            <a:r>
              <a:rPr lang="cs-CZ" altLang="cs-CZ" dirty="0" err="1" smtClean="0">
                <a:latin typeface="Arial" charset="0"/>
              </a:rPr>
              <a:t>H1</a:t>
            </a:r>
            <a:r>
              <a:rPr lang="cs-CZ" altLang="cs-CZ" dirty="0" smtClean="0">
                <a:latin typeface="Arial" charset="0"/>
              </a:rPr>
              <a:t> stabilizuje </a:t>
            </a:r>
            <a:r>
              <a:rPr lang="cs-CZ" altLang="cs-CZ" dirty="0" err="1" smtClean="0">
                <a:latin typeface="Arial" charset="0"/>
                <a:sym typeface="Wingdings" pitchFamily="2" charset="2"/>
              </a:rPr>
              <a:t>nukleosom</a:t>
            </a:r>
            <a:r>
              <a:rPr lang="cs-CZ" altLang="cs-CZ" dirty="0" smtClean="0">
                <a:latin typeface="Arial" charset="0"/>
                <a:sym typeface="Wingdings" pitchFamily="2" charset="2"/>
              </a:rPr>
              <a:t> a podílí se na organizaci </a:t>
            </a:r>
            <a:r>
              <a:rPr lang="cs-CZ" altLang="cs-CZ" dirty="0" err="1" smtClean="0">
                <a:latin typeface="Arial" charset="0"/>
                <a:sym typeface="Wingdings" pitchFamily="2" charset="2"/>
              </a:rPr>
              <a:t>nukleosomového</a:t>
            </a:r>
            <a:r>
              <a:rPr lang="cs-CZ" altLang="cs-CZ" dirty="0" smtClean="0">
                <a:latin typeface="Arial" charset="0"/>
                <a:sym typeface="Wingdings" pitchFamily="2" charset="2"/>
              </a:rPr>
              <a:t> vlákna do vyššího stupně kondenzace – 30 </a:t>
            </a:r>
            <a:r>
              <a:rPr lang="cs-CZ" altLang="cs-CZ" dirty="0" err="1" smtClean="0">
                <a:latin typeface="Arial" charset="0"/>
                <a:sym typeface="Wingdings" pitchFamily="2" charset="2"/>
              </a:rPr>
              <a:t>nm</a:t>
            </a:r>
            <a:r>
              <a:rPr lang="cs-CZ" altLang="cs-CZ" dirty="0" smtClean="0">
                <a:latin typeface="Arial" charset="0"/>
                <a:sym typeface="Wingdings" pitchFamily="2" charset="2"/>
              </a:rPr>
              <a:t> chromatinového vlákna. </a:t>
            </a:r>
            <a:r>
              <a:rPr lang="cs-CZ" altLang="cs-CZ" dirty="0" err="1" smtClean="0">
                <a:latin typeface="Arial" charset="0"/>
              </a:rPr>
              <a:t>Nukleosomové</a:t>
            </a:r>
            <a:r>
              <a:rPr lang="cs-CZ" altLang="cs-CZ" dirty="0" smtClean="0">
                <a:latin typeface="Arial" charset="0"/>
              </a:rPr>
              <a:t> vlákno se někdy nazývá korálky na struně („</a:t>
            </a:r>
            <a:r>
              <a:rPr lang="cs-CZ" altLang="cs-CZ" dirty="0" err="1" smtClean="0">
                <a:latin typeface="Arial" charset="0"/>
              </a:rPr>
              <a:t>beads</a:t>
            </a:r>
            <a:r>
              <a:rPr lang="cs-CZ" altLang="cs-CZ" dirty="0" smtClean="0">
                <a:latin typeface="Arial" charset="0"/>
              </a:rPr>
              <a:t> on a </a:t>
            </a:r>
            <a:r>
              <a:rPr lang="cs-CZ" altLang="cs-CZ" dirty="0" err="1" smtClean="0">
                <a:latin typeface="Arial" charset="0"/>
              </a:rPr>
              <a:t>string</a:t>
            </a:r>
            <a:r>
              <a:rPr lang="cs-CZ" altLang="cs-CZ" dirty="0" smtClean="0">
                <a:latin typeface="Arial" charset="0"/>
              </a:rPr>
              <a:t>“) podle vzhledu v elektronovém mikroskopu. </a:t>
            </a:r>
          </a:p>
          <a:p>
            <a:endParaRPr lang="cs-CZ" altLang="cs-CZ" dirty="0" smtClean="0">
              <a:latin typeface="Arial" charset="0"/>
            </a:endParaRPr>
          </a:p>
          <a:p>
            <a:endParaRPr lang="cs-CZ" altLang="cs-CZ" dirty="0" smtClean="0">
              <a:latin typeface="Arial" charset="0"/>
            </a:endParaRPr>
          </a:p>
        </p:txBody>
      </p:sp>
      <p:sp>
        <p:nvSpPr>
          <p:cNvPr id="46084" name="Zástupný symbol pro číslo snímku 3"/>
          <p:cNvSpPr>
            <a:spLocks noGrp="1"/>
          </p:cNvSpPr>
          <p:nvPr>
            <p:ph type="sldNum" sz="quarter" idx="5"/>
          </p:nvPr>
        </p:nvSpPr>
        <p:spPr>
          <a:noFill/>
        </p:spPr>
        <p:txBody>
          <a:bodyPr/>
          <a:lstStyle>
            <a:lvl1pPr>
              <a:spcBef>
                <a:spcPct val="30000"/>
              </a:spcBef>
              <a:defRPr sz="1100">
                <a:solidFill>
                  <a:schemeClr val="tx1"/>
                </a:solidFill>
                <a:latin typeface="Arial" charset="0"/>
              </a:defRPr>
            </a:lvl1pPr>
            <a:lvl2pPr marL="685817" indent="-263776">
              <a:spcBef>
                <a:spcPct val="30000"/>
              </a:spcBef>
              <a:defRPr sz="1100">
                <a:solidFill>
                  <a:schemeClr val="tx1"/>
                </a:solidFill>
                <a:latin typeface="Arial" charset="0"/>
              </a:defRPr>
            </a:lvl2pPr>
            <a:lvl3pPr marL="1055103" indent="-211021">
              <a:spcBef>
                <a:spcPct val="30000"/>
              </a:spcBef>
              <a:defRPr sz="1100">
                <a:solidFill>
                  <a:schemeClr val="tx1"/>
                </a:solidFill>
                <a:latin typeface="Arial" charset="0"/>
              </a:defRPr>
            </a:lvl3pPr>
            <a:lvl4pPr marL="1477145" indent="-211021">
              <a:spcBef>
                <a:spcPct val="30000"/>
              </a:spcBef>
              <a:defRPr sz="1100">
                <a:solidFill>
                  <a:schemeClr val="tx1"/>
                </a:solidFill>
                <a:latin typeface="Arial" charset="0"/>
              </a:defRPr>
            </a:lvl4pPr>
            <a:lvl5pPr marL="1899186" indent="-211021">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defTabSz="844083">
              <a:spcBef>
                <a:spcPct val="0"/>
              </a:spcBef>
            </a:pPr>
            <a:fld id="{254272D6-8118-46D0-B256-0C93944B741A}" type="slidenum">
              <a:rPr lang="cs-CZ" altLang="cs-CZ" smtClean="0"/>
              <a:pPr defTabSz="844083">
                <a:spcBef>
                  <a:spcPct val="0"/>
                </a:spcBef>
              </a:pPr>
              <a:t>59</a:t>
            </a:fld>
            <a:endParaRPr lang="cs-CZ" altLang="cs-CZ" smtClean="0"/>
          </a:p>
        </p:txBody>
      </p:sp>
    </p:spTree>
    <p:extLst>
      <p:ext uri="{BB962C8B-B14F-4D97-AF65-F5344CB8AC3E}">
        <p14:creationId xmlns:p14="http://schemas.microsoft.com/office/powerpoint/2010/main" val="2487541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http://</a:t>
            </a:r>
            <a:r>
              <a:rPr lang="en-US" dirty="0" err="1" smtClean="0"/>
              <a:t>www.getmededu.com</a:t>
            </a:r>
            <a:r>
              <a:rPr lang="en-US" dirty="0" smtClean="0"/>
              <a:t>/</a:t>
            </a:r>
            <a:r>
              <a:rPr lang="en-US" dirty="0" err="1" smtClean="0"/>
              <a:t>chromatin.html</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60</a:t>
            </a:fld>
            <a:endParaRPr lang="en-US"/>
          </a:p>
        </p:txBody>
      </p:sp>
    </p:spTree>
    <p:extLst>
      <p:ext uri="{BB962C8B-B14F-4D97-AF65-F5344CB8AC3E}">
        <p14:creationId xmlns:p14="http://schemas.microsoft.com/office/powerpoint/2010/main" val="123651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61</a:t>
            </a:fld>
            <a:endParaRPr lang="en-US"/>
          </a:p>
        </p:txBody>
      </p:sp>
    </p:spTree>
    <p:extLst>
      <p:ext uri="{BB962C8B-B14F-4D97-AF65-F5344CB8AC3E}">
        <p14:creationId xmlns:p14="http://schemas.microsoft.com/office/powerpoint/2010/main" val="1721808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Konstitutivní heterochromatin se jako heterochromatin chová vždy. Obsahuje především různé druhy </a:t>
            </a:r>
            <a:r>
              <a:rPr lang="cs-CZ" dirty="0" err="1" smtClean="0"/>
              <a:t>repetitivní</a:t>
            </a:r>
            <a:r>
              <a:rPr lang="cs-CZ" dirty="0" smtClean="0"/>
              <a:t> DNA (satelitní DNA a mobilní elementy), u </a:t>
            </a:r>
            <a:r>
              <a:rPr lang="cs-CZ" dirty="0" err="1" smtClean="0"/>
              <a:t>kteréých</a:t>
            </a:r>
            <a:r>
              <a:rPr lang="cs-CZ" baseline="0" dirty="0" smtClean="0"/>
              <a:t> není žádoucí, aby se transkribovaly (pokud jsou toho schopny), takže jsou epigeneticky umlčeny – příslušné oblasti jsou označeny epigenetickými značkami (např. metylace histonů a DNA, viz dále) a zkondenzovány. Typicky jsou konstitutivním heterochromatinem tvořeny centromery a pohlavní chromosomy Y a W.  </a:t>
            </a:r>
            <a:endParaRPr lang="cs-CZ" dirty="0" smtClean="0"/>
          </a:p>
          <a:p>
            <a:r>
              <a:rPr lang="cs-CZ" dirty="0" smtClean="0"/>
              <a:t>Fakultativní </a:t>
            </a:r>
            <a:r>
              <a:rPr lang="cs-CZ" dirty="0" err="1" smtClean="0"/>
              <a:t>heteerochromatin</a:t>
            </a:r>
            <a:r>
              <a:rPr lang="cs-CZ" dirty="0" smtClean="0"/>
              <a:t> je heterochromatinem jen dočasně.</a:t>
            </a:r>
            <a:r>
              <a:rPr lang="cs-CZ" baseline="0" dirty="0" smtClean="0"/>
              <a:t> Může obsahovat geny, které momentálně nejsou potřeba a jsou tímto způsobem umlčeny (kondenzace způsobí, že nejsou přístupny RNA polymeráze). </a:t>
            </a:r>
            <a:r>
              <a:rPr lang="cs-CZ" dirty="0" smtClean="0"/>
              <a:t>Příkladem fakultativního heterochromatinu je </a:t>
            </a:r>
            <a:r>
              <a:rPr lang="cs-CZ" dirty="0" err="1" smtClean="0"/>
              <a:t>Barrovo</a:t>
            </a:r>
            <a:r>
              <a:rPr lang="cs-CZ" baseline="0" dirty="0" smtClean="0"/>
              <a:t> tělísko = inaktivovaný chromosom X v buňkách savců (detaily viz přednáška č. 8 Dědičnost a pohlaví).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62</a:t>
            </a:fld>
            <a:endParaRPr lang="en-US"/>
          </a:p>
        </p:txBody>
      </p:sp>
    </p:spTree>
    <p:extLst>
      <p:ext uri="{BB962C8B-B14F-4D97-AF65-F5344CB8AC3E}">
        <p14:creationId xmlns:p14="http://schemas.microsoft.com/office/powerpoint/2010/main" val="11165102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dirty="0" smtClean="0"/>
              <a:t>Definice z </a:t>
            </a:r>
            <a:r>
              <a:rPr lang="cs-CZ" sz="1200" dirty="0" err="1" smtClean="0"/>
              <a:t>Useful</a:t>
            </a:r>
            <a:r>
              <a:rPr lang="cs-CZ" sz="1200" dirty="0" smtClean="0"/>
              <a:t> </a:t>
            </a:r>
            <a:r>
              <a:rPr lang="cs-CZ" sz="1200" dirty="0" err="1" smtClean="0"/>
              <a:t>genetics</a:t>
            </a:r>
            <a:r>
              <a:rPr lang="cs-CZ" sz="1200" dirty="0" smtClean="0"/>
              <a:t>, lekce </a:t>
            </a:r>
            <a:r>
              <a:rPr lang="cs-CZ" sz="1200" dirty="0" err="1" smtClean="0"/>
              <a:t>11D</a:t>
            </a:r>
            <a:endParaRPr lang="en-US" sz="1200"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64</a:t>
            </a:fld>
            <a:endParaRPr lang="en-US"/>
          </a:p>
        </p:txBody>
      </p:sp>
    </p:spTree>
    <p:extLst>
      <p:ext uri="{BB962C8B-B14F-4D97-AF65-F5344CB8AC3E}">
        <p14:creationId xmlns:p14="http://schemas.microsoft.com/office/powerpoint/2010/main" val="9173695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43000" y="685800"/>
            <a:ext cx="4572000" cy="3429000"/>
          </a:xfrm>
          <a:ln/>
        </p:spPr>
      </p:sp>
      <p:sp>
        <p:nvSpPr>
          <p:cNvPr id="73731" name="Rectangle 3"/>
          <p:cNvSpPr>
            <a:spLocks noGrp="1" noChangeArrowheads="1"/>
          </p:cNvSpPr>
          <p:nvPr>
            <p:ph type="body" idx="1"/>
          </p:nvPr>
        </p:nvSpPr>
        <p:spPr>
          <a:noFill/>
        </p:spPr>
        <p:txBody>
          <a:bodyPr/>
          <a:lstStyle/>
          <a:p>
            <a:r>
              <a:rPr lang="cs-CZ" altLang="cs-CZ" dirty="0" smtClean="0">
                <a:latin typeface="Arial" charset="0"/>
              </a:rPr>
              <a:t>Modifikace histonů je jedním z nástrojů epigenetické regulace chromatinu. Jedná se o vratné </a:t>
            </a:r>
            <a:r>
              <a:rPr lang="cs-CZ" altLang="cs-CZ" dirty="0" err="1" smtClean="0">
                <a:latin typeface="Arial" charset="0"/>
              </a:rPr>
              <a:t>posttranslační</a:t>
            </a:r>
            <a:r>
              <a:rPr lang="cs-CZ" altLang="cs-CZ" dirty="0" smtClean="0">
                <a:latin typeface="Arial" charset="0"/>
              </a:rPr>
              <a:t> kovalentní připojení buď skupiny (acetylové, metylové, fosfátové) nebo celého proteinu (</a:t>
            </a:r>
            <a:r>
              <a:rPr lang="cs-CZ" altLang="cs-CZ" dirty="0" err="1" smtClean="0">
                <a:latin typeface="Arial" charset="0"/>
              </a:rPr>
              <a:t>ubiquitin</a:t>
            </a:r>
            <a:r>
              <a:rPr lang="cs-CZ" altLang="cs-CZ" dirty="0" smtClean="0">
                <a:latin typeface="Arial" charset="0"/>
              </a:rPr>
              <a:t>, SUMO) na konkrétní místo na histonu, nejčastěji na N-konec, ale modifikovat lze i C-konec nebo tělo histonu. V současnosti je známo více než 60 pozic na histonech, které mohou být modifikovány. O tom, zda bude mít modifikace represivní nebo aktivující účinek na expresi genu, rozhoduje typ modifikace (metylace, acetylace, …) a pozice modifikované aminokyseliny na histonu (např. metylace může mít aktivační i represivní účinek podle toho, na jaké je aminokyselině – třeba metylace na </a:t>
            </a:r>
            <a:r>
              <a:rPr lang="cs-CZ" altLang="cs-CZ" dirty="0" err="1" smtClean="0">
                <a:latin typeface="Arial" charset="0"/>
              </a:rPr>
              <a:t>lysinech</a:t>
            </a:r>
            <a:r>
              <a:rPr lang="cs-CZ" altLang="cs-CZ" dirty="0" smtClean="0">
                <a:latin typeface="Arial" charset="0"/>
              </a:rPr>
              <a:t> 4, 36 a 79 histonu </a:t>
            </a:r>
            <a:r>
              <a:rPr lang="cs-CZ" altLang="cs-CZ" dirty="0" err="1" smtClean="0">
                <a:latin typeface="Arial" charset="0"/>
              </a:rPr>
              <a:t>H3</a:t>
            </a:r>
            <a:r>
              <a:rPr lang="cs-CZ" altLang="cs-CZ" dirty="0" smtClean="0">
                <a:latin typeface="Arial" charset="0"/>
              </a:rPr>
              <a:t> aktivují, metylace na </a:t>
            </a:r>
            <a:r>
              <a:rPr lang="cs-CZ" altLang="cs-CZ" dirty="0" err="1" smtClean="0">
                <a:latin typeface="Arial" charset="0"/>
              </a:rPr>
              <a:t>lysinech</a:t>
            </a:r>
            <a:r>
              <a:rPr lang="cs-CZ" altLang="cs-CZ" dirty="0" smtClean="0">
                <a:latin typeface="Arial" charset="0"/>
              </a:rPr>
              <a:t> 9 a 27 histonu </a:t>
            </a:r>
            <a:r>
              <a:rPr lang="cs-CZ" altLang="cs-CZ" dirty="0" err="1" smtClean="0">
                <a:latin typeface="Arial" charset="0"/>
              </a:rPr>
              <a:t>H3</a:t>
            </a:r>
            <a:r>
              <a:rPr lang="cs-CZ" altLang="cs-CZ" dirty="0" smtClean="0">
                <a:latin typeface="Arial" charset="0"/>
              </a:rPr>
              <a:t> expresi potlačují). Některé skupiny/proteiny mohou mít jen jeden účinek, např. acetylace a fosforylace jsou aktivující, </a:t>
            </a:r>
            <a:r>
              <a:rPr lang="cs-CZ" altLang="cs-CZ" dirty="0" err="1" smtClean="0">
                <a:latin typeface="Arial" charset="0"/>
              </a:rPr>
              <a:t>sumoylace</a:t>
            </a:r>
            <a:r>
              <a:rPr lang="cs-CZ" altLang="cs-CZ" dirty="0" smtClean="0">
                <a:latin typeface="Arial" charset="0"/>
              </a:rPr>
              <a:t> potlačující.  </a:t>
            </a:r>
          </a:p>
        </p:txBody>
      </p:sp>
    </p:spTree>
    <p:extLst>
      <p:ext uri="{BB962C8B-B14F-4D97-AF65-F5344CB8AC3E}">
        <p14:creationId xmlns:p14="http://schemas.microsoft.com/office/powerpoint/2010/main" val="1132552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a:xfrm>
            <a:off x="1143000" y="685800"/>
            <a:ext cx="4572000" cy="3429000"/>
          </a:xfrm>
          <a:ln/>
        </p:spPr>
      </p:sp>
      <p:sp>
        <p:nvSpPr>
          <p:cNvPr id="76803" name="Zástupný symbol pro poznámky 2"/>
          <p:cNvSpPr>
            <a:spLocks noGrp="1"/>
          </p:cNvSpPr>
          <p:nvPr>
            <p:ph type="body" idx="1"/>
          </p:nvPr>
        </p:nvSpPr>
        <p:spPr>
          <a:noFill/>
        </p:spPr>
        <p:txBody>
          <a:bodyPr/>
          <a:lstStyle/>
          <a:p>
            <a:pPr eaLnBrk="1" hangingPunct="1"/>
            <a:r>
              <a:rPr lang="cs-CZ" altLang="cs-CZ" dirty="0" smtClean="0">
                <a:latin typeface="Arial" charset="0"/>
              </a:rPr>
              <a:t>Dalším epigenetickým nástrojem je metylace DNA, konkrétně přidání metylové skupiny na cytosin. Je to starodávný mechanismus, který se vyskytuje u </a:t>
            </a:r>
            <a:r>
              <a:rPr lang="cs-CZ" altLang="cs-CZ" dirty="0" err="1" smtClean="0">
                <a:latin typeface="Arial" charset="0"/>
              </a:rPr>
              <a:t>prokaryot</a:t>
            </a:r>
            <a:r>
              <a:rPr lang="cs-CZ" altLang="cs-CZ" dirty="0" smtClean="0">
                <a:latin typeface="Arial" charset="0"/>
              </a:rPr>
              <a:t> i </a:t>
            </a:r>
            <a:r>
              <a:rPr lang="cs-CZ" altLang="cs-CZ" dirty="0" err="1" smtClean="0">
                <a:latin typeface="Arial" charset="0"/>
              </a:rPr>
              <a:t>eukaryot</a:t>
            </a:r>
            <a:r>
              <a:rPr lang="cs-CZ" altLang="cs-CZ" dirty="0" smtClean="0">
                <a:latin typeface="Arial" charset="0"/>
              </a:rPr>
              <a:t>. U savců je nezbytná pro zdárný průběh gametogeneze, embryogeneze, inaktivace X a k nastavení genomového imprintingu (tj. inaktivace alel některých genů podle toho, zda přišly od matky nebo od otce).</a:t>
            </a:r>
          </a:p>
          <a:p>
            <a:pPr eaLnBrk="1" hangingPunct="1"/>
            <a:r>
              <a:rPr lang="cs-CZ" altLang="cs-CZ" dirty="0" smtClean="0">
                <a:latin typeface="Arial" charset="0"/>
              </a:rPr>
              <a:t> </a:t>
            </a:r>
            <a:endParaRPr lang="cs-CZ" altLang="cs-CZ" dirty="0" smtClean="0">
              <a:latin typeface="Calibri" pitchFamily="34" charset="0"/>
            </a:endParaRPr>
          </a:p>
          <a:p>
            <a:pPr eaLnBrk="1" hangingPunct="1"/>
            <a:r>
              <a:rPr lang="cs-CZ" altLang="cs-CZ" dirty="0" smtClean="0">
                <a:latin typeface="Calibri" pitchFamily="34" charset="0"/>
              </a:rPr>
              <a:t>Obrázek z http://</a:t>
            </a:r>
            <a:r>
              <a:rPr lang="cs-CZ" altLang="cs-CZ" dirty="0" err="1" smtClean="0">
                <a:latin typeface="Calibri" pitchFamily="34" charset="0"/>
              </a:rPr>
              <a:t>www.hgu.mrc.ac.uk</a:t>
            </a:r>
            <a:endParaRPr lang="cs-CZ" altLang="cs-CZ" dirty="0" smtClean="0">
              <a:latin typeface="Calibri" pitchFamily="34" charset="0"/>
            </a:endParaRPr>
          </a:p>
          <a:p>
            <a:pPr eaLnBrk="1" hangingPunct="1"/>
            <a:endParaRPr lang="en-US" altLang="cs-CZ" dirty="0" smtClean="0">
              <a:latin typeface="Arial" charset="0"/>
            </a:endParaRPr>
          </a:p>
        </p:txBody>
      </p:sp>
      <p:sp>
        <p:nvSpPr>
          <p:cNvPr id="76804" name="Zástupný symbol pro číslo snímku 3"/>
          <p:cNvSpPr>
            <a:spLocks noGrp="1"/>
          </p:cNvSpPr>
          <p:nvPr>
            <p:ph type="sldNum" sz="quarter" idx="5"/>
          </p:nvPr>
        </p:nvSpPr>
        <p:spPr>
          <a:noFill/>
        </p:spPr>
        <p:txBody>
          <a:bodyPr/>
          <a:lstStyle>
            <a:lvl1pPr>
              <a:spcBef>
                <a:spcPct val="30000"/>
              </a:spcBef>
              <a:defRPr sz="1100">
                <a:solidFill>
                  <a:schemeClr val="tx1"/>
                </a:solidFill>
                <a:latin typeface="Arial" charset="0"/>
              </a:defRPr>
            </a:lvl1pPr>
            <a:lvl2pPr marL="685817" indent="-263776">
              <a:spcBef>
                <a:spcPct val="30000"/>
              </a:spcBef>
              <a:defRPr sz="1100">
                <a:solidFill>
                  <a:schemeClr val="tx1"/>
                </a:solidFill>
                <a:latin typeface="Arial" charset="0"/>
              </a:defRPr>
            </a:lvl2pPr>
            <a:lvl3pPr marL="1055103" indent="-211021">
              <a:spcBef>
                <a:spcPct val="30000"/>
              </a:spcBef>
              <a:defRPr sz="1100">
                <a:solidFill>
                  <a:schemeClr val="tx1"/>
                </a:solidFill>
                <a:latin typeface="Arial" charset="0"/>
              </a:defRPr>
            </a:lvl3pPr>
            <a:lvl4pPr marL="1477145" indent="-211021">
              <a:spcBef>
                <a:spcPct val="30000"/>
              </a:spcBef>
              <a:defRPr sz="1100">
                <a:solidFill>
                  <a:schemeClr val="tx1"/>
                </a:solidFill>
                <a:latin typeface="Arial" charset="0"/>
              </a:defRPr>
            </a:lvl4pPr>
            <a:lvl5pPr marL="1899186" indent="-211021">
              <a:spcBef>
                <a:spcPct val="30000"/>
              </a:spcBef>
              <a:defRPr sz="1100">
                <a:solidFill>
                  <a:schemeClr val="tx1"/>
                </a:solidFill>
                <a:latin typeface="Arial" charset="0"/>
              </a:defRPr>
            </a:lvl5pPr>
            <a:lvl6pPr marL="2321227" indent="-211021" eaLnBrk="0" fontAlgn="base" hangingPunct="0">
              <a:spcBef>
                <a:spcPct val="30000"/>
              </a:spcBef>
              <a:spcAft>
                <a:spcPct val="0"/>
              </a:spcAft>
              <a:defRPr sz="1100">
                <a:solidFill>
                  <a:schemeClr val="tx1"/>
                </a:solidFill>
                <a:latin typeface="Arial" charset="0"/>
              </a:defRPr>
            </a:lvl6pPr>
            <a:lvl7pPr marL="2743269" indent="-211021" eaLnBrk="0" fontAlgn="base" hangingPunct="0">
              <a:spcBef>
                <a:spcPct val="30000"/>
              </a:spcBef>
              <a:spcAft>
                <a:spcPct val="0"/>
              </a:spcAft>
              <a:defRPr sz="1100">
                <a:solidFill>
                  <a:schemeClr val="tx1"/>
                </a:solidFill>
                <a:latin typeface="Arial" charset="0"/>
              </a:defRPr>
            </a:lvl7pPr>
            <a:lvl8pPr marL="3165310" indent="-211021" eaLnBrk="0" fontAlgn="base" hangingPunct="0">
              <a:spcBef>
                <a:spcPct val="30000"/>
              </a:spcBef>
              <a:spcAft>
                <a:spcPct val="0"/>
              </a:spcAft>
              <a:defRPr sz="1100">
                <a:solidFill>
                  <a:schemeClr val="tx1"/>
                </a:solidFill>
                <a:latin typeface="Arial" charset="0"/>
              </a:defRPr>
            </a:lvl8pPr>
            <a:lvl9pPr marL="3587351" indent="-211021" eaLnBrk="0" fontAlgn="base" hangingPunct="0">
              <a:spcBef>
                <a:spcPct val="30000"/>
              </a:spcBef>
              <a:spcAft>
                <a:spcPct val="0"/>
              </a:spcAft>
              <a:defRPr sz="1100">
                <a:solidFill>
                  <a:schemeClr val="tx1"/>
                </a:solidFill>
                <a:latin typeface="Arial" charset="0"/>
              </a:defRPr>
            </a:lvl9pPr>
          </a:lstStyle>
          <a:p>
            <a:pPr defTabSz="844083">
              <a:spcBef>
                <a:spcPct val="0"/>
              </a:spcBef>
            </a:pPr>
            <a:fld id="{C98D4E3E-855B-45B9-97CC-615BF4164831}" type="slidenum">
              <a:rPr lang="cs-CZ" altLang="cs-CZ" smtClean="0">
                <a:cs typeface="Arial" charset="0"/>
              </a:rPr>
              <a:pPr defTabSz="844083">
                <a:spcBef>
                  <a:spcPct val="0"/>
                </a:spcBef>
              </a:pPr>
              <a:t>67</a:t>
            </a:fld>
            <a:endParaRPr lang="cs-CZ" altLang="cs-CZ" smtClean="0">
              <a:cs typeface="Arial" charset="0"/>
            </a:endParaRPr>
          </a:p>
        </p:txBody>
      </p:sp>
    </p:spTree>
    <p:extLst>
      <p:ext uri="{BB962C8B-B14F-4D97-AF65-F5344CB8AC3E}">
        <p14:creationId xmlns:p14="http://schemas.microsoft.com/office/powerpoint/2010/main" val="3942299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Barbara </a:t>
            </a:r>
            <a:r>
              <a:rPr lang="cs-CZ" dirty="0" err="1" smtClean="0"/>
              <a:t>McClintock</a:t>
            </a:r>
            <a:r>
              <a:rPr lang="cs-CZ" dirty="0" smtClean="0"/>
              <a:t> byla vynikající vědkyně</a:t>
            </a:r>
            <a:r>
              <a:rPr lang="cs-CZ" baseline="0" dirty="0" smtClean="0"/>
              <a:t> zabývající se genetikou a cytogenetikou kukuřice. Na počátku své kariéry studovala dynamiku chromosomálních zlomů, zjistila, že zlomené konce chromosomů se chovají jinak než přirozené konce (později byly na jejich koncích objeveny speciální sekvence – </a:t>
            </a:r>
            <a:r>
              <a:rPr lang="cs-CZ" baseline="0" dirty="0" err="1" smtClean="0"/>
              <a:t>telomery</a:t>
            </a:r>
            <a:r>
              <a:rPr lang="cs-CZ" baseline="0" dirty="0" smtClean="0"/>
              <a:t>, které jsou dnes intenzivně zkoumány kvůli souvislosti s rakovinou a stárnutím), identifikovala jednotlivé chromosomy kukuřice, a později se zaměřila za zkoumání genetické podstaty zvláštního zbarvení semen kukuřice. Zvláštnost tohoto zbarvení spočívala v tom, že se světlém zrně objevovaly různě velké tmavé skvrny. Absence pigmentu ve světlých liniích kukuřice je způsobeno (mimo jiné) dominantní alelou </a:t>
            </a:r>
            <a:r>
              <a:rPr lang="cs-CZ" i="1" baseline="0" dirty="0" err="1" smtClean="0"/>
              <a:t>C</a:t>
            </a:r>
            <a:r>
              <a:rPr lang="cs-CZ" i="1" baseline="30000" dirty="0" err="1" smtClean="0"/>
              <a:t>I</a:t>
            </a:r>
            <a:r>
              <a:rPr lang="cs-CZ" baseline="0" dirty="0" smtClean="0"/>
              <a:t> genu </a:t>
            </a:r>
            <a:r>
              <a:rPr lang="cs-CZ" i="1" baseline="0" dirty="0" smtClean="0"/>
              <a:t>C</a:t>
            </a:r>
            <a:r>
              <a:rPr lang="cs-CZ" baseline="0" dirty="0" smtClean="0"/>
              <a:t>, která inhibuje přítomnost pigmentu vyrobeného jiným genem. Recesivní alela </a:t>
            </a:r>
            <a:r>
              <a:rPr lang="cs-CZ" i="1" baseline="0" dirty="0" smtClean="0"/>
              <a:t>C</a:t>
            </a:r>
            <a:r>
              <a:rPr lang="cs-CZ" baseline="0" dirty="0" smtClean="0"/>
              <a:t> umožňuje pigmentaci zrna. </a:t>
            </a:r>
            <a:r>
              <a:rPr lang="cs-CZ" baseline="0" dirty="0" err="1" smtClean="0"/>
              <a:t>McClintock</a:t>
            </a:r>
            <a:r>
              <a:rPr lang="cs-CZ" baseline="0" dirty="0" smtClean="0"/>
              <a:t> vysvětlovala vznik strakatého zbarvení odlomením kusu chromosomu, který nesl inhibující alelu a tím umožnil v konkrétní buňce a jejích potomcích fialové zbarvení (viz dále). Zároveň různě velké skvrny svědčily o tom, že k této ztrátě docházelo v různou dobu</a:t>
            </a:r>
            <a:r>
              <a:rPr lang="en-US" baseline="0" dirty="0" smtClean="0"/>
              <a:t>;</a:t>
            </a:r>
            <a:r>
              <a:rPr lang="cs-CZ" baseline="0" dirty="0" smtClean="0"/>
              <a:t> čím dříve, tím větší byla kolonie tmavých buněk a tím i skvrna. Za zlom chromosomu byl zodpovědný neznámý faktor, který </a:t>
            </a:r>
            <a:r>
              <a:rPr lang="cs-CZ" baseline="0" dirty="0" err="1" smtClean="0"/>
              <a:t>McClintock</a:t>
            </a:r>
            <a:r>
              <a:rPr lang="cs-CZ" baseline="0" dirty="0" smtClean="0"/>
              <a:t> nazvala </a:t>
            </a:r>
            <a:r>
              <a:rPr lang="cs-CZ" baseline="0" dirty="0" err="1" smtClean="0"/>
              <a:t>dissociator</a:t>
            </a:r>
            <a:r>
              <a:rPr lang="cs-CZ" baseline="0" dirty="0" smtClean="0"/>
              <a:t> (</a:t>
            </a:r>
            <a:r>
              <a:rPr lang="cs-CZ" baseline="0" dirty="0" err="1" smtClean="0"/>
              <a:t>Ds</a:t>
            </a:r>
            <a:r>
              <a:rPr lang="cs-CZ" baseline="0" dirty="0" smtClean="0"/>
              <a:t>). Ten ale fungoval jen tehdy, byl-li v jedinci přítomen i další element, pojmenovaný </a:t>
            </a:r>
            <a:r>
              <a:rPr lang="cs-CZ" baseline="0" dirty="0" err="1" smtClean="0"/>
              <a:t>Ac</a:t>
            </a:r>
            <a:r>
              <a:rPr lang="cs-CZ" baseline="0" dirty="0" smtClean="0"/>
              <a:t> (</a:t>
            </a:r>
            <a:r>
              <a:rPr lang="cs-CZ" baseline="0" dirty="0" err="1" smtClean="0"/>
              <a:t>activator</a:t>
            </a:r>
            <a:r>
              <a:rPr lang="cs-CZ" baseline="0" dirty="0" smtClean="0"/>
              <a:t>). Zároveň bylo evidentní, že se </a:t>
            </a:r>
            <a:r>
              <a:rPr lang="cs-CZ" baseline="0" dirty="0" err="1" smtClean="0"/>
              <a:t>Ds</a:t>
            </a:r>
            <a:r>
              <a:rPr lang="cs-CZ" baseline="0" dirty="0" smtClean="0"/>
              <a:t> nachází ve více kopiích v různých částech genomu a je mobilní. Tyto poznatky se dramaticky lišily od tehdejšího konceptu, totiž že geny se na chromosomech nacházejí v neměnné pozici. Zřejmě proto byl objev mobilních elementů náležitě oceněn až po poměrně dlouhé době, když byly objeveny i u dalších organismů. V roce 1983, tj. cca 30 let po publikování prací o mobilních elementech, získala za jejich objev Barbara </a:t>
            </a:r>
            <a:r>
              <a:rPr lang="cs-CZ" baseline="0" dirty="0" err="1" smtClean="0"/>
              <a:t>McClintock</a:t>
            </a:r>
            <a:r>
              <a:rPr lang="cs-CZ" baseline="0" dirty="0" smtClean="0"/>
              <a:t> Nobelovu cenu za fyziologii a medicínu. </a:t>
            </a:r>
            <a:endParaRPr lang="cs-CZ" dirty="0" smtClean="0"/>
          </a:p>
          <a:p>
            <a:endParaRPr lang="cs-CZ" dirty="0" smtClean="0"/>
          </a:p>
          <a:p>
            <a:r>
              <a:rPr lang="cs-CZ" dirty="0" smtClean="0"/>
              <a:t>Obrázky z </a:t>
            </a:r>
          </a:p>
          <a:p>
            <a:r>
              <a:rPr lang="cs-CZ" dirty="0" smtClean="0"/>
              <a:t>https://</a:t>
            </a:r>
            <a:r>
              <a:rPr lang="cs-CZ" dirty="0" err="1" smtClean="0"/>
              <a:t>www.nature.com</a:t>
            </a:r>
            <a:r>
              <a:rPr lang="cs-CZ" dirty="0" smtClean="0"/>
              <a:t>/</a:t>
            </a:r>
            <a:r>
              <a:rPr lang="cs-CZ" dirty="0" err="1" smtClean="0"/>
              <a:t>scitable</a:t>
            </a:r>
            <a:r>
              <a:rPr lang="cs-CZ" dirty="0" smtClean="0"/>
              <a:t>/</a:t>
            </a:r>
            <a:r>
              <a:rPr lang="cs-CZ" dirty="0" err="1" smtClean="0"/>
              <a:t>topicpage</a:t>
            </a:r>
            <a:r>
              <a:rPr lang="cs-CZ" dirty="0" smtClean="0"/>
              <a:t>/barbara-</a:t>
            </a:r>
            <a:r>
              <a:rPr lang="cs-CZ" dirty="0" err="1" smtClean="0"/>
              <a:t>mcclintock</a:t>
            </a:r>
            <a:r>
              <a:rPr lang="cs-CZ" dirty="0" smtClean="0"/>
              <a:t>-and-</a:t>
            </a:r>
            <a:r>
              <a:rPr lang="cs-CZ" dirty="0" err="1" smtClean="0"/>
              <a:t>the</a:t>
            </a:r>
            <a:r>
              <a:rPr lang="cs-CZ" dirty="0" smtClean="0"/>
              <a:t>-</a:t>
            </a:r>
            <a:r>
              <a:rPr lang="cs-CZ" dirty="0" err="1" smtClean="0"/>
              <a:t>discovery</a:t>
            </a:r>
            <a:r>
              <a:rPr lang="cs-CZ" dirty="0" smtClean="0"/>
              <a:t>-</a:t>
            </a:r>
            <a:r>
              <a:rPr lang="cs-CZ" dirty="0" err="1" smtClean="0"/>
              <a:t>of</a:t>
            </a:r>
            <a:r>
              <a:rPr lang="cs-CZ" dirty="0" smtClean="0"/>
              <a:t>-jumping-34083</a:t>
            </a:r>
          </a:p>
          <a:p>
            <a:r>
              <a:rPr lang="en-US" dirty="0" smtClean="0"/>
              <a:t>https://</a:t>
            </a:r>
            <a:r>
              <a:rPr lang="en-US" dirty="0" err="1" smtClean="0"/>
              <a:t>sites.google.com</a:t>
            </a:r>
            <a:r>
              <a:rPr lang="en-US" dirty="0" smtClean="0"/>
              <a:t>/site/</a:t>
            </a:r>
            <a:r>
              <a:rPr lang="en-US" dirty="0" err="1" smtClean="0"/>
              <a:t>geneticistbarbaramcclintock</a:t>
            </a:r>
            <a:r>
              <a:rPr lang="en-US" dirty="0" smtClean="0"/>
              <a:t>/</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7</a:t>
            </a:fld>
            <a:endParaRPr lang="cs-CZ"/>
          </a:p>
        </p:txBody>
      </p:sp>
    </p:spTree>
    <p:extLst>
      <p:ext uri="{BB962C8B-B14F-4D97-AF65-F5344CB8AC3E}">
        <p14:creationId xmlns:p14="http://schemas.microsoft.com/office/powerpoint/2010/main" val="24750984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Metylace DNA je nejlépe prostudovanou epigenetickou modifikací. Tato modifikace se většinou dělá na cytosinu před guaninem (</a:t>
            </a:r>
            <a:r>
              <a:rPr lang="cs-CZ" altLang="cs-CZ" dirty="0" err="1" smtClean="0"/>
              <a:t>CpG</a:t>
            </a:r>
            <a:r>
              <a:rPr lang="cs-CZ" altLang="cs-CZ" dirty="0" smtClean="0"/>
              <a:t>) přidáním metylové skupiny za vzniky 5-</a:t>
            </a:r>
            <a:r>
              <a:rPr lang="cs-CZ" altLang="cs-CZ" dirty="0" err="1" smtClean="0"/>
              <a:t>metylcytosinu</a:t>
            </a:r>
            <a:r>
              <a:rPr lang="cs-CZ" altLang="cs-CZ" dirty="0" smtClean="0"/>
              <a:t>. </a:t>
            </a:r>
            <a:r>
              <a:rPr lang="cs-CZ" altLang="cs-CZ" dirty="0" err="1" smtClean="0"/>
              <a:t>CpGs</a:t>
            </a:r>
            <a:r>
              <a:rPr lang="cs-CZ" altLang="cs-CZ" dirty="0" smtClean="0"/>
              <a:t> v lidském genomu nejsou rozmístěné symetricky, obecně jsou časté v promotorech genů (cca ½ genů má </a:t>
            </a:r>
            <a:r>
              <a:rPr lang="cs-CZ" altLang="cs-CZ" dirty="0" err="1" smtClean="0"/>
              <a:t>CpG</a:t>
            </a:r>
            <a:r>
              <a:rPr lang="cs-CZ" altLang="cs-CZ" dirty="0" smtClean="0"/>
              <a:t> ostrůvek). Metylace promotoru většinou znamená jeho umlčení, naopak </a:t>
            </a:r>
            <a:r>
              <a:rPr lang="cs-CZ" altLang="cs-CZ" dirty="0" err="1" smtClean="0"/>
              <a:t>demetylace</a:t>
            </a:r>
            <a:r>
              <a:rPr lang="cs-CZ" altLang="cs-CZ" dirty="0" smtClean="0"/>
              <a:t> jeho aktivaci (i když to není pravidlem). </a:t>
            </a:r>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68</a:t>
            </a:fld>
            <a:endParaRPr lang="en-US"/>
          </a:p>
        </p:txBody>
      </p:sp>
    </p:spTree>
    <p:extLst>
      <p:ext uri="{BB962C8B-B14F-4D97-AF65-F5344CB8AC3E}">
        <p14:creationId xmlns:p14="http://schemas.microsoft.com/office/powerpoint/2010/main" val="10267970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smtClean="0"/>
              <a:t>Metylace je udržována/vytvářena DNA </a:t>
            </a:r>
            <a:r>
              <a:rPr lang="cs-CZ" altLang="cs-CZ" dirty="0" err="1" smtClean="0"/>
              <a:t>metyltransferázami</a:t>
            </a:r>
            <a:r>
              <a:rPr lang="cs-CZ" altLang="cs-CZ" dirty="0" smtClean="0"/>
              <a:t>, které katalyzují přenos metylové skupiny na cytosin. </a:t>
            </a:r>
            <a:r>
              <a:rPr lang="cs-CZ" altLang="cs-CZ" dirty="0" err="1" smtClean="0"/>
              <a:t>DNMT1</a:t>
            </a:r>
            <a:r>
              <a:rPr lang="cs-CZ" altLang="cs-CZ" dirty="0" smtClean="0"/>
              <a:t> je nejhojnější </a:t>
            </a:r>
            <a:r>
              <a:rPr lang="cs-CZ" altLang="cs-CZ" dirty="0" err="1" smtClean="0"/>
              <a:t>metyltransferázou</a:t>
            </a:r>
            <a:r>
              <a:rPr lang="cs-CZ" altLang="cs-CZ" dirty="0" smtClean="0"/>
              <a:t> v somatických buňkách a udržuje metylační </a:t>
            </a:r>
            <a:r>
              <a:rPr lang="cs-CZ" altLang="cs-CZ" dirty="0" err="1" smtClean="0"/>
              <a:t>pattern</a:t>
            </a:r>
            <a:r>
              <a:rPr lang="cs-CZ" altLang="cs-CZ" dirty="0" smtClean="0"/>
              <a:t> po replikaci DNA, je důležitá pro genomový imprinting (</a:t>
            </a:r>
            <a:r>
              <a:rPr lang="cs-CZ" altLang="cs-CZ" dirty="0" err="1" smtClean="0"/>
              <a:t>GI</a:t>
            </a:r>
            <a:r>
              <a:rPr lang="cs-CZ" altLang="cs-CZ" dirty="0" smtClean="0"/>
              <a:t>) a inaktivaci chromosomu X. </a:t>
            </a:r>
            <a:endParaRPr lang="cs-CZ" dirty="0" smtClean="0"/>
          </a:p>
          <a:p>
            <a:endParaRPr lang="cs-CZ" dirty="0" smtClean="0"/>
          </a:p>
          <a:p>
            <a:r>
              <a:rPr lang="cs-CZ" dirty="0" smtClean="0"/>
              <a:t>Obrázek podle </a:t>
            </a:r>
            <a:r>
              <a:rPr lang="cs-CZ" dirty="0" err="1" smtClean="0"/>
              <a:t>Useful</a:t>
            </a:r>
            <a:r>
              <a:rPr lang="cs-CZ" dirty="0" smtClean="0"/>
              <a:t> </a:t>
            </a:r>
            <a:r>
              <a:rPr lang="cs-CZ" dirty="0" err="1" smtClean="0"/>
              <a:t>genetics</a:t>
            </a:r>
            <a:r>
              <a:rPr lang="cs-CZ" dirty="0" smtClean="0"/>
              <a:t>, lekce </a:t>
            </a:r>
            <a:r>
              <a:rPr lang="cs-CZ" dirty="0" err="1" smtClean="0"/>
              <a:t>11D</a:t>
            </a:r>
            <a:r>
              <a:rPr lang="cs-CZ" dirty="0" smtClean="0"/>
              <a:t>.</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69</a:t>
            </a:fld>
            <a:endParaRPr lang="en-US"/>
          </a:p>
        </p:txBody>
      </p:sp>
    </p:spTree>
    <p:extLst>
      <p:ext uri="{BB962C8B-B14F-4D97-AF65-F5344CB8AC3E}">
        <p14:creationId xmlns:p14="http://schemas.microsoft.com/office/powerpoint/2010/main" val="646560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Aby metylace</a:t>
            </a:r>
            <a:r>
              <a:rPr lang="cs-CZ" altLang="cs-CZ" baseline="0" dirty="0" smtClean="0"/>
              <a:t> DNA plnila svojí epigenetickou funkci, je potřeba dělat nové metylace na místech, kde nejsou. K tomu slouží jiné </a:t>
            </a:r>
            <a:r>
              <a:rPr lang="cs-CZ" altLang="cs-CZ" dirty="0" err="1" smtClean="0"/>
              <a:t>metyltransferázy</a:t>
            </a:r>
            <a:r>
              <a:rPr lang="cs-CZ" altLang="cs-CZ" dirty="0" smtClean="0"/>
              <a:t>, které </a:t>
            </a:r>
            <a:r>
              <a:rPr lang="cs-CZ" altLang="cs-CZ" dirty="0" err="1" smtClean="0"/>
              <a:t>metylují</a:t>
            </a:r>
            <a:r>
              <a:rPr lang="cs-CZ" altLang="cs-CZ" dirty="0" smtClean="0"/>
              <a:t> konkrétní</a:t>
            </a:r>
            <a:r>
              <a:rPr lang="cs-CZ" altLang="cs-CZ" baseline="0" dirty="0" smtClean="0"/>
              <a:t> a zatím </a:t>
            </a:r>
            <a:r>
              <a:rPr lang="cs-CZ" altLang="cs-CZ" baseline="0" dirty="0" err="1" smtClean="0"/>
              <a:t>nenametylované</a:t>
            </a:r>
            <a:r>
              <a:rPr lang="cs-CZ" altLang="cs-CZ" baseline="0" dirty="0" smtClean="0"/>
              <a:t> </a:t>
            </a:r>
            <a:r>
              <a:rPr lang="cs-CZ" altLang="cs-CZ" dirty="0" err="1" smtClean="0"/>
              <a:t>CpG</a:t>
            </a:r>
            <a:r>
              <a:rPr lang="cs-CZ" altLang="cs-CZ" dirty="0" smtClean="0"/>
              <a:t>. Tyto </a:t>
            </a:r>
            <a:r>
              <a:rPr lang="cs-CZ" altLang="cs-CZ" dirty="0" err="1" smtClean="0"/>
              <a:t>metyltransferázy</a:t>
            </a:r>
            <a:r>
              <a:rPr lang="cs-CZ" altLang="cs-CZ" dirty="0" smtClean="0"/>
              <a:t> jsou klíčové pro embryonální vývoj savců a jsou potřeba pro </a:t>
            </a:r>
            <a:r>
              <a:rPr lang="cs-CZ" altLang="cs-CZ" i="1" dirty="0" smtClean="0"/>
              <a:t>de novo </a:t>
            </a:r>
            <a:r>
              <a:rPr lang="cs-CZ" altLang="cs-CZ" dirty="0" smtClean="0"/>
              <a:t>ustavení metylací po globální </a:t>
            </a:r>
            <a:r>
              <a:rPr lang="cs-CZ" altLang="cs-CZ" dirty="0" err="1" smtClean="0"/>
              <a:t>demetylaci</a:t>
            </a:r>
            <a:r>
              <a:rPr lang="cs-CZ" altLang="cs-CZ" dirty="0" smtClean="0"/>
              <a:t> genomu po implantaci embrya. </a:t>
            </a:r>
          </a:p>
          <a:p>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podle </a:t>
            </a:r>
            <a:r>
              <a:rPr lang="cs-CZ" dirty="0" err="1" smtClean="0"/>
              <a:t>Useful</a:t>
            </a:r>
            <a:r>
              <a:rPr lang="cs-CZ" dirty="0" smtClean="0"/>
              <a:t> </a:t>
            </a:r>
            <a:r>
              <a:rPr lang="cs-CZ" dirty="0" err="1" smtClean="0"/>
              <a:t>genetics</a:t>
            </a:r>
            <a:r>
              <a:rPr lang="cs-CZ" dirty="0" smtClean="0"/>
              <a:t>, lekce </a:t>
            </a:r>
            <a:r>
              <a:rPr lang="cs-CZ" dirty="0" err="1" smtClean="0"/>
              <a:t>11D</a:t>
            </a:r>
            <a:r>
              <a:rPr lang="cs-CZ" dirty="0" smtClean="0"/>
              <a:t>.</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70</a:t>
            </a:fld>
            <a:endParaRPr lang="en-US"/>
          </a:p>
        </p:txBody>
      </p:sp>
    </p:spTree>
    <p:extLst>
      <p:ext uri="{BB962C8B-B14F-4D97-AF65-F5344CB8AC3E}">
        <p14:creationId xmlns:p14="http://schemas.microsoft.com/office/powerpoint/2010/main" val="2148039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smtClean="0"/>
              <a:t>I když u většiny dlouhých nekódujících</a:t>
            </a:r>
            <a:r>
              <a:rPr lang="cs-CZ" altLang="cs-CZ" baseline="0" dirty="0" smtClean="0"/>
              <a:t> RNA (long non-</a:t>
            </a:r>
            <a:r>
              <a:rPr lang="cs-CZ" altLang="cs-CZ" baseline="0" dirty="0" err="1" smtClean="0"/>
              <a:t>coding</a:t>
            </a:r>
            <a:r>
              <a:rPr lang="cs-CZ" altLang="cs-CZ" baseline="0" dirty="0" smtClean="0"/>
              <a:t> RNA, </a:t>
            </a:r>
            <a:r>
              <a:rPr lang="cs-CZ" altLang="cs-CZ" dirty="0" err="1" smtClean="0"/>
              <a:t>lncRNA</a:t>
            </a:r>
            <a:r>
              <a:rPr lang="cs-CZ" altLang="cs-CZ" dirty="0" smtClean="0"/>
              <a:t>) neznáme funkci, některé jejich vlastnosti napovídají, že funkci mají: 1) jsou exprimovány a alternativně</a:t>
            </a:r>
            <a:r>
              <a:rPr lang="cs-CZ" altLang="cs-CZ" baseline="0" dirty="0" smtClean="0"/>
              <a:t> sestřihovány b</a:t>
            </a:r>
            <a:r>
              <a:rPr lang="cs-CZ" altLang="cs-CZ" dirty="0" smtClean="0"/>
              <a:t>ěhem diferenciace, 2) jejich exprese je</a:t>
            </a:r>
            <a:r>
              <a:rPr lang="cs-CZ" altLang="cs-CZ" baseline="0" dirty="0" smtClean="0"/>
              <a:t> jiná </a:t>
            </a:r>
            <a:r>
              <a:rPr lang="cs-CZ" altLang="cs-CZ" dirty="0" smtClean="0"/>
              <a:t>v rakovinných buňkách, 3) nacházejí se v chromatinu v oblasti aktivních genů, 4) jejich exprese je regulována růstovými</a:t>
            </a:r>
            <a:r>
              <a:rPr lang="cs-CZ" altLang="cs-CZ" baseline="0" dirty="0" smtClean="0"/>
              <a:t> faktory,</a:t>
            </a:r>
            <a:r>
              <a:rPr lang="cs-CZ" altLang="cs-CZ" dirty="0" smtClean="0"/>
              <a:t> 5) jejich exprese</a:t>
            </a:r>
            <a:r>
              <a:rPr lang="cs-CZ" altLang="cs-CZ" baseline="0" dirty="0" smtClean="0"/>
              <a:t> je </a:t>
            </a:r>
            <a:r>
              <a:rPr lang="cs-CZ" altLang="cs-CZ" dirty="0" smtClean="0"/>
              <a:t>tkáňově a buněčně specifická. </a:t>
            </a:r>
          </a:p>
          <a:p>
            <a:pPr eaLnBrk="1" hangingPunct="1"/>
            <a:r>
              <a:rPr lang="cs-CZ" altLang="cs-CZ" dirty="0" smtClean="0"/>
              <a:t>Důkazy o funkci konkrétních </a:t>
            </a:r>
            <a:r>
              <a:rPr lang="cs-CZ" altLang="cs-CZ" dirty="0" err="1" smtClean="0"/>
              <a:t>lncRNAs</a:t>
            </a:r>
            <a:r>
              <a:rPr lang="cs-CZ" altLang="cs-CZ" dirty="0" smtClean="0"/>
              <a:t> přibývají, týkají se např. </a:t>
            </a:r>
            <a:r>
              <a:rPr lang="cs-CZ" altLang="cs-CZ" dirty="0" err="1" smtClean="0"/>
              <a:t>reprogramování</a:t>
            </a:r>
            <a:r>
              <a:rPr lang="cs-CZ" altLang="cs-CZ" dirty="0" smtClean="0"/>
              <a:t> kmenových buněk, regulace exprese </a:t>
            </a:r>
            <a:r>
              <a:rPr lang="cs-CZ" altLang="cs-CZ" dirty="0" err="1" smtClean="0"/>
              <a:t>homeotických</a:t>
            </a:r>
            <a:r>
              <a:rPr lang="cs-CZ" altLang="cs-CZ" dirty="0" smtClean="0"/>
              <a:t> genů, metastáze rakoviny, genomového imprintingu, inaktivace chromosomu X, regulace tumor supresorového</a:t>
            </a:r>
            <a:r>
              <a:rPr lang="cs-CZ" altLang="cs-CZ" baseline="0" dirty="0" smtClean="0"/>
              <a:t> genu</a:t>
            </a:r>
            <a:r>
              <a:rPr lang="cs-CZ" altLang="cs-CZ" dirty="0" smtClean="0"/>
              <a:t> </a:t>
            </a:r>
            <a:r>
              <a:rPr lang="cs-CZ" altLang="cs-CZ" dirty="0" err="1" smtClean="0"/>
              <a:t>p53</a:t>
            </a:r>
            <a:r>
              <a:rPr lang="cs-CZ" altLang="cs-CZ" dirty="0" smtClean="0"/>
              <a:t>, .... Obecně hlavní funkcí </a:t>
            </a:r>
            <a:r>
              <a:rPr lang="cs-CZ" altLang="cs-CZ" dirty="0" err="1" smtClean="0"/>
              <a:t>lncRNA</a:t>
            </a:r>
            <a:r>
              <a:rPr lang="cs-CZ" altLang="cs-CZ" dirty="0" smtClean="0"/>
              <a:t> je zřejmě regulace epigenetických procesů.</a:t>
            </a:r>
          </a:p>
          <a:p>
            <a:pPr eaLnBrk="1" hangingPunct="1"/>
            <a:endParaRPr lang="cs-CZ" alt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err="1" smtClean="0"/>
              <a:t>Info</a:t>
            </a:r>
            <a:r>
              <a:rPr lang="cs-CZ" altLang="cs-CZ" dirty="0" smtClean="0"/>
              <a:t> z </a:t>
            </a:r>
            <a:r>
              <a:rPr lang="cs-CZ" altLang="cs-CZ" sz="1200" dirty="0" smtClean="0">
                <a:latin typeface="Calibri" pitchFamily="34" charset="0"/>
              </a:rPr>
              <a:t>Morris and Volt 2010</a:t>
            </a:r>
          </a:p>
          <a:p>
            <a:pPr eaLnBrk="1" hangingPunct="1"/>
            <a:endParaRPr lang="cs-CZ" altLang="cs-CZ" dirty="0" smtClean="0"/>
          </a:p>
          <a:p>
            <a:pPr eaLnBrk="1" hangingPunct="1"/>
            <a:endParaRPr lang="cs-CZ" altLang="cs-CZ" dirty="0" smtClean="0"/>
          </a:p>
        </p:txBody>
      </p:sp>
      <p:sp>
        <p:nvSpPr>
          <p:cNvPr id="163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B4E01D4D-3F0A-4196-A14F-9B76E83B4198}" type="slidenum">
              <a:rPr lang="cs-CZ" altLang="cs-CZ" sz="1200" b="1">
                <a:latin typeface="Arial" charset="0"/>
              </a:rPr>
              <a:pPr eaLnBrk="0" hangingPunct="0">
                <a:spcBef>
                  <a:spcPct val="0"/>
                </a:spcBef>
              </a:pPr>
              <a:t>71</a:t>
            </a:fld>
            <a:endParaRPr lang="cs-CZ" altLang="cs-CZ" sz="1200" b="1">
              <a:latin typeface="Arial" charset="0"/>
            </a:endParaRPr>
          </a:p>
        </p:txBody>
      </p:sp>
    </p:spTree>
    <p:extLst>
      <p:ext uri="{BB962C8B-B14F-4D97-AF65-F5344CB8AC3E}">
        <p14:creationId xmlns:p14="http://schemas.microsoft.com/office/powerpoint/2010/main" val="2142529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Upravený</a:t>
            </a:r>
            <a:r>
              <a:rPr lang="cs-CZ" baseline="0" dirty="0" smtClean="0"/>
              <a:t> o</a:t>
            </a:r>
            <a:r>
              <a:rPr lang="cs-CZ" dirty="0" smtClean="0"/>
              <a:t>brázek</a:t>
            </a:r>
            <a:r>
              <a:rPr lang="cs-CZ" baseline="0" dirty="0" smtClean="0"/>
              <a:t> podle </a:t>
            </a:r>
            <a:r>
              <a:rPr lang="pt-BR" baseline="0" dirty="0" smtClean="0"/>
              <a:t>Shi a Wu (2009) doi:10.1186/1477-7827-7-59</a:t>
            </a:r>
            <a:r>
              <a:rPr lang="cs-CZ" baseline="0" dirty="0" smtClean="0"/>
              <a:t> </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73</a:t>
            </a:fld>
            <a:endParaRPr lang="en-US"/>
          </a:p>
        </p:txBody>
      </p:sp>
    </p:spTree>
    <p:extLst>
      <p:ext uri="{BB962C8B-B14F-4D97-AF65-F5344CB8AC3E}">
        <p14:creationId xmlns:p14="http://schemas.microsoft.com/office/powerpoint/2010/main" val="3033294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latin typeface="Arial" charset="0"/>
              </a:rPr>
              <a:t>Genom sice není neměnný, ale jeho vývoj probíhá velice pomalu. Přizpůsobení konkrétním podmínkám prostředí, případně diferenciace buněk (u některých druhů i jedinců) tak musí být zajištěno jiným způsobem, </a:t>
            </a:r>
            <a:r>
              <a:rPr lang="cs-CZ" altLang="cs-CZ" dirty="0" err="1" smtClean="0">
                <a:latin typeface="Arial" charset="0"/>
              </a:rPr>
              <a:t>epigenomem</a:t>
            </a:r>
            <a:r>
              <a:rPr lang="cs-CZ" altLang="cs-CZ" dirty="0" smtClean="0">
                <a:latin typeface="Arial" charset="0"/>
              </a:rPr>
              <a:t>. </a:t>
            </a:r>
            <a:r>
              <a:rPr lang="cs-CZ" altLang="cs-CZ" dirty="0" err="1" smtClean="0">
                <a:latin typeface="Arial" charset="0"/>
              </a:rPr>
              <a:t>Epigenom</a:t>
            </a:r>
            <a:r>
              <a:rPr lang="cs-CZ" altLang="cs-CZ" dirty="0" smtClean="0">
                <a:latin typeface="Arial" charset="0"/>
              </a:rPr>
              <a:t> je soubor epigenetických značek, které rozhodují o tom, které části genomu se v danou chvíli, v dané buňce (organismu) budou používat. Buňky, které mají identický genom, se tak mohou fenotypově radikálně lišit (např. nervová vs. svalová buňka). Krásným příkladem vlivu </a:t>
            </a:r>
            <a:r>
              <a:rPr lang="cs-CZ" altLang="cs-CZ" dirty="0" err="1" smtClean="0">
                <a:latin typeface="Arial" charset="0"/>
              </a:rPr>
              <a:t>epigenomu</a:t>
            </a:r>
            <a:r>
              <a:rPr lang="cs-CZ" altLang="cs-CZ" dirty="0" smtClean="0">
                <a:latin typeface="Arial" charset="0"/>
              </a:rPr>
              <a:t> na fenotyp je </a:t>
            </a:r>
            <a:r>
              <a:rPr lang="cs-CZ" altLang="cs-CZ" dirty="0" err="1" smtClean="0">
                <a:latin typeface="Arial" charset="0"/>
              </a:rPr>
              <a:t>polyfenismus</a:t>
            </a:r>
            <a:r>
              <a:rPr lang="cs-CZ" altLang="cs-CZ" dirty="0" smtClean="0">
                <a:latin typeface="Arial" charset="0"/>
              </a:rPr>
              <a:t>, kdy jedinci stejného druhu mají velmi odlišný vzhled a chování. Příkladem jsou mravenci nebo včely, kdy se sestry mohou vyvinout v krátkověké sterilní dělnice nebo dlouhověké plodné královny pouze vlivem vnějšího prostředí. Dalším příkladem jsou mšice, které mají komplexní cyklus, kdy se střídají sexuální a asexuální fáze. Během letního asexuálního množení se tvoří bezkřídlí a okřídlení jedinci. Stimulem ke vzniku okřídleného fenotypu je hustota populace, kvalita živné rostliny, predátoři, paraziti, patogeny, ….</a:t>
            </a:r>
          </a:p>
          <a:p>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75</a:t>
            </a:fld>
            <a:endParaRPr lang="en-US"/>
          </a:p>
        </p:txBody>
      </p:sp>
    </p:spTree>
    <p:extLst>
      <p:ext uri="{BB962C8B-B14F-4D97-AF65-F5344CB8AC3E}">
        <p14:creationId xmlns:p14="http://schemas.microsoft.com/office/powerpoint/2010/main" val="3127200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Nejnápadnějším případem polyfénismu jsou kasty u sociálního hmyzu (mravenci, včely, čmeláci). U včel se z oplozených vajíček vylíhne samička, která má potenciál stát se královnou, žít několik let a zplodit mnoho potomků (až 2000 denně), nebo dělnicí, která je sterilní a žije několik týdnů. Osud samičky je dán potravou (královny jsou krmeny mateří kašičkou po celý vývoj, budoucí dělnice jen 4 dny, pak pylem) a feromony, které královna uvolňuje. </a:t>
            </a:r>
          </a:p>
          <a:p>
            <a:r>
              <a:rPr lang="cs-CZ" altLang="cs-CZ" smtClean="0"/>
              <a:t>     Aktivita genů v jednotlivých kastách je dána, mimo jiné, rozdíly v metylaci DNA. Královny mají obecně menší úroveň metylace než dělnice, takže když byla experimentálně pomocí RNAi vyřazena Dnmt3, samičky se vyvíjely v královny. DNA metylace je tedy potřeba k udělání dělnice. Mateří kašička obsahuje látky, které inhibují Dnmt a inhibují histon deacetylázu (což udržuje chromatin přístupný pro transkripci).</a:t>
            </a:r>
          </a:p>
          <a:p>
            <a:r>
              <a:rPr lang="cs-CZ" altLang="cs-CZ" smtClean="0"/>
              <a:t>Cridge et al. 2015</a:t>
            </a:r>
          </a:p>
        </p:txBody>
      </p:sp>
      <p:sp>
        <p:nvSpPr>
          <p:cNvPr id="1843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685817" indent="-263776">
              <a:defRPr>
                <a:solidFill>
                  <a:schemeClr val="tx1"/>
                </a:solidFill>
                <a:latin typeface="Arial" charset="0"/>
              </a:defRPr>
            </a:lvl2pPr>
            <a:lvl3pPr marL="1055103" indent="-211021">
              <a:defRPr>
                <a:solidFill>
                  <a:schemeClr val="tx1"/>
                </a:solidFill>
                <a:latin typeface="Arial" charset="0"/>
              </a:defRPr>
            </a:lvl3pPr>
            <a:lvl4pPr marL="1477145" indent="-211021">
              <a:defRPr>
                <a:solidFill>
                  <a:schemeClr val="tx1"/>
                </a:solidFill>
                <a:latin typeface="Arial" charset="0"/>
              </a:defRPr>
            </a:lvl4pPr>
            <a:lvl5pPr marL="1899186" indent="-211021">
              <a:defRPr>
                <a:solidFill>
                  <a:schemeClr val="tx1"/>
                </a:solidFill>
                <a:latin typeface="Arial" charset="0"/>
              </a:defRPr>
            </a:lvl5pPr>
            <a:lvl6pPr marL="2321227" indent="-211021" eaLnBrk="0" fontAlgn="base" hangingPunct="0">
              <a:spcBef>
                <a:spcPct val="0"/>
              </a:spcBef>
              <a:spcAft>
                <a:spcPct val="0"/>
              </a:spcAft>
              <a:defRPr>
                <a:solidFill>
                  <a:schemeClr val="tx1"/>
                </a:solidFill>
                <a:latin typeface="Arial" charset="0"/>
              </a:defRPr>
            </a:lvl6pPr>
            <a:lvl7pPr marL="2743269" indent="-211021" eaLnBrk="0" fontAlgn="base" hangingPunct="0">
              <a:spcBef>
                <a:spcPct val="0"/>
              </a:spcBef>
              <a:spcAft>
                <a:spcPct val="0"/>
              </a:spcAft>
              <a:defRPr>
                <a:solidFill>
                  <a:schemeClr val="tx1"/>
                </a:solidFill>
                <a:latin typeface="Arial" charset="0"/>
              </a:defRPr>
            </a:lvl7pPr>
            <a:lvl8pPr marL="3165310" indent="-211021" eaLnBrk="0" fontAlgn="base" hangingPunct="0">
              <a:spcBef>
                <a:spcPct val="0"/>
              </a:spcBef>
              <a:spcAft>
                <a:spcPct val="0"/>
              </a:spcAft>
              <a:defRPr>
                <a:solidFill>
                  <a:schemeClr val="tx1"/>
                </a:solidFill>
                <a:latin typeface="Arial" charset="0"/>
              </a:defRPr>
            </a:lvl8pPr>
            <a:lvl9pPr marL="3587351" indent="-211021" eaLnBrk="0" fontAlgn="base" hangingPunct="0">
              <a:spcBef>
                <a:spcPct val="0"/>
              </a:spcBef>
              <a:spcAft>
                <a:spcPct val="0"/>
              </a:spcAft>
              <a:defRPr>
                <a:solidFill>
                  <a:schemeClr val="tx1"/>
                </a:solidFill>
                <a:latin typeface="Arial" charset="0"/>
              </a:defRPr>
            </a:lvl9pPr>
          </a:lstStyle>
          <a:p>
            <a:fld id="{6878B51F-FACA-431D-966F-8A0948D92C2F}" type="slidenum">
              <a:rPr lang="cs-CZ" altLang="cs-CZ"/>
              <a:pPr/>
              <a:t>76</a:t>
            </a:fld>
            <a:endParaRPr lang="cs-CZ" altLang="cs-CZ"/>
          </a:p>
        </p:txBody>
      </p:sp>
    </p:spTree>
    <p:extLst>
      <p:ext uri="{BB962C8B-B14F-4D97-AF65-F5344CB8AC3E}">
        <p14:creationId xmlns:p14="http://schemas.microsoft.com/office/powerpoint/2010/main" val="1150656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smtClean="0"/>
              <a:t>U diploidních organismů jsou </a:t>
            </a:r>
            <a:r>
              <a:rPr lang="cs-CZ" altLang="cs-CZ" dirty="0" err="1" smtClean="0"/>
              <a:t>maternální</a:t>
            </a:r>
            <a:r>
              <a:rPr lang="cs-CZ" altLang="cs-CZ" dirty="0" smtClean="0"/>
              <a:t> a </a:t>
            </a:r>
            <a:r>
              <a:rPr lang="cs-CZ" altLang="cs-CZ" dirty="0" err="1" smtClean="0"/>
              <a:t>paternální</a:t>
            </a:r>
            <a:r>
              <a:rPr lang="cs-CZ" altLang="cs-CZ" dirty="0" smtClean="0"/>
              <a:t> alely většiny genů exprimovány stejně. U </a:t>
            </a:r>
            <a:r>
              <a:rPr lang="cs-CZ" altLang="cs-CZ" dirty="0" err="1" smtClean="0"/>
              <a:t>placentálů</a:t>
            </a:r>
            <a:r>
              <a:rPr lang="cs-CZ" altLang="cs-CZ" dirty="0" smtClean="0"/>
              <a:t> a vačnatců ale byly nalezeny geny, u kterých je jedna alela umlčena, zatímco druhá je exprimována. Poprvé byla </a:t>
            </a:r>
            <a:r>
              <a:rPr lang="cs-CZ" altLang="cs-CZ" dirty="0" err="1" smtClean="0"/>
              <a:t>neplnohodnost</a:t>
            </a:r>
            <a:r>
              <a:rPr lang="cs-CZ" altLang="cs-CZ" dirty="0" smtClean="0"/>
              <a:t> genomů obou rodičů pozorována v 80. letech na myších. Z oplozeného vajíčka bylo odstraněno samičí prvojádro, které bylo nahrazeno samčím prvojádrem. Takto vzniklé zygoty,  které měly dva </a:t>
            </a:r>
            <a:r>
              <a:rPr lang="cs-CZ" altLang="cs-CZ" dirty="0" err="1" smtClean="0"/>
              <a:t>paternální</a:t>
            </a:r>
            <a:r>
              <a:rPr lang="cs-CZ" altLang="cs-CZ" dirty="0" smtClean="0"/>
              <a:t> genomy, nebyly schopny přežít dál než do půlky těhotenství. U myši bylo dosud nalezeno cca 100 </a:t>
            </a:r>
            <a:r>
              <a:rPr lang="cs-CZ" altLang="cs-CZ" dirty="0" err="1" smtClean="0"/>
              <a:t>imprintovaných</a:t>
            </a:r>
            <a:r>
              <a:rPr lang="cs-CZ" altLang="cs-CZ" dirty="0" smtClean="0"/>
              <a:t> genů (</a:t>
            </a:r>
            <a:r>
              <a:rPr lang="cs-CZ" altLang="cs-CZ" dirty="0" err="1" smtClean="0"/>
              <a:t>IGs</a:t>
            </a:r>
            <a:r>
              <a:rPr lang="cs-CZ" altLang="cs-CZ" dirty="0" smtClean="0"/>
              <a:t>), mnoho z nich je </a:t>
            </a:r>
            <a:r>
              <a:rPr lang="cs-CZ" altLang="cs-CZ" dirty="0" err="1" smtClean="0"/>
              <a:t>imprintovano</a:t>
            </a:r>
            <a:r>
              <a:rPr lang="cs-CZ" altLang="cs-CZ" dirty="0" smtClean="0"/>
              <a:t> i u člověka. Správná exprese těchto genů je klíčová pro správný vývoj, růst, metabolismus a chování. Několik lidských syndromů je způsobeno změnou v </a:t>
            </a:r>
            <a:r>
              <a:rPr lang="cs-CZ" altLang="cs-CZ" dirty="0" err="1" smtClean="0"/>
              <a:t>imprintovaných</a:t>
            </a:r>
            <a:r>
              <a:rPr lang="cs-CZ" altLang="cs-CZ" dirty="0" smtClean="0"/>
              <a:t> genech (</a:t>
            </a:r>
            <a:r>
              <a:rPr lang="cs-CZ" altLang="cs-CZ" dirty="0" err="1" smtClean="0"/>
              <a:t>Prader-Willi</a:t>
            </a:r>
            <a:r>
              <a:rPr lang="cs-CZ" altLang="cs-CZ" dirty="0" smtClean="0"/>
              <a:t>, </a:t>
            </a:r>
            <a:r>
              <a:rPr lang="cs-CZ" altLang="cs-CZ" dirty="0" err="1" smtClean="0"/>
              <a:t>Angelmanův</a:t>
            </a:r>
            <a:r>
              <a:rPr lang="cs-CZ" altLang="cs-CZ" dirty="0" smtClean="0"/>
              <a:t>, </a:t>
            </a:r>
            <a:r>
              <a:rPr lang="cs-CZ" altLang="cs-CZ" dirty="0" err="1" smtClean="0"/>
              <a:t>Beckwith</a:t>
            </a:r>
            <a:r>
              <a:rPr lang="cs-CZ" altLang="cs-CZ" dirty="0" smtClean="0"/>
              <a:t>-Wiedermannův a Silver-</a:t>
            </a:r>
            <a:r>
              <a:rPr lang="cs-CZ" altLang="cs-CZ" dirty="0" err="1" smtClean="0"/>
              <a:t>Russellův</a:t>
            </a:r>
            <a:r>
              <a:rPr lang="cs-CZ" altLang="cs-CZ" dirty="0" smtClean="0"/>
              <a:t> syndrom). </a:t>
            </a:r>
          </a:p>
        </p:txBody>
      </p:sp>
      <p:sp>
        <p:nvSpPr>
          <p:cNvPr id="2048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8D579398-7137-4155-92D7-BF6D1935B18D}" type="slidenum">
              <a:rPr lang="cs-CZ" altLang="cs-CZ" sz="1200" b="1">
                <a:latin typeface="Arial" charset="0"/>
              </a:rPr>
              <a:pPr eaLnBrk="0" hangingPunct="0">
                <a:spcBef>
                  <a:spcPct val="0"/>
                </a:spcBef>
              </a:pPr>
              <a:t>79</a:t>
            </a:fld>
            <a:endParaRPr lang="cs-CZ" altLang="cs-CZ" sz="1200" b="1">
              <a:latin typeface="Arial" charset="0"/>
            </a:endParaRPr>
          </a:p>
        </p:txBody>
      </p:sp>
    </p:spTree>
    <p:extLst>
      <p:ext uri="{BB962C8B-B14F-4D97-AF65-F5344CB8AC3E}">
        <p14:creationId xmlns:p14="http://schemas.microsoft.com/office/powerpoint/2010/main" val="4872345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smtClean="0"/>
              <a:t>Prvními objevenými </a:t>
            </a:r>
            <a:r>
              <a:rPr lang="cs-CZ" altLang="cs-CZ" dirty="0" err="1" smtClean="0"/>
              <a:t>IGs</a:t>
            </a:r>
            <a:r>
              <a:rPr lang="cs-CZ" altLang="cs-CZ" dirty="0" smtClean="0"/>
              <a:t> byly v roce 1991 růstový faktor </a:t>
            </a:r>
            <a:r>
              <a:rPr lang="cs-CZ" altLang="cs-CZ" i="1" dirty="0" err="1" smtClean="0"/>
              <a:t>Igf2</a:t>
            </a:r>
            <a:r>
              <a:rPr lang="cs-CZ" altLang="cs-CZ" i="1" dirty="0" smtClean="0"/>
              <a:t> </a:t>
            </a:r>
            <a:r>
              <a:rPr lang="cs-CZ" altLang="cs-CZ" dirty="0" smtClean="0"/>
              <a:t>a jeho receptor </a:t>
            </a:r>
            <a:r>
              <a:rPr lang="cs-CZ" altLang="cs-CZ" i="1" dirty="0" err="1" smtClean="0"/>
              <a:t>Igf2r</a:t>
            </a:r>
            <a:r>
              <a:rPr lang="cs-CZ" altLang="cs-CZ" dirty="0" smtClean="0"/>
              <a:t>. Jejich imprinting je opačný a opačný je i jejich efekt na růst embrya. </a:t>
            </a:r>
            <a:r>
              <a:rPr lang="cs-CZ" altLang="cs-CZ" i="1" dirty="0" err="1" smtClean="0"/>
              <a:t>Igf2</a:t>
            </a:r>
            <a:r>
              <a:rPr lang="cs-CZ" altLang="cs-CZ" dirty="0" smtClean="0"/>
              <a:t> je </a:t>
            </a:r>
            <a:r>
              <a:rPr lang="cs-CZ" altLang="cs-CZ" dirty="0" err="1" smtClean="0"/>
              <a:t>PEG</a:t>
            </a:r>
            <a:r>
              <a:rPr lang="cs-CZ" altLang="cs-CZ" dirty="0" smtClean="0"/>
              <a:t> (</a:t>
            </a:r>
            <a:r>
              <a:rPr lang="cs-CZ" altLang="cs-CZ" dirty="0" err="1" smtClean="0"/>
              <a:t>paternální</a:t>
            </a:r>
            <a:r>
              <a:rPr lang="cs-CZ" altLang="cs-CZ" dirty="0" smtClean="0"/>
              <a:t> exprimovaný gen), který je u dospělce neaktivní,  zato je hojně exprimován ve všech tkáních embrya a placentě. </a:t>
            </a:r>
            <a:r>
              <a:rPr lang="cs-CZ" altLang="cs-CZ" dirty="0" err="1" smtClean="0"/>
              <a:t>Maternální</a:t>
            </a:r>
            <a:r>
              <a:rPr lang="cs-CZ" altLang="cs-CZ" dirty="0" smtClean="0"/>
              <a:t> kopie je umlčena. Pokud se vyřadí </a:t>
            </a:r>
            <a:r>
              <a:rPr lang="cs-CZ" altLang="cs-CZ" dirty="0" err="1" smtClean="0"/>
              <a:t>paternální</a:t>
            </a:r>
            <a:r>
              <a:rPr lang="cs-CZ" altLang="cs-CZ" dirty="0" smtClean="0"/>
              <a:t> kopie, embryo, které se narodí, má jen 40% normální velikosti.  Dvě </a:t>
            </a:r>
            <a:r>
              <a:rPr lang="cs-CZ" altLang="cs-CZ" dirty="0" err="1" smtClean="0"/>
              <a:t>paternální</a:t>
            </a:r>
            <a:r>
              <a:rPr lang="cs-CZ" altLang="cs-CZ" dirty="0" smtClean="0"/>
              <a:t> kopie u člověka způsobí </a:t>
            </a:r>
            <a:r>
              <a:rPr lang="cs-CZ" altLang="cs-CZ" dirty="0" err="1" smtClean="0"/>
              <a:t>Beckwith-wirdermannův</a:t>
            </a:r>
            <a:r>
              <a:rPr lang="cs-CZ" altLang="cs-CZ" dirty="0" smtClean="0"/>
              <a:t> syndrom s nadměrnou velikostí plodu a vysokou frekvencí výskytu tumorů. </a:t>
            </a:r>
          </a:p>
          <a:p>
            <a:pPr eaLnBrk="1" hangingPunct="1"/>
            <a:endParaRPr lang="cs-CZ" altLang="cs-CZ" dirty="0" smtClean="0"/>
          </a:p>
        </p:txBody>
      </p:sp>
      <p:sp>
        <p:nvSpPr>
          <p:cNvPr id="2253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1F8AD4B3-B59E-49FE-A13A-180A0F434F8D}" type="slidenum">
              <a:rPr lang="cs-CZ" altLang="cs-CZ" sz="1200" b="1">
                <a:latin typeface="Arial" charset="0"/>
              </a:rPr>
              <a:pPr eaLnBrk="0" hangingPunct="0">
                <a:spcBef>
                  <a:spcPct val="0"/>
                </a:spcBef>
              </a:pPr>
              <a:t>81</a:t>
            </a:fld>
            <a:endParaRPr lang="cs-CZ" altLang="cs-CZ" sz="1200" b="1">
              <a:latin typeface="Arial" charset="0"/>
            </a:endParaRPr>
          </a:p>
        </p:txBody>
      </p:sp>
    </p:spTree>
    <p:extLst>
      <p:ext uri="{BB962C8B-B14F-4D97-AF65-F5344CB8AC3E}">
        <p14:creationId xmlns:p14="http://schemas.microsoft.com/office/powerpoint/2010/main" val="1717036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i="1" dirty="0" err="1" smtClean="0"/>
              <a:t>Igf2r</a:t>
            </a:r>
            <a:r>
              <a:rPr lang="cs-CZ" altLang="cs-CZ" dirty="0" smtClean="0"/>
              <a:t> je receptor </a:t>
            </a:r>
            <a:r>
              <a:rPr lang="cs-CZ" altLang="cs-CZ" i="1" dirty="0" err="1" smtClean="0"/>
              <a:t>Igf2</a:t>
            </a:r>
            <a:r>
              <a:rPr lang="cs-CZ" altLang="cs-CZ" dirty="0" smtClean="0"/>
              <a:t>. Je to protein, který se vyskytuje i u dalších živočichů,</a:t>
            </a:r>
            <a:r>
              <a:rPr lang="cs-CZ" altLang="cs-CZ" baseline="0" dirty="0" smtClean="0"/>
              <a:t> ale u </a:t>
            </a:r>
            <a:r>
              <a:rPr lang="cs-CZ" altLang="cs-CZ" dirty="0" smtClean="0"/>
              <a:t>savců získal další funkci, totiž likvidaci</a:t>
            </a:r>
            <a:r>
              <a:rPr lang="cs-CZ" altLang="cs-CZ" baseline="0" dirty="0" smtClean="0"/>
              <a:t> </a:t>
            </a:r>
            <a:r>
              <a:rPr lang="cs-CZ" altLang="cs-CZ" i="1" dirty="0" err="1" smtClean="0"/>
              <a:t>Igf2</a:t>
            </a:r>
            <a:r>
              <a:rPr lang="cs-CZ" altLang="cs-CZ" dirty="0" smtClean="0"/>
              <a:t>. </a:t>
            </a:r>
            <a:r>
              <a:rPr lang="cs-CZ" altLang="cs-CZ" i="1" dirty="0" err="1" smtClean="0"/>
              <a:t>Igf2r</a:t>
            </a:r>
            <a:r>
              <a:rPr lang="cs-CZ" altLang="cs-CZ" dirty="0" smtClean="0"/>
              <a:t> je u savců (vačnatců a </a:t>
            </a:r>
            <a:r>
              <a:rPr lang="cs-CZ" altLang="cs-CZ" dirty="0" err="1" smtClean="0"/>
              <a:t>placentálů</a:t>
            </a:r>
            <a:r>
              <a:rPr lang="cs-CZ" altLang="cs-CZ" dirty="0" smtClean="0"/>
              <a:t>) </a:t>
            </a:r>
            <a:r>
              <a:rPr lang="cs-CZ" altLang="cs-CZ" dirty="0" err="1" smtClean="0"/>
              <a:t>MEG</a:t>
            </a:r>
            <a:r>
              <a:rPr lang="cs-CZ" altLang="cs-CZ" dirty="0" smtClean="0"/>
              <a:t> (</a:t>
            </a:r>
            <a:r>
              <a:rPr lang="cs-CZ" altLang="cs-CZ" dirty="0" err="1" smtClean="0"/>
              <a:t>maternální</a:t>
            </a:r>
            <a:r>
              <a:rPr lang="cs-CZ" altLang="cs-CZ" dirty="0" smtClean="0"/>
              <a:t> exprimovaný gen).</a:t>
            </a:r>
            <a:r>
              <a:rPr lang="cs-CZ" altLang="cs-CZ" baseline="0" dirty="0" smtClean="0"/>
              <a:t> </a:t>
            </a:r>
            <a:r>
              <a:rPr lang="cs-CZ" altLang="cs-CZ" dirty="0" smtClean="0"/>
              <a:t>U vejcorodých (čili ježury</a:t>
            </a:r>
            <a:r>
              <a:rPr lang="cs-CZ" altLang="cs-CZ" baseline="0" dirty="0" smtClean="0"/>
              <a:t> a ptakopyska) </a:t>
            </a:r>
            <a:r>
              <a:rPr lang="cs-CZ" altLang="cs-CZ" dirty="0" smtClean="0"/>
              <a:t>nelikviduje </a:t>
            </a:r>
            <a:r>
              <a:rPr lang="cs-CZ" altLang="cs-CZ" i="1" dirty="0" err="1" smtClean="0"/>
              <a:t>Igf2</a:t>
            </a:r>
            <a:r>
              <a:rPr lang="cs-CZ" altLang="cs-CZ" dirty="0" smtClean="0"/>
              <a:t>, ani není </a:t>
            </a:r>
            <a:r>
              <a:rPr lang="cs-CZ" altLang="cs-CZ" dirty="0" err="1" smtClean="0"/>
              <a:t>imprintovaný</a:t>
            </a:r>
            <a:r>
              <a:rPr lang="cs-CZ" altLang="cs-CZ" dirty="0" smtClean="0"/>
              <a:t>. Delece </a:t>
            </a:r>
            <a:r>
              <a:rPr lang="cs-CZ" altLang="cs-CZ" dirty="0" err="1" smtClean="0"/>
              <a:t>maternální</a:t>
            </a:r>
            <a:r>
              <a:rPr lang="cs-CZ" altLang="cs-CZ" dirty="0" smtClean="0"/>
              <a:t> kopie způsobí nadměrný růst embrya (125-130%), kromě primátů, kde nemá vliv na růst žádný. </a:t>
            </a:r>
          </a:p>
          <a:p>
            <a:pPr eaLnBrk="1" hangingPunct="1"/>
            <a:endParaRPr lang="cs-CZ" altLang="cs-CZ" dirty="0" smtClean="0"/>
          </a:p>
        </p:txBody>
      </p:sp>
      <p:sp>
        <p:nvSpPr>
          <p:cNvPr id="2458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F380D254-1DB6-4B72-98AD-CC29AA3AA9EF}" type="slidenum">
              <a:rPr lang="cs-CZ" altLang="cs-CZ" sz="1200" b="1">
                <a:latin typeface="Arial" charset="0"/>
              </a:rPr>
              <a:pPr eaLnBrk="0" hangingPunct="0">
                <a:spcBef>
                  <a:spcPct val="0"/>
                </a:spcBef>
              </a:pPr>
              <a:t>82</a:t>
            </a:fld>
            <a:endParaRPr lang="cs-CZ" altLang="cs-CZ" sz="1200" b="1">
              <a:latin typeface="Arial" charset="0"/>
            </a:endParaRPr>
          </a:p>
        </p:txBody>
      </p:sp>
    </p:spTree>
    <p:extLst>
      <p:ext uri="{BB962C8B-B14F-4D97-AF65-F5344CB8AC3E}">
        <p14:creationId xmlns:p14="http://schemas.microsoft.com/office/powerpoint/2010/main" val="3710567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Za změnu</a:t>
            </a:r>
            <a:r>
              <a:rPr lang="cs-CZ" baseline="0" dirty="0" smtClean="0"/>
              <a:t> zbarvení zrn kukuřice byla zodpovědná dvojice příbuzných DNA </a:t>
            </a:r>
            <a:r>
              <a:rPr lang="cs-CZ" baseline="0" dirty="0" err="1" smtClean="0"/>
              <a:t>transposonů</a:t>
            </a:r>
            <a:r>
              <a:rPr lang="cs-CZ" baseline="0" dirty="0" smtClean="0"/>
              <a:t>, </a:t>
            </a:r>
            <a:r>
              <a:rPr lang="cs-CZ" i="1" baseline="0" dirty="0" err="1" smtClean="0"/>
              <a:t>Ds</a:t>
            </a:r>
            <a:r>
              <a:rPr lang="cs-CZ" baseline="0" dirty="0" smtClean="0"/>
              <a:t> (</a:t>
            </a:r>
            <a:r>
              <a:rPr lang="cs-CZ" baseline="0" dirty="0" err="1" smtClean="0"/>
              <a:t>dissociator</a:t>
            </a:r>
            <a:r>
              <a:rPr lang="cs-CZ" baseline="0" dirty="0" smtClean="0"/>
              <a:t>, způsobuje zlomy chromosomů) a </a:t>
            </a:r>
            <a:r>
              <a:rPr lang="cs-CZ" i="1" baseline="0" dirty="0" err="1" smtClean="0"/>
              <a:t>Ac</a:t>
            </a:r>
            <a:r>
              <a:rPr lang="cs-CZ" baseline="0" dirty="0" smtClean="0"/>
              <a:t> (</a:t>
            </a:r>
            <a:r>
              <a:rPr lang="cs-CZ" baseline="0" dirty="0" err="1" smtClean="0"/>
              <a:t>activator</a:t>
            </a:r>
            <a:r>
              <a:rPr lang="cs-CZ" baseline="0" dirty="0" smtClean="0"/>
              <a:t>, autonomní element, který mobilizuje i </a:t>
            </a:r>
            <a:r>
              <a:rPr lang="cs-CZ" i="1" baseline="0" dirty="0" err="1" smtClean="0"/>
              <a:t>Ds</a:t>
            </a:r>
            <a:r>
              <a:rPr lang="cs-CZ" baseline="0" dirty="0" smtClean="0"/>
              <a:t>). Na obrázku je pokus, který to ukazuje. Gametofyt barevné rostliny s genotypem </a:t>
            </a:r>
            <a:r>
              <a:rPr lang="cs-CZ" i="1" baseline="0" dirty="0" err="1" smtClean="0"/>
              <a:t>CC</a:t>
            </a:r>
            <a:r>
              <a:rPr lang="cs-CZ" baseline="0" dirty="0" smtClean="0"/>
              <a:t> byl oplozen pylem světlé rostliny s genotypem </a:t>
            </a:r>
            <a:r>
              <a:rPr lang="cs-CZ" i="1" baseline="0" dirty="0" err="1" smtClean="0"/>
              <a:t>C</a:t>
            </a:r>
            <a:r>
              <a:rPr lang="cs-CZ" i="1" baseline="30000" dirty="0" err="1" smtClean="0"/>
              <a:t>I</a:t>
            </a:r>
            <a:r>
              <a:rPr lang="cs-CZ" i="1" baseline="0" dirty="0" err="1" smtClean="0"/>
              <a:t>C</a:t>
            </a:r>
            <a:r>
              <a:rPr lang="cs-CZ" i="1" baseline="30000" dirty="0" err="1" smtClean="0"/>
              <a:t>I</a:t>
            </a:r>
            <a:r>
              <a:rPr lang="cs-CZ" baseline="0" dirty="0" smtClean="0"/>
              <a:t>. Před gen </a:t>
            </a:r>
            <a:r>
              <a:rPr lang="cs-CZ" i="1" baseline="0" dirty="0" smtClean="0"/>
              <a:t>C</a:t>
            </a:r>
            <a:r>
              <a:rPr lang="cs-CZ" baseline="0" dirty="0" smtClean="0"/>
              <a:t> u otcovské rostliny je vložen element </a:t>
            </a:r>
            <a:r>
              <a:rPr lang="cs-CZ" i="1" baseline="0" dirty="0" err="1" smtClean="0"/>
              <a:t>Ds</a:t>
            </a:r>
            <a:r>
              <a:rPr lang="cs-CZ" baseline="0" dirty="0" smtClean="0"/>
              <a:t>, mateřská rostlina obsahuje element </a:t>
            </a:r>
            <a:r>
              <a:rPr lang="cs-CZ" i="1" baseline="0" dirty="0" err="1" smtClean="0"/>
              <a:t>Ac</a:t>
            </a:r>
            <a:r>
              <a:rPr lang="cs-CZ" baseline="0" dirty="0" smtClean="0"/>
              <a:t> (který není přítomen ve všech liniích kukuřice). Vznikne triploidní endosperm </a:t>
            </a:r>
            <a:r>
              <a:rPr lang="cs-CZ" i="1" baseline="0" dirty="0" err="1" smtClean="0"/>
              <a:t>CCC</a:t>
            </a:r>
            <a:r>
              <a:rPr lang="cs-CZ" i="1" baseline="30000" dirty="0" err="1" smtClean="0"/>
              <a:t>I</a:t>
            </a:r>
            <a:r>
              <a:rPr lang="cs-CZ" baseline="0" dirty="0" smtClean="0"/>
              <a:t>, který obsahuje inhibiční alelu a tak dá vzniknout světlému zrnu. Protože jsou v genomu nyní přítomny </a:t>
            </a:r>
            <a:r>
              <a:rPr lang="cs-CZ" i="1" baseline="0" dirty="0" err="1" smtClean="0"/>
              <a:t>Ac</a:t>
            </a:r>
            <a:r>
              <a:rPr lang="cs-CZ" baseline="0" dirty="0" smtClean="0"/>
              <a:t> i </a:t>
            </a:r>
            <a:r>
              <a:rPr lang="cs-CZ" i="1" baseline="0" dirty="0" err="1" smtClean="0"/>
              <a:t>Ds</a:t>
            </a:r>
            <a:r>
              <a:rPr lang="cs-CZ" baseline="0" dirty="0" smtClean="0"/>
              <a:t>, dojde k mobilizaci </a:t>
            </a:r>
            <a:r>
              <a:rPr lang="cs-CZ" i="1" baseline="0" dirty="0" err="1" smtClean="0"/>
              <a:t>Ds</a:t>
            </a:r>
            <a:r>
              <a:rPr lang="cs-CZ" baseline="0" dirty="0" smtClean="0"/>
              <a:t>, což má v některých případe za následek zlomy chromosomů. U některých buněk tak dojde k odlomení části chromosomu s alelou </a:t>
            </a:r>
            <a:r>
              <a:rPr lang="cs-CZ" i="1" baseline="0" dirty="0" err="1" smtClean="0"/>
              <a:t>C</a:t>
            </a:r>
            <a:r>
              <a:rPr lang="cs-CZ" i="1" baseline="30000" dirty="0" err="1" smtClean="0"/>
              <a:t>I</a:t>
            </a:r>
            <a:r>
              <a:rPr lang="cs-CZ" baseline="0" dirty="0" smtClean="0"/>
              <a:t>, takže v této buňce k inhibice pigmentace nedochází. Z této buňky vznikne klon tmavých buněk, které tvoří skvrnu na světlém zrnu. To, jak bude skvrna velká, záleží na tom, kdy ke zlomu došlo. Pokud na počátky vývoje zrna, populace tmavých buněk a tím i skvrna bude velká, pokud později, bude malá.</a:t>
            </a:r>
            <a:endParaRPr lang="cs-CZ" dirty="0" smtClean="0"/>
          </a:p>
          <a:p>
            <a:endParaRPr lang="cs-CZ" dirty="0" smtClean="0"/>
          </a:p>
          <a:p>
            <a:r>
              <a:rPr lang="cs-CZ" dirty="0" smtClean="0"/>
              <a:t>Schéma podle </a:t>
            </a:r>
            <a:r>
              <a:rPr lang="cs-CZ" dirty="0" err="1" smtClean="0"/>
              <a:t>Snustad</a:t>
            </a:r>
            <a:r>
              <a:rPr lang="cs-CZ" dirty="0" smtClean="0"/>
              <a:t> a </a:t>
            </a:r>
            <a:r>
              <a:rPr lang="cs-CZ" dirty="0" err="1" smtClean="0"/>
              <a:t>Simmons</a:t>
            </a:r>
            <a:r>
              <a:rPr lang="cs-CZ" dirty="0" smtClean="0"/>
              <a:t>, Genetika</a:t>
            </a:r>
            <a:r>
              <a:rPr lang="cs-CZ" baseline="0" dirty="0" smtClean="0"/>
              <a:t> (2009)</a:t>
            </a:r>
            <a:endParaRPr lang="cs-CZ" baseline="0" dirty="0" smtClean="0">
              <a:solidFill>
                <a:srgbClr val="FF0000"/>
              </a:solidFill>
            </a:endParaRPr>
          </a:p>
          <a:p>
            <a:r>
              <a:rPr lang="cs-CZ" dirty="0" smtClean="0">
                <a:solidFill>
                  <a:srgbClr val="FF0000"/>
                </a:solidFill>
              </a:rPr>
              <a:t>Obrázky kukuřice z https://</a:t>
            </a:r>
            <a:r>
              <a:rPr lang="cs-CZ" dirty="0" err="1" smtClean="0">
                <a:solidFill>
                  <a:srgbClr val="FF0000"/>
                </a:solidFill>
              </a:rPr>
              <a:t>www.vacasfelices.com</a:t>
            </a:r>
            <a:r>
              <a:rPr lang="cs-CZ" dirty="0" smtClean="0">
                <a:solidFill>
                  <a:srgbClr val="FF0000"/>
                </a:solidFill>
              </a:rPr>
              <a:t>/</a:t>
            </a:r>
            <a:r>
              <a:rPr lang="cs-CZ" dirty="0" err="1" smtClean="0">
                <a:solidFill>
                  <a:srgbClr val="FF0000"/>
                </a:solidFill>
              </a:rPr>
              <a:t>verduras</a:t>
            </a:r>
            <a:r>
              <a:rPr lang="cs-CZ" dirty="0" smtClean="0">
                <a:solidFill>
                  <a:srgbClr val="FF0000"/>
                </a:solidFill>
              </a:rPr>
              <a:t>-</a:t>
            </a:r>
            <a:r>
              <a:rPr lang="cs-CZ" dirty="0" err="1" smtClean="0">
                <a:solidFill>
                  <a:srgbClr val="FF0000"/>
                </a:solidFill>
              </a:rPr>
              <a:t>frescas</a:t>
            </a:r>
            <a:r>
              <a:rPr lang="cs-CZ" dirty="0" smtClean="0">
                <a:solidFill>
                  <a:srgbClr val="FF0000"/>
                </a:solidFill>
              </a:rPr>
              <a:t>-y-</a:t>
            </a:r>
            <a:r>
              <a:rPr lang="cs-CZ" dirty="0" err="1" smtClean="0">
                <a:solidFill>
                  <a:srgbClr val="FF0000"/>
                </a:solidFill>
              </a:rPr>
              <a:t>aromaticas</a:t>
            </a:r>
            <a:r>
              <a:rPr lang="cs-CZ" dirty="0" smtClean="0">
                <a:solidFill>
                  <a:srgbClr val="FF0000"/>
                </a:solidFill>
              </a:rPr>
              <a:t>/</a:t>
            </a:r>
            <a:r>
              <a:rPr lang="cs-CZ" dirty="0" err="1" smtClean="0">
                <a:solidFill>
                  <a:srgbClr val="FF0000"/>
                </a:solidFill>
              </a:rPr>
              <a:t>maiz-morado-1kg-prod-resp-ayas</a:t>
            </a:r>
            <a:endParaRPr lang="cs-CZ" dirty="0" smtClean="0">
              <a:solidFill>
                <a:srgbClr val="FF0000"/>
              </a:solidFill>
            </a:endParaRPr>
          </a:p>
          <a:p>
            <a:r>
              <a:rPr lang="en-US" dirty="0" smtClean="0"/>
              <a:t>http://</a:t>
            </a:r>
            <a:r>
              <a:rPr lang="en-US" dirty="0" err="1" smtClean="0"/>
              <a:t>www.maizeproducts.com</a:t>
            </a:r>
            <a:r>
              <a:rPr lang="en-US" dirty="0" smtClean="0"/>
              <a:t>/</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8</a:t>
            </a:fld>
            <a:endParaRPr lang="cs-CZ"/>
          </a:p>
        </p:txBody>
      </p:sp>
    </p:spTree>
    <p:extLst>
      <p:ext uri="{BB962C8B-B14F-4D97-AF65-F5344CB8AC3E}">
        <p14:creationId xmlns:p14="http://schemas.microsoft.com/office/powerpoint/2010/main" val="33547235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i="1" dirty="0" err="1" smtClean="0"/>
              <a:t>Igf2r</a:t>
            </a:r>
            <a:r>
              <a:rPr lang="cs-CZ" altLang="cs-CZ" dirty="0" smtClean="0"/>
              <a:t> je receptor </a:t>
            </a:r>
            <a:r>
              <a:rPr lang="cs-CZ" altLang="cs-CZ" i="1" dirty="0" err="1" smtClean="0"/>
              <a:t>Igf2</a:t>
            </a:r>
            <a:r>
              <a:rPr lang="cs-CZ" altLang="cs-CZ" dirty="0" smtClean="0"/>
              <a:t>. Je to protein, který se vyskytuje i u dalších živočichů,</a:t>
            </a:r>
            <a:r>
              <a:rPr lang="cs-CZ" altLang="cs-CZ" baseline="0" dirty="0" smtClean="0"/>
              <a:t> ale u </a:t>
            </a:r>
            <a:r>
              <a:rPr lang="cs-CZ" altLang="cs-CZ" dirty="0" smtClean="0"/>
              <a:t>savců získal další funkci, totiž likvidaci</a:t>
            </a:r>
            <a:r>
              <a:rPr lang="cs-CZ" altLang="cs-CZ" baseline="0" dirty="0" smtClean="0"/>
              <a:t> proteinu </a:t>
            </a:r>
            <a:r>
              <a:rPr lang="cs-CZ" altLang="cs-CZ" i="0" dirty="0" err="1" smtClean="0"/>
              <a:t>Igf2</a:t>
            </a:r>
            <a:r>
              <a:rPr lang="cs-CZ" altLang="cs-CZ" dirty="0" smtClean="0"/>
              <a:t>. </a:t>
            </a:r>
            <a:r>
              <a:rPr lang="cs-CZ" altLang="cs-CZ" i="1" dirty="0" err="1" smtClean="0"/>
              <a:t>Igf2r</a:t>
            </a:r>
            <a:r>
              <a:rPr lang="cs-CZ" altLang="cs-CZ" dirty="0" smtClean="0"/>
              <a:t> je u savců (vačnatců a </a:t>
            </a:r>
            <a:r>
              <a:rPr lang="cs-CZ" altLang="cs-CZ" dirty="0" err="1" smtClean="0"/>
              <a:t>placentálů</a:t>
            </a:r>
            <a:r>
              <a:rPr lang="cs-CZ" altLang="cs-CZ" dirty="0" smtClean="0"/>
              <a:t>) </a:t>
            </a:r>
            <a:r>
              <a:rPr lang="cs-CZ" altLang="cs-CZ" dirty="0" err="1" smtClean="0"/>
              <a:t>MEG</a:t>
            </a:r>
            <a:r>
              <a:rPr lang="cs-CZ" altLang="cs-CZ" dirty="0" smtClean="0"/>
              <a:t> (</a:t>
            </a:r>
            <a:r>
              <a:rPr lang="cs-CZ" altLang="cs-CZ" dirty="0" err="1" smtClean="0"/>
              <a:t>maternální</a:t>
            </a:r>
            <a:r>
              <a:rPr lang="cs-CZ" altLang="cs-CZ" dirty="0" smtClean="0"/>
              <a:t> exprimovaný gen), čili </a:t>
            </a:r>
            <a:r>
              <a:rPr lang="cs-CZ" altLang="cs-CZ" dirty="0" err="1" smtClean="0"/>
              <a:t>maternální</a:t>
            </a:r>
            <a:r>
              <a:rPr lang="cs-CZ" altLang="cs-CZ" dirty="0" smtClean="0"/>
              <a:t> kopie je aktivní, zatímco </a:t>
            </a:r>
            <a:r>
              <a:rPr lang="cs-CZ" altLang="cs-CZ" dirty="0" err="1" smtClean="0"/>
              <a:t>paternální</a:t>
            </a:r>
            <a:r>
              <a:rPr lang="cs-CZ" altLang="cs-CZ" dirty="0" smtClean="0"/>
              <a:t> umlčená. U vejcorodých (čili ježury</a:t>
            </a:r>
            <a:r>
              <a:rPr lang="cs-CZ" altLang="cs-CZ" baseline="0" dirty="0" smtClean="0"/>
              <a:t> a ptakopyska) </a:t>
            </a:r>
            <a:r>
              <a:rPr lang="cs-CZ" altLang="cs-CZ" dirty="0" smtClean="0"/>
              <a:t>nelikviduje </a:t>
            </a:r>
            <a:r>
              <a:rPr lang="cs-CZ" altLang="cs-CZ" i="0" dirty="0" err="1" smtClean="0"/>
              <a:t>Igf2</a:t>
            </a:r>
            <a:r>
              <a:rPr lang="cs-CZ" altLang="cs-CZ" i="0" dirty="0" smtClean="0"/>
              <a:t>,</a:t>
            </a:r>
            <a:r>
              <a:rPr lang="cs-CZ" altLang="cs-CZ" dirty="0" smtClean="0"/>
              <a:t> ani není </a:t>
            </a:r>
            <a:r>
              <a:rPr lang="cs-CZ" altLang="cs-CZ" dirty="0" err="1" smtClean="0"/>
              <a:t>imprintovaný</a:t>
            </a:r>
            <a:r>
              <a:rPr lang="cs-CZ" altLang="cs-CZ" dirty="0" smtClean="0"/>
              <a:t>. Delece </a:t>
            </a:r>
            <a:r>
              <a:rPr lang="cs-CZ" altLang="cs-CZ" dirty="0" err="1" smtClean="0"/>
              <a:t>maternální</a:t>
            </a:r>
            <a:r>
              <a:rPr lang="cs-CZ" altLang="cs-CZ" dirty="0" smtClean="0"/>
              <a:t> kopie způsobí nadměrný růst embrya (125-130%), kromě primátů, kde nemá vliv na růst žádný. </a:t>
            </a:r>
          </a:p>
          <a:p>
            <a:pPr eaLnBrk="1" hangingPunct="1"/>
            <a:endParaRPr lang="cs-CZ" altLang="cs-CZ" dirty="0" smtClean="0"/>
          </a:p>
        </p:txBody>
      </p:sp>
      <p:sp>
        <p:nvSpPr>
          <p:cNvPr id="2458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F380D254-1DB6-4B72-98AD-CC29AA3AA9EF}" type="slidenum">
              <a:rPr lang="cs-CZ" altLang="cs-CZ" sz="1200" b="1">
                <a:latin typeface="Arial" charset="0"/>
              </a:rPr>
              <a:pPr eaLnBrk="0" hangingPunct="0">
                <a:spcBef>
                  <a:spcPct val="0"/>
                </a:spcBef>
              </a:pPr>
              <a:t>83</a:t>
            </a:fld>
            <a:endParaRPr lang="cs-CZ" altLang="cs-CZ" sz="1200" b="1">
              <a:latin typeface="Arial" charset="0"/>
            </a:endParaRPr>
          </a:p>
        </p:txBody>
      </p:sp>
    </p:spTree>
    <p:extLst>
      <p:ext uri="{BB962C8B-B14F-4D97-AF65-F5344CB8AC3E}">
        <p14:creationId xmlns:p14="http://schemas.microsoft.com/office/powerpoint/2010/main" val="29171416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Při hledání příčiny existence</a:t>
            </a:r>
            <a:r>
              <a:rPr lang="cs-CZ" altLang="cs-CZ" baseline="0" dirty="0" smtClean="0"/>
              <a:t> genomového imprintingu (</a:t>
            </a:r>
            <a:r>
              <a:rPr lang="cs-CZ" altLang="cs-CZ" baseline="0" dirty="0" err="1" smtClean="0"/>
              <a:t>GI</a:t>
            </a:r>
            <a:r>
              <a:rPr lang="cs-CZ" altLang="cs-CZ" baseline="0" dirty="0" smtClean="0"/>
              <a:t>) může leccos napovědět jeho výskyt u jednotlivých skupin. U obratlovců se </a:t>
            </a:r>
            <a:r>
              <a:rPr lang="cs-CZ" altLang="cs-CZ" baseline="0" dirty="0" err="1" smtClean="0"/>
              <a:t>GI</a:t>
            </a:r>
            <a:r>
              <a:rPr lang="cs-CZ" altLang="cs-CZ" baseline="0" dirty="0" smtClean="0"/>
              <a:t> vyskytuje jen u vačnatců a </a:t>
            </a:r>
            <a:r>
              <a:rPr lang="cs-CZ" altLang="cs-CZ" baseline="0" dirty="0" err="1" smtClean="0"/>
              <a:t>placentálů</a:t>
            </a:r>
            <a:r>
              <a:rPr lang="cs-CZ" altLang="cs-CZ" baseline="0" dirty="0" smtClean="0"/>
              <a:t> (ptakopysk a ježura, tj. vejcorodí savci, ho nemají), čili u zvířat, kde je mládě na počátku svého života ve velmi těsném spojení s matkou a získává z jejího těla živiny nutné pro vývoj. </a:t>
            </a:r>
          </a:p>
          <a:p>
            <a:pPr marL="0" marR="0" indent="0" algn="l" defTabSz="914400" rtl="0" eaLnBrk="1" fontAlgn="auto" latinLnBrk="0" hangingPunct="1">
              <a:lnSpc>
                <a:spcPct val="100000"/>
              </a:lnSpc>
              <a:spcBef>
                <a:spcPts val="0"/>
              </a:spcBef>
              <a:spcAft>
                <a:spcPts val="0"/>
              </a:spcAft>
              <a:buClrTx/>
              <a:buSzTx/>
              <a:buFontTx/>
              <a:buNone/>
              <a:tabLst/>
              <a:defRPr/>
            </a:pPr>
            <a:endParaRPr lang="cs-CZ" alt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Obrázek upraven podle </a:t>
            </a:r>
            <a:r>
              <a:rPr lang="cs-CZ" altLang="cs-CZ" sz="1200" dirty="0" err="1" smtClean="0">
                <a:latin typeface="Calibri" pitchFamily="34" charset="0"/>
              </a:rPr>
              <a:t>Hore</a:t>
            </a:r>
            <a:r>
              <a:rPr lang="cs-CZ" altLang="cs-CZ" sz="1200" dirty="0" smtClean="0">
                <a:latin typeface="Calibri" pitchFamily="34" charset="0"/>
              </a:rPr>
              <a:t> et al. 2007</a:t>
            </a:r>
            <a:r>
              <a:rPr lang="en-US" altLang="cs-CZ" sz="1200" dirty="0" smtClean="0">
                <a:latin typeface="Calibri" pitchFamily="34" charset="0"/>
              </a:rPr>
              <a:t> </a:t>
            </a:r>
            <a:r>
              <a:rPr lang="en-US" sz="1200" b="0" i="0" u="none" strike="noStrike" kern="1200" baseline="0" dirty="0" err="1" smtClean="0">
                <a:solidFill>
                  <a:schemeClr val="tx1"/>
                </a:solidFill>
                <a:latin typeface="+mn-lt"/>
                <a:ea typeface="+mn-ea"/>
                <a:cs typeface="+mn-cs"/>
              </a:rPr>
              <a:t>doi:10.1016</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j.tig.2007.07.003</a:t>
            </a:r>
            <a:endParaRPr lang="cs-CZ" altLang="cs-CZ" sz="1200" b="1" dirty="0" smtClean="0">
              <a:latin typeface="Calibri" pitchFamily="34" charset="0"/>
            </a:endParaRPr>
          </a:p>
          <a:p>
            <a:endParaRPr lang="cs-CZ" altLang="cs-CZ" dirty="0" smtClean="0"/>
          </a:p>
        </p:txBody>
      </p:sp>
      <p:sp>
        <p:nvSpPr>
          <p:cNvPr id="307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BD4B36BB-7E2E-40CB-8101-04DC202047F7}" type="slidenum">
              <a:rPr lang="cs-CZ" altLang="cs-CZ" sz="1200" b="1">
                <a:latin typeface="Arial" charset="0"/>
              </a:rPr>
              <a:pPr eaLnBrk="0" hangingPunct="0">
                <a:spcBef>
                  <a:spcPct val="0"/>
                </a:spcBef>
              </a:pPr>
              <a:t>84</a:t>
            </a:fld>
            <a:endParaRPr lang="cs-CZ" altLang="cs-CZ" sz="1200" b="1">
              <a:latin typeface="Arial" charset="0"/>
            </a:endParaRPr>
          </a:p>
        </p:txBody>
      </p:sp>
    </p:spTree>
    <p:extLst>
      <p:ext uri="{BB962C8B-B14F-4D97-AF65-F5344CB8AC3E}">
        <p14:creationId xmlns:p14="http://schemas.microsoft.com/office/powerpoint/2010/main" val="1986482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err="1" smtClean="0"/>
              <a:t>Monoalelická</a:t>
            </a:r>
            <a:r>
              <a:rPr lang="cs-CZ" altLang="cs-CZ" dirty="0" smtClean="0"/>
              <a:t> exprese (čili stav, kdy se exprimuje jen jediná alela,</a:t>
            </a:r>
            <a:r>
              <a:rPr lang="cs-CZ" altLang="cs-CZ" baseline="0" dirty="0" smtClean="0"/>
              <a:t> i když ta druhá je zcela v pořádku) není u diploidních organismů výhodná, protože pokud je aktivní alela poškozena, tak jedinec nemá od daného genu žádnou funkční alelu (i když ta </a:t>
            </a:r>
            <a:r>
              <a:rPr lang="cs-CZ" altLang="cs-CZ" baseline="0" dirty="0" err="1" smtClean="0"/>
              <a:t>imprintovaná</a:t>
            </a:r>
            <a:r>
              <a:rPr lang="cs-CZ" altLang="cs-CZ" baseline="0" dirty="0" smtClean="0"/>
              <a:t> je zcela v pořádku). Existence </a:t>
            </a:r>
            <a:r>
              <a:rPr lang="cs-CZ" altLang="cs-CZ" baseline="0" dirty="0" err="1" smtClean="0"/>
              <a:t>GI</a:t>
            </a:r>
            <a:r>
              <a:rPr lang="cs-CZ" altLang="cs-CZ" baseline="0" dirty="0" smtClean="0"/>
              <a:t> tedy musí být nějak evolučně výhodná. </a:t>
            </a:r>
            <a:r>
              <a:rPr lang="cs-CZ" altLang="cs-CZ" dirty="0" smtClean="0"/>
              <a:t>V současné době existují různé teorie, které vysvětlují vznik imprintingu, z nich největší podporu má tzv. teorie rodičovského konfliktu </a:t>
            </a:r>
            <a:r>
              <a:rPr lang="en-US" altLang="cs-CZ" dirty="0" smtClean="0"/>
              <a:t>(pa</a:t>
            </a:r>
            <a:r>
              <a:rPr lang="cs-CZ" altLang="cs-CZ" dirty="0" smtClean="0"/>
              <a:t>rent</a:t>
            </a:r>
            <a:r>
              <a:rPr lang="en-US" altLang="cs-CZ" dirty="0" smtClean="0"/>
              <a:t>al conflict theory, </a:t>
            </a:r>
            <a:r>
              <a:rPr lang="cs-CZ" altLang="cs-CZ" dirty="0" smtClean="0"/>
              <a:t>též </a:t>
            </a:r>
            <a:r>
              <a:rPr lang="en-US" altLang="cs-CZ" dirty="0" smtClean="0"/>
              <a:t>kinship theory)</a:t>
            </a:r>
            <a:r>
              <a:rPr lang="cs-CZ" altLang="cs-CZ" dirty="0" smtClean="0"/>
              <a:t>, která říká, že různá exprese alel podle jejich původu je důsledkem konfliktu mezi zájmy matky a otce ohledně zdrojů, které matka poskytuje svým potomkům. Genomový imprinting má důvod vzniknout tam, kde jsou odlišné zájmy matky a potomka (rozuměj otcovských genů). Konflikt je vyhrocenější tam, kde rodiče netvoří trvalé páry a otec má malou šanci, že se stane otcem i dalších potomků s toutéž samicí. Proto se </a:t>
            </a:r>
            <a:r>
              <a:rPr lang="cs-CZ" altLang="cs-CZ" dirty="0" err="1" smtClean="0"/>
              <a:t>paternální</a:t>
            </a:r>
            <a:r>
              <a:rPr lang="cs-CZ" altLang="cs-CZ" dirty="0" smtClean="0"/>
              <a:t> geny snaží získat z matky maximum zdrojů pro potomka. Naopak matka se snaží optimalizovat distribuci zdrojů mezi všechny své (současné i budoucí) potomky. </a:t>
            </a:r>
            <a:r>
              <a:rPr lang="cs-CZ" altLang="cs-CZ" dirty="0" err="1" smtClean="0"/>
              <a:t>Maternální</a:t>
            </a:r>
            <a:r>
              <a:rPr lang="cs-CZ" altLang="cs-CZ" dirty="0" smtClean="0"/>
              <a:t> geny se tedy budou snažit omezit vydávané zdroje. Nejtěsnější vztah a největší konflikt mezi matkou a potomkem nastává v děloze </a:t>
            </a:r>
            <a:r>
              <a:rPr lang="cs-CZ" altLang="cs-CZ" dirty="0" err="1" smtClean="0"/>
              <a:t>placentálů</a:t>
            </a:r>
            <a:r>
              <a:rPr lang="cs-CZ" altLang="cs-CZ" dirty="0" smtClean="0"/>
              <a:t>, kde embryo chce maximalizovat zisk matčiných zdrojů, a matka je chce naopak maximálně uspořit pro další potomky. A skutečně bylo pozorováno, že mnoho </a:t>
            </a:r>
            <a:r>
              <a:rPr lang="cs-CZ" altLang="cs-CZ" dirty="0" err="1" smtClean="0"/>
              <a:t>imprintovaných</a:t>
            </a:r>
            <a:r>
              <a:rPr lang="cs-CZ" altLang="cs-CZ" dirty="0" smtClean="0"/>
              <a:t> genů je exprimováno v placentě a v embryu, kde regulují množství poskytovaných živin a tím i velikost embrya (příkladem budiž dříve</a:t>
            </a:r>
            <a:r>
              <a:rPr lang="cs-CZ" altLang="cs-CZ" baseline="0" dirty="0" smtClean="0"/>
              <a:t> zmiňované </a:t>
            </a:r>
            <a:r>
              <a:rPr lang="cs-CZ" altLang="cs-CZ" i="1" baseline="0" dirty="0" err="1" smtClean="0"/>
              <a:t>Igf2</a:t>
            </a:r>
            <a:r>
              <a:rPr lang="cs-CZ" altLang="cs-CZ" baseline="0" dirty="0" smtClean="0"/>
              <a:t> a </a:t>
            </a:r>
            <a:r>
              <a:rPr lang="cs-CZ" altLang="cs-CZ" i="1" baseline="0" dirty="0" err="1" smtClean="0"/>
              <a:t>Igf2r</a:t>
            </a:r>
            <a:r>
              <a:rPr lang="cs-CZ" altLang="cs-CZ" i="0" baseline="0" dirty="0" smtClean="0"/>
              <a:t>)</a:t>
            </a:r>
            <a:r>
              <a:rPr lang="cs-CZ" altLang="cs-CZ" i="0" dirty="0" smtClean="0"/>
              <a:t>. </a:t>
            </a:r>
            <a:r>
              <a:rPr lang="cs-CZ" altLang="cs-CZ" i="0" dirty="0" err="1" smtClean="0"/>
              <a:t>Imprintované</a:t>
            </a:r>
            <a:r>
              <a:rPr lang="cs-CZ" altLang="cs-CZ" i="0" dirty="0" smtClean="0"/>
              <a:t> geny mají</a:t>
            </a:r>
            <a:r>
              <a:rPr lang="cs-CZ" altLang="cs-CZ" i="0" baseline="0" dirty="0" smtClean="0"/>
              <a:t> svou roli i po narození, kdy </a:t>
            </a:r>
            <a:r>
              <a:rPr lang="cs-CZ" altLang="cs-CZ" i="0" dirty="0" smtClean="0"/>
              <a:t>ovlivňují interakce mezi matkou a</a:t>
            </a:r>
            <a:r>
              <a:rPr lang="cs-CZ" altLang="cs-CZ" i="0" baseline="0" dirty="0" smtClean="0"/>
              <a:t> potomky (mateřská investice porodem nekončí, potomci stále potřebují výživu a péči). </a:t>
            </a:r>
          </a:p>
          <a:p>
            <a:pPr eaLnBrk="1" hangingPunct="1"/>
            <a:endParaRPr lang="cs-CZ" altLang="cs-CZ" i="0" baseline="0" dirty="0" smtClean="0"/>
          </a:p>
          <a:p>
            <a:pPr eaLnBrk="1" hangingPunct="1"/>
            <a:r>
              <a:rPr lang="cs-CZ" altLang="cs-CZ" i="0" baseline="0" dirty="0" smtClean="0"/>
              <a:t>Obrázky z https://</a:t>
            </a:r>
            <a:r>
              <a:rPr lang="cs-CZ" altLang="cs-CZ" i="0" baseline="0" dirty="0" err="1" smtClean="0"/>
              <a:t>www.lilsnappers.com</a:t>
            </a:r>
            <a:r>
              <a:rPr lang="cs-CZ" altLang="cs-CZ" i="0" baseline="0" dirty="0" smtClean="0"/>
              <a:t>/</a:t>
            </a:r>
            <a:r>
              <a:rPr lang="cs-CZ" altLang="cs-CZ" i="0" baseline="0" dirty="0" err="1" smtClean="0"/>
              <a:t>fun-games</a:t>
            </a:r>
            <a:r>
              <a:rPr lang="cs-CZ" altLang="cs-CZ" i="0" baseline="0" dirty="0" smtClean="0"/>
              <a:t>/</a:t>
            </a:r>
          </a:p>
          <a:p>
            <a:pPr eaLnBrk="1" hangingPunct="1"/>
            <a:r>
              <a:rPr lang="cs-CZ" altLang="cs-CZ" i="0" dirty="0" smtClean="0"/>
              <a:t>http://</a:t>
            </a:r>
            <a:r>
              <a:rPr lang="cs-CZ" altLang="cs-CZ" i="0" dirty="0" err="1" smtClean="0"/>
              <a:t>www.momjunction.com</a:t>
            </a:r>
            <a:r>
              <a:rPr lang="cs-CZ" altLang="cs-CZ" i="0" dirty="0" smtClean="0"/>
              <a:t>/</a:t>
            </a:r>
            <a:r>
              <a:rPr lang="cs-CZ" altLang="cs-CZ" i="0" dirty="0" err="1" smtClean="0"/>
              <a:t>articles</a:t>
            </a:r>
            <a:r>
              <a:rPr lang="cs-CZ" altLang="cs-CZ" i="0" dirty="0" smtClean="0"/>
              <a:t>/</a:t>
            </a:r>
            <a:r>
              <a:rPr lang="cs-CZ" altLang="cs-CZ" i="0" dirty="0" err="1" smtClean="0"/>
              <a:t>things-all-men-should-know-about-pregnant-women_00328964</a:t>
            </a:r>
            <a:r>
              <a:rPr lang="cs-CZ" altLang="cs-CZ" i="0" dirty="0" smtClean="0"/>
              <a:t>/</a:t>
            </a:r>
          </a:p>
        </p:txBody>
      </p:sp>
      <p:sp>
        <p:nvSpPr>
          <p:cNvPr id="286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749F7689-F211-4264-ACDF-E366754B077F}" type="slidenum">
              <a:rPr lang="cs-CZ" altLang="cs-CZ" sz="1200" b="1">
                <a:latin typeface="Arial" charset="0"/>
              </a:rPr>
              <a:pPr eaLnBrk="0" hangingPunct="0">
                <a:spcBef>
                  <a:spcPct val="0"/>
                </a:spcBef>
              </a:pPr>
              <a:t>85</a:t>
            </a:fld>
            <a:endParaRPr lang="cs-CZ" altLang="cs-CZ" sz="1200" b="1">
              <a:latin typeface="Arial" charset="0"/>
            </a:endParaRPr>
          </a:p>
        </p:txBody>
      </p:sp>
    </p:spTree>
    <p:extLst>
      <p:ext uri="{BB962C8B-B14F-4D97-AF65-F5344CB8AC3E}">
        <p14:creationId xmlns:p14="http://schemas.microsoft.com/office/powerpoint/2010/main" val="1486001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i="1" dirty="0" err="1" smtClean="0"/>
              <a:t>Peg3</a:t>
            </a:r>
            <a:r>
              <a:rPr lang="cs-CZ" altLang="cs-CZ" i="1" dirty="0" smtClean="0"/>
              <a:t> </a:t>
            </a:r>
            <a:r>
              <a:rPr lang="cs-CZ" altLang="cs-CZ" dirty="0" smtClean="0"/>
              <a:t>je gen, který, pokud chybí, vede k poruchám mateřské péče, jako je dodávání živin embryu, kojení, olizování a </a:t>
            </a:r>
            <a:r>
              <a:rPr lang="cs-CZ" altLang="cs-CZ" dirty="0" err="1" smtClean="0"/>
              <a:t>opečovávání</a:t>
            </a:r>
            <a:r>
              <a:rPr lang="cs-CZ" altLang="cs-CZ" dirty="0" smtClean="0"/>
              <a:t>, či stavba hnízda. Navíc matky s mutantním </a:t>
            </a:r>
            <a:r>
              <a:rPr lang="cs-CZ" altLang="cs-CZ" i="1" dirty="0" err="1" smtClean="0"/>
              <a:t>Peg3</a:t>
            </a:r>
            <a:r>
              <a:rPr lang="cs-CZ" altLang="cs-CZ" dirty="0" smtClean="0"/>
              <a:t> jsou </a:t>
            </a:r>
            <a:r>
              <a:rPr lang="cs-CZ" altLang="cs-CZ" dirty="0" err="1" smtClean="0"/>
              <a:t>neofobní</a:t>
            </a:r>
            <a:r>
              <a:rPr lang="cs-CZ" altLang="cs-CZ" dirty="0" smtClean="0"/>
              <a:t> a vykazují sníženou ochotu k prozkoumávání okolí.  </a:t>
            </a:r>
            <a:r>
              <a:rPr lang="cs-CZ" altLang="cs-CZ" i="1" dirty="0" err="1" smtClean="0"/>
              <a:t>Peg3</a:t>
            </a:r>
            <a:r>
              <a:rPr lang="cs-CZ" altLang="cs-CZ" dirty="0" smtClean="0"/>
              <a:t> reguluje přežívání buněk v placentě, embryu a mozku, čili má kapacitu na to, aby nositeli ovlivňoval chování.  Linie myší, které mají </a:t>
            </a:r>
            <a:r>
              <a:rPr lang="cs-CZ" altLang="cs-CZ" dirty="0" err="1" smtClean="0"/>
              <a:t>knock-outovaný</a:t>
            </a:r>
            <a:r>
              <a:rPr lang="cs-CZ" altLang="cs-CZ" dirty="0" smtClean="0"/>
              <a:t> gen </a:t>
            </a:r>
            <a:r>
              <a:rPr lang="cs-CZ" altLang="cs-CZ" i="1" dirty="0" err="1" smtClean="0"/>
              <a:t>Peg3</a:t>
            </a:r>
            <a:r>
              <a:rPr lang="cs-CZ" altLang="cs-CZ" dirty="0" smtClean="0"/>
              <a:t>, byla srovnávána s </a:t>
            </a:r>
            <a:r>
              <a:rPr lang="cs-CZ" altLang="cs-CZ" dirty="0" err="1" smtClean="0"/>
              <a:t>wt</a:t>
            </a:r>
            <a:r>
              <a:rPr lang="cs-CZ" altLang="cs-CZ" dirty="0" smtClean="0"/>
              <a:t>, jednak výměnou embryí prenatálně, postnatálně  a v poslední práci křížením mutantní samice s divokým samcem, takže všechno potomstvo mělo </a:t>
            </a:r>
            <a:r>
              <a:rPr lang="cs-CZ" altLang="cs-CZ" i="1" dirty="0" err="1" smtClean="0"/>
              <a:t>Peg3</a:t>
            </a:r>
            <a:r>
              <a:rPr lang="cs-CZ" altLang="cs-CZ" dirty="0" smtClean="0"/>
              <a:t> exprimovaný od otce a nebylo potřeba nijak zasahovat do vztahu matky a potomstva. Ukázalo se, že </a:t>
            </a:r>
            <a:r>
              <a:rPr lang="cs-CZ" altLang="cs-CZ" dirty="0" err="1" smtClean="0"/>
              <a:t>wt</a:t>
            </a:r>
            <a:r>
              <a:rPr lang="cs-CZ" altLang="cs-CZ" dirty="0" smtClean="0"/>
              <a:t> dcery a vnučky </a:t>
            </a:r>
            <a:r>
              <a:rPr lang="cs-CZ" altLang="cs-CZ" i="1" dirty="0" err="1" smtClean="0"/>
              <a:t>Peg</a:t>
            </a:r>
            <a:r>
              <a:rPr lang="cs-CZ" altLang="cs-CZ" dirty="0" smtClean="0"/>
              <a:t>+/- matek méně prozkoumávaly okolí a hůře se staraly o potomstvo, čímž byl dokázán epigenetický, </a:t>
            </a:r>
            <a:r>
              <a:rPr lang="cs-CZ" altLang="cs-CZ" dirty="0" err="1" smtClean="0"/>
              <a:t>negenomický</a:t>
            </a:r>
            <a:r>
              <a:rPr lang="cs-CZ" altLang="cs-CZ" dirty="0" smtClean="0"/>
              <a:t> přenos. </a:t>
            </a:r>
          </a:p>
          <a:p>
            <a:pPr eaLnBrk="1" hangingPunct="1"/>
            <a:endParaRPr lang="cs-CZ" altLang="cs-CZ" dirty="0" smtClean="0"/>
          </a:p>
        </p:txBody>
      </p:sp>
      <p:sp>
        <p:nvSpPr>
          <p:cNvPr id="5120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D45A33B8-8653-4EC2-B6BC-87F0BD664F13}" type="slidenum">
              <a:rPr lang="cs-CZ" altLang="cs-CZ" sz="1200" b="1">
                <a:latin typeface="Arial" charset="0"/>
              </a:rPr>
              <a:pPr eaLnBrk="0" hangingPunct="0">
                <a:spcBef>
                  <a:spcPct val="0"/>
                </a:spcBef>
              </a:pPr>
              <a:t>86</a:t>
            </a:fld>
            <a:endParaRPr lang="cs-CZ" altLang="cs-CZ" sz="1200" b="1">
              <a:latin typeface="Arial" charset="0"/>
            </a:endParaRPr>
          </a:p>
        </p:txBody>
      </p:sp>
    </p:spTree>
    <p:extLst>
      <p:ext uri="{BB962C8B-B14F-4D97-AF65-F5344CB8AC3E}">
        <p14:creationId xmlns:p14="http://schemas.microsoft.com/office/powerpoint/2010/main" val="854862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U člověka bylo popsáno několik chorob, které jsou způsobeny ztrátou aktivní alely </a:t>
            </a:r>
            <a:r>
              <a:rPr lang="cs-CZ" altLang="cs-CZ" dirty="0" err="1" smtClean="0"/>
              <a:t>imprintovaného</a:t>
            </a:r>
            <a:r>
              <a:rPr lang="cs-CZ" altLang="cs-CZ" dirty="0" smtClean="0"/>
              <a:t> genu. Může k tomu dojít buď chromosomální aberací, kdy dojde např. k deleci části chromosomu, který nese aktivní alelu, nebo </a:t>
            </a:r>
            <a:r>
              <a:rPr lang="cs-CZ" altLang="cs-CZ" dirty="0" err="1" smtClean="0"/>
              <a:t>uniparentální</a:t>
            </a:r>
            <a:r>
              <a:rPr lang="cs-CZ" altLang="cs-CZ" dirty="0" smtClean="0"/>
              <a:t> </a:t>
            </a:r>
            <a:r>
              <a:rPr lang="cs-CZ" altLang="cs-CZ" dirty="0" err="1" smtClean="0"/>
              <a:t>disomií</a:t>
            </a:r>
            <a:r>
              <a:rPr lang="cs-CZ" altLang="cs-CZ" dirty="0" smtClean="0"/>
              <a:t>, kdy má jedinec obě kopie genu od rodiče, který předává neaktivní alelu</a:t>
            </a:r>
            <a:r>
              <a:rPr lang="cs-CZ" altLang="cs-CZ" baseline="0" dirty="0" smtClean="0"/>
              <a:t> (k čemuž může dojít např. splynutím vajíčka, které nese jeden chromosom </a:t>
            </a:r>
            <a:r>
              <a:rPr lang="cs-CZ" altLang="cs-CZ" baseline="0" dirty="0" err="1" smtClean="0"/>
              <a:t>2x</a:t>
            </a:r>
            <a:r>
              <a:rPr lang="cs-CZ" altLang="cs-CZ" baseline="0" dirty="0" smtClean="0"/>
              <a:t>, se spermií, která ho nemá ani jednou, obojí vzniklé </a:t>
            </a:r>
            <a:r>
              <a:rPr lang="cs-CZ" altLang="cs-CZ" baseline="0" dirty="0" err="1" smtClean="0"/>
              <a:t>nondisjunkcí</a:t>
            </a:r>
            <a:r>
              <a:rPr lang="cs-CZ" altLang="cs-CZ" baseline="0" dirty="0" smtClean="0"/>
              <a:t>)</a:t>
            </a:r>
            <a:r>
              <a:rPr lang="cs-CZ" altLang="cs-CZ"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Klasickými příklady lidských syndromů jsou syndrom</a:t>
            </a:r>
            <a:r>
              <a:rPr lang="cs-CZ" altLang="cs-CZ" baseline="0" dirty="0" smtClean="0"/>
              <a:t> </a:t>
            </a:r>
            <a:r>
              <a:rPr lang="cs-CZ" altLang="cs-CZ" baseline="0" dirty="0" err="1" smtClean="0"/>
              <a:t>Prader-Willy</a:t>
            </a:r>
            <a:r>
              <a:rPr lang="cs-CZ" altLang="cs-CZ" baseline="0" dirty="0" smtClean="0"/>
              <a:t> (</a:t>
            </a:r>
            <a:r>
              <a:rPr lang="cs-CZ" altLang="cs-CZ" baseline="0" dirty="0" err="1" smtClean="0"/>
              <a:t>SPW</a:t>
            </a:r>
            <a:r>
              <a:rPr lang="cs-CZ" altLang="cs-CZ" baseline="0" dirty="0" smtClean="0"/>
              <a:t>) a </a:t>
            </a:r>
            <a:r>
              <a:rPr lang="cs-CZ" altLang="cs-CZ" baseline="0" dirty="0" err="1" smtClean="0"/>
              <a:t>Angelmanův</a:t>
            </a:r>
            <a:r>
              <a:rPr lang="cs-CZ" altLang="cs-CZ" baseline="0" dirty="0" smtClean="0"/>
              <a:t> syndrom (AS), které jsou způsobené ztrátou stejné části chromosomu 15. Rozdíl je v tom, že u </a:t>
            </a:r>
            <a:r>
              <a:rPr lang="cs-CZ" altLang="cs-CZ" baseline="0" dirty="0" err="1" smtClean="0"/>
              <a:t>SPW</a:t>
            </a:r>
            <a:r>
              <a:rPr lang="cs-CZ" altLang="cs-CZ" baseline="0" dirty="0" smtClean="0"/>
              <a:t> je ztracena část chromosomu 15 od otce, zatímco u AS je to část chromosomu 15 od matky. Syndromy jsou způsobené rozdílnými geny, které jsou lokalizované na chromosomu blízko sebe (což je u genů s genomovým imprintingem běžné, mají tendenci vyskytovat se ve skupinách), ale mají opačný imprinting (u </a:t>
            </a:r>
            <a:r>
              <a:rPr lang="cs-CZ" altLang="cs-CZ" baseline="0" dirty="0" err="1" smtClean="0"/>
              <a:t>SPW</a:t>
            </a:r>
            <a:r>
              <a:rPr lang="cs-CZ" altLang="cs-CZ" baseline="0" dirty="0" smtClean="0"/>
              <a:t> je aktivní </a:t>
            </a:r>
            <a:r>
              <a:rPr lang="cs-CZ" altLang="cs-CZ" baseline="0" dirty="0" err="1" smtClean="0"/>
              <a:t>paternální</a:t>
            </a:r>
            <a:r>
              <a:rPr lang="cs-CZ" altLang="cs-CZ" baseline="0" dirty="0" smtClean="0"/>
              <a:t> alela, zatímco </a:t>
            </a:r>
            <a:r>
              <a:rPr lang="cs-CZ" altLang="cs-CZ" baseline="0" dirty="0" err="1" smtClean="0"/>
              <a:t>maternální</a:t>
            </a:r>
            <a:r>
              <a:rPr lang="cs-CZ" altLang="cs-CZ" baseline="0" dirty="0" smtClean="0"/>
              <a:t> je imprintingem umlčena, takže jedinec nemá od tohoto genu aktivní alelu. U AS je to naopak). </a:t>
            </a:r>
            <a:endParaRPr lang="cs-CZ" altLang="cs-CZ"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cs-CZ" alt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dirty="0" smtClean="0"/>
              <a:t>Obrázek</a:t>
            </a:r>
            <a:r>
              <a:rPr lang="cs-CZ" altLang="cs-CZ" baseline="0" dirty="0" smtClean="0"/>
              <a:t> z https://</a:t>
            </a:r>
            <a:r>
              <a:rPr lang="cs-CZ" altLang="cs-CZ" baseline="0" dirty="0" err="1" smtClean="0"/>
              <a:t>en.wikipedia.org</a:t>
            </a:r>
            <a:r>
              <a:rPr lang="cs-CZ" altLang="cs-CZ" baseline="0" dirty="0" smtClean="0"/>
              <a:t>/wiki/</a:t>
            </a:r>
            <a:r>
              <a:rPr lang="cs-CZ" altLang="cs-CZ" baseline="0" dirty="0" err="1" smtClean="0"/>
              <a:t>Prader%E2%80%93Willi_syndrome</a:t>
            </a:r>
            <a:endParaRPr lang="cs-CZ" altLang="cs-CZ" dirty="0" smtClean="0"/>
          </a:p>
          <a:p>
            <a:endParaRPr lang="cs-CZ" altLang="cs-CZ" dirty="0" smtClean="0"/>
          </a:p>
        </p:txBody>
      </p:sp>
      <p:sp>
        <p:nvSpPr>
          <p:cNvPr id="3686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0659478B-C377-4743-9EE9-1D8D5420C771}" type="slidenum">
              <a:rPr lang="cs-CZ" altLang="cs-CZ" sz="1200" b="1">
                <a:latin typeface="Arial" charset="0"/>
              </a:rPr>
              <a:pPr eaLnBrk="0" hangingPunct="0">
                <a:spcBef>
                  <a:spcPct val="0"/>
                </a:spcBef>
              </a:pPr>
              <a:t>87</a:t>
            </a:fld>
            <a:endParaRPr lang="cs-CZ" altLang="cs-CZ" sz="1200" b="1">
              <a:latin typeface="Arial" charset="0"/>
            </a:endParaRPr>
          </a:p>
        </p:txBody>
      </p:sp>
    </p:spTree>
    <p:extLst>
      <p:ext uri="{BB962C8B-B14F-4D97-AF65-F5344CB8AC3E}">
        <p14:creationId xmlns:p14="http://schemas.microsoft.com/office/powerpoint/2010/main" val="13154540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Obrázek z https://</a:t>
            </a:r>
            <a:r>
              <a:rPr lang="cs-CZ" altLang="cs-CZ" dirty="0" err="1" smtClean="0"/>
              <a:t>en.wikipedia.org</a:t>
            </a:r>
            <a:r>
              <a:rPr lang="cs-CZ" altLang="cs-CZ" dirty="0" smtClean="0"/>
              <a:t>/wiki/</a:t>
            </a:r>
            <a:r>
              <a:rPr lang="cs-CZ" altLang="cs-CZ" dirty="0" err="1" smtClean="0"/>
              <a:t>Angelman_syndrome</a:t>
            </a:r>
            <a:endParaRPr lang="cs-CZ" altLang="cs-CZ" dirty="0" smtClean="0"/>
          </a:p>
        </p:txBody>
      </p:sp>
      <p:sp>
        <p:nvSpPr>
          <p:cNvPr id="3891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1A4420BF-0C4C-4400-B55D-F64C82038CD9}" type="slidenum">
              <a:rPr lang="cs-CZ" altLang="cs-CZ" sz="1200" b="1">
                <a:latin typeface="Arial" charset="0"/>
              </a:rPr>
              <a:pPr eaLnBrk="0" hangingPunct="0">
                <a:spcBef>
                  <a:spcPct val="0"/>
                </a:spcBef>
              </a:pPr>
              <a:t>88</a:t>
            </a:fld>
            <a:endParaRPr lang="cs-CZ" altLang="cs-CZ" sz="1200" b="1">
              <a:latin typeface="Arial" charset="0"/>
            </a:endParaRPr>
          </a:p>
        </p:txBody>
      </p:sp>
    </p:spTree>
    <p:extLst>
      <p:ext uri="{BB962C8B-B14F-4D97-AF65-F5344CB8AC3E}">
        <p14:creationId xmlns:p14="http://schemas.microsoft.com/office/powerpoint/2010/main" val="42073619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U rostlin byl </a:t>
            </a:r>
            <a:r>
              <a:rPr lang="cs-CZ" dirty="0" err="1" smtClean="0"/>
              <a:t>GI</a:t>
            </a:r>
            <a:r>
              <a:rPr lang="cs-CZ" dirty="0" smtClean="0"/>
              <a:t> zatím nalezen u kukuřice, rýže (obojí </a:t>
            </a:r>
            <a:r>
              <a:rPr lang="cs-CZ" dirty="0" err="1" smtClean="0"/>
              <a:t>Poaceae</a:t>
            </a:r>
            <a:r>
              <a:rPr lang="cs-CZ" dirty="0" smtClean="0"/>
              <a:t>),</a:t>
            </a:r>
            <a:r>
              <a:rPr lang="cs-CZ" baseline="0" dirty="0" smtClean="0"/>
              <a:t> </a:t>
            </a:r>
            <a:r>
              <a:rPr lang="cs-CZ" dirty="0" err="1" smtClean="0"/>
              <a:t>huseníčku</a:t>
            </a:r>
            <a:r>
              <a:rPr lang="cs-CZ" dirty="0" smtClean="0"/>
              <a:t> (</a:t>
            </a:r>
            <a:r>
              <a:rPr lang="cs-CZ" i="1" dirty="0" err="1" smtClean="0"/>
              <a:t>Arabidopsis</a:t>
            </a:r>
            <a:r>
              <a:rPr lang="cs-CZ" i="1" dirty="0" smtClean="0"/>
              <a:t> </a:t>
            </a:r>
            <a:r>
              <a:rPr lang="cs-CZ" i="1" dirty="0" err="1" smtClean="0"/>
              <a:t>thaliana</a:t>
            </a:r>
            <a:r>
              <a:rPr lang="cs-CZ" i="1" dirty="0" smtClean="0"/>
              <a:t>, </a:t>
            </a:r>
            <a:r>
              <a:rPr lang="cs-CZ" i="0" dirty="0" err="1" smtClean="0"/>
              <a:t>Brassicaceae</a:t>
            </a:r>
            <a:r>
              <a:rPr lang="cs-CZ" dirty="0" smtClean="0"/>
              <a:t>) a </a:t>
            </a:r>
            <a:r>
              <a:rPr lang="cs-CZ" b="0" dirty="0" smtClean="0"/>
              <a:t>skočce (</a:t>
            </a:r>
            <a:r>
              <a:rPr lang="en-US" b="0" i="1" dirty="0" err="1" smtClean="0"/>
              <a:t>Ricinus</a:t>
            </a:r>
            <a:r>
              <a:rPr lang="en-US" b="0" i="1" dirty="0" smtClean="0"/>
              <a:t> </a:t>
            </a:r>
            <a:r>
              <a:rPr lang="en-US" b="0" i="1" dirty="0" err="1" smtClean="0"/>
              <a:t>communis</a:t>
            </a:r>
            <a:r>
              <a:rPr lang="cs-CZ" b="0" i="1" dirty="0" smtClean="0"/>
              <a:t>, </a:t>
            </a:r>
            <a:r>
              <a:rPr lang="cs-CZ" b="0" i="0" dirty="0" err="1" smtClean="0"/>
              <a:t>Euphorbiaceae</a:t>
            </a:r>
            <a:r>
              <a:rPr lang="cs-CZ" b="0" i="0" dirty="0" smtClean="0"/>
              <a:t>), tedy zástupců jednoděložných i dvouděložných</a:t>
            </a:r>
            <a:r>
              <a:rPr lang="cs-CZ" b="0" i="0" baseline="0" dirty="0" smtClean="0"/>
              <a:t> rostlin. </a:t>
            </a:r>
            <a:r>
              <a:rPr lang="cs-CZ" b="0" i="0" baseline="0" dirty="0" err="1" smtClean="0"/>
              <a:t>GI</a:t>
            </a:r>
            <a:r>
              <a:rPr lang="cs-CZ" b="0" i="0" baseline="0" dirty="0" smtClean="0"/>
              <a:t> se týká především triploidního výživného pletiva endospermu, které vzniká splynutím jedné spermatické buňky s diploidní buňkou v zárodečném vaku, zatímco imprinting embrya je mnohem slabší a dočasný. </a:t>
            </a:r>
            <a:r>
              <a:rPr lang="cs-CZ" b="0" i="0" baseline="0" dirty="0" err="1" smtClean="0"/>
              <a:t>Imprintovaných</a:t>
            </a:r>
            <a:r>
              <a:rPr lang="cs-CZ" b="0" i="0" baseline="0" dirty="0" smtClean="0"/>
              <a:t> genů bylo u rostlin nalezeno několik stovek, často mají regulační funkci a bylo prokázáno, že alespoň některé z nich ovlivňují velikost endospermu.   </a:t>
            </a:r>
          </a:p>
          <a:p>
            <a:pPr marL="0" marR="0" indent="0" algn="l" defTabSz="914400" rtl="0" eaLnBrk="1" fontAlgn="auto" latinLnBrk="0" hangingPunct="1">
              <a:lnSpc>
                <a:spcPct val="100000"/>
              </a:lnSpc>
              <a:spcBef>
                <a:spcPts val="0"/>
              </a:spcBef>
              <a:spcAft>
                <a:spcPts val="0"/>
              </a:spcAft>
              <a:buClrTx/>
              <a:buSzTx/>
              <a:buFontTx/>
              <a:buNone/>
              <a:tabLst/>
              <a:defRPr/>
            </a:pPr>
            <a:endParaRPr lang="cs-CZ"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cs-CZ" dirty="0" smtClean="0"/>
          </a:p>
          <a:p>
            <a:r>
              <a:rPr lang="cs-CZ" dirty="0" smtClean="0"/>
              <a:t>Obrázky z:</a:t>
            </a:r>
            <a:r>
              <a:rPr lang="cs-CZ" baseline="0" dirty="0" smtClean="0"/>
              <a:t> </a:t>
            </a:r>
            <a:endParaRPr lang="cs-CZ" dirty="0" smtClean="0"/>
          </a:p>
          <a:p>
            <a:r>
              <a:rPr lang="en-US" dirty="0" smtClean="0"/>
              <a:t>https://</a:t>
            </a:r>
            <a:r>
              <a:rPr lang="en-US" dirty="0" err="1" smtClean="0"/>
              <a:t>en.wikipedia.org</a:t>
            </a:r>
            <a:r>
              <a:rPr lang="en-US" dirty="0" smtClean="0"/>
              <a:t>/wiki/Arabidopsis</a:t>
            </a:r>
            <a:endParaRPr lang="cs-CZ" dirty="0" smtClean="0"/>
          </a:p>
          <a:p>
            <a:r>
              <a:rPr lang="en-US" dirty="0" smtClean="0"/>
              <a:t>http://</a:t>
            </a:r>
            <a:r>
              <a:rPr lang="en-US" dirty="0" err="1" smtClean="0"/>
              <a:t>www.tucapel.cl</a:t>
            </a:r>
            <a:r>
              <a:rPr lang="en-US" dirty="0" smtClean="0"/>
              <a:t>/2015/06/13/7-tips-de-</a:t>
            </a:r>
            <a:r>
              <a:rPr lang="en-US" dirty="0" err="1" smtClean="0"/>
              <a:t>nutricion</a:t>
            </a:r>
            <a:r>
              <a:rPr lang="en-US" dirty="0" smtClean="0"/>
              <a:t>-</a:t>
            </a:r>
            <a:r>
              <a:rPr lang="en-US" dirty="0" err="1" smtClean="0"/>
              <a:t>infantil</a:t>
            </a:r>
            <a:r>
              <a:rPr lang="en-US" dirty="0" smtClean="0"/>
              <a:t>-para-</a:t>
            </a:r>
            <a:r>
              <a:rPr lang="en-US" dirty="0" err="1" smtClean="0"/>
              <a:t>cuidar</a:t>
            </a:r>
            <a:r>
              <a:rPr lang="en-US" dirty="0" smtClean="0"/>
              <a:t>-a-</a:t>
            </a:r>
            <a:r>
              <a:rPr lang="en-US" dirty="0" err="1" smtClean="0"/>
              <a:t>tus</a:t>
            </a:r>
            <a:r>
              <a:rPr lang="en-US" dirty="0" smtClean="0"/>
              <a:t>-</a:t>
            </a:r>
            <a:r>
              <a:rPr lang="en-US" dirty="0" err="1" smtClean="0"/>
              <a:t>hijos</a:t>
            </a:r>
            <a:r>
              <a:rPr lang="en-US" dirty="0" smtClean="0"/>
              <a:t>-2/https://</a:t>
            </a:r>
            <a:r>
              <a:rPr lang="en-US" dirty="0" err="1" smtClean="0"/>
              <a:t>en.wikipedia.org</a:t>
            </a:r>
            <a:r>
              <a:rPr lang="en-US" dirty="0" smtClean="0"/>
              <a:t>/wiki/</a:t>
            </a:r>
            <a:r>
              <a:rPr lang="en-US" dirty="0" err="1" smtClean="0"/>
              <a:t>Ricinus</a:t>
            </a:r>
            <a:endParaRPr lang="cs-CZ" dirty="0" smtClean="0"/>
          </a:p>
          <a:p>
            <a:r>
              <a:rPr lang="en-US" dirty="0" smtClean="0"/>
              <a:t>By </a:t>
            </a:r>
            <a:r>
              <a:rPr lang="en-US" dirty="0" err="1" smtClean="0"/>
              <a:t>Silverije</a:t>
            </a:r>
            <a:r>
              <a:rPr lang="en-US" dirty="0" smtClean="0"/>
              <a:t> - Own work, CC BY-SA 3.0, https://</a:t>
            </a:r>
            <a:r>
              <a:rPr lang="en-US" dirty="0" err="1" smtClean="0"/>
              <a:t>commons.wikimedia.org</a:t>
            </a:r>
            <a:r>
              <a:rPr lang="en-US" dirty="0" smtClean="0"/>
              <a:t>/w/</a:t>
            </a:r>
            <a:r>
              <a:rPr lang="en-US" dirty="0" err="1" smtClean="0"/>
              <a:t>index.php?curid</a:t>
            </a:r>
            <a:r>
              <a:rPr lang="en-US" dirty="0" smtClean="0"/>
              <a:t>=22669559</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89</a:t>
            </a:fld>
            <a:endParaRPr lang="en-US"/>
          </a:p>
        </p:txBody>
      </p:sp>
    </p:spTree>
    <p:extLst>
      <p:ext uri="{BB962C8B-B14F-4D97-AF65-F5344CB8AC3E}">
        <p14:creationId xmlns:p14="http://schemas.microsoft.com/office/powerpoint/2010/main" val="31748903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smtClean="0"/>
              <a:t>Vlivy prostředí v děloze mohou způsobit trvalé změny </a:t>
            </a:r>
            <a:r>
              <a:rPr lang="cs-CZ" altLang="cs-CZ" dirty="0" err="1" smtClean="0"/>
              <a:t>epigenomu</a:t>
            </a:r>
            <a:r>
              <a:rPr lang="cs-CZ" altLang="cs-CZ" dirty="0" smtClean="0"/>
              <a:t>, které si jedinec ponese až do dospělosti. Tyto vlivy jsou způsobeny jednak 1) konkrétním fenotypem matky a placenty a přísunu živin (známo málo, jen že obezita matky vede ke změnám </a:t>
            </a:r>
            <a:r>
              <a:rPr lang="cs-CZ" altLang="cs-CZ" dirty="0" err="1" smtClean="0"/>
              <a:t>epigenomu</a:t>
            </a:r>
            <a:r>
              <a:rPr lang="cs-CZ" altLang="cs-CZ" dirty="0" smtClean="0"/>
              <a:t>), 2) životním stylem matky, o čemž je naopak známo poměrně hodně. Z tohoto je pak nejvýznamnější strava matky. Experimentální příklad vlivu stravy na fenotyp pochází ze žlutých myší (viz níže), kde žluté a strakaté myši byly obézní se sklony k diabetu a rakovině, zatímco hnědé byly štíhlé a zdravé. Fenotyp myší byl ovlivněn stravou matky; pokud obsahovala donory metylových skupin, vedlo to ke zvýšené tkáňově specifické metylaci DNA </a:t>
            </a:r>
            <a:r>
              <a:rPr lang="cs-CZ" altLang="cs-CZ" i="1" dirty="0" err="1" smtClean="0"/>
              <a:t>agouti</a:t>
            </a:r>
            <a:r>
              <a:rPr lang="cs-CZ" altLang="cs-CZ" dirty="0" smtClean="0"/>
              <a:t> genu, což vedlo k zdravým hnědým myším.  </a:t>
            </a:r>
          </a:p>
          <a:p>
            <a:pPr eaLnBrk="1" hangingPunct="1"/>
            <a:r>
              <a:rPr lang="cs-CZ" altLang="cs-CZ" dirty="0" smtClean="0"/>
              <a:t>    Modelem pro vliv </a:t>
            </a:r>
            <a:r>
              <a:rPr lang="cs-CZ" altLang="cs-CZ" dirty="0" err="1" smtClean="0"/>
              <a:t>epigenomu</a:t>
            </a:r>
            <a:r>
              <a:rPr lang="cs-CZ" altLang="cs-CZ" dirty="0" smtClean="0"/>
              <a:t> na fenotyp je myší linie s mutací </a:t>
            </a:r>
            <a:r>
              <a:rPr lang="cs-CZ" altLang="cs-CZ" i="1" dirty="0" err="1" smtClean="0"/>
              <a:t>viable</a:t>
            </a:r>
            <a:r>
              <a:rPr lang="cs-CZ" altLang="cs-CZ" i="1" dirty="0" smtClean="0"/>
              <a:t> </a:t>
            </a:r>
            <a:r>
              <a:rPr lang="cs-CZ" altLang="cs-CZ" i="1" dirty="0" err="1" smtClean="0"/>
              <a:t>yellow</a:t>
            </a:r>
            <a:r>
              <a:rPr lang="cs-CZ" altLang="cs-CZ" i="1" dirty="0" smtClean="0"/>
              <a:t> </a:t>
            </a:r>
            <a:r>
              <a:rPr lang="cs-CZ" altLang="cs-CZ" i="1" dirty="0" err="1" smtClean="0"/>
              <a:t>agouti</a:t>
            </a:r>
            <a:r>
              <a:rPr lang="cs-CZ" altLang="cs-CZ" dirty="0" smtClean="0"/>
              <a:t> (</a:t>
            </a:r>
            <a:r>
              <a:rPr lang="cs-CZ" altLang="cs-CZ" i="1" dirty="0" err="1" smtClean="0"/>
              <a:t>A</a:t>
            </a:r>
            <a:r>
              <a:rPr lang="cs-CZ" altLang="cs-CZ" i="1" baseline="-25000" dirty="0" err="1" smtClean="0"/>
              <a:t>vy</a:t>
            </a:r>
            <a:r>
              <a:rPr lang="cs-CZ" altLang="cs-CZ" i="0" dirty="0" smtClean="0"/>
              <a:t>)</a:t>
            </a:r>
            <a:r>
              <a:rPr lang="cs-CZ" altLang="cs-CZ" dirty="0" smtClean="0"/>
              <a:t>, která má do exonu genu </a:t>
            </a:r>
            <a:r>
              <a:rPr lang="cs-CZ" altLang="cs-CZ" i="1" dirty="0" err="1" smtClean="0"/>
              <a:t>agouti</a:t>
            </a:r>
            <a:r>
              <a:rPr lang="cs-CZ" altLang="cs-CZ" dirty="0" smtClean="0"/>
              <a:t> vložený </a:t>
            </a:r>
            <a:r>
              <a:rPr lang="cs-CZ" altLang="cs-CZ" dirty="0" err="1" smtClean="0"/>
              <a:t>LTR</a:t>
            </a:r>
            <a:r>
              <a:rPr lang="cs-CZ" altLang="cs-CZ" dirty="0" smtClean="0"/>
              <a:t> </a:t>
            </a:r>
            <a:r>
              <a:rPr lang="cs-CZ" altLang="cs-CZ" dirty="0" err="1" smtClean="0"/>
              <a:t>retrotransposon</a:t>
            </a:r>
            <a:r>
              <a:rPr lang="cs-CZ" altLang="cs-CZ" dirty="0" smtClean="0"/>
              <a:t>. Normálně exprimovaný gen </a:t>
            </a:r>
            <a:r>
              <a:rPr lang="cs-CZ" altLang="cs-CZ" i="1" dirty="0" err="1" smtClean="0"/>
              <a:t>agouti</a:t>
            </a:r>
            <a:r>
              <a:rPr lang="cs-CZ" altLang="cs-CZ" dirty="0" smtClean="0"/>
              <a:t> kóduje signální molekulu, která způsobuje žlutou barvu a je aktivní jen v určité fázi růstu chlupu v chlupovém folikulu, takže</a:t>
            </a:r>
            <a:r>
              <a:rPr lang="cs-CZ" altLang="cs-CZ" baseline="0" dirty="0" smtClean="0"/>
              <a:t> chlup je žluto-hnědý</a:t>
            </a:r>
            <a:r>
              <a:rPr lang="cs-CZ" altLang="cs-CZ" dirty="0" smtClean="0"/>
              <a:t>.  Vložený ME vede k tomu, že se gen </a:t>
            </a:r>
            <a:r>
              <a:rPr lang="cs-CZ" altLang="cs-CZ" i="1" dirty="0" err="1" smtClean="0"/>
              <a:t>agouti</a:t>
            </a:r>
            <a:r>
              <a:rPr lang="cs-CZ" altLang="cs-CZ" i="1" dirty="0" smtClean="0"/>
              <a:t> </a:t>
            </a:r>
            <a:r>
              <a:rPr lang="cs-CZ" altLang="cs-CZ" dirty="0" smtClean="0"/>
              <a:t>exprimuje stále, což vede k žlutému chlupu. Metylace </a:t>
            </a:r>
            <a:r>
              <a:rPr lang="cs-CZ" altLang="cs-CZ" dirty="0" err="1" smtClean="0"/>
              <a:t>CpG</a:t>
            </a:r>
            <a:r>
              <a:rPr lang="cs-CZ" altLang="cs-CZ" dirty="0" smtClean="0"/>
              <a:t> v </a:t>
            </a:r>
            <a:r>
              <a:rPr lang="cs-CZ" altLang="cs-CZ" dirty="0" err="1" smtClean="0"/>
              <a:t>retrotransposonu</a:t>
            </a:r>
            <a:r>
              <a:rPr lang="cs-CZ" altLang="cs-CZ" dirty="0" smtClean="0"/>
              <a:t> je proměnlivá a liší se i mezi sourozenci ze stejného vrhu. Ukázalo se, že úroveň metylace </a:t>
            </a:r>
            <a:r>
              <a:rPr lang="cs-CZ" altLang="cs-CZ" dirty="0" err="1" smtClean="0"/>
              <a:t>CpG</a:t>
            </a:r>
            <a:r>
              <a:rPr lang="cs-CZ" altLang="cs-CZ" dirty="0" smtClean="0"/>
              <a:t> v </a:t>
            </a:r>
            <a:r>
              <a:rPr lang="cs-CZ" altLang="cs-CZ" dirty="0" err="1" smtClean="0"/>
              <a:t>retrotransposonu</a:t>
            </a:r>
            <a:r>
              <a:rPr lang="cs-CZ" altLang="cs-CZ" dirty="0" smtClean="0"/>
              <a:t> v </a:t>
            </a:r>
            <a:r>
              <a:rPr lang="cs-CZ" altLang="cs-CZ" i="1" dirty="0" err="1" smtClean="0"/>
              <a:t>agouti</a:t>
            </a:r>
            <a:r>
              <a:rPr lang="cs-CZ" altLang="cs-CZ" dirty="0" smtClean="0"/>
              <a:t>  je závislá na výživě matky. Pokud měla matka dostatek zdrojů metylových skupin i </a:t>
            </a:r>
            <a:r>
              <a:rPr lang="cs-CZ" altLang="cs-CZ" dirty="0" err="1" smtClean="0"/>
              <a:t>kofaktorů</a:t>
            </a:r>
            <a:r>
              <a:rPr lang="cs-CZ" altLang="cs-CZ" dirty="0" smtClean="0"/>
              <a:t>, </a:t>
            </a:r>
            <a:r>
              <a:rPr lang="cs-CZ" altLang="cs-CZ" dirty="0" err="1" smtClean="0"/>
              <a:t>CpG</a:t>
            </a:r>
            <a:r>
              <a:rPr lang="cs-CZ" altLang="cs-CZ" dirty="0" smtClean="0"/>
              <a:t> v </a:t>
            </a:r>
            <a:r>
              <a:rPr lang="cs-CZ" altLang="cs-CZ" dirty="0" err="1" smtClean="0"/>
              <a:t>retrotransposonu</a:t>
            </a:r>
            <a:r>
              <a:rPr lang="cs-CZ" altLang="cs-CZ" dirty="0" smtClean="0"/>
              <a:t> byly </a:t>
            </a:r>
            <a:r>
              <a:rPr lang="cs-CZ" altLang="cs-CZ" dirty="0" err="1" smtClean="0"/>
              <a:t>metylované</a:t>
            </a:r>
            <a:r>
              <a:rPr lang="cs-CZ" altLang="cs-CZ" dirty="0" smtClean="0"/>
              <a:t>, aktivita </a:t>
            </a:r>
            <a:r>
              <a:rPr lang="cs-CZ" altLang="cs-CZ" dirty="0" err="1" smtClean="0"/>
              <a:t>retrostransposonu</a:t>
            </a:r>
            <a:r>
              <a:rPr lang="cs-CZ" altLang="cs-CZ" dirty="0" smtClean="0"/>
              <a:t> a tím i genu </a:t>
            </a:r>
            <a:r>
              <a:rPr lang="cs-CZ" altLang="cs-CZ" i="1" dirty="0" err="1" smtClean="0"/>
              <a:t>agouti</a:t>
            </a:r>
            <a:r>
              <a:rPr lang="cs-CZ" altLang="cs-CZ" dirty="0" smtClean="0"/>
              <a:t> byla potlačena a zbarvení kožichu jejích mláďat mohlo dosáhnout až hnědé barvy. Výživa matky tak ovlivnila</a:t>
            </a:r>
            <a:r>
              <a:rPr lang="cs-CZ" altLang="cs-CZ" baseline="0" dirty="0" smtClean="0"/>
              <a:t> fenotyp mláďat, v tomto případě vzhled a zdraví. </a:t>
            </a:r>
          </a:p>
          <a:p>
            <a:pPr eaLnBrk="1" hangingPunct="1"/>
            <a:endParaRPr lang="cs-CZ" alt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baseline="0" dirty="0" smtClean="0"/>
              <a:t>Schéma z </a:t>
            </a:r>
            <a:r>
              <a:rPr lang="cs-CZ" altLang="cs-CZ" sz="1200" dirty="0" err="1" smtClean="0">
                <a:latin typeface="Calibri" pitchFamily="34" charset="0"/>
              </a:rPr>
              <a:t>Feil</a:t>
            </a:r>
            <a:r>
              <a:rPr lang="cs-CZ" altLang="cs-CZ" sz="1200" dirty="0" smtClean="0">
                <a:latin typeface="Calibri" pitchFamily="34" charset="0"/>
              </a:rPr>
              <a:t> a </a:t>
            </a:r>
            <a:r>
              <a:rPr lang="cs-CZ" altLang="cs-CZ" sz="1200" dirty="0" err="1" smtClean="0">
                <a:latin typeface="Calibri" pitchFamily="34" charset="0"/>
              </a:rPr>
              <a:t>Fraga</a:t>
            </a:r>
            <a:r>
              <a:rPr lang="cs-CZ" altLang="cs-CZ" sz="1200" dirty="0" smtClean="0">
                <a:latin typeface="Calibri" pitchFamily="34" charset="0"/>
              </a:rPr>
              <a:t> (2012)</a:t>
            </a:r>
          </a:p>
          <a:p>
            <a:pPr eaLnBrk="1" hangingPunct="1"/>
            <a:endParaRPr lang="cs-CZ" altLang="cs-CZ" dirty="0" smtClean="0"/>
          </a:p>
          <a:p>
            <a:pPr eaLnBrk="1" hangingPunct="1"/>
            <a:endParaRPr lang="cs-CZ" altLang="cs-CZ" dirty="0" smtClean="0"/>
          </a:p>
        </p:txBody>
      </p:sp>
    </p:spTree>
    <p:extLst>
      <p:ext uri="{BB962C8B-B14F-4D97-AF65-F5344CB8AC3E}">
        <p14:creationId xmlns:p14="http://schemas.microsoft.com/office/powerpoint/2010/main" val="20398110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smtClean="0"/>
              <a:t>Vlivy prostředí v děloze mohou způsobit trvalé změny </a:t>
            </a:r>
            <a:r>
              <a:rPr lang="cs-CZ" altLang="cs-CZ" dirty="0" err="1" smtClean="0"/>
              <a:t>epigenomu</a:t>
            </a:r>
            <a:r>
              <a:rPr lang="cs-CZ" altLang="cs-CZ" dirty="0" smtClean="0"/>
              <a:t>, které si jedinec ponese až do dospělosti. Tyto vlivy jsou způsobeny jednak 1) konkrétním fenotypem matky a placenty a přísunu živin (známo málo, jen že obezita matky vede ke změnám </a:t>
            </a:r>
            <a:r>
              <a:rPr lang="cs-CZ" altLang="cs-CZ" dirty="0" err="1" smtClean="0"/>
              <a:t>epigenomu</a:t>
            </a:r>
            <a:r>
              <a:rPr lang="cs-CZ" altLang="cs-CZ" dirty="0" smtClean="0"/>
              <a:t>), 2) životním stylem matky, o čemž je naopak známo poměrně hodně. Z tohoto je pak nejvýznamnější strava matky. Experimentální příklad vlivu stravy na fenotyp pochází ze žlutých myší (viz níže), kde žluté a strakaté myši byly obézní se sklony k diabetu a rakovině, zatímco hnědé byly štíhlé a zdravé. Fenotyp myší byl ovlivněn stravou matky; pokud obsahovala donory metylových skupin, vedlo to ke zvýšené tkáňově specifické metylaci DNA </a:t>
            </a:r>
            <a:r>
              <a:rPr lang="cs-CZ" altLang="cs-CZ" i="1" dirty="0" err="1" smtClean="0"/>
              <a:t>agouti</a:t>
            </a:r>
            <a:r>
              <a:rPr lang="cs-CZ" altLang="cs-CZ" dirty="0" smtClean="0"/>
              <a:t> genu, což vedlo k zdravým hnědým myším.  </a:t>
            </a:r>
          </a:p>
          <a:p>
            <a:pPr eaLnBrk="1" hangingPunct="1"/>
            <a:r>
              <a:rPr lang="cs-CZ" altLang="cs-CZ" dirty="0" smtClean="0"/>
              <a:t>    Modelem pro vliv </a:t>
            </a:r>
            <a:r>
              <a:rPr lang="cs-CZ" altLang="cs-CZ" dirty="0" err="1" smtClean="0"/>
              <a:t>epigenomu</a:t>
            </a:r>
            <a:r>
              <a:rPr lang="cs-CZ" altLang="cs-CZ" dirty="0" smtClean="0"/>
              <a:t> na fenotyp je myší linie s mutací </a:t>
            </a:r>
            <a:r>
              <a:rPr lang="cs-CZ" altLang="cs-CZ" i="1" dirty="0" err="1" smtClean="0"/>
              <a:t>viable</a:t>
            </a:r>
            <a:r>
              <a:rPr lang="cs-CZ" altLang="cs-CZ" i="1" dirty="0" smtClean="0"/>
              <a:t> </a:t>
            </a:r>
            <a:r>
              <a:rPr lang="cs-CZ" altLang="cs-CZ" i="1" dirty="0" err="1" smtClean="0"/>
              <a:t>yellow</a:t>
            </a:r>
            <a:r>
              <a:rPr lang="cs-CZ" altLang="cs-CZ" i="1" dirty="0" smtClean="0"/>
              <a:t> </a:t>
            </a:r>
            <a:r>
              <a:rPr lang="cs-CZ" altLang="cs-CZ" i="1" dirty="0" err="1" smtClean="0"/>
              <a:t>agouti</a:t>
            </a:r>
            <a:r>
              <a:rPr lang="cs-CZ" altLang="cs-CZ" dirty="0" smtClean="0"/>
              <a:t> (</a:t>
            </a:r>
            <a:r>
              <a:rPr lang="cs-CZ" altLang="cs-CZ" i="1" dirty="0" err="1" smtClean="0"/>
              <a:t>A</a:t>
            </a:r>
            <a:r>
              <a:rPr lang="cs-CZ" altLang="cs-CZ" i="1" baseline="-25000" dirty="0" err="1" smtClean="0"/>
              <a:t>vy</a:t>
            </a:r>
            <a:r>
              <a:rPr lang="cs-CZ" altLang="cs-CZ" i="0" dirty="0" smtClean="0"/>
              <a:t>)</a:t>
            </a:r>
            <a:r>
              <a:rPr lang="cs-CZ" altLang="cs-CZ" dirty="0" smtClean="0"/>
              <a:t>, která má do exonu genu </a:t>
            </a:r>
            <a:r>
              <a:rPr lang="cs-CZ" altLang="cs-CZ" i="1" dirty="0" err="1" smtClean="0"/>
              <a:t>agouti</a:t>
            </a:r>
            <a:r>
              <a:rPr lang="cs-CZ" altLang="cs-CZ" dirty="0" smtClean="0"/>
              <a:t> vložený </a:t>
            </a:r>
            <a:r>
              <a:rPr lang="cs-CZ" altLang="cs-CZ" dirty="0" err="1" smtClean="0"/>
              <a:t>LTR</a:t>
            </a:r>
            <a:r>
              <a:rPr lang="cs-CZ" altLang="cs-CZ" dirty="0" smtClean="0"/>
              <a:t> </a:t>
            </a:r>
            <a:r>
              <a:rPr lang="cs-CZ" altLang="cs-CZ" dirty="0" err="1" smtClean="0"/>
              <a:t>retrotransposon</a:t>
            </a:r>
            <a:r>
              <a:rPr lang="cs-CZ" altLang="cs-CZ" dirty="0" smtClean="0"/>
              <a:t>. Normálně exprimovaný gen </a:t>
            </a:r>
            <a:r>
              <a:rPr lang="cs-CZ" altLang="cs-CZ" i="1" dirty="0" err="1" smtClean="0"/>
              <a:t>agouti</a:t>
            </a:r>
            <a:r>
              <a:rPr lang="cs-CZ" altLang="cs-CZ" dirty="0" smtClean="0"/>
              <a:t> kóduje signální molekulu, která způsobuje žlutou barvu a je aktivní jen v určité fázi růstu chlupu v chlupovém folikulu, takže</a:t>
            </a:r>
            <a:r>
              <a:rPr lang="cs-CZ" altLang="cs-CZ" baseline="0" dirty="0" smtClean="0"/>
              <a:t> chlup je žluto-hnědý</a:t>
            </a:r>
            <a:r>
              <a:rPr lang="cs-CZ" altLang="cs-CZ" dirty="0" smtClean="0"/>
              <a:t>.  Vložený ME vede k tomu, že se gen </a:t>
            </a:r>
            <a:r>
              <a:rPr lang="cs-CZ" altLang="cs-CZ" i="1" dirty="0" err="1" smtClean="0"/>
              <a:t>agouti</a:t>
            </a:r>
            <a:r>
              <a:rPr lang="cs-CZ" altLang="cs-CZ" i="1" dirty="0" smtClean="0"/>
              <a:t> </a:t>
            </a:r>
            <a:r>
              <a:rPr lang="cs-CZ" altLang="cs-CZ" dirty="0" smtClean="0"/>
              <a:t>exprimuje stále, což vede k žlutému chlupu. Metylace </a:t>
            </a:r>
            <a:r>
              <a:rPr lang="cs-CZ" altLang="cs-CZ" dirty="0" err="1" smtClean="0"/>
              <a:t>CpG</a:t>
            </a:r>
            <a:r>
              <a:rPr lang="cs-CZ" altLang="cs-CZ" dirty="0" smtClean="0"/>
              <a:t> v </a:t>
            </a:r>
            <a:r>
              <a:rPr lang="cs-CZ" altLang="cs-CZ" dirty="0" err="1" smtClean="0"/>
              <a:t>retrotransposonu</a:t>
            </a:r>
            <a:r>
              <a:rPr lang="cs-CZ" altLang="cs-CZ" dirty="0" smtClean="0"/>
              <a:t> je proměnlivá a liší se i mezi sourozenci ze stejného vrhu. Ukázalo se, že úroveň metylace </a:t>
            </a:r>
            <a:r>
              <a:rPr lang="cs-CZ" altLang="cs-CZ" dirty="0" err="1" smtClean="0"/>
              <a:t>CpG</a:t>
            </a:r>
            <a:r>
              <a:rPr lang="cs-CZ" altLang="cs-CZ" dirty="0" smtClean="0"/>
              <a:t> v </a:t>
            </a:r>
            <a:r>
              <a:rPr lang="cs-CZ" altLang="cs-CZ" dirty="0" err="1" smtClean="0"/>
              <a:t>retrotransposonu</a:t>
            </a:r>
            <a:r>
              <a:rPr lang="cs-CZ" altLang="cs-CZ" dirty="0" smtClean="0"/>
              <a:t> v </a:t>
            </a:r>
            <a:r>
              <a:rPr lang="cs-CZ" altLang="cs-CZ" i="1" dirty="0" err="1" smtClean="0"/>
              <a:t>agouti</a:t>
            </a:r>
            <a:r>
              <a:rPr lang="cs-CZ" altLang="cs-CZ" dirty="0" smtClean="0"/>
              <a:t>  je závislá na výživě matky. Pokud měla matka dostatek zdrojů metylových skupin i </a:t>
            </a:r>
            <a:r>
              <a:rPr lang="cs-CZ" altLang="cs-CZ" dirty="0" err="1" smtClean="0"/>
              <a:t>kofaktorů</a:t>
            </a:r>
            <a:r>
              <a:rPr lang="cs-CZ" altLang="cs-CZ" dirty="0" smtClean="0"/>
              <a:t>, </a:t>
            </a:r>
            <a:r>
              <a:rPr lang="cs-CZ" altLang="cs-CZ" dirty="0" err="1" smtClean="0"/>
              <a:t>CpG</a:t>
            </a:r>
            <a:r>
              <a:rPr lang="cs-CZ" altLang="cs-CZ" dirty="0" smtClean="0"/>
              <a:t> v </a:t>
            </a:r>
            <a:r>
              <a:rPr lang="cs-CZ" altLang="cs-CZ" dirty="0" err="1" smtClean="0"/>
              <a:t>retrotransposonu</a:t>
            </a:r>
            <a:r>
              <a:rPr lang="cs-CZ" altLang="cs-CZ" dirty="0" smtClean="0"/>
              <a:t> byly </a:t>
            </a:r>
            <a:r>
              <a:rPr lang="cs-CZ" altLang="cs-CZ" dirty="0" err="1" smtClean="0"/>
              <a:t>metylované</a:t>
            </a:r>
            <a:r>
              <a:rPr lang="cs-CZ" altLang="cs-CZ" dirty="0" smtClean="0"/>
              <a:t>, aktivita </a:t>
            </a:r>
            <a:r>
              <a:rPr lang="cs-CZ" altLang="cs-CZ" dirty="0" err="1" smtClean="0"/>
              <a:t>retrostransposonu</a:t>
            </a:r>
            <a:r>
              <a:rPr lang="cs-CZ" altLang="cs-CZ" dirty="0" smtClean="0"/>
              <a:t> a tím i genu </a:t>
            </a:r>
            <a:r>
              <a:rPr lang="cs-CZ" altLang="cs-CZ" i="1" dirty="0" err="1" smtClean="0"/>
              <a:t>agouti</a:t>
            </a:r>
            <a:r>
              <a:rPr lang="cs-CZ" altLang="cs-CZ" dirty="0" smtClean="0"/>
              <a:t> byla potlačena a zbarvení kožichu jejích mláďat mohlo dosáhnout až hnědé barvy. Výživa matky tak ovlivnila</a:t>
            </a:r>
            <a:r>
              <a:rPr lang="cs-CZ" altLang="cs-CZ" baseline="0" dirty="0" smtClean="0"/>
              <a:t> fenotyp mláďat, v tomto případě vzhled a zdraví. </a:t>
            </a:r>
          </a:p>
          <a:p>
            <a:pPr eaLnBrk="1" hangingPunct="1"/>
            <a:endParaRPr lang="cs-CZ" alt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baseline="0" dirty="0" smtClean="0"/>
              <a:t>Schéma z </a:t>
            </a:r>
            <a:r>
              <a:rPr lang="cs-CZ" altLang="cs-CZ" sz="1200" dirty="0" err="1" smtClean="0">
                <a:latin typeface="Calibri" pitchFamily="34" charset="0"/>
              </a:rPr>
              <a:t>Feil</a:t>
            </a:r>
            <a:r>
              <a:rPr lang="cs-CZ" altLang="cs-CZ" sz="1200" dirty="0" smtClean="0">
                <a:latin typeface="Calibri" pitchFamily="34" charset="0"/>
              </a:rPr>
              <a:t> a </a:t>
            </a:r>
            <a:r>
              <a:rPr lang="cs-CZ" altLang="cs-CZ" sz="1200" dirty="0" err="1" smtClean="0">
                <a:latin typeface="Calibri" pitchFamily="34" charset="0"/>
              </a:rPr>
              <a:t>Fraga</a:t>
            </a:r>
            <a:r>
              <a:rPr lang="cs-CZ" altLang="cs-CZ" sz="1200" dirty="0" smtClean="0">
                <a:latin typeface="Calibri" pitchFamily="34" charset="0"/>
              </a:rPr>
              <a:t> (2012)</a:t>
            </a:r>
          </a:p>
          <a:p>
            <a:pPr eaLnBrk="1" hangingPunct="1"/>
            <a:endParaRPr lang="cs-CZ" altLang="cs-CZ" dirty="0" smtClean="0"/>
          </a:p>
          <a:p>
            <a:pPr eaLnBrk="1" hangingPunct="1"/>
            <a:endParaRPr lang="cs-CZ" altLang="cs-CZ" dirty="0" smtClean="0"/>
          </a:p>
        </p:txBody>
      </p:sp>
    </p:spTree>
    <p:extLst>
      <p:ext uri="{BB962C8B-B14F-4D97-AF65-F5344CB8AC3E}">
        <p14:creationId xmlns:p14="http://schemas.microsoft.com/office/powerpoint/2010/main" val="20398110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smtClean="0"/>
              <a:t>Mnoho pokusů ukázalo, že přísun živin během embryonálního vývoje a na počátku života může ovlivnit zdraví v dospělosti (krevní tlak, kardiovaskulární choroby, cukrovka, rakovina). Důležité jsou např. cholin a </a:t>
            </a:r>
            <a:r>
              <a:rPr lang="cs-CZ" altLang="cs-CZ" dirty="0" err="1" smtClean="0"/>
              <a:t>methionin</a:t>
            </a:r>
            <a:r>
              <a:rPr lang="cs-CZ" altLang="cs-CZ" dirty="0" smtClean="0"/>
              <a:t> jako donory metylových skupin, a kyselina listová a </a:t>
            </a:r>
            <a:r>
              <a:rPr lang="cs-CZ" altLang="cs-CZ" dirty="0" err="1" smtClean="0"/>
              <a:t>B12</a:t>
            </a:r>
            <a:r>
              <a:rPr lang="cs-CZ" altLang="cs-CZ" dirty="0" smtClean="0"/>
              <a:t>, což jsou </a:t>
            </a:r>
            <a:r>
              <a:rPr lang="cs-CZ" altLang="cs-CZ" dirty="0" err="1" smtClean="0"/>
              <a:t>kofaktory</a:t>
            </a:r>
            <a:r>
              <a:rPr lang="cs-CZ" altLang="cs-CZ" dirty="0" smtClean="0"/>
              <a:t> v metabolismu metylových skupin. Zvláště citlivé jsou </a:t>
            </a:r>
            <a:r>
              <a:rPr lang="cs-CZ" altLang="cs-CZ" dirty="0" err="1" smtClean="0"/>
              <a:t>imprintované</a:t>
            </a:r>
            <a:r>
              <a:rPr lang="cs-CZ" altLang="cs-CZ" dirty="0" smtClean="0"/>
              <a:t> geny a </a:t>
            </a:r>
            <a:r>
              <a:rPr lang="cs-CZ" altLang="cs-CZ" dirty="0" err="1" smtClean="0"/>
              <a:t>MEs</a:t>
            </a:r>
            <a:r>
              <a:rPr lang="cs-CZ" altLang="cs-CZ" dirty="0" smtClean="0"/>
              <a:t>. Nedostatek metylových skupin v potravě může vést k </a:t>
            </a:r>
            <a:r>
              <a:rPr lang="cs-CZ" altLang="cs-CZ" dirty="0" err="1" smtClean="0"/>
              <a:t>bialelické</a:t>
            </a:r>
            <a:r>
              <a:rPr lang="cs-CZ" altLang="cs-CZ" dirty="0" smtClean="0"/>
              <a:t> expresi </a:t>
            </a:r>
            <a:r>
              <a:rPr lang="cs-CZ" altLang="cs-CZ" dirty="0" err="1" smtClean="0"/>
              <a:t>IGs</a:t>
            </a:r>
            <a:r>
              <a:rPr lang="cs-CZ" altLang="cs-CZ" dirty="0" smtClean="0"/>
              <a:t> (tj. exprimují se otcovská</a:t>
            </a:r>
            <a:r>
              <a:rPr lang="cs-CZ" altLang="cs-CZ" baseline="0" dirty="0" smtClean="0"/>
              <a:t> i mateřská alela)</a:t>
            </a:r>
            <a:r>
              <a:rPr lang="cs-CZ" altLang="cs-CZ" dirty="0" smtClean="0"/>
              <a:t>, přebytek k umlčení obou kopií. Změny v metylaci </a:t>
            </a:r>
            <a:r>
              <a:rPr lang="cs-CZ" altLang="cs-CZ" dirty="0" err="1" smtClean="0"/>
              <a:t>MEs</a:t>
            </a:r>
            <a:r>
              <a:rPr lang="cs-CZ" altLang="cs-CZ" dirty="0" smtClean="0"/>
              <a:t> zase může vést nejen k jejich aktivaci a mobilitě, ale i k zpřístupnění jejich promotorů pro transkripční faktory a RNA polymerázy, které pak slouží jako alternativní promotory některých genů, což vede k jejich chybné expresi. </a:t>
            </a:r>
          </a:p>
        </p:txBody>
      </p:sp>
      <p:sp>
        <p:nvSpPr>
          <p:cNvPr id="5734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6541AE21-CCCD-4F53-B936-41B1F8ACA91D}" type="slidenum">
              <a:rPr lang="cs-CZ" altLang="cs-CZ" sz="1200" b="1">
                <a:latin typeface="Arial" charset="0"/>
              </a:rPr>
              <a:pPr eaLnBrk="0" hangingPunct="0">
                <a:spcBef>
                  <a:spcPct val="0"/>
                </a:spcBef>
              </a:pPr>
              <a:t>93</a:t>
            </a:fld>
            <a:endParaRPr lang="cs-CZ" altLang="cs-CZ" sz="1200" b="1">
              <a:latin typeface="Arial" charset="0"/>
            </a:endParaRPr>
          </a:p>
        </p:txBody>
      </p:sp>
    </p:spTree>
    <p:extLst>
      <p:ext uri="{BB962C8B-B14F-4D97-AF65-F5344CB8AC3E}">
        <p14:creationId xmlns:p14="http://schemas.microsoft.com/office/powerpoint/2010/main" val="393477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Pozdější analýza</a:t>
            </a:r>
            <a:r>
              <a:rPr lang="cs-CZ" baseline="0" dirty="0" smtClean="0"/>
              <a:t> sekvencí </a:t>
            </a:r>
            <a:r>
              <a:rPr lang="cs-CZ" dirty="0" err="1" smtClean="0"/>
              <a:t>Ac</a:t>
            </a:r>
            <a:r>
              <a:rPr lang="cs-CZ" dirty="0" smtClean="0"/>
              <a:t> a </a:t>
            </a:r>
            <a:r>
              <a:rPr lang="cs-CZ" dirty="0" err="1" smtClean="0"/>
              <a:t>Ds</a:t>
            </a:r>
            <a:r>
              <a:rPr lang="cs-CZ" dirty="0" smtClean="0"/>
              <a:t> elementů ukázala, že </a:t>
            </a:r>
            <a:r>
              <a:rPr lang="cs-CZ" dirty="0" err="1" smtClean="0"/>
              <a:t>Ac</a:t>
            </a:r>
            <a:r>
              <a:rPr lang="cs-CZ" dirty="0" smtClean="0"/>
              <a:t> elementy mají</a:t>
            </a:r>
            <a:r>
              <a:rPr lang="cs-CZ" baseline="0" dirty="0" smtClean="0"/>
              <a:t> 4563 </a:t>
            </a:r>
            <a:r>
              <a:rPr lang="cs-CZ" baseline="0" dirty="0" err="1" smtClean="0"/>
              <a:t>bp</a:t>
            </a:r>
            <a:r>
              <a:rPr lang="cs-CZ" baseline="0" dirty="0" smtClean="0"/>
              <a:t>, jsou ohraničeny invertovanými repeticemi dlouhými 11 </a:t>
            </a:r>
            <a:r>
              <a:rPr lang="cs-CZ" baseline="0" dirty="0" err="1" smtClean="0"/>
              <a:t>bp</a:t>
            </a:r>
            <a:r>
              <a:rPr lang="cs-CZ" baseline="0" dirty="0" smtClean="0"/>
              <a:t> (na obrázku jako černé šipky) a kódují </a:t>
            </a:r>
            <a:r>
              <a:rPr lang="cs-CZ" baseline="0" dirty="0" err="1" smtClean="0"/>
              <a:t>transponázu</a:t>
            </a:r>
            <a:r>
              <a:rPr lang="cs-CZ" baseline="0" dirty="0" smtClean="0"/>
              <a:t> – enzym nezbytný k přemístění elementu. </a:t>
            </a:r>
            <a:r>
              <a:rPr lang="cs-CZ" baseline="0" dirty="0" err="1" smtClean="0"/>
              <a:t>Ds</a:t>
            </a:r>
            <a:r>
              <a:rPr lang="cs-CZ" baseline="0" dirty="0" smtClean="0"/>
              <a:t> elementy tvoří skupinu elementů, které jsou ohraničeny stejnými invertovanými repeticemi jako </a:t>
            </a:r>
            <a:r>
              <a:rPr lang="cs-CZ" baseline="0" dirty="0" err="1" smtClean="0"/>
              <a:t>Ac</a:t>
            </a:r>
            <a:r>
              <a:rPr lang="cs-CZ" baseline="0" dirty="0" smtClean="0"/>
              <a:t> (proto je </a:t>
            </a:r>
            <a:r>
              <a:rPr lang="cs-CZ" baseline="0" dirty="0" err="1" smtClean="0"/>
              <a:t>transponáza</a:t>
            </a:r>
            <a:r>
              <a:rPr lang="cs-CZ" baseline="0" dirty="0" smtClean="0"/>
              <a:t> kódovaná </a:t>
            </a:r>
            <a:r>
              <a:rPr lang="cs-CZ" baseline="0" dirty="0" err="1" smtClean="0"/>
              <a:t>Ac</a:t>
            </a:r>
            <a:r>
              <a:rPr lang="cs-CZ" baseline="0" dirty="0" smtClean="0"/>
              <a:t> přemísťuje), jejich obsah je však jiný. Některé mají část sekvence společnou s </a:t>
            </a:r>
            <a:r>
              <a:rPr lang="cs-CZ" baseline="0" dirty="0" err="1" smtClean="0"/>
              <a:t>Ac</a:t>
            </a:r>
            <a:r>
              <a:rPr lang="cs-CZ" baseline="0" dirty="0" smtClean="0"/>
              <a:t>, ale utrpěly deleci, další mají vnitřní sekvenci úplně jinou než </a:t>
            </a:r>
            <a:r>
              <a:rPr lang="cs-CZ" baseline="0" dirty="0" err="1" smtClean="0"/>
              <a:t>Ac</a:t>
            </a:r>
            <a:r>
              <a:rPr lang="cs-CZ" baseline="0" dirty="0" smtClean="0"/>
              <a:t>, a ještě další jsou dva </a:t>
            </a:r>
            <a:r>
              <a:rPr lang="cs-CZ" baseline="0" dirty="0" err="1" smtClean="0"/>
              <a:t>Ds</a:t>
            </a:r>
            <a:r>
              <a:rPr lang="cs-CZ" baseline="0" dirty="0" smtClean="0"/>
              <a:t> elementy vložené do sebe. Tato třetí skupina je zřejmě zodpovědná za tvorbu </a:t>
            </a:r>
            <a:r>
              <a:rPr lang="cs-CZ" baseline="0" dirty="0" err="1" smtClean="0"/>
              <a:t>dvouřetězcových</a:t>
            </a:r>
            <a:r>
              <a:rPr lang="cs-CZ" baseline="0" dirty="0" smtClean="0"/>
              <a:t> zlomů. </a:t>
            </a:r>
          </a:p>
          <a:p>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Schéma podle </a:t>
            </a:r>
            <a:r>
              <a:rPr lang="cs-CZ" dirty="0" err="1" smtClean="0"/>
              <a:t>Snustad</a:t>
            </a:r>
            <a:r>
              <a:rPr lang="cs-CZ" dirty="0" smtClean="0"/>
              <a:t> a </a:t>
            </a:r>
            <a:r>
              <a:rPr lang="cs-CZ" dirty="0" err="1" smtClean="0"/>
              <a:t>Simmons</a:t>
            </a:r>
            <a:r>
              <a:rPr lang="cs-CZ" dirty="0" smtClean="0"/>
              <a:t>, Genetika</a:t>
            </a:r>
            <a:r>
              <a:rPr lang="cs-CZ" baseline="0" dirty="0" smtClean="0"/>
              <a:t> (2009)</a:t>
            </a:r>
            <a:endParaRPr lang="cs-CZ" baseline="0" dirty="0" smtClean="0">
              <a:solidFill>
                <a:srgbClr val="FF0000"/>
              </a:solidFill>
            </a:endParaRPr>
          </a:p>
          <a:p>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9</a:t>
            </a:fld>
            <a:endParaRPr lang="cs-CZ"/>
          </a:p>
        </p:txBody>
      </p:sp>
    </p:spTree>
    <p:extLst>
      <p:ext uri="{BB962C8B-B14F-4D97-AF65-F5344CB8AC3E}">
        <p14:creationId xmlns:p14="http://schemas.microsoft.com/office/powerpoint/2010/main" val="9752808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smtClean="0"/>
              <a:t>U lidí bylo rovněž zjištěno, že výživa matky má dlouhodobý vliv na </a:t>
            </a:r>
            <a:r>
              <a:rPr lang="cs-CZ" altLang="cs-CZ" dirty="0" err="1" smtClean="0"/>
              <a:t>epigenom</a:t>
            </a:r>
            <a:r>
              <a:rPr lang="cs-CZ" altLang="cs-CZ" dirty="0" smtClean="0"/>
              <a:t> potomka. Např. ze srovnání lidí, kteří byli prenatálně vystaveni dopadům hladomoru během Holandské hladové zimy se stejně starými lidmi bez této zkušenosti vyplynulo, že ti, jejichž matky během těhotenství hladověly, mají i po šedesáti letech méně </a:t>
            </a:r>
            <a:r>
              <a:rPr lang="cs-CZ" altLang="cs-CZ" dirty="0" err="1" smtClean="0"/>
              <a:t>metylovaný</a:t>
            </a:r>
            <a:r>
              <a:rPr lang="cs-CZ" altLang="cs-CZ" dirty="0" smtClean="0"/>
              <a:t> gen </a:t>
            </a:r>
            <a:r>
              <a:rPr lang="cs-CZ" altLang="cs-CZ" i="1" dirty="0" smtClean="0"/>
              <a:t>Igf2</a:t>
            </a:r>
            <a:r>
              <a:rPr lang="cs-CZ" altLang="cs-CZ" dirty="0" smtClean="0"/>
              <a:t>. Z toho vyplývá, že prenatální vývoj je důležitým obdobím, kdy se ustavují epigenetické </a:t>
            </a:r>
            <a:r>
              <a:rPr lang="cs-CZ" altLang="cs-CZ" dirty="0" err="1" smtClean="0"/>
              <a:t>markery</a:t>
            </a:r>
            <a:r>
              <a:rPr lang="cs-CZ" altLang="cs-CZ" dirty="0" smtClean="0"/>
              <a:t>, které přežívají po celý život jedince. </a:t>
            </a:r>
          </a:p>
          <a:p>
            <a:pPr eaLnBrk="1" hangingPunct="1"/>
            <a:endParaRPr lang="cs-CZ" altLang="cs-CZ" dirty="0" smtClean="0"/>
          </a:p>
          <a:p>
            <a:pPr eaLnBrk="1" hangingPunct="1"/>
            <a:r>
              <a:rPr lang="cs-CZ" altLang="cs-CZ" dirty="0" smtClean="0"/>
              <a:t>http://www.fronta.cz/dotaz/osvobozeni-nizozemi-nizozemsko-holandsko-konec-valky</a:t>
            </a:r>
          </a:p>
        </p:txBody>
      </p:sp>
    </p:spTree>
    <p:extLst>
      <p:ext uri="{BB962C8B-B14F-4D97-AF65-F5344CB8AC3E}">
        <p14:creationId xmlns:p14="http://schemas.microsoft.com/office/powerpoint/2010/main" val="38131542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Paramutace</a:t>
            </a:r>
            <a:r>
              <a:rPr lang="cs-CZ" dirty="0" smtClean="0"/>
              <a:t> jsou patrně</a:t>
            </a:r>
            <a:r>
              <a:rPr lang="cs-CZ" baseline="0" dirty="0" smtClean="0"/>
              <a:t> vzácný jev způsobující </a:t>
            </a:r>
            <a:r>
              <a:rPr lang="cs-CZ" baseline="0" dirty="0" err="1" smtClean="0"/>
              <a:t>nemendelistickou</a:t>
            </a:r>
            <a:r>
              <a:rPr lang="cs-CZ" baseline="0" dirty="0" smtClean="0"/>
              <a:t> dědičnost fenotypu. Dochází ke změně jedné alely jinou alelou téhož genu, přičemž tato změna je dědičná.  </a:t>
            </a:r>
            <a:endParaRPr lang="cs-CZ" dirty="0" smtClean="0"/>
          </a:p>
          <a:p>
            <a:r>
              <a:rPr lang="cs-CZ" baseline="0" dirty="0" smtClean="0"/>
              <a:t>    </a:t>
            </a:r>
            <a:r>
              <a:rPr lang="cs-CZ" dirty="0" smtClean="0"/>
              <a:t>První </a:t>
            </a:r>
            <a:r>
              <a:rPr lang="cs-CZ" dirty="0" err="1" smtClean="0"/>
              <a:t>paramutace</a:t>
            </a:r>
            <a:r>
              <a:rPr lang="cs-CZ" dirty="0" smtClean="0"/>
              <a:t> byla popsána v roce 1956 u kukuřice, kdy recesivní alela </a:t>
            </a:r>
            <a:r>
              <a:rPr lang="cs-CZ" i="1" dirty="0" err="1" smtClean="0"/>
              <a:t>r</a:t>
            </a:r>
            <a:r>
              <a:rPr lang="cs-CZ" i="1" baseline="30000" dirty="0" err="1" smtClean="0"/>
              <a:t>r</a:t>
            </a:r>
            <a:r>
              <a:rPr lang="cs-CZ" i="1" baseline="30000" dirty="0" smtClean="0"/>
              <a:t> </a:t>
            </a:r>
            <a:r>
              <a:rPr lang="cs-CZ" dirty="0" smtClean="0"/>
              <a:t>způsobuje bezbarvé semeno, dominantní alela </a:t>
            </a:r>
            <a:r>
              <a:rPr lang="cs-CZ" i="1" dirty="0" err="1" smtClean="0"/>
              <a:t>R</a:t>
            </a:r>
            <a:r>
              <a:rPr lang="cs-CZ" i="1" baseline="30000" dirty="0" err="1" smtClean="0"/>
              <a:t>r</a:t>
            </a:r>
            <a:r>
              <a:rPr lang="cs-CZ" i="1" dirty="0" smtClean="0"/>
              <a:t> </a:t>
            </a:r>
            <a:r>
              <a:rPr lang="cs-CZ" i="0" dirty="0" smtClean="0"/>
              <a:t>způsobuje fialové zbarvení a alela </a:t>
            </a:r>
            <a:r>
              <a:rPr lang="cs-CZ" i="1" dirty="0" err="1" smtClean="0"/>
              <a:t>R</a:t>
            </a:r>
            <a:r>
              <a:rPr lang="cs-CZ" i="1" baseline="30000" dirty="0" err="1" smtClean="0"/>
              <a:t>St</a:t>
            </a:r>
            <a:r>
              <a:rPr lang="cs-CZ" i="0" dirty="0" smtClean="0"/>
              <a:t> způsobuje skvrnité zbarvení. Pokud pocházela alela </a:t>
            </a:r>
            <a:r>
              <a:rPr lang="cs-CZ" i="1" dirty="0" err="1" smtClean="0"/>
              <a:t>R</a:t>
            </a:r>
            <a:r>
              <a:rPr lang="cs-CZ" i="1" baseline="30000" dirty="0" err="1" smtClean="0"/>
              <a:t>r</a:t>
            </a:r>
            <a:r>
              <a:rPr lang="cs-CZ" i="1" dirty="0" smtClean="0"/>
              <a:t> </a:t>
            </a:r>
            <a:r>
              <a:rPr lang="cs-CZ" i="0" dirty="0" smtClean="0"/>
              <a:t> z pylu rostliny, která rovněž nesla alelu </a:t>
            </a:r>
            <a:r>
              <a:rPr lang="cs-CZ" i="1" dirty="0" err="1" smtClean="0"/>
              <a:t>R</a:t>
            </a:r>
            <a:r>
              <a:rPr lang="cs-CZ" i="1" baseline="30000" dirty="0" err="1" smtClean="0"/>
              <a:t>St</a:t>
            </a:r>
            <a:r>
              <a:rPr lang="cs-CZ" i="0" dirty="0" smtClean="0"/>
              <a:t>, pak byl její vliv umlčen a semeno bylo </a:t>
            </a:r>
            <a:r>
              <a:rPr lang="cs-CZ" dirty="0" smtClean="0"/>
              <a:t>skvrnité, čili alela </a:t>
            </a:r>
            <a:r>
              <a:rPr lang="cs-CZ" i="1" dirty="0" err="1" smtClean="0"/>
              <a:t>R</a:t>
            </a:r>
            <a:r>
              <a:rPr lang="cs-CZ" i="1" baseline="30000" dirty="0" err="1" smtClean="0"/>
              <a:t>St</a:t>
            </a:r>
            <a:r>
              <a:rPr lang="cs-CZ" dirty="0" smtClean="0"/>
              <a:t>, která v semeni nebyla, čili nedostala se do další generace, změnila alelu </a:t>
            </a:r>
            <a:r>
              <a:rPr lang="cs-CZ" i="1" dirty="0" err="1" smtClean="0"/>
              <a:t>R</a:t>
            </a:r>
            <a:r>
              <a:rPr lang="cs-CZ" i="1" baseline="30000" dirty="0" err="1" smtClean="0"/>
              <a:t>r</a:t>
            </a:r>
            <a:r>
              <a:rPr lang="cs-CZ" i="1" baseline="30000" dirty="0" smtClean="0"/>
              <a:t> </a:t>
            </a:r>
            <a:r>
              <a:rPr lang="cs-CZ" i="1" baseline="0" dirty="0" smtClean="0"/>
              <a:t>na </a:t>
            </a:r>
            <a:r>
              <a:rPr lang="cs-CZ" i="1" baseline="0" dirty="0" err="1" smtClean="0"/>
              <a:t>R</a:t>
            </a:r>
            <a:r>
              <a:rPr lang="cs-CZ" i="1" baseline="30000" dirty="0" err="1" smtClean="0"/>
              <a:t>r</a:t>
            </a:r>
            <a:r>
              <a:rPr lang="en-US" i="1" baseline="0" dirty="0" smtClean="0"/>
              <a:t>‘</a:t>
            </a:r>
            <a:r>
              <a:rPr lang="cs-CZ" dirty="0" smtClean="0"/>
              <a:t>, která převzala její fenotypový projev. Ovlivněná alela </a:t>
            </a:r>
            <a:r>
              <a:rPr lang="cs-CZ" i="1" baseline="0" dirty="0" err="1" smtClean="0"/>
              <a:t>R</a:t>
            </a:r>
            <a:r>
              <a:rPr lang="cs-CZ" i="1" baseline="30000" dirty="0" err="1" smtClean="0"/>
              <a:t>r</a:t>
            </a:r>
            <a:r>
              <a:rPr lang="en-US" i="1" baseline="0" dirty="0" smtClean="0"/>
              <a:t>‘</a:t>
            </a:r>
            <a:r>
              <a:rPr lang="cs-CZ" i="1" baseline="0" dirty="0" smtClean="0"/>
              <a:t> </a:t>
            </a:r>
            <a:r>
              <a:rPr lang="en-US" dirty="0" smtClean="0"/>
              <a:t>m</a:t>
            </a:r>
            <a:r>
              <a:rPr lang="cs-CZ" dirty="0" err="1" smtClean="0"/>
              <a:t>ěl</a:t>
            </a:r>
            <a:r>
              <a:rPr lang="en-US" dirty="0" smtClean="0"/>
              <a:t>a </a:t>
            </a:r>
            <a:r>
              <a:rPr lang="en-US" dirty="0" err="1" smtClean="0"/>
              <a:t>dokonce</a:t>
            </a:r>
            <a:r>
              <a:rPr lang="en-US" dirty="0" smtClean="0"/>
              <a:t> </a:t>
            </a:r>
            <a:r>
              <a:rPr lang="en-US" dirty="0" err="1" smtClean="0"/>
              <a:t>schopnost</a:t>
            </a:r>
            <a:r>
              <a:rPr lang="en-US" dirty="0" smtClean="0"/>
              <a:t> </a:t>
            </a:r>
            <a:r>
              <a:rPr lang="cs-CZ" dirty="0" smtClean="0"/>
              <a:t>změnit standardní alelu na </a:t>
            </a:r>
            <a:r>
              <a:rPr lang="cs-CZ" i="1" baseline="0" dirty="0" err="1" smtClean="0"/>
              <a:t>R</a:t>
            </a:r>
            <a:r>
              <a:rPr lang="cs-CZ" i="1" baseline="30000" dirty="0" err="1" smtClean="0"/>
              <a:t>r</a:t>
            </a:r>
            <a:r>
              <a:rPr lang="en-US" i="1" baseline="0" dirty="0" smtClean="0"/>
              <a:t>‘. </a:t>
            </a:r>
            <a:r>
              <a:rPr lang="en-US" i="0" baseline="0" dirty="0" err="1" smtClean="0"/>
              <a:t>Alela</a:t>
            </a:r>
            <a:r>
              <a:rPr lang="en-US" i="0" baseline="0" dirty="0" smtClean="0"/>
              <a:t> </a:t>
            </a:r>
            <a:r>
              <a:rPr lang="cs-CZ" i="1" dirty="0" err="1" smtClean="0"/>
              <a:t>R</a:t>
            </a:r>
            <a:r>
              <a:rPr lang="cs-CZ" i="1" baseline="30000" dirty="0" err="1" smtClean="0"/>
              <a:t>r</a:t>
            </a:r>
            <a:r>
              <a:rPr lang="en-US" i="1" baseline="30000" dirty="0" smtClean="0"/>
              <a:t> </a:t>
            </a:r>
            <a:r>
              <a:rPr lang="cs-CZ" dirty="0" smtClean="0"/>
              <a:t>byla nazvána </a:t>
            </a:r>
            <a:r>
              <a:rPr lang="cs-CZ" dirty="0" err="1" smtClean="0"/>
              <a:t>paramutabilní</a:t>
            </a:r>
            <a:r>
              <a:rPr lang="cs-CZ" dirty="0" smtClean="0"/>
              <a:t> (</a:t>
            </a:r>
            <a:r>
              <a:rPr lang="cs-CZ" dirty="0" err="1" smtClean="0"/>
              <a:t>paramutable</a:t>
            </a:r>
            <a:r>
              <a:rPr lang="cs-CZ" dirty="0" smtClean="0"/>
              <a:t>) a ovlivňující alela </a:t>
            </a:r>
            <a:r>
              <a:rPr lang="cs-CZ" i="1" dirty="0" err="1" smtClean="0"/>
              <a:t>R</a:t>
            </a:r>
            <a:r>
              <a:rPr lang="cs-CZ" i="1" baseline="30000" dirty="0" err="1" smtClean="0"/>
              <a:t>St</a:t>
            </a:r>
            <a:r>
              <a:rPr lang="cs-CZ" dirty="0" smtClean="0"/>
              <a:t> </a:t>
            </a:r>
            <a:r>
              <a:rPr lang="cs-CZ" dirty="0" err="1" smtClean="0"/>
              <a:t>paramutagenní</a:t>
            </a:r>
            <a:r>
              <a:rPr lang="cs-CZ" dirty="0" smtClean="0"/>
              <a:t> (</a:t>
            </a:r>
            <a:r>
              <a:rPr lang="cs-CZ" dirty="0" err="1" smtClean="0"/>
              <a:t>paramutagenic</a:t>
            </a:r>
            <a:r>
              <a:rPr lang="cs-CZ" dirty="0" smtClean="0"/>
              <a:t>). </a:t>
            </a:r>
          </a:p>
          <a:p>
            <a:r>
              <a:rPr lang="cs-CZ" dirty="0" smtClean="0"/>
              <a:t>  </a:t>
            </a:r>
          </a:p>
          <a:p>
            <a:r>
              <a:rPr lang="cs-CZ" dirty="0" smtClean="0"/>
              <a:t>Obrázek a </a:t>
            </a:r>
            <a:r>
              <a:rPr lang="cs-CZ" dirty="0" err="1" smtClean="0"/>
              <a:t>info</a:t>
            </a:r>
            <a:r>
              <a:rPr lang="cs-CZ" dirty="0" smtClean="0"/>
              <a:t> z </a:t>
            </a:r>
            <a:r>
              <a:rPr lang="cs-CZ" dirty="0" err="1" smtClean="0"/>
              <a:t>Chandler</a:t>
            </a:r>
            <a:r>
              <a:rPr lang="cs-CZ" dirty="0" smtClean="0"/>
              <a:t> a </a:t>
            </a:r>
            <a:r>
              <a:rPr lang="cs-CZ" dirty="0" err="1" smtClean="0"/>
              <a:t>Alleman</a:t>
            </a:r>
            <a:r>
              <a:rPr lang="cs-CZ" dirty="0" smtClean="0"/>
              <a:t> (2008)</a:t>
            </a:r>
            <a:r>
              <a:rPr lang="cs-CZ" baseline="0" dirty="0" smtClean="0"/>
              <a:t> </a:t>
            </a:r>
            <a:r>
              <a:rPr lang="en-US" u="none" dirty="0" smtClean="0"/>
              <a:t>Genetics</a:t>
            </a:r>
            <a:r>
              <a:rPr lang="cs-CZ" u="none" baseline="0" dirty="0" smtClean="0"/>
              <a:t> </a:t>
            </a:r>
            <a:r>
              <a:rPr lang="cs-CZ" dirty="0" smtClean="0"/>
              <a:t>1</a:t>
            </a:r>
            <a:r>
              <a:rPr lang="en-US" dirty="0" smtClean="0"/>
              <a:t>78(4):1839-44.</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95</a:t>
            </a:fld>
            <a:endParaRPr lang="en-US"/>
          </a:p>
        </p:txBody>
      </p:sp>
    </p:spTree>
    <p:extLst>
      <p:ext uri="{BB962C8B-B14F-4D97-AF65-F5344CB8AC3E}">
        <p14:creationId xmlns:p14="http://schemas.microsoft.com/office/powerpoint/2010/main" val="23936197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Paramutace</a:t>
            </a:r>
            <a:r>
              <a:rPr lang="cs-CZ" dirty="0" smtClean="0"/>
              <a:t> byly nalezeny i u savců. U myši byla popsána nulová alela </a:t>
            </a:r>
            <a:r>
              <a:rPr lang="cs-CZ" i="1" dirty="0" err="1" smtClean="0"/>
              <a:t>Kit</a:t>
            </a:r>
            <a:r>
              <a:rPr lang="cs-CZ" i="1" baseline="30000" dirty="0" err="1" smtClean="0"/>
              <a:t>tm1Alf</a:t>
            </a:r>
            <a:r>
              <a:rPr lang="cs-CZ" i="1" dirty="0" smtClean="0"/>
              <a:t> </a:t>
            </a:r>
            <a:r>
              <a:rPr lang="cs-CZ" dirty="0" smtClean="0"/>
              <a:t>genu </a:t>
            </a:r>
            <a:r>
              <a:rPr lang="cs-CZ" i="1" dirty="0" err="1" smtClean="0"/>
              <a:t>Kit</a:t>
            </a:r>
            <a:r>
              <a:rPr lang="cs-CZ" dirty="0" smtClean="0"/>
              <a:t>, podle které nevzniká</a:t>
            </a:r>
            <a:r>
              <a:rPr lang="cs-CZ" baseline="0" dirty="0" smtClean="0"/>
              <a:t> f</a:t>
            </a:r>
            <a:r>
              <a:rPr lang="cs-CZ" dirty="0" smtClean="0"/>
              <a:t>unkční protein. Heterozygoti s jednou standardní alelou </a:t>
            </a:r>
            <a:r>
              <a:rPr lang="cs-CZ" i="1" dirty="0" err="1" smtClean="0"/>
              <a:t>Kit</a:t>
            </a:r>
            <a:r>
              <a:rPr lang="cs-CZ" i="1" baseline="30000" dirty="0" smtClean="0"/>
              <a:t>+</a:t>
            </a:r>
            <a:r>
              <a:rPr lang="cs-CZ" dirty="0" smtClean="0"/>
              <a:t> a jednou nulovou alelou mají méně proteinu </a:t>
            </a:r>
            <a:r>
              <a:rPr lang="cs-CZ" i="1" dirty="0" err="1" smtClean="0"/>
              <a:t>Kit</a:t>
            </a:r>
            <a:r>
              <a:rPr lang="cs-CZ" dirty="0" smtClean="0"/>
              <a:t>, což způsobuje bílé zbarvení ocásku. Když byly tyto myši kříženy s jedinci homozygotními pro standardní alelu </a:t>
            </a:r>
            <a:r>
              <a:rPr lang="cs-CZ" i="1" dirty="0" err="1" smtClean="0"/>
              <a:t>Kit</a:t>
            </a:r>
            <a:r>
              <a:rPr lang="cs-CZ" i="1" baseline="30000" dirty="0" smtClean="0"/>
              <a:t>+</a:t>
            </a:r>
            <a:r>
              <a:rPr lang="cs-CZ" dirty="0" smtClean="0"/>
              <a:t>, jejich potomci měli bílý ocásek, i když se u nich nulová alela nevyskytovala (měli genotyp </a:t>
            </a:r>
            <a:r>
              <a:rPr lang="cs-CZ" i="1" dirty="0" err="1" smtClean="0"/>
              <a:t>Kit</a:t>
            </a:r>
            <a:r>
              <a:rPr lang="cs-CZ" i="1" baseline="30000" dirty="0" smtClean="0"/>
              <a:t>+</a:t>
            </a:r>
            <a:r>
              <a:rPr lang="cs-CZ" dirty="0" smtClean="0"/>
              <a:t>/</a:t>
            </a:r>
            <a:r>
              <a:rPr lang="cs-CZ" i="1" dirty="0" err="1" smtClean="0"/>
              <a:t>Kit</a:t>
            </a:r>
            <a:r>
              <a:rPr lang="cs-CZ" i="1" baseline="30000" dirty="0" smtClean="0"/>
              <a:t>+</a:t>
            </a:r>
            <a:r>
              <a:rPr lang="cs-CZ" dirty="0" smtClean="0"/>
              <a:t>). Nulová alela tak ovlivnila standardní alelu a ta získala její fenotypový projev. Vědci zjistili, že příčinou je patrně přítomnost fragmentů </a:t>
            </a:r>
            <a:r>
              <a:rPr lang="cs-CZ" dirty="0" err="1" smtClean="0"/>
              <a:t>mRNA</a:t>
            </a:r>
            <a:r>
              <a:rPr lang="cs-CZ" dirty="0" smtClean="0"/>
              <a:t> z alely </a:t>
            </a:r>
            <a:r>
              <a:rPr lang="cs-CZ" i="1" dirty="0" err="1" smtClean="0"/>
              <a:t>Kit</a:t>
            </a:r>
            <a:r>
              <a:rPr lang="cs-CZ" i="1" baseline="30000" dirty="0" err="1" smtClean="0"/>
              <a:t>tm1Alf</a:t>
            </a:r>
            <a:r>
              <a:rPr lang="cs-CZ" i="1" dirty="0" smtClean="0"/>
              <a:t> </a:t>
            </a:r>
            <a:r>
              <a:rPr lang="cs-CZ" dirty="0" smtClean="0"/>
              <a:t>, která se z nějakého důvodu shromažďuje ve spermii a po oplození poslouží jako matrice pro RNA interferenci, která podle ní vyhledá a zlikviduje </a:t>
            </a:r>
            <a:r>
              <a:rPr lang="cs-CZ" dirty="0" err="1" smtClean="0"/>
              <a:t>mRNA</a:t>
            </a:r>
            <a:r>
              <a:rPr lang="cs-CZ" dirty="0" smtClean="0"/>
              <a:t> ze standardní alely genu </a:t>
            </a:r>
            <a:r>
              <a:rPr lang="cs-CZ" i="1" dirty="0" err="1" smtClean="0"/>
              <a:t>Kit</a:t>
            </a:r>
            <a:r>
              <a:rPr lang="cs-CZ" dirty="0" smtClean="0"/>
              <a:t>. Alela </a:t>
            </a:r>
            <a:r>
              <a:rPr lang="cs-CZ" i="1" dirty="0" err="1" smtClean="0"/>
              <a:t>Kit</a:t>
            </a:r>
            <a:r>
              <a:rPr lang="cs-CZ" i="1" baseline="30000" dirty="0" err="1" smtClean="0"/>
              <a:t>tm1Alf</a:t>
            </a:r>
            <a:r>
              <a:rPr lang="cs-CZ" i="1" dirty="0" smtClean="0"/>
              <a:t> </a:t>
            </a:r>
            <a:r>
              <a:rPr lang="cs-CZ" dirty="0" smtClean="0"/>
              <a:t>tak ovlivňuje fenotyp i u jedinců, ve kterých se nevyskytuje. </a:t>
            </a:r>
          </a:p>
          <a:p>
            <a:endParaRPr lang="cs-CZ" dirty="0" smtClean="0"/>
          </a:p>
          <a:p>
            <a:r>
              <a:rPr lang="cs-CZ" dirty="0" smtClean="0"/>
              <a:t>Obrázek a </a:t>
            </a:r>
            <a:r>
              <a:rPr lang="cs-CZ" dirty="0" err="1" smtClean="0"/>
              <a:t>info</a:t>
            </a:r>
            <a:r>
              <a:rPr lang="cs-CZ" dirty="0" smtClean="0"/>
              <a:t> z </a:t>
            </a:r>
            <a:r>
              <a:rPr lang="cs-CZ" dirty="0" err="1" smtClean="0"/>
              <a:t>Soloway</a:t>
            </a:r>
            <a:r>
              <a:rPr lang="cs-CZ" dirty="0" smtClean="0"/>
              <a:t> (2006) </a:t>
            </a:r>
            <a:r>
              <a:rPr lang="cs-CZ" dirty="0" err="1" smtClean="0"/>
              <a:t>doi</a:t>
            </a:r>
            <a:r>
              <a:rPr lang="cs-CZ" dirty="0" smtClean="0"/>
              <a:t>: </a:t>
            </a:r>
            <a:r>
              <a:rPr lang="en-US" dirty="0" smtClean="0"/>
              <a:t>10.1038/</a:t>
            </a:r>
            <a:r>
              <a:rPr lang="en-US" dirty="0" err="1" smtClean="0"/>
              <a:t>441413a</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96</a:t>
            </a:fld>
            <a:endParaRPr lang="en-US"/>
          </a:p>
        </p:txBody>
      </p:sp>
    </p:spTree>
    <p:extLst>
      <p:ext uri="{BB962C8B-B14F-4D97-AF65-F5344CB8AC3E}">
        <p14:creationId xmlns:p14="http://schemas.microsoft.com/office/powerpoint/2010/main" val="23936197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t>Už</a:t>
            </a:r>
            <a:r>
              <a:rPr lang="en-US" dirty="0" smtClean="0"/>
              <a:t> </a:t>
            </a:r>
            <a:r>
              <a:rPr lang="en-US" dirty="0" err="1" smtClean="0"/>
              <a:t>nějakou</a:t>
            </a:r>
            <a:r>
              <a:rPr lang="en-US" dirty="0" smtClean="0"/>
              <a:t> </a:t>
            </a:r>
            <a:r>
              <a:rPr lang="en-US" dirty="0" err="1" smtClean="0"/>
              <a:t>dobu</a:t>
            </a:r>
            <a:r>
              <a:rPr lang="en-US" dirty="0" smtClean="0"/>
              <a:t> </a:t>
            </a:r>
            <a:r>
              <a:rPr lang="en-US" dirty="0" err="1" smtClean="0"/>
              <a:t>existují</a:t>
            </a:r>
            <a:r>
              <a:rPr lang="en-US" dirty="0" smtClean="0"/>
              <a:t> </a:t>
            </a:r>
            <a:r>
              <a:rPr lang="en-US" dirty="0" err="1" smtClean="0"/>
              <a:t>důkazy</a:t>
            </a:r>
            <a:r>
              <a:rPr lang="en-US" dirty="0" smtClean="0"/>
              <a:t> o tom, </a:t>
            </a:r>
            <a:r>
              <a:rPr lang="en-US" dirty="0" err="1" smtClean="0"/>
              <a:t>že</a:t>
            </a:r>
            <a:r>
              <a:rPr lang="en-US" dirty="0" smtClean="0"/>
              <a:t> </a:t>
            </a:r>
            <a:r>
              <a:rPr lang="en-US" dirty="0" err="1" smtClean="0"/>
              <a:t>strava</a:t>
            </a:r>
            <a:r>
              <a:rPr lang="en-US" dirty="0" smtClean="0"/>
              <a:t> </a:t>
            </a:r>
            <a:r>
              <a:rPr lang="en-US" dirty="0" err="1" smtClean="0"/>
              <a:t>otce</a:t>
            </a:r>
            <a:r>
              <a:rPr lang="en-US" dirty="0" smtClean="0"/>
              <a:t> </a:t>
            </a:r>
            <a:r>
              <a:rPr lang="en-US" dirty="0" err="1" smtClean="0"/>
              <a:t>může</a:t>
            </a:r>
            <a:r>
              <a:rPr lang="en-US" dirty="0" smtClean="0"/>
              <a:t> </a:t>
            </a:r>
            <a:r>
              <a:rPr lang="en-US" dirty="0" err="1" smtClean="0"/>
              <a:t>ovlivnit</a:t>
            </a:r>
            <a:r>
              <a:rPr lang="en-US" dirty="0" smtClean="0"/>
              <a:t> </a:t>
            </a:r>
            <a:r>
              <a:rPr lang="en-US" dirty="0" err="1" smtClean="0"/>
              <a:t>metabolismus</a:t>
            </a:r>
            <a:r>
              <a:rPr lang="en-US" dirty="0" smtClean="0"/>
              <a:t> </a:t>
            </a:r>
            <a:r>
              <a:rPr lang="en-US" dirty="0" err="1" smtClean="0"/>
              <a:t>jeho</a:t>
            </a:r>
            <a:r>
              <a:rPr lang="en-US" dirty="0" smtClean="0"/>
              <a:t> </a:t>
            </a:r>
            <a:r>
              <a:rPr lang="en-US" dirty="0" err="1" smtClean="0"/>
              <a:t>potomků</a:t>
            </a:r>
            <a:r>
              <a:rPr lang="en-US" dirty="0" smtClean="0"/>
              <a:t>. </a:t>
            </a:r>
            <a:r>
              <a:rPr lang="en-US" dirty="0" err="1" smtClean="0"/>
              <a:t>Mechanismus</a:t>
            </a:r>
            <a:r>
              <a:rPr lang="en-US" dirty="0" smtClean="0"/>
              <a:t> </a:t>
            </a:r>
            <a:r>
              <a:rPr lang="en-US" dirty="0" err="1" smtClean="0"/>
              <a:t>však</a:t>
            </a:r>
            <a:r>
              <a:rPr lang="en-US" dirty="0" smtClean="0"/>
              <a:t> </a:t>
            </a:r>
            <a:r>
              <a:rPr lang="en-US" dirty="0" err="1" smtClean="0"/>
              <a:t>nebyl</a:t>
            </a:r>
            <a:r>
              <a:rPr lang="en-US" dirty="0" smtClean="0"/>
              <a:t> </a:t>
            </a:r>
            <a:r>
              <a:rPr lang="en-US" dirty="0" err="1" smtClean="0"/>
              <a:t>znám</a:t>
            </a:r>
            <a:r>
              <a:rPr lang="en-US" dirty="0" smtClean="0"/>
              <a:t>. Pro </a:t>
            </a:r>
            <a:r>
              <a:rPr lang="en-US" dirty="0" err="1" smtClean="0"/>
              <a:t>objasnění</a:t>
            </a:r>
            <a:r>
              <a:rPr lang="en-US" dirty="0" smtClean="0"/>
              <a:t> </a:t>
            </a:r>
            <a:r>
              <a:rPr lang="en-US" dirty="0" err="1" smtClean="0"/>
              <a:t>tohoto</a:t>
            </a:r>
            <a:r>
              <a:rPr lang="en-US" dirty="0" smtClean="0"/>
              <a:t> </a:t>
            </a:r>
            <a:r>
              <a:rPr lang="en-US" dirty="0" err="1" smtClean="0"/>
              <a:t>jevu</a:t>
            </a:r>
            <a:r>
              <a:rPr lang="en-US" dirty="0" smtClean="0"/>
              <a:t> </a:t>
            </a:r>
            <a:r>
              <a:rPr lang="en-US" dirty="0" err="1" smtClean="0"/>
              <a:t>byl</a:t>
            </a:r>
            <a:r>
              <a:rPr lang="en-US" dirty="0" smtClean="0"/>
              <a:t> </a:t>
            </a:r>
            <a:r>
              <a:rPr lang="en-US" dirty="0" err="1" smtClean="0"/>
              <a:t>proveden</a:t>
            </a:r>
            <a:r>
              <a:rPr lang="en-US" dirty="0" smtClean="0"/>
              <a:t>  </a:t>
            </a:r>
            <a:r>
              <a:rPr lang="en-US" dirty="0" err="1" smtClean="0"/>
              <a:t>následující</a:t>
            </a:r>
            <a:r>
              <a:rPr lang="en-US" dirty="0" smtClean="0"/>
              <a:t> </a:t>
            </a:r>
            <a:r>
              <a:rPr lang="en-US" dirty="0" err="1" smtClean="0"/>
              <a:t>pokus</a:t>
            </a:r>
            <a:r>
              <a:rPr lang="en-US" dirty="0" smtClean="0"/>
              <a:t>. </a:t>
            </a:r>
            <a:r>
              <a:rPr lang="en-US" dirty="0" err="1" smtClean="0"/>
              <a:t>Samci</a:t>
            </a:r>
            <a:r>
              <a:rPr lang="en-US" dirty="0" smtClean="0"/>
              <a:t> </a:t>
            </a:r>
            <a:r>
              <a:rPr lang="en-US" dirty="0" err="1" smtClean="0"/>
              <a:t>myší</a:t>
            </a:r>
            <a:r>
              <a:rPr lang="en-US" dirty="0" smtClean="0"/>
              <a:t> </a:t>
            </a:r>
            <a:r>
              <a:rPr lang="en-US" dirty="0" err="1" smtClean="0"/>
              <a:t>byli</a:t>
            </a:r>
            <a:r>
              <a:rPr lang="en-US" dirty="0" smtClean="0"/>
              <a:t> </a:t>
            </a:r>
            <a:r>
              <a:rPr lang="en-US" dirty="0" err="1" smtClean="0"/>
              <a:t>rozděleni</a:t>
            </a:r>
            <a:r>
              <a:rPr lang="en-US" dirty="0" smtClean="0"/>
              <a:t> </a:t>
            </a:r>
            <a:r>
              <a:rPr lang="en-US" dirty="0" err="1" smtClean="0"/>
              <a:t>na</a:t>
            </a:r>
            <a:r>
              <a:rPr lang="en-US" dirty="0" smtClean="0"/>
              <a:t> </a:t>
            </a:r>
            <a:r>
              <a:rPr lang="en-US" dirty="0" err="1" smtClean="0"/>
              <a:t>dvě</a:t>
            </a:r>
            <a:r>
              <a:rPr lang="en-US" dirty="0" smtClean="0"/>
              <a:t> </a:t>
            </a:r>
            <a:r>
              <a:rPr lang="en-US" dirty="0" err="1" smtClean="0"/>
              <a:t>skupiny</a:t>
            </a:r>
            <a:r>
              <a:rPr lang="en-US" dirty="0" smtClean="0"/>
              <a:t>. </a:t>
            </a:r>
            <a:r>
              <a:rPr lang="en-US" dirty="0" err="1" smtClean="0"/>
              <a:t>První</a:t>
            </a:r>
            <a:r>
              <a:rPr lang="en-US" dirty="0" smtClean="0"/>
              <a:t> </a:t>
            </a:r>
            <a:r>
              <a:rPr lang="en-US" dirty="0" err="1" smtClean="0"/>
              <a:t>skupina</a:t>
            </a:r>
            <a:r>
              <a:rPr lang="en-US" dirty="0" smtClean="0"/>
              <a:t> </a:t>
            </a:r>
            <a:r>
              <a:rPr lang="en-US" dirty="0" err="1" smtClean="0"/>
              <a:t>byla</a:t>
            </a:r>
            <a:r>
              <a:rPr lang="en-US" dirty="0" smtClean="0"/>
              <a:t> </a:t>
            </a:r>
            <a:r>
              <a:rPr lang="en-US" dirty="0" err="1" smtClean="0"/>
              <a:t>krmena</a:t>
            </a:r>
            <a:r>
              <a:rPr lang="en-US" dirty="0" smtClean="0"/>
              <a:t> </a:t>
            </a:r>
            <a:r>
              <a:rPr lang="en-US" dirty="0" err="1" smtClean="0"/>
              <a:t>dietou</a:t>
            </a:r>
            <a:r>
              <a:rPr lang="en-US" dirty="0" smtClean="0"/>
              <a:t> </a:t>
            </a:r>
            <a:r>
              <a:rPr lang="en-US" dirty="0" err="1" smtClean="0"/>
              <a:t>bohatou</a:t>
            </a:r>
            <a:r>
              <a:rPr lang="en-US" dirty="0" smtClean="0"/>
              <a:t> </a:t>
            </a:r>
            <a:r>
              <a:rPr lang="en-US" dirty="0" err="1" smtClean="0"/>
              <a:t>na</a:t>
            </a:r>
            <a:r>
              <a:rPr lang="en-US" dirty="0" smtClean="0"/>
              <a:t> </a:t>
            </a:r>
            <a:r>
              <a:rPr lang="en-US" dirty="0" err="1" smtClean="0"/>
              <a:t>tuk</a:t>
            </a:r>
            <a:r>
              <a:rPr lang="en-US" dirty="0" smtClean="0"/>
              <a:t> (</a:t>
            </a:r>
            <a:r>
              <a:rPr lang="en-US" dirty="0" err="1" smtClean="0"/>
              <a:t>HFD</a:t>
            </a:r>
            <a:r>
              <a:rPr lang="en-US" dirty="0" smtClean="0"/>
              <a:t>, 60% </a:t>
            </a:r>
            <a:r>
              <a:rPr lang="en-US" dirty="0" err="1" smtClean="0"/>
              <a:t>tuku</a:t>
            </a:r>
            <a:r>
              <a:rPr lang="en-US" dirty="0" smtClean="0"/>
              <a:t>), </a:t>
            </a:r>
            <a:r>
              <a:rPr lang="en-US" dirty="0" err="1" smtClean="0"/>
              <a:t>druhá</a:t>
            </a:r>
            <a:r>
              <a:rPr lang="en-US" dirty="0" smtClean="0"/>
              <a:t> </a:t>
            </a:r>
            <a:r>
              <a:rPr lang="en-US" dirty="0" err="1" smtClean="0"/>
              <a:t>měla</a:t>
            </a:r>
            <a:r>
              <a:rPr lang="en-US" dirty="0" smtClean="0"/>
              <a:t> </a:t>
            </a:r>
            <a:r>
              <a:rPr lang="en-US" dirty="0" err="1" smtClean="0"/>
              <a:t>normální</a:t>
            </a:r>
            <a:r>
              <a:rPr lang="en-US" dirty="0" smtClean="0"/>
              <a:t> </a:t>
            </a:r>
            <a:r>
              <a:rPr lang="en-US" dirty="0" err="1" smtClean="0"/>
              <a:t>stravu</a:t>
            </a:r>
            <a:r>
              <a:rPr lang="en-US" dirty="0" smtClean="0"/>
              <a:t> (ND, 10% </a:t>
            </a:r>
            <a:r>
              <a:rPr lang="en-US" dirty="0" err="1" smtClean="0"/>
              <a:t>tuku</a:t>
            </a:r>
            <a:r>
              <a:rPr lang="en-US" dirty="0" smtClean="0"/>
              <a:t>) </a:t>
            </a:r>
            <a:r>
              <a:rPr lang="en-US" dirty="0" err="1" smtClean="0"/>
              <a:t>po</a:t>
            </a:r>
            <a:r>
              <a:rPr lang="en-US" dirty="0" smtClean="0"/>
              <a:t> </a:t>
            </a:r>
            <a:r>
              <a:rPr lang="en-US" dirty="0" err="1" smtClean="0"/>
              <a:t>dobu</a:t>
            </a:r>
            <a:r>
              <a:rPr lang="en-US" dirty="0" smtClean="0"/>
              <a:t> 6 </a:t>
            </a:r>
            <a:r>
              <a:rPr lang="en-US" dirty="0" err="1" smtClean="0"/>
              <a:t>měsíců</a:t>
            </a:r>
            <a:r>
              <a:rPr lang="en-US" dirty="0" smtClean="0"/>
              <a:t>. </a:t>
            </a:r>
            <a:r>
              <a:rPr lang="en-US" dirty="0" err="1" smtClean="0"/>
              <a:t>Podle</a:t>
            </a:r>
            <a:r>
              <a:rPr lang="en-US" dirty="0" smtClean="0"/>
              <a:t> </a:t>
            </a:r>
            <a:r>
              <a:rPr lang="en-US" dirty="0" err="1" smtClean="0"/>
              <a:t>očekávání</a:t>
            </a:r>
            <a:r>
              <a:rPr lang="en-US" dirty="0" smtClean="0"/>
              <a:t> se u </a:t>
            </a:r>
            <a:r>
              <a:rPr lang="en-US" dirty="0" err="1" smtClean="0"/>
              <a:t>první</a:t>
            </a:r>
            <a:r>
              <a:rPr lang="en-US" dirty="0" smtClean="0"/>
              <a:t> </a:t>
            </a:r>
            <a:r>
              <a:rPr lang="en-US" dirty="0" err="1" smtClean="0"/>
              <a:t>skupiny</a:t>
            </a:r>
            <a:r>
              <a:rPr lang="en-US" dirty="0" smtClean="0"/>
              <a:t> </a:t>
            </a:r>
            <a:r>
              <a:rPr lang="en-US" dirty="0" err="1" smtClean="0"/>
              <a:t>vyvinula</a:t>
            </a:r>
            <a:r>
              <a:rPr lang="en-US" dirty="0" smtClean="0"/>
              <a:t> </a:t>
            </a:r>
            <a:r>
              <a:rPr lang="en-US" dirty="0" err="1" smtClean="0"/>
              <a:t>obezita</a:t>
            </a:r>
            <a:r>
              <a:rPr lang="en-US" dirty="0" smtClean="0"/>
              <a:t>, </a:t>
            </a:r>
            <a:r>
              <a:rPr lang="en-US" dirty="0" err="1" smtClean="0"/>
              <a:t>nesnášenlivost</a:t>
            </a:r>
            <a:r>
              <a:rPr lang="en-US" dirty="0" smtClean="0"/>
              <a:t> </a:t>
            </a:r>
            <a:r>
              <a:rPr lang="en-US" dirty="0" err="1" smtClean="0"/>
              <a:t>glukózy</a:t>
            </a:r>
            <a:r>
              <a:rPr lang="en-US" dirty="0" smtClean="0"/>
              <a:t> a </a:t>
            </a:r>
            <a:r>
              <a:rPr lang="en-US" dirty="0" err="1" smtClean="0"/>
              <a:t>rezistence</a:t>
            </a:r>
            <a:r>
              <a:rPr lang="en-US" dirty="0" smtClean="0"/>
              <a:t> k </a:t>
            </a:r>
            <a:r>
              <a:rPr lang="en-US" dirty="0" err="1" smtClean="0"/>
              <a:t>inzulínu</a:t>
            </a:r>
            <a:r>
              <a:rPr lang="en-US" dirty="0" smtClean="0"/>
              <a:t>, </a:t>
            </a:r>
            <a:r>
              <a:rPr lang="en-US" dirty="0" err="1" smtClean="0"/>
              <a:t>zatímco</a:t>
            </a:r>
            <a:r>
              <a:rPr lang="en-US" dirty="0" smtClean="0"/>
              <a:t> u </a:t>
            </a:r>
            <a:r>
              <a:rPr lang="en-US" dirty="0" err="1" smtClean="0"/>
              <a:t>druhé</a:t>
            </a:r>
            <a:r>
              <a:rPr lang="en-US" dirty="0" smtClean="0"/>
              <a:t> </a:t>
            </a:r>
            <a:r>
              <a:rPr lang="en-US" dirty="0" err="1" smtClean="0"/>
              <a:t>skupiny</a:t>
            </a:r>
            <a:r>
              <a:rPr lang="en-US" dirty="0" smtClean="0"/>
              <a:t> </a:t>
            </a:r>
            <a:r>
              <a:rPr lang="en-US" dirty="0" err="1" smtClean="0"/>
              <a:t>nikoli</a:t>
            </a:r>
            <a:r>
              <a:rPr lang="en-US" dirty="0" smtClean="0"/>
              <a:t>. </a:t>
            </a:r>
            <a:r>
              <a:rPr lang="en-US" dirty="0" err="1" smtClean="0"/>
              <a:t>Spermie</a:t>
            </a:r>
            <a:r>
              <a:rPr lang="en-US" dirty="0" smtClean="0"/>
              <a:t> </a:t>
            </a:r>
            <a:r>
              <a:rPr lang="en-US" dirty="0" err="1" smtClean="0"/>
              <a:t>obou</a:t>
            </a:r>
            <a:r>
              <a:rPr lang="en-US" dirty="0" smtClean="0"/>
              <a:t> </a:t>
            </a:r>
            <a:r>
              <a:rPr lang="en-US" dirty="0" err="1" smtClean="0"/>
              <a:t>skupin</a:t>
            </a:r>
            <a:r>
              <a:rPr lang="en-US" dirty="0" smtClean="0"/>
              <a:t> </a:t>
            </a:r>
            <a:r>
              <a:rPr lang="en-US" dirty="0" err="1" smtClean="0"/>
              <a:t>byly</a:t>
            </a:r>
            <a:r>
              <a:rPr lang="en-US" dirty="0" smtClean="0"/>
              <a:t> </a:t>
            </a:r>
            <a:r>
              <a:rPr lang="en-US" dirty="0" err="1" smtClean="0"/>
              <a:t>použity</a:t>
            </a:r>
            <a:r>
              <a:rPr lang="en-US" dirty="0" smtClean="0"/>
              <a:t> k </a:t>
            </a:r>
            <a:r>
              <a:rPr lang="en-US" dirty="0" err="1" smtClean="0"/>
              <a:t>oplození</a:t>
            </a:r>
            <a:r>
              <a:rPr lang="en-US" dirty="0" smtClean="0"/>
              <a:t> </a:t>
            </a:r>
            <a:r>
              <a:rPr lang="en-US" dirty="0" err="1" smtClean="0"/>
              <a:t>vajíček</a:t>
            </a:r>
            <a:r>
              <a:rPr lang="en-US" dirty="0" smtClean="0"/>
              <a:t> a </a:t>
            </a:r>
            <a:r>
              <a:rPr lang="en-US" dirty="0" err="1" smtClean="0"/>
              <a:t>vzniklá</a:t>
            </a:r>
            <a:r>
              <a:rPr lang="en-US" dirty="0" smtClean="0"/>
              <a:t> </a:t>
            </a:r>
            <a:r>
              <a:rPr lang="en-US" dirty="0" err="1" smtClean="0"/>
              <a:t>embrya</a:t>
            </a:r>
            <a:r>
              <a:rPr lang="en-US" dirty="0" smtClean="0"/>
              <a:t> </a:t>
            </a:r>
            <a:r>
              <a:rPr lang="en-US" dirty="0" err="1" smtClean="0"/>
              <a:t>byla</a:t>
            </a:r>
            <a:r>
              <a:rPr lang="en-US" dirty="0" smtClean="0"/>
              <a:t> </a:t>
            </a:r>
            <a:r>
              <a:rPr lang="en-US" dirty="0" err="1" smtClean="0"/>
              <a:t>vložena</a:t>
            </a:r>
            <a:r>
              <a:rPr lang="en-US" dirty="0" smtClean="0"/>
              <a:t> do </a:t>
            </a:r>
            <a:r>
              <a:rPr lang="en-US" dirty="0" err="1" smtClean="0"/>
              <a:t>náhradních</a:t>
            </a:r>
            <a:r>
              <a:rPr lang="en-US" dirty="0" smtClean="0"/>
              <a:t> </a:t>
            </a:r>
            <a:r>
              <a:rPr lang="en-US" dirty="0" err="1" smtClean="0"/>
              <a:t>matek</a:t>
            </a:r>
            <a:r>
              <a:rPr lang="en-US" dirty="0" smtClean="0"/>
              <a:t>. </a:t>
            </a:r>
            <a:r>
              <a:rPr lang="en-US" dirty="0" err="1" smtClean="0"/>
              <a:t>Narozená</a:t>
            </a:r>
            <a:r>
              <a:rPr lang="en-US" dirty="0" smtClean="0"/>
              <a:t> </a:t>
            </a:r>
            <a:r>
              <a:rPr lang="en-US" dirty="0" err="1" smtClean="0"/>
              <a:t>mláďata</a:t>
            </a:r>
            <a:r>
              <a:rPr lang="en-US" dirty="0" smtClean="0"/>
              <a:t> </a:t>
            </a:r>
            <a:r>
              <a:rPr lang="en-US" dirty="0" err="1" smtClean="0"/>
              <a:t>byla</a:t>
            </a:r>
            <a:r>
              <a:rPr lang="en-US" dirty="0" smtClean="0"/>
              <a:t> </a:t>
            </a:r>
            <a:r>
              <a:rPr lang="en-US" dirty="0" err="1" smtClean="0"/>
              <a:t>všechna</a:t>
            </a:r>
            <a:r>
              <a:rPr lang="en-US" dirty="0" smtClean="0"/>
              <a:t> </a:t>
            </a:r>
            <a:r>
              <a:rPr lang="en-US" dirty="0" err="1" smtClean="0"/>
              <a:t>krmena</a:t>
            </a:r>
            <a:r>
              <a:rPr lang="en-US" dirty="0" smtClean="0"/>
              <a:t> </a:t>
            </a:r>
            <a:r>
              <a:rPr lang="en-US" dirty="0" err="1" smtClean="0"/>
              <a:t>normální</a:t>
            </a:r>
            <a:r>
              <a:rPr lang="en-US" dirty="0" smtClean="0"/>
              <a:t> </a:t>
            </a:r>
            <a:r>
              <a:rPr lang="en-US" dirty="0" err="1" smtClean="0"/>
              <a:t>dietou</a:t>
            </a:r>
            <a:r>
              <a:rPr lang="en-US" dirty="0" smtClean="0"/>
              <a:t>, </a:t>
            </a:r>
            <a:r>
              <a:rPr lang="en-US" dirty="0" err="1" smtClean="0"/>
              <a:t>přesto</a:t>
            </a:r>
            <a:r>
              <a:rPr lang="en-US" dirty="0" smtClean="0"/>
              <a:t> se u </a:t>
            </a:r>
            <a:r>
              <a:rPr lang="en-US" dirty="0" err="1" smtClean="0"/>
              <a:t>potomků</a:t>
            </a:r>
            <a:r>
              <a:rPr lang="en-US" dirty="0" smtClean="0"/>
              <a:t> </a:t>
            </a:r>
            <a:r>
              <a:rPr lang="en-US" dirty="0" err="1" smtClean="0"/>
              <a:t>samců</a:t>
            </a:r>
            <a:r>
              <a:rPr lang="en-US" dirty="0" smtClean="0"/>
              <a:t> </a:t>
            </a:r>
            <a:r>
              <a:rPr lang="en-US" dirty="0" err="1" smtClean="0"/>
              <a:t>HFD</a:t>
            </a:r>
            <a:r>
              <a:rPr lang="en-US" dirty="0" smtClean="0"/>
              <a:t> </a:t>
            </a:r>
            <a:r>
              <a:rPr lang="en-US" dirty="0" err="1" smtClean="0"/>
              <a:t>vyvinula</a:t>
            </a:r>
            <a:r>
              <a:rPr lang="en-US" dirty="0" smtClean="0"/>
              <a:t> v </a:t>
            </a:r>
            <a:r>
              <a:rPr lang="en-US" dirty="0" err="1" smtClean="0"/>
              <a:t>poměrně</a:t>
            </a:r>
            <a:r>
              <a:rPr lang="en-US" dirty="0" smtClean="0"/>
              <a:t> </a:t>
            </a:r>
            <a:r>
              <a:rPr lang="en-US" dirty="0" err="1" smtClean="0"/>
              <a:t>mladém</a:t>
            </a:r>
            <a:r>
              <a:rPr lang="en-US" dirty="0" smtClean="0"/>
              <a:t> </a:t>
            </a:r>
            <a:r>
              <a:rPr lang="en-US" dirty="0" err="1" smtClean="0"/>
              <a:t>věku</a:t>
            </a:r>
            <a:r>
              <a:rPr lang="en-US" dirty="0" smtClean="0"/>
              <a:t> </a:t>
            </a:r>
            <a:r>
              <a:rPr lang="en-US" dirty="0" err="1" smtClean="0"/>
              <a:t>netolerance</a:t>
            </a:r>
            <a:r>
              <a:rPr lang="en-US" dirty="0" smtClean="0"/>
              <a:t> </a:t>
            </a:r>
            <a:r>
              <a:rPr lang="en-US" dirty="0" err="1" smtClean="0"/>
              <a:t>ke</a:t>
            </a:r>
            <a:r>
              <a:rPr lang="en-US" dirty="0" smtClean="0"/>
              <a:t> </a:t>
            </a:r>
            <a:r>
              <a:rPr lang="en-US" dirty="0" err="1" smtClean="0"/>
              <a:t>glukóze</a:t>
            </a:r>
            <a:r>
              <a:rPr lang="en-US" dirty="0" smtClean="0"/>
              <a:t> a </a:t>
            </a:r>
            <a:r>
              <a:rPr lang="en-US" dirty="0" err="1" smtClean="0"/>
              <a:t>rezistence</a:t>
            </a:r>
            <a:r>
              <a:rPr lang="en-US" dirty="0" smtClean="0"/>
              <a:t> k </a:t>
            </a:r>
            <a:r>
              <a:rPr lang="en-US" dirty="0" err="1" smtClean="0"/>
              <a:t>inzulínu</a:t>
            </a:r>
            <a:r>
              <a:rPr lang="en-US" dirty="0" smtClean="0"/>
              <a:t>. </a:t>
            </a:r>
            <a:r>
              <a:rPr lang="en-US" dirty="0" err="1" smtClean="0"/>
              <a:t>Spermie</a:t>
            </a:r>
            <a:r>
              <a:rPr lang="en-US" dirty="0" smtClean="0"/>
              <a:t> </a:t>
            </a:r>
            <a:r>
              <a:rPr lang="en-US" dirty="0" err="1" smtClean="0"/>
              <a:t>samců</a:t>
            </a:r>
            <a:r>
              <a:rPr lang="en-US" dirty="0" smtClean="0"/>
              <a:t> </a:t>
            </a:r>
            <a:r>
              <a:rPr lang="en-US" dirty="0" err="1" smtClean="0"/>
              <a:t>HFD</a:t>
            </a:r>
            <a:r>
              <a:rPr lang="en-US" dirty="0" smtClean="0"/>
              <a:t> </a:t>
            </a:r>
            <a:r>
              <a:rPr lang="en-US" dirty="0" err="1" smtClean="0"/>
              <a:t>tedy</a:t>
            </a:r>
            <a:r>
              <a:rPr lang="en-US" dirty="0" smtClean="0"/>
              <a:t> </a:t>
            </a:r>
            <a:r>
              <a:rPr lang="en-US" dirty="0" err="1" smtClean="0"/>
              <a:t>musely</a:t>
            </a:r>
            <a:r>
              <a:rPr lang="en-US" dirty="0" smtClean="0"/>
              <a:t> </a:t>
            </a:r>
            <a:r>
              <a:rPr lang="en-US" dirty="0" err="1" smtClean="0"/>
              <a:t>obsahovat</a:t>
            </a:r>
            <a:r>
              <a:rPr lang="en-US" dirty="0" smtClean="0"/>
              <a:t> </a:t>
            </a:r>
            <a:r>
              <a:rPr lang="en-US" dirty="0" err="1" smtClean="0"/>
              <a:t>něco</a:t>
            </a:r>
            <a:r>
              <a:rPr lang="en-US" dirty="0" smtClean="0"/>
              <a:t>, co </a:t>
            </a:r>
            <a:r>
              <a:rPr lang="en-US" dirty="0" err="1" smtClean="0"/>
              <a:t>způsobilo</a:t>
            </a:r>
            <a:r>
              <a:rPr lang="en-US" dirty="0" smtClean="0"/>
              <a:t> </a:t>
            </a:r>
            <a:r>
              <a:rPr lang="en-US" dirty="0" err="1" smtClean="0"/>
              <a:t>onemocnění</a:t>
            </a:r>
            <a:r>
              <a:rPr lang="en-US" dirty="0" smtClean="0"/>
              <a:t> u </a:t>
            </a:r>
            <a:r>
              <a:rPr lang="en-US" dirty="0" err="1" smtClean="0"/>
              <a:t>potomstva</a:t>
            </a:r>
            <a:r>
              <a:rPr lang="en-US" dirty="0" smtClean="0"/>
              <a:t>. </a:t>
            </a:r>
            <a:r>
              <a:rPr lang="en-US" dirty="0" err="1" smtClean="0"/>
              <a:t>Další</a:t>
            </a:r>
            <a:r>
              <a:rPr lang="en-US" dirty="0" smtClean="0"/>
              <a:t> </a:t>
            </a:r>
            <a:r>
              <a:rPr lang="en-US" dirty="0" err="1" smtClean="0"/>
              <a:t>pokusy</a:t>
            </a:r>
            <a:r>
              <a:rPr lang="en-US" dirty="0" smtClean="0"/>
              <a:t> </a:t>
            </a:r>
            <a:r>
              <a:rPr lang="en-US" dirty="0" err="1" smtClean="0"/>
              <a:t>ukázaly</a:t>
            </a:r>
            <a:r>
              <a:rPr lang="en-US" dirty="0" smtClean="0"/>
              <a:t>, </a:t>
            </a:r>
            <a:r>
              <a:rPr lang="en-US" dirty="0" err="1" smtClean="0"/>
              <a:t>že</a:t>
            </a:r>
            <a:r>
              <a:rPr lang="en-US" dirty="0" smtClean="0"/>
              <a:t> </a:t>
            </a:r>
            <a:r>
              <a:rPr lang="cs-CZ" dirty="0" smtClean="0"/>
              <a:t>podobného</a:t>
            </a:r>
            <a:r>
              <a:rPr lang="en-US" dirty="0" smtClean="0"/>
              <a:t> </a:t>
            </a:r>
            <a:r>
              <a:rPr lang="en-US" dirty="0" err="1" smtClean="0"/>
              <a:t>efektu</a:t>
            </a:r>
            <a:r>
              <a:rPr lang="en-US" dirty="0" smtClean="0"/>
              <a:t> se </a:t>
            </a:r>
            <a:r>
              <a:rPr lang="en-US" dirty="0" err="1" smtClean="0"/>
              <a:t>dosáhne</a:t>
            </a:r>
            <a:r>
              <a:rPr lang="en-US" dirty="0" smtClean="0"/>
              <a:t> </a:t>
            </a:r>
            <a:r>
              <a:rPr lang="en-US" dirty="0" err="1" smtClean="0"/>
              <a:t>i</a:t>
            </a:r>
            <a:r>
              <a:rPr lang="en-US" dirty="0" smtClean="0"/>
              <a:t> </a:t>
            </a:r>
            <a:r>
              <a:rPr lang="en-US" dirty="0" err="1" smtClean="0"/>
              <a:t>pouhým</a:t>
            </a:r>
            <a:r>
              <a:rPr lang="en-US" dirty="0" smtClean="0"/>
              <a:t> </a:t>
            </a:r>
            <a:r>
              <a:rPr lang="en-US" dirty="0" err="1" smtClean="0"/>
              <a:t>vstříknutím</a:t>
            </a:r>
            <a:r>
              <a:rPr lang="en-US" dirty="0" smtClean="0"/>
              <a:t> RNA </a:t>
            </a:r>
            <a:r>
              <a:rPr lang="en-US" dirty="0" err="1" smtClean="0"/>
              <a:t>izolované</a:t>
            </a:r>
            <a:r>
              <a:rPr lang="en-US" dirty="0" smtClean="0"/>
              <a:t> </a:t>
            </a:r>
            <a:r>
              <a:rPr lang="en-US" dirty="0" err="1" smtClean="0"/>
              <a:t>ze</a:t>
            </a:r>
            <a:r>
              <a:rPr lang="en-US" dirty="0" smtClean="0"/>
              <a:t> </a:t>
            </a:r>
            <a:r>
              <a:rPr lang="en-US" dirty="0" err="1" smtClean="0"/>
              <a:t>spermií</a:t>
            </a:r>
            <a:r>
              <a:rPr lang="en-US" dirty="0" smtClean="0"/>
              <a:t> do </a:t>
            </a:r>
            <a:r>
              <a:rPr lang="en-US" dirty="0" err="1" smtClean="0"/>
              <a:t>zygoty</a:t>
            </a:r>
            <a:r>
              <a:rPr lang="en-US" dirty="0" smtClean="0"/>
              <a:t>. </a:t>
            </a:r>
            <a:r>
              <a:rPr lang="en-US" dirty="0" err="1" smtClean="0"/>
              <a:t>Sekvenování</a:t>
            </a:r>
            <a:r>
              <a:rPr lang="en-US" dirty="0" smtClean="0"/>
              <a:t> a </a:t>
            </a:r>
            <a:r>
              <a:rPr lang="en-US" dirty="0" err="1" smtClean="0"/>
              <a:t>analýza</a:t>
            </a:r>
            <a:r>
              <a:rPr lang="en-US" dirty="0" smtClean="0"/>
              <a:t> </a:t>
            </a:r>
            <a:r>
              <a:rPr lang="en-US" dirty="0" err="1" smtClean="0"/>
              <a:t>transkriptomu</a:t>
            </a:r>
            <a:r>
              <a:rPr lang="en-US" dirty="0" smtClean="0"/>
              <a:t> </a:t>
            </a:r>
            <a:r>
              <a:rPr lang="en-US" dirty="0" err="1" smtClean="0"/>
              <a:t>ukázala</a:t>
            </a:r>
            <a:r>
              <a:rPr lang="en-US" dirty="0" smtClean="0"/>
              <a:t>, </a:t>
            </a:r>
            <a:r>
              <a:rPr lang="en-US" dirty="0" err="1" smtClean="0"/>
              <a:t>že</a:t>
            </a:r>
            <a:r>
              <a:rPr lang="en-US" dirty="0" smtClean="0"/>
              <a:t> </a:t>
            </a:r>
            <a:r>
              <a:rPr lang="en-US" dirty="0" err="1" smtClean="0"/>
              <a:t>za</a:t>
            </a:r>
            <a:r>
              <a:rPr lang="en-US" dirty="0" smtClean="0"/>
              <a:t> </a:t>
            </a:r>
            <a:r>
              <a:rPr lang="en-US" dirty="0" err="1" smtClean="0"/>
              <a:t>přenos</a:t>
            </a:r>
            <a:r>
              <a:rPr lang="en-US" dirty="0" smtClean="0"/>
              <a:t> </a:t>
            </a:r>
            <a:r>
              <a:rPr lang="en-US" dirty="0" err="1" smtClean="0"/>
              <a:t>choroby</a:t>
            </a:r>
            <a:r>
              <a:rPr lang="en-US" dirty="0" smtClean="0"/>
              <a:t> do </a:t>
            </a:r>
            <a:r>
              <a:rPr lang="en-US" dirty="0" err="1" smtClean="0"/>
              <a:t>další</a:t>
            </a:r>
            <a:r>
              <a:rPr lang="en-US" dirty="0" smtClean="0"/>
              <a:t> </a:t>
            </a:r>
            <a:r>
              <a:rPr lang="en-US" dirty="0" err="1" smtClean="0"/>
              <a:t>generace</a:t>
            </a:r>
            <a:r>
              <a:rPr lang="en-US" dirty="0" smtClean="0"/>
              <a:t> </a:t>
            </a:r>
            <a:r>
              <a:rPr lang="en-US" dirty="0" err="1" smtClean="0"/>
              <a:t>jsou</a:t>
            </a:r>
            <a:r>
              <a:rPr lang="en-US" dirty="0" smtClean="0"/>
              <a:t> </a:t>
            </a:r>
            <a:r>
              <a:rPr lang="en-US" dirty="0" err="1" smtClean="0"/>
              <a:t>zodpovědné</a:t>
            </a:r>
            <a:r>
              <a:rPr lang="en-US" dirty="0" smtClean="0"/>
              <a:t> </a:t>
            </a:r>
            <a:r>
              <a:rPr lang="en-US" dirty="0" err="1" smtClean="0"/>
              <a:t>krátké</a:t>
            </a:r>
            <a:r>
              <a:rPr lang="en-US" dirty="0" smtClean="0"/>
              <a:t> </a:t>
            </a:r>
            <a:r>
              <a:rPr lang="en-US" dirty="0" err="1" smtClean="0"/>
              <a:t>nekódující</a:t>
            </a:r>
            <a:r>
              <a:rPr lang="en-US" dirty="0" smtClean="0"/>
              <a:t> RNA </a:t>
            </a:r>
            <a:r>
              <a:rPr lang="en-US" dirty="0" err="1" smtClean="0"/>
              <a:t>odvozené</a:t>
            </a:r>
            <a:r>
              <a:rPr lang="en-US" dirty="0" smtClean="0"/>
              <a:t> z </a:t>
            </a:r>
            <a:r>
              <a:rPr lang="en-US" dirty="0" err="1" smtClean="0"/>
              <a:t>tRNA</a:t>
            </a:r>
            <a:r>
              <a:rPr lang="en-US" dirty="0" smtClean="0"/>
              <a:t> (</a:t>
            </a:r>
            <a:r>
              <a:rPr lang="en-US" dirty="0" err="1" smtClean="0"/>
              <a:t>tRNA</a:t>
            </a:r>
            <a:r>
              <a:rPr lang="en-US" dirty="0" smtClean="0"/>
              <a:t>-derived small RNAs(</a:t>
            </a:r>
            <a:r>
              <a:rPr lang="en-US" dirty="0" err="1" smtClean="0"/>
              <a:t>tsRNAs</a:t>
            </a:r>
            <a:r>
              <a:rPr lang="en-US" dirty="0" smtClean="0"/>
              <a:t>)</a:t>
            </a:r>
            <a:r>
              <a:rPr lang="cs-CZ" smtClean="0"/>
              <a:t>)</a:t>
            </a:r>
            <a:r>
              <a:rPr lang="en-US" smtClean="0"/>
              <a:t>, </a:t>
            </a:r>
            <a:r>
              <a:rPr lang="en-US" dirty="0" err="1" smtClean="0"/>
              <a:t>které</a:t>
            </a:r>
            <a:r>
              <a:rPr lang="en-US" dirty="0" smtClean="0"/>
              <a:t> se </a:t>
            </a:r>
            <a:r>
              <a:rPr lang="en-US" dirty="0" err="1" smtClean="0"/>
              <a:t>velmi</a:t>
            </a:r>
            <a:r>
              <a:rPr lang="en-US" dirty="0" smtClean="0"/>
              <a:t> </a:t>
            </a:r>
            <a:r>
              <a:rPr lang="en-US" dirty="0" err="1" smtClean="0"/>
              <a:t>liší</a:t>
            </a:r>
            <a:r>
              <a:rPr lang="en-US" dirty="0" smtClean="0"/>
              <a:t> </a:t>
            </a:r>
            <a:r>
              <a:rPr lang="en-US" dirty="0" err="1" smtClean="0"/>
              <a:t>mezi</a:t>
            </a:r>
            <a:r>
              <a:rPr lang="en-US" dirty="0" smtClean="0"/>
              <a:t> ND a HFD </a:t>
            </a:r>
            <a:r>
              <a:rPr lang="en-US" dirty="0" err="1" smtClean="0"/>
              <a:t>samci</a:t>
            </a:r>
            <a:r>
              <a:rPr lang="en-US" dirty="0" smtClean="0"/>
              <a:t> a </a:t>
            </a:r>
            <a:r>
              <a:rPr lang="en-US" dirty="0" err="1" smtClean="0"/>
              <a:t>regulují</a:t>
            </a:r>
            <a:r>
              <a:rPr lang="en-US" dirty="0" smtClean="0"/>
              <a:t> </a:t>
            </a:r>
            <a:r>
              <a:rPr lang="en-US" dirty="0" err="1" smtClean="0"/>
              <a:t>řadu</a:t>
            </a:r>
            <a:r>
              <a:rPr lang="en-US" dirty="0" smtClean="0"/>
              <a:t> </a:t>
            </a:r>
            <a:r>
              <a:rPr lang="en-US" dirty="0" err="1" smtClean="0"/>
              <a:t>genů</a:t>
            </a:r>
            <a:r>
              <a:rPr lang="en-US" dirty="0" smtClean="0"/>
              <a:t> </a:t>
            </a:r>
            <a:r>
              <a:rPr lang="en-US" dirty="0" err="1" smtClean="0"/>
              <a:t>zodpovědných</a:t>
            </a:r>
            <a:r>
              <a:rPr lang="en-US" dirty="0" smtClean="0"/>
              <a:t> (</a:t>
            </a:r>
            <a:r>
              <a:rPr lang="en-US" dirty="0" err="1" smtClean="0"/>
              <a:t>nejen</a:t>
            </a:r>
            <a:r>
              <a:rPr lang="en-US" dirty="0" smtClean="0"/>
              <a:t>) </a:t>
            </a:r>
            <a:r>
              <a:rPr lang="en-US" dirty="0" err="1" smtClean="0"/>
              <a:t>za</a:t>
            </a:r>
            <a:r>
              <a:rPr lang="en-US" dirty="0" smtClean="0"/>
              <a:t> </a:t>
            </a:r>
            <a:r>
              <a:rPr lang="en-US" dirty="0" err="1" smtClean="0"/>
              <a:t>metabolismus</a:t>
            </a:r>
            <a:r>
              <a:rPr lang="en-US" dirty="0" smtClean="0"/>
              <a:t>. </a:t>
            </a:r>
          </a:p>
          <a:p>
            <a:endParaRPr lang="en-US" dirty="0" smtClean="0"/>
          </a:p>
          <a:p>
            <a:r>
              <a:rPr lang="cs-CZ" dirty="0" err="1" smtClean="0"/>
              <a:t>Info</a:t>
            </a:r>
            <a:r>
              <a:rPr lang="cs-CZ" dirty="0" smtClean="0"/>
              <a:t> a obrázek z </a:t>
            </a:r>
            <a:r>
              <a:rPr lang="en-US" dirty="0" smtClean="0"/>
              <a:t>Chen et al. (2015) </a:t>
            </a:r>
            <a:r>
              <a:rPr lang="en-US" dirty="0" err="1" smtClean="0"/>
              <a:t>DOI</a:t>
            </a:r>
            <a:r>
              <a:rPr lang="en-US" dirty="0" smtClean="0"/>
              <a:t>: 10.1126/</a:t>
            </a:r>
            <a:r>
              <a:rPr lang="en-US" dirty="0" err="1" smtClean="0"/>
              <a:t>science.aad7977</a:t>
            </a:r>
            <a:endParaRPr lang="en-US" dirty="0"/>
          </a:p>
        </p:txBody>
      </p:sp>
      <p:sp>
        <p:nvSpPr>
          <p:cNvPr id="4" name="Zástupný symbol pro číslo snímku 3"/>
          <p:cNvSpPr>
            <a:spLocks noGrp="1"/>
          </p:cNvSpPr>
          <p:nvPr>
            <p:ph type="sldNum" sz="quarter" idx="10"/>
          </p:nvPr>
        </p:nvSpPr>
        <p:spPr/>
        <p:txBody>
          <a:bodyPr/>
          <a:lstStyle/>
          <a:p>
            <a:fld id="{E110A9BC-CE29-45A8-8BA1-1CABC5A79478}" type="slidenum">
              <a:rPr lang="en-US" smtClean="0"/>
              <a:t>97</a:t>
            </a:fld>
            <a:endParaRPr lang="en-US"/>
          </a:p>
        </p:txBody>
      </p:sp>
    </p:spTree>
    <p:extLst>
      <p:ext uri="{BB962C8B-B14F-4D97-AF65-F5344CB8AC3E}">
        <p14:creationId xmlns:p14="http://schemas.microsoft.com/office/powerpoint/2010/main" val="30825315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675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defRPr>
            </a:lvl1pPr>
            <a:lvl2pPr marL="685817" indent="-263776">
              <a:spcBef>
                <a:spcPct val="30000"/>
              </a:spcBef>
              <a:defRPr sz="1100">
                <a:solidFill>
                  <a:schemeClr val="tx1"/>
                </a:solidFill>
                <a:latin typeface="Calibri" pitchFamily="34" charset="0"/>
              </a:defRPr>
            </a:lvl2pPr>
            <a:lvl3pPr marL="1055103" indent="-211021">
              <a:spcBef>
                <a:spcPct val="30000"/>
              </a:spcBef>
              <a:defRPr sz="1100">
                <a:solidFill>
                  <a:schemeClr val="tx1"/>
                </a:solidFill>
                <a:latin typeface="Calibri" pitchFamily="34" charset="0"/>
              </a:defRPr>
            </a:lvl3pPr>
            <a:lvl4pPr marL="1477145" indent="-211021">
              <a:spcBef>
                <a:spcPct val="30000"/>
              </a:spcBef>
              <a:defRPr sz="1100">
                <a:solidFill>
                  <a:schemeClr val="tx1"/>
                </a:solidFill>
                <a:latin typeface="Calibri" pitchFamily="34" charset="0"/>
              </a:defRPr>
            </a:lvl4pPr>
            <a:lvl5pPr marL="1899186" indent="-211021">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eaLnBrk="0" hangingPunct="0">
              <a:spcBef>
                <a:spcPct val="0"/>
              </a:spcBef>
            </a:pPr>
            <a:fld id="{E202B415-3F18-4D67-9783-EBA1355FCDA3}" type="slidenum">
              <a:rPr lang="cs-CZ" altLang="cs-CZ" sz="1200" b="1">
                <a:latin typeface="Arial" charset="0"/>
              </a:rPr>
              <a:pPr eaLnBrk="0" hangingPunct="0">
                <a:spcBef>
                  <a:spcPct val="0"/>
                </a:spcBef>
              </a:pPr>
              <a:t>99</a:t>
            </a:fld>
            <a:endParaRPr lang="cs-CZ" altLang="cs-CZ" sz="1200" b="1">
              <a:latin typeface="Arial" charset="0"/>
            </a:endParaRPr>
          </a:p>
        </p:txBody>
      </p:sp>
    </p:spTree>
    <p:extLst>
      <p:ext uri="{BB962C8B-B14F-4D97-AF65-F5344CB8AC3E}">
        <p14:creationId xmlns:p14="http://schemas.microsoft.com/office/powerpoint/2010/main" val="28898408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100</a:t>
            </a:fld>
            <a:endParaRPr lang="cs-CZ"/>
          </a:p>
        </p:txBody>
      </p:sp>
    </p:spTree>
    <p:extLst>
      <p:ext uri="{BB962C8B-B14F-4D97-AF65-F5344CB8AC3E}">
        <p14:creationId xmlns:p14="http://schemas.microsoft.com/office/powerpoint/2010/main" val="533300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Retrotransposony</a:t>
            </a:r>
            <a:r>
              <a:rPr lang="cs-CZ" dirty="0" smtClean="0"/>
              <a:t> </a:t>
            </a:r>
            <a:r>
              <a:rPr lang="cs-CZ" dirty="0" err="1" smtClean="0"/>
              <a:t>LINE1</a:t>
            </a:r>
            <a:r>
              <a:rPr lang="cs-CZ" dirty="0" smtClean="0"/>
              <a:t> (long </a:t>
            </a:r>
            <a:r>
              <a:rPr lang="cs-CZ" dirty="0" err="1" smtClean="0"/>
              <a:t>interspersed</a:t>
            </a:r>
            <a:r>
              <a:rPr lang="cs-CZ" dirty="0" smtClean="0"/>
              <a:t> </a:t>
            </a:r>
            <a:r>
              <a:rPr lang="cs-CZ" dirty="0" err="1" smtClean="0"/>
              <a:t>nuclear</a:t>
            </a:r>
            <a:r>
              <a:rPr lang="cs-CZ" dirty="0" smtClean="0"/>
              <a:t> element 1) jsou jedinými autonomními elementy, které jsou stále aktivní v lidském genomu (různé kopie </a:t>
            </a:r>
            <a:r>
              <a:rPr lang="cs-CZ" dirty="0" err="1" smtClean="0"/>
              <a:t>LINE1</a:t>
            </a:r>
            <a:r>
              <a:rPr lang="cs-CZ" dirty="0" smtClean="0"/>
              <a:t> zabírají 17% lidského genomu) a vyskytuje se i u dalších savců. </a:t>
            </a:r>
            <a:r>
              <a:rPr lang="cs-CZ" dirty="0" err="1" smtClean="0"/>
              <a:t>Komplentní</a:t>
            </a:r>
            <a:r>
              <a:rPr lang="cs-CZ" dirty="0" smtClean="0"/>
              <a:t> </a:t>
            </a:r>
            <a:r>
              <a:rPr lang="cs-CZ" dirty="0" err="1" smtClean="0"/>
              <a:t>LINE1</a:t>
            </a:r>
            <a:r>
              <a:rPr lang="cs-CZ" dirty="0" smtClean="0"/>
              <a:t> element má 6 </a:t>
            </a:r>
            <a:r>
              <a:rPr lang="cs-CZ" dirty="0" err="1" smtClean="0"/>
              <a:t>kb</a:t>
            </a:r>
            <a:r>
              <a:rPr lang="cs-CZ" dirty="0" smtClean="0"/>
              <a:t> a obsahuje 5' </a:t>
            </a:r>
            <a:r>
              <a:rPr lang="cs-CZ" dirty="0" err="1" smtClean="0"/>
              <a:t>netranslatovanou</a:t>
            </a:r>
            <a:r>
              <a:rPr lang="cs-CZ" dirty="0" smtClean="0"/>
              <a:t> oblast (</a:t>
            </a:r>
            <a:r>
              <a:rPr lang="cs-CZ" dirty="0" err="1" smtClean="0"/>
              <a:t>UTR</a:t>
            </a:r>
            <a:r>
              <a:rPr lang="cs-CZ" dirty="0" smtClean="0"/>
              <a:t>), promotor pro RNA polymerázu II, dva geny (</a:t>
            </a:r>
            <a:r>
              <a:rPr lang="cs-CZ" dirty="0" err="1" smtClean="0"/>
              <a:t>ORF1</a:t>
            </a:r>
            <a:r>
              <a:rPr lang="cs-CZ" dirty="0" smtClean="0"/>
              <a:t> kóduje protein vážící se na RNA a </a:t>
            </a:r>
            <a:r>
              <a:rPr lang="cs-CZ" dirty="0" err="1" smtClean="0"/>
              <a:t>ORF2</a:t>
            </a:r>
            <a:r>
              <a:rPr lang="cs-CZ" dirty="0" smtClean="0"/>
              <a:t> kóduje proteinový komplex, který umí štěpit DNA a má schopnost přepsat RNA do </a:t>
            </a:r>
            <a:r>
              <a:rPr lang="cs-CZ" dirty="0" err="1" smtClean="0"/>
              <a:t>cDNA</a:t>
            </a:r>
            <a:r>
              <a:rPr lang="cs-CZ" dirty="0" smtClean="0"/>
              <a:t>, která může být vložena do genomu), 3' </a:t>
            </a:r>
            <a:r>
              <a:rPr lang="cs-CZ" dirty="0" err="1" smtClean="0"/>
              <a:t>netranslatovanou</a:t>
            </a:r>
            <a:r>
              <a:rPr lang="cs-CZ" dirty="0" smtClean="0"/>
              <a:t> oblast a </a:t>
            </a:r>
            <a:r>
              <a:rPr lang="cs-CZ" dirty="0" err="1" smtClean="0"/>
              <a:t>polyA</a:t>
            </a:r>
            <a:r>
              <a:rPr lang="cs-CZ" dirty="0" smtClean="0"/>
              <a:t> úsek. </a:t>
            </a:r>
            <a:r>
              <a:rPr lang="cs-CZ" dirty="0" err="1" smtClean="0"/>
              <a:t>LINE1</a:t>
            </a:r>
            <a:r>
              <a:rPr lang="cs-CZ" dirty="0" smtClean="0"/>
              <a:t> je obklopen cílovými místy pro duplikaci (</a:t>
            </a:r>
            <a:r>
              <a:rPr lang="cs-CZ" dirty="0" err="1" smtClean="0"/>
              <a:t>TSD</a:t>
            </a:r>
            <a:r>
              <a:rPr lang="cs-CZ" dirty="0" smtClean="0"/>
              <a:t>), do kterých se integruje. Čili ME</a:t>
            </a:r>
            <a:r>
              <a:rPr lang="cs-CZ" baseline="0" dirty="0" smtClean="0"/>
              <a:t> mají geny, které mohou být použity hostitelem, a mají i regulační sekvence (promotor), které mohou převzít kontrolu nad genem hostitele. </a:t>
            </a:r>
            <a:endParaRPr lang="cs-CZ" dirty="0" smtClean="0"/>
          </a:p>
          <a:p>
            <a:r>
              <a:rPr lang="cs-CZ" dirty="0" smtClean="0"/>
              <a:t>  </a:t>
            </a:r>
          </a:p>
          <a:p>
            <a:r>
              <a:rPr lang="cs-CZ" dirty="0" smtClean="0"/>
              <a:t>Obrázek z Erwin et al. (2014) </a:t>
            </a:r>
            <a:r>
              <a:rPr lang="en-US" dirty="0" err="1" smtClean="0"/>
              <a:t>doi:10.1038</a:t>
            </a:r>
            <a:r>
              <a:rPr lang="en-US" dirty="0" smtClean="0"/>
              <a:t>/</a:t>
            </a:r>
            <a:r>
              <a:rPr lang="en-US" dirty="0" err="1" smtClean="0"/>
              <a:t>nrn3730</a:t>
            </a:r>
            <a:endParaRPr lang="en-US"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10</a:t>
            </a:fld>
            <a:endParaRPr lang="cs-CZ"/>
          </a:p>
        </p:txBody>
      </p:sp>
    </p:spTree>
    <p:extLst>
      <p:ext uri="{BB962C8B-B14F-4D97-AF65-F5344CB8AC3E}">
        <p14:creationId xmlns:p14="http://schemas.microsoft.com/office/powerpoint/2010/main" val="203825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p:cNvSpPr>
            <a:spLocks noGrp="1" noRot="1" noChangeAspect="1" noTextEdit="1"/>
          </p:cNvSpPr>
          <p:nvPr>
            <p:ph type="sldImg"/>
          </p:nvPr>
        </p:nvSpPr>
        <p:spPr>
          <a:ln/>
        </p:spPr>
      </p:sp>
      <p:sp>
        <p:nvSpPr>
          <p:cNvPr id="59395" name="Zástupný symbol pro poznámky 2"/>
          <p:cNvSpPr>
            <a:spLocks noGrp="1"/>
          </p:cNvSpPr>
          <p:nvPr>
            <p:ph type="body" idx="1"/>
          </p:nvPr>
        </p:nvSpPr>
        <p:spPr>
          <a:noFill/>
        </p:spPr>
        <p:txBody>
          <a:bodyPr/>
          <a:lstStyle/>
          <a:p>
            <a:r>
              <a:rPr lang="cs-CZ" altLang="cs-CZ" dirty="0" smtClean="0"/>
              <a:t>Známým případem domestikovaného genu inaktivovaného endogenního retroviru je gen </a:t>
            </a:r>
            <a:r>
              <a:rPr lang="cs-CZ" altLang="cs-CZ" b="0" i="1" dirty="0" err="1" smtClean="0"/>
              <a:t>Syncytin</a:t>
            </a:r>
            <a:r>
              <a:rPr lang="cs-CZ" altLang="cs-CZ" b="0" i="1" dirty="0" smtClean="0"/>
              <a:t>-1</a:t>
            </a:r>
            <a:r>
              <a:rPr lang="cs-CZ" altLang="cs-CZ" b="0" dirty="0" smtClean="0"/>
              <a:t> (odvozený z </a:t>
            </a:r>
            <a:r>
              <a:rPr lang="cs-CZ" altLang="cs-CZ" b="0" dirty="0" err="1" smtClean="0"/>
              <a:t>HERV</a:t>
            </a:r>
            <a:r>
              <a:rPr lang="cs-CZ" altLang="cs-CZ" b="0" dirty="0" smtClean="0"/>
              <a:t>-W) a později nalezený </a:t>
            </a:r>
            <a:r>
              <a:rPr lang="cs-CZ" altLang="cs-CZ" b="0" i="1" dirty="0" err="1" smtClean="0"/>
              <a:t>Syncytin</a:t>
            </a:r>
            <a:r>
              <a:rPr lang="cs-CZ" altLang="cs-CZ" b="0" i="1" dirty="0" smtClean="0"/>
              <a:t>-2</a:t>
            </a:r>
            <a:r>
              <a:rPr lang="cs-CZ" altLang="cs-CZ" b="0" dirty="0" smtClean="0"/>
              <a:t>. Oba tyto geny jsou exprimovány v </a:t>
            </a:r>
            <a:r>
              <a:rPr lang="cs-CZ" altLang="cs-CZ" b="0" dirty="0" err="1" smtClean="0"/>
              <a:t>syncytiotrofoblastu</a:t>
            </a:r>
            <a:r>
              <a:rPr lang="cs-CZ" altLang="cs-CZ" b="0" baseline="0" dirty="0" smtClean="0"/>
              <a:t> (mnohojaderná vrstva na povrchu savčí blastocysty potřebná k zajištění výživy embrya)</a:t>
            </a:r>
            <a:r>
              <a:rPr lang="cs-CZ" altLang="cs-CZ" b="0" dirty="0" smtClean="0"/>
              <a:t>, kde jsou zodpovědné za fúzi buněk, jsou tedy nezbytné pro přenos výživy mezi matkou a dítětem. Jsou konzervované </a:t>
            </a:r>
            <a:r>
              <a:rPr lang="cs-CZ" altLang="cs-CZ" dirty="0" smtClean="0"/>
              <a:t>u člověka, šimpanze, gorily, orangutana a </a:t>
            </a:r>
            <a:r>
              <a:rPr lang="cs-CZ" altLang="cs-CZ" dirty="0" err="1" smtClean="0"/>
              <a:t>gibona</a:t>
            </a:r>
            <a:r>
              <a:rPr lang="cs-CZ" altLang="cs-CZ" dirty="0" smtClean="0"/>
              <a:t>. Je velice zajímavé, že u </a:t>
            </a:r>
            <a:r>
              <a:rPr lang="cs-CZ" altLang="cs-CZ" dirty="0" err="1" smtClean="0"/>
              <a:t>myšovitých</a:t>
            </a:r>
            <a:r>
              <a:rPr lang="cs-CZ" altLang="cs-CZ" dirty="0" smtClean="0"/>
              <a:t>, </a:t>
            </a:r>
            <a:r>
              <a:rPr lang="cs-CZ" altLang="cs-CZ" dirty="0" err="1" smtClean="0"/>
              <a:t>zajícovitých</a:t>
            </a:r>
            <a:r>
              <a:rPr lang="cs-CZ" altLang="cs-CZ" dirty="0" smtClean="0"/>
              <a:t> a šelem byly objeveny podobné geny se stejnou funkcí. K domestikaci </a:t>
            </a:r>
            <a:r>
              <a:rPr lang="cs-CZ" altLang="cs-CZ" dirty="0" err="1" smtClean="0"/>
              <a:t>syncytinů</a:t>
            </a:r>
            <a:r>
              <a:rPr lang="cs-CZ" altLang="cs-CZ" baseline="0" dirty="0" smtClean="0"/>
              <a:t> v jednotlivých skupinách </a:t>
            </a:r>
            <a:r>
              <a:rPr lang="cs-CZ" altLang="cs-CZ" dirty="0" smtClean="0"/>
              <a:t>došlo nezávisle (mají jinou sekvenci a jinou pozici v genomu). </a:t>
            </a:r>
            <a:r>
              <a:rPr lang="cs-CZ" altLang="cs-CZ" dirty="0" err="1" smtClean="0"/>
              <a:t>Syncytiny</a:t>
            </a:r>
            <a:r>
              <a:rPr lang="cs-CZ" altLang="cs-CZ" baseline="0" dirty="0" smtClean="0"/>
              <a:t> jsou tak zásadní pro úspěšný vývoj embrya, že když byly </a:t>
            </a:r>
            <a:r>
              <a:rPr lang="cs-CZ" altLang="cs-CZ" dirty="0" smtClean="0"/>
              <a:t>u myši experimentálně</a:t>
            </a:r>
            <a:r>
              <a:rPr lang="cs-CZ" altLang="cs-CZ" baseline="0" dirty="0" smtClean="0"/>
              <a:t> umlčeny, bylo to p</a:t>
            </a:r>
            <a:r>
              <a:rPr lang="cs-CZ" altLang="cs-CZ" dirty="0" smtClean="0"/>
              <a:t>ro tyto mutanty letální.</a:t>
            </a:r>
          </a:p>
          <a:p>
            <a:r>
              <a:rPr lang="cs-CZ" altLang="cs-CZ" dirty="0" smtClean="0"/>
              <a:t>      </a:t>
            </a:r>
          </a:p>
          <a:p>
            <a:r>
              <a:rPr lang="cs-CZ" altLang="cs-CZ" dirty="0" err="1" smtClean="0"/>
              <a:t>Volff</a:t>
            </a:r>
            <a:r>
              <a:rPr lang="cs-CZ" altLang="cs-CZ" dirty="0" smtClean="0"/>
              <a:t> 2006, </a:t>
            </a:r>
            <a:r>
              <a:rPr lang="cs-CZ" altLang="cs-CZ" dirty="0" err="1" smtClean="0"/>
              <a:t>Cornelis</a:t>
            </a:r>
            <a:r>
              <a:rPr lang="cs-CZ" altLang="cs-CZ" dirty="0" smtClean="0"/>
              <a:t> et al. 2013</a:t>
            </a:r>
          </a:p>
        </p:txBody>
      </p:sp>
      <p:sp>
        <p:nvSpPr>
          <p:cNvPr id="59396" name="Zástupný symbol pro číslo snímku 3"/>
          <p:cNvSpPr>
            <a:spLocks noGrp="1"/>
          </p:cNvSpPr>
          <p:nvPr>
            <p:ph type="sldNum" sz="quarter" idx="5"/>
          </p:nvPr>
        </p:nvSpPr>
        <p:spPr>
          <a:noFill/>
        </p:spPr>
        <p:txBody>
          <a:bodyPr/>
          <a:lstStyle>
            <a:lvl1pPr>
              <a:defRPr>
                <a:solidFill>
                  <a:schemeClr val="tx1"/>
                </a:solidFill>
                <a:latin typeface="Arial" charset="0"/>
              </a:defRPr>
            </a:lvl1pPr>
            <a:lvl2pPr marL="741363" indent="-284163">
              <a:defRPr>
                <a:solidFill>
                  <a:schemeClr val="tx1"/>
                </a:solidFill>
                <a:latin typeface="Arial" charset="0"/>
              </a:defRPr>
            </a:lvl2pPr>
            <a:lvl3pPr marL="1141413" indent="-227013">
              <a:defRPr>
                <a:solidFill>
                  <a:schemeClr val="tx1"/>
                </a:solidFill>
                <a:latin typeface="Arial" charset="0"/>
              </a:defRPr>
            </a:lvl3pPr>
            <a:lvl4pPr marL="1598613" indent="-227013">
              <a:defRPr>
                <a:solidFill>
                  <a:schemeClr val="tx1"/>
                </a:solidFill>
                <a:latin typeface="Arial" charset="0"/>
              </a:defRPr>
            </a:lvl4pPr>
            <a:lvl5pPr marL="2055813" indent="-227013">
              <a:defRPr>
                <a:solidFill>
                  <a:schemeClr val="tx1"/>
                </a:solidFill>
                <a:latin typeface="Arial" charset="0"/>
              </a:defRPr>
            </a:lvl5pPr>
            <a:lvl6pPr marL="2513013" indent="-227013" eaLnBrk="0" fontAlgn="base" hangingPunct="0">
              <a:spcBef>
                <a:spcPct val="0"/>
              </a:spcBef>
              <a:spcAft>
                <a:spcPct val="0"/>
              </a:spcAft>
              <a:defRPr>
                <a:solidFill>
                  <a:schemeClr val="tx1"/>
                </a:solidFill>
                <a:latin typeface="Arial" charset="0"/>
              </a:defRPr>
            </a:lvl6pPr>
            <a:lvl7pPr marL="2970213" indent="-227013" eaLnBrk="0" fontAlgn="base" hangingPunct="0">
              <a:spcBef>
                <a:spcPct val="0"/>
              </a:spcBef>
              <a:spcAft>
                <a:spcPct val="0"/>
              </a:spcAft>
              <a:defRPr>
                <a:solidFill>
                  <a:schemeClr val="tx1"/>
                </a:solidFill>
                <a:latin typeface="Arial" charset="0"/>
              </a:defRPr>
            </a:lvl7pPr>
            <a:lvl8pPr marL="3427413" indent="-227013" eaLnBrk="0" fontAlgn="base" hangingPunct="0">
              <a:spcBef>
                <a:spcPct val="0"/>
              </a:spcBef>
              <a:spcAft>
                <a:spcPct val="0"/>
              </a:spcAft>
              <a:defRPr>
                <a:solidFill>
                  <a:schemeClr val="tx1"/>
                </a:solidFill>
                <a:latin typeface="Arial" charset="0"/>
              </a:defRPr>
            </a:lvl8pPr>
            <a:lvl9pPr marL="3884613" indent="-227013" eaLnBrk="0" fontAlgn="base" hangingPunct="0">
              <a:spcBef>
                <a:spcPct val="0"/>
              </a:spcBef>
              <a:spcAft>
                <a:spcPct val="0"/>
              </a:spcAft>
              <a:defRPr>
                <a:solidFill>
                  <a:schemeClr val="tx1"/>
                </a:solidFill>
                <a:latin typeface="Arial" charset="0"/>
              </a:defRPr>
            </a:lvl9pPr>
          </a:lstStyle>
          <a:p>
            <a:fld id="{422762C8-B8DB-4449-8FEE-9BF550179CCC}" type="slidenum">
              <a:rPr lang="cs-CZ" altLang="cs-CZ">
                <a:latin typeface="Times New Roman" pitchFamily="18" charset="0"/>
              </a:rPr>
              <a:pPr/>
              <a:t>11</a:t>
            </a:fld>
            <a:endParaRPr lang="cs-CZ" altLang="cs-CZ">
              <a:latin typeface="Times New Roman" pitchFamily="18" charset="0"/>
            </a:endParaRPr>
          </a:p>
        </p:txBody>
      </p:sp>
    </p:spTree>
    <p:extLst>
      <p:ext uri="{BB962C8B-B14F-4D97-AF65-F5344CB8AC3E}">
        <p14:creationId xmlns:p14="http://schemas.microsoft.com/office/powerpoint/2010/main" val="2936116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24.4.2019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85046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24.4.2019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71236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24.4.2019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267379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6AA2A6D4-F769-4A41-AD64-F35DE62417B5}" type="slidenum">
              <a:rPr lang="cs-CZ" altLang="cs-CZ"/>
              <a:pPr>
                <a:defRPr/>
              </a:pPr>
              <a:t>‹#›</a:t>
            </a:fld>
            <a:endParaRPr lang="cs-CZ" altLang="cs-CZ"/>
          </a:p>
        </p:txBody>
      </p:sp>
    </p:spTree>
    <p:extLst>
      <p:ext uri="{BB962C8B-B14F-4D97-AF65-F5344CB8AC3E}">
        <p14:creationId xmlns:p14="http://schemas.microsoft.com/office/powerpoint/2010/main" val="3578454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Nadpis, text a graf">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graf 3"/>
          <p:cNvSpPr>
            <a:spLocks noGrp="1"/>
          </p:cNvSpPr>
          <p:nvPr>
            <p:ph type="chart" sz="half" idx="2"/>
          </p:nvPr>
        </p:nvSpPr>
        <p:spPr>
          <a:xfrm>
            <a:off x="4648200" y="1600200"/>
            <a:ext cx="4038600" cy="4525963"/>
          </a:xfrm>
        </p:spPr>
        <p:txBody>
          <a:bodyPr/>
          <a:lstStyle/>
          <a:p>
            <a:pPr lvl="0"/>
            <a:endParaRPr lang="cs-CZ" noProof="0"/>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929491C-5555-4D03-B568-239B08B17A3A}" type="slidenum">
              <a:rPr lang="cs-CZ" altLang="cs-CZ"/>
              <a:pPr>
                <a:defRPr/>
              </a:pPr>
              <a:t>‹#›</a:t>
            </a:fld>
            <a:endParaRPr lang="cs-CZ" altLang="cs-CZ"/>
          </a:p>
        </p:txBody>
      </p:sp>
    </p:spTree>
    <p:extLst>
      <p:ext uri="{BB962C8B-B14F-4D97-AF65-F5344CB8AC3E}">
        <p14:creationId xmlns:p14="http://schemas.microsoft.com/office/powerpoint/2010/main" val="216048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24.4.2019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53635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25EC585E-B02C-43ED-A365-EEC8D17FE6EF}" type="datetimeFigureOut">
              <a:rPr lang="cs-CZ" smtClean="0"/>
              <a:t>24.4.2019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129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5EC585E-B02C-43ED-A365-EEC8D17FE6EF}" type="datetimeFigureOut">
              <a:rPr lang="cs-CZ" smtClean="0"/>
              <a:t>24.4.2019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3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25EC585E-B02C-43ED-A365-EEC8D17FE6EF}" type="datetimeFigureOut">
              <a:rPr lang="cs-CZ" smtClean="0"/>
              <a:t>24.4.2019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1918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25EC585E-B02C-43ED-A365-EEC8D17FE6EF}" type="datetimeFigureOut">
              <a:rPr lang="cs-CZ" smtClean="0"/>
              <a:t>24.4.2019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9356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585E-B02C-43ED-A365-EEC8D17FE6EF}" type="datetimeFigureOut">
              <a:rPr lang="cs-CZ" smtClean="0"/>
              <a:t>24.4.2019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45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24.4.2019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78074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24.4.2019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97380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585E-B02C-43ED-A365-EEC8D17FE6EF}" type="datetimeFigureOut">
              <a:rPr lang="cs-CZ" smtClean="0"/>
              <a:t>24.4.2019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AAC64-1F87-46E7-8D99-D08FBF1877AD}" type="slidenum">
              <a:rPr lang="cs-CZ" smtClean="0"/>
              <a:t>‹#›</a:t>
            </a:fld>
            <a:endParaRPr lang="cs-CZ"/>
          </a:p>
        </p:txBody>
      </p:sp>
    </p:spTree>
    <p:extLst>
      <p:ext uri="{BB962C8B-B14F-4D97-AF65-F5344CB8AC3E}">
        <p14:creationId xmlns:p14="http://schemas.microsoft.com/office/powerpoint/2010/main" val="2987735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0.xml"/><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1.jpeg"/><Relationship Id="rId5" Type="http://schemas.openxmlformats.org/officeDocument/2006/relationships/image" Target="../media/image17.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6.xml"/><Relationship Id="rId7" Type="http://schemas.openxmlformats.org/officeDocument/2006/relationships/image" Target="../media/image27.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6.emf"/><Relationship Id="rId4" Type="http://schemas.openxmlformats.org/officeDocument/2006/relationships/oleObject" Target="../embeddings/oleObject3.bin"/><Relationship Id="rId9" Type="http://schemas.openxmlformats.org/officeDocument/2006/relationships/image" Target="../media/image2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44.png"/><Relationship Id="rId4" Type="http://schemas.openxmlformats.org/officeDocument/2006/relationships/oleObject" Target="../embeddings/oleObject6.bin"/></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tif"/><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4.tiff"/><Relationship Id="rId7" Type="http://schemas.openxmlformats.org/officeDocument/2006/relationships/image" Target="../media/image58.tiff"/><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7.tiff"/><Relationship Id="rId5" Type="http://schemas.openxmlformats.org/officeDocument/2006/relationships/image" Target="../media/image56.tiff"/><Relationship Id="rId10" Type="http://schemas.openxmlformats.org/officeDocument/2006/relationships/image" Target="../media/image61.jpeg"/><Relationship Id="rId4" Type="http://schemas.openxmlformats.org/officeDocument/2006/relationships/image" Target="../media/image55.tiff"/><Relationship Id="rId9" Type="http://schemas.openxmlformats.org/officeDocument/2006/relationships/image" Target="../media/image60.tif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4.jpe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oleObject" Target="../embeddings/oleObject8.bin"/></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6.xml"/><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68.png"/><Relationship Id="rId5" Type="http://schemas.openxmlformats.org/officeDocument/2006/relationships/oleObject" Target="../embeddings/oleObject9.bin"/><Relationship Id="rId4" Type="http://schemas.openxmlformats.org/officeDocument/2006/relationships/image" Target="../media/image70.jpeg"/><Relationship Id="rId9"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80.png"/><Relationship Id="rId4" Type="http://schemas.openxmlformats.org/officeDocument/2006/relationships/oleObject" Target="../embeddings/oleObject11.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80.png"/><Relationship Id="rId4" Type="http://schemas.openxmlformats.org/officeDocument/2006/relationships/oleObject" Target="../embeddings/oleObject12.bin"/></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oleObject" Target="../embeddings/oleObject13.bin"/></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2.jpeg"/><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tif"/><Relationship Id="rId5" Type="http://schemas.openxmlformats.org/officeDocument/2006/relationships/image" Target="../media/image12.pn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102.jpeg"/><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jpeg"/></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118.png"/><Relationship Id="rId4" Type="http://schemas.openxmlformats.org/officeDocument/2006/relationships/oleObject" Target="../embeddings/oleObject14.bin"/></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17669" y="67596"/>
            <a:ext cx="7772400" cy="2387600"/>
          </a:xfrm>
        </p:spPr>
        <p:txBody>
          <a:bodyPr>
            <a:normAutofit/>
          </a:bodyPr>
          <a:lstStyle/>
          <a:p>
            <a:r>
              <a:rPr lang="cs-CZ" sz="5400" dirty="0" smtClean="0">
                <a:latin typeface="+mn-lt"/>
                <a:ea typeface="+mn-ea"/>
                <a:cs typeface="+mn-cs"/>
              </a:rPr>
              <a:t>Evoluce genomu</a:t>
            </a:r>
            <a:endParaRPr lang="cs-CZ" sz="5400" dirty="0">
              <a:latin typeface="+mn-lt"/>
              <a:ea typeface="+mn-ea"/>
              <a:cs typeface="+mn-cs"/>
            </a:endParaRPr>
          </a:p>
        </p:txBody>
      </p:sp>
      <p:sp>
        <p:nvSpPr>
          <p:cNvPr id="4" name="Nadpis 1"/>
          <p:cNvSpPr txBox="1">
            <a:spLocks/>
          </p:cNvSpPr>
          <p:nvPr/>
        </p:nvSpPr>
        <p:spPr>
          <a:xfrm>
            <a:off x="617669" y="344026"/>
            <a:ext cx="7772400" cy="9173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4400" dirty="0"/>
              <a:t>Genetika 10</a:t>
            </a:r>
          </a:p>
        </p:txBody>
      </p:sp>
      <p:pic>
        <p:nvPicPr>
          <p:cNvPr id="5" name="Picture 2" descr="Image result for game of thrones white walker raising d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447" y="3083618"/>
            <a:ext cx="4723659" cy="2636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7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9110" y="66101"/>
            <a:ext cx="7886700" cy="1325563"/>
          </a:xfrm>
        </p:spPr>
        <p:txBody>
          <a:bodyPr>
            <a:normAutofit/>
          </a:bodyPr>
          <a:lstStyle/>
          <a:p>
            <a:pPr algn="ctr"/>
            <a:r>
              <a:rPr lang="cs-CZ" sz="4000" dirty="0">
                <a:solidFill>
                  <a:srgbClr val="C00000"/>
                </a:solidFill>
              </a:rPr>
              <a:t>Jak vypadají mobilní elementy</a:t>
            </a:r>
            <a:endParaRPr lang="en-US" sz="4000" dirty="0">
              <a:solidFill>
                <a:srgbClr val="C00000"/>
              </a:solidFill>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78" y="3371160"/>
            <a:ext cx="6632373" cy="1107733"/>
          </a:xfrm>
          <a:prstGeom prst="rect">
            <a:avLst/>
          </a:prstGeom>
        </p:spPr>
      </p:pic>
      <p:sp>
        <p:nvSpPr>
          <p:cNvPr id="4" name="TextovéPole 3"/>
          <p:cNvSpPr txBox="1"/>
          <p:nvPr/>
        </p:nvSpPr>
        <p:spPr>
          <a:xfrm>
            <a:off x="619110" y="1363634"/>
            <a:ext cx="7308796" cy="430887"/>
          </a:xfrm>
          <a:prstGeom prst="rect">
            <a:avLst/>
          </a:prstGeom>
          <a:noFill/>
        </p:spPr>
        <p:txBody>
          <a:bodyPr wrap="none" rtlCol="0">
            <a:spAutoFit/>
          </a:bodyPr>
          <a:lstStyle/>
          <a:p>
            <a:r>
              <a:rPr lang="cs-CZ" sz="2200" dirty="0" smtClean="0"/>
              <a:t>Příklad - autonomní element lidského </a:t>
            </a:r>
            <a:r>
              <a:rPr lang="cs-CZ" sz="2200" dirty="0" err="1" smtClean="0"/>
              <a:t>retrotransposonu</a:t>
            </a:r>
            <a:r>
              <a:rPr lang="cs-CZ" sz="2200" dirty="0" smtClean="0"/>
              <a:t>  </a:t>
            </a:r>
            <a:r>
              <a:rPr lang="cs-CZ" sz="2200" dirty="0" err="1" smtClean="0"/>
              <a:t>LINE1</a:t>
            </a:r>
            <a:endParaRPr lang="en-US" sz="2200" dirty="0" smtClean="0"/>
          </a:p>
        </p:txBody>
      </p:sp>
      <p:cxnSp>
        <p:nvCxnSpPr>
          <p:cNvPr id="8" name="Přímá spojnice se šipkou 7"/>
          <p:cNvCxnSpPr/>
          <p:nvPr/>
        </p:nvCxnSpPr>
        <p:spPr>
          <a:xfrm>
            <a:off x="1641514" y="2985573"/>
            <a:ext cx="253387" cy="4957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619110" y="2554686"/>
            <a:ext cx="2105192" cy="400110"/>
          </a:xfrm>
          <a:prstGeom prst="rect">
            <a:avLst/>
          </a:prstGeom>
          <a:noFill/>
        </p:spPr>
        <p:txBody>
          <a:bodyPr wrap="none" rtlCol="0">
            <a:spAutoFit/>
          </a:bodyPr>
          <a:lstStyle/>
          <a:p>
            <a:r>
              <a:rPr lang="cs-CZ" sz="2000" dirty="0" smtClean="0"/>
              <a:t>DNA polymeráza II</a:t>
            </a:r>
            <a:endParaRPr lang="en-US" sz="2000" dirty="0" smtClean="0"/>
          </a:p>
        </p:txBody>
      </p:sp>
      <p:cxnSp>
        <p:nvCxnSpPr>
          <p:cNvPr id="11" name="Přímá spojnice se šipkou 10"/>
          <p:cNvCxnSpPr/>
          <p:nvPr/>
        </p:nvCxnSpPr>
        <p:spPr>
          <a:xfrm flipH="1">
            <a:off x="2809301" y="2985573"/>
            <a:ext cx="594911" cy="70507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4649118" y="2985573"/>
            <a:ext cx="749147" cy="70507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5486400" y="2400798"/>
            <a:ext cx="3205909" cy="707886"/>
          </a:xfrm>
          <a:prstGeom prst="rect">
            <a:avLst/>
          </a:prstGeom>
          <a:noFill/>
        </p:spPr>
        <p:txBody>
          <a:bodyPr wrap="square" rtlCol="0">
            <a:spAutoFit/>
          </a:bodyPr>
          <a:lstStyle/>
          <a:p>
            <a:r>
              <a:rPr lang="cs-CZ" sz="2000" dirty="0" smtClean="0"/>
              <a:t>Protein, který štěpí DNA a umí přepsat RNA do </a:t>
            </a:r>
            <a:r>
              <a:rPr lang="cs-CZ" sz="2000" dirty="0" err="1" smtClean="0"/>
              <a:t>cDNA</a:t>
            </a:r>
            <a:r>
              <a:rPr lang="cs-CZ" sz="2000" dirty="0" smtClean="0"/>
              <a:t> </a:t>
            </a:r>
            <a:endParaRPr lang="en-US" sz="2000" dirty="0" smtClean="0"/>
          </a:p>
        </p:txBody>
      </p:sp>
      <p:sp>
        <p:nvSpPr>
          <p:cNvPr id="15" name="TextovéPole 14"/>
          <p:cNvSpPr txBox="1"/>
          <p:nvPr/>
        </p:nvSpPr>
        <p:spPr>
          <a:xfrm>
            <a:off x="2966673" y="2246910"/>
            <a:ext cx="2057018" cy="707886"/>
          </a:xfrm>
          <a:prstGeom prst="rect">
            <a:avLst/>
          </a:prstGeom>
          <a:noFill/>
        </p:spPr>
        <p:txBody>
          <a:bodyPr wrap="square" rtlCol="0">
            <a:spAutoFit/>
          </a:bodyPr>
          <a:lstStyle/>
          <a:p>
            <a:r>
              <a:rPr lang="cs-CZ" sz="2000" dirty="0" smtClean="0"/>
              <a:t>Protein, který se váže na RNA</a:t>
            </a:r>
            <a:endParaRPr lang="en-US" sz="2000" dirty="0" smtClean="0"/>
          </a:p>
        </p:txBody>
      </p:sp>
      <p:sp>
        <p:nvSpPr>
          <p:cNvPr id="16" name="TextovéPole 15"/>
          <p:cNvSpPr txBox="1"/>
          <p:nvPr/>
        </p:nvSpPr>
        <p:spPr>
          <a:xfrm>
            <a:off x="557434" y="4891489"/>
            <a:ext cx="8183367" cy="167738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Mobilní elementy (ME) kódují vlastní geny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mohou být použity hostitelem</a:t>
            </a:r>
          </a:p>
          <a:p>
            <a:pPr marL="342900" indent="-342900">
              <a:spcBef>
                <a:spcPts val="1800"/>
              </a:spcBef>
              <a:buFont typeface="Arial" panose="020B0604020202020204" pitchFamily="34" charset="0"/>
              <a:buChar char="•"/>
            </a:pPr>
            <a:r>
              <a:rPr lang="cs-CZ" sz="2200" dirty="0" smtClean="0">
                <a:sym typeface="Wingdings" panose="05000000000000000000" pitchFamily="2" charset="2"/>
              </a:rPr>
              <a:t>Geny ME mají vlastní regulační sekvence </a:t>
            </a:r>
            <a:r>
              <a:rPr lang="en-US" sz="2200" dirty="0" smtClean="0">
                <a:sym typeface="Wingdings" panose="05000000000000000000" pitchFamily="2" charset="2"/>
              </a:rPr>
              <a:t> </a:t>
            </a:r>
            <a:r>
              <a:rPr lang="cs-CZ" sz="2200" dirty="0" smtClean="0">
                <a:sym typeface="Wingdings" panose="05000000000000000000" pitchFamily="2" charset="2"/>
              </a:rPr>
              <a:t> mohou převzít kontrolu nad geny hostitele</a:t>
            </a:r>
            <a:endParaRPr lang="en-US" sz="2200" dirty="0" smtClean="0"/>
          </a:p>
        </p:txBody>
      </p:sp>
    </p:spTree>
    <p:extLst>
      <p:ext uri="{BB962C8B-B14F-4D97-AF65-F5344CB8AC3E}">
        <p14:creationId xmlns:p14="http://schemas.microsoft.com/office/powerpoint/2010/main" val="325311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922" y="2084198"/>
            <a:ext cx="7886700" cy="1325563"/>
          </a:xfrm>
        </p:spPr>
        <p:txBody>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2507716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8"/>
          <p:cNvSpPr>
            <a:spLocks noChangeArrowheads="1"/>
          </p:cNvSpPr>
          <p:nvPr/>
        </p:nvSpPr>
        <p:spPr bwMode="auto">
          <a:xfrm>
            <a:off x="465137" y="1022847"/>
            <a:ext cx="8436491" cy="287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800100" indent="-34290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80000"/>
              </a:lnSpc>
              <a:spcBef>
                <a:spcPts val="1200"/>
              </a:spcBef>
            </a:pPr>
            <a:r>
              <a:rPr lang="cs-CZ" altLang="ja-JP" sz="2200" dirty="0" smtClean="0">
                <a:latin typeface="Calibri" pitchFamily="34" charset="0"/>
              </a:rPr>
              <a:t>Klíčové pro fungování placenty u některých skupin savců</a:t>
            </a:r>
          </a:p>
          <a:p>
            <a:pPr>
              <a:lnSpc>
                <a:spcPct val="80000"/>
              </a:lnSpc>
              <a:spcBef>
                <a:spcPts val="1200"/>
              </a:spcBef>
            </a:pPr>
            <a:r>
              <a:rPr lang="cs-CZ" altLang="ja-JP" sz="2200" dirty="0" smtClean="0">
                <a:latin typeface="Calibri" pitchFamily="34" charset="0"/>
              </a:rPr>
              <a:t>Fúze </a:t>
            </a:r>
            <a:r>
              <a:rPr lang="cs-CZ" altLang="ja-JP" sz="2200" dirty="0">
                <a:latin typeface="Calibri" pitchFamily="34" charset="0"/>
              </a:rPr>
              <a:t>buněk v </a:t>
            </a:r>
            <a:r>
              <a:rPr lang="cs-CZ" altLang="ja-JP" sz="2200" dirty="0" err="1">
                <a:latin typeface="Calibri" pitchFamily="34" charset="0"/>
              </a:rPr>
              <a:t>syncytiotrofoblastu</a:t>
            </a:r>
            <a:r>
              <a:rPr lang="cs-CZ" altLang="ja-JP" sz="2200" dirty="0">
                <a:latin typeface="Calibri" pitchFamily="34" charset="0"/>
              </a:rPr>
              <a:t> placenty</a:t>
            </a:r>
          </a:p>
          <a:p>
            <a:pPr>
              <a:lnSpc>
                <a:spcPct val="80000"/>
              </a:lnSpc>
              <a:spcBef>
                <a:spcPts val="1200"/>
              </a:spcBef>
            </a:pPr>
            <a:r>
              <a:rPr lang="cs-CZ" altLang="ja-JP" sz="2200" dirty="0" smtClean="0">
                <a:latin typeface="Calibri" pitchFamily="34" charset="0"/>
              </a:rPr>
              <a:t>Pokud </a:t>
            </a:r>
            <a:r>
              <a:rPr lang="cs-CZ" altLang="ja-JP" sz="2200" dirty="0">
                <a:latin typeface="Calibri" pitchFamily="34" charset="0"/>
              </a:rPr>
              <a:t>nefunguje </a:t>
            </a:r>
            <a:r>
              <a:rPr lang="cs-CZ" altLang="ja-JP" sz="2200" dirty="0">
                <a:latin typeface="Calibri" pitchFamily="34" charset="0"/>
                <a:sym typeface="Wingdings" panose="05000000000000000000" pitchFamily="2" charset="2"/>
              </a:rPr>
              <a:t></a:t>
            </a:r>
            <a:r>
              <a:rPr lang="en-US" altLang="ja-JP" sz="2200" dirty="0">
                <a:latin typeface="Calibri" pitchFamily="34" charset="0"/>
                <a:sym typeface="Wingdings" panose="05000000000000000000" pitchFamily="2" charset="2"/>
              </a:rPr>
              <a:t> </a:t>
            </a:r>
            <a:r>
              <a:rPr lang="en-US" altLang="ja-JP" sz="2200" dirty="0" err="1">
                <a:latin typeface="Calibri" pitchFamily="34" charset="0"/>
                <a:sym typeface="Wingdings" panose="05000000000000000000" pitchFamily="2" charset="2"/>
              </a:rPr>
              <a:t>smrt</a:t>
            </a:r>
            <a:endParaRPr lang="cs-CZ" altLang="ja-JP" sz="2200" dirty="0">
              <a:latin typeface="Calibri" pitchFamily="34" charset="0"/>
            </a:endParaRPr>
          </a:p>
          <a:p>
            <a:pPr>
              <a:lnSpc>
                <a:spcPct val="80000"/>
              </a:lnSpc>
              <a:spcBef>
                <a:spcPts val="1200"/>
              </a:spcBef>
            </a:pPr>
            <a:r>
              <a:rPr lang="cs-CZ" altLang="ja-JP" sz="2200" dirty="0" smtClean="0">
                <a:latin typeface="Calibri" pitchFamily="34" charset="0"/>
              </a:rPr>
              <a:t>První </a:t>
            </a:r>
            <a:r>
              <a:rPr lang="cs-CZ" altLang="ja-JP" sz="2200" dirty="0" err="1" smtClean="0">
                <a:latin typeface="Calibri" pitchFamily="34" charset="0"/>
              </a:rPr>
              <a:t>syncytiny</a:t>
            </a:r>
            <a:r>
              <a:rPr lang="cs-CZ" altLang="ja-JP" sz="2200" dirty="0" smtClean="0">
                <a:latin typeface="Calibri" pitchFamily="34" charset="0"/>
              </a:rPr>
              <a:t> </a:t>
            </a:r>
            <a:r>
              <a:rPr lang="en-US" altLang="ja-JP" sz="2200" dirty="0" err="1" smtClean="0">
                <a:latin typeface="Calibri" pitchFamily="34" charset="0"/>
              </a:rPr>
              <a:t>byly</a:t>
            </a:r>
            <a:r>
              <a:rPr lang="en-US" altLang="ja-JP" sz="2200" dirty="0" smtClean="0">
                <a:latin typeface="Calibri" pitchFamily="34" charset="0"/>
              </a:rPr>
              <a:t> </a:t>
            </a:r>
            <a:r>
              <a:rPr lang="cs-CZ" altLang="ja-JP" sz="2200" dirty="0" smtClean="0">
                <a:latin typeface="Calibri" pitchFamily="34" charset="0"/>
              </a:rPr>
              <a:t>nalezené u </a:t>
            </a:r>
            <a:r>
              <a:rPr lang="cs-CZ" altLang="ja-JP" sz="2200" dirty="0">
                <a:latin typeface="Calibri" pitchFamily="34" charset="0"/>
              </a:rPr>
              <a:t>člověka, šimpanze, gorily, orangutana a </a:t>
            </a:r>
            <a:r>
              <a:rPr lang="cs-CZ" altLang="ja-JP" sz="2200" dirty="0" err="1">
                <a:latin typeface="Calibri" pitchFamily="34" charset="0"/>
              </a:rPr>
              <a:t>gibona</a:t>
            </a:r>
            <a:endParaRPr lang="cs-CZ" altLang="ja-JP" sz="2200" dirty="0">
              <a:latin typeface="Calibri" pitchFamily="34" charset="0"/>
            </a:endParaRPr>
          </a:p>
          <a:p>
            <a:pPr eaLnBrk="1" hangingPunct="1">
              <a:lnSpc>
                <a:spcPct val="80000"/>
              </a:lnSpc>
              <a:spcBef>
                <a:spcPts val="1200"/>
              </a:spcBef>
            </a:pPr>
            <a:r>
              <a:rPr lang="cs-CZ" altLang="ja-JP" sz="2200" dirty="0">
                <a:latin typeface="Calibri" pitchFamily="34" charset="0"/>
              </a:rPr>
              <a:t>D</a:t>
            </a:r>
            <a:r>
              <a:rPr lang="cs-CZ" altLang="ja-JP" sz="2200" dirty="0" smtClean="0">
                <a:latin typeface="Calibri" pitchFamily="34" charset="0"/>
              </a:rPr>
              <a:t>omestikovaný </a:t>
            </a:r>
            <a:r>
              <a:rPr lang="cs-CZ" altLang="ja-JP" sz="2200" dirty="0">
                <a:latin typeface="Calibri" pitchFamily="34" charset="0"/>
              </a:rPr>
              <a:t>obalový protein HERV-W </a:t>
            </a:r>
          </a:p>
          <a:p>
            <a:pPr eaLnBrk="1" hangingPunct="1">
              <a:lnSpc>
                <a:spcPct val="80000"/>
              </a:lnSpc>
              <a:spcBef>
                <a:spcPts val="1200"/>
              </a:spcBef>
            </a:pPr>
            <a:r>
              <a:rPr lang="cs-CZ" altLang="ja-JP" sz="2200" u="sng" dirty="0" smtClean="0">
                <a:latin typeface="Calibri" pitchFamily="34" charset="0"/>
              </a:rPr>
              <a:t>Nezávisle</a:t>
            </a:r>
            <a:r>
              <a:rPr lang="cs-CZ" altLang="ja-JP" sz="2200" dirty="0" smtClean="0">
                <a:latin typeface="Calibri" pitchFamily="34" charset="0"/>
              </a:rPr>
              <a:t> adoptovány u </a:t>
            </a:r>
            <a:r>
              <a:rPr lang="cs-CZ" altLang="ja-JP" sz="2200" dirty="0" err="1" smtClean="0">
                <a:latin typeface="Calibri" pitchFamily="34" charset="0"/>
              </a:rPr>
              <a:t>myšovitých</a:t>
            </a:r>
            <a:r>
              <a:rPr lang="cs-CZ" altLang="ja-JP" sz="2200" dirty="0" smtClean="0">
                <a:latin typeface="Calibri" pitchFamily="34" charset="0"/>
              </a:rPr>
              <a:t>, </a:t>
            </a:r>
            <a:r>
              <a:rPr lang="cs-CZ" altLang="ja-JP" sz="2200" dirty="0" err="1" smtClean="0">
                <a:latin typeface="Calibri" pitchFamily="34" charset="0"/>
              </a:rPr>
              <a:t>zajícovitých</a:t>
            </a:r>
            <a:r>
              <a:rPr lang="cs-CZ" altLang="ja-JP" sz="2200" dirty="0" smtClean="0">
                <a:latin typeface="Calibri" pitchFamily="34" charset="0"/>
              </a:rPr>
              <a:t> a šelem</a:t>
            </a:r>
            <a:endParaRPr lang="cs-CZ" altLang="ja-JP" sz="2200" dirty="0">
              <a:latin typeface="Calibri" pitchFamily="34" charset="0"/>
            </a:endParaRPr>
          </a:p>
        </p:txBody>
      </p:sp>
      <p:pic>
        <p:nvPicPr>
          <p:cNvPr id="583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165198"/>
            <a:ext cx="744220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465137" y="138224"/>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s-CZ" altLang="cs-CZ" sz="4000" dirty="0" smtClean="0">
                <a:solidFill>
                  <a:srgbClr val="C00000"/>
                </a:solidFill>
              </a:rPr>
              <a:t>Domestikace genů ME - </a:t>
            </a:r>
            <a:r>
              <a:rPr lang="cs-CZ" altLang="ja-JP" sz="4000" dirty="0" err="1" smtClean="0">
                <a:solidFill>
                  <a:srgbClr val="C00000"/>
                </a:solidFill>
              </a:rPr>
              <a:t>syncytiny</a:t>
            </a:r>
            <a:endParaRPr lang="cs-CZ" altLang="ja-JP" sz="4000" dirty="0">
              <a:solidFill>
                <a:srgbClr val="C00000"/>
              </a:solidFill>
            </a:endParaRPr>
          </a:p>
          <a:p>
            <a:pPr algn="ctr">
              <a:defRPr/>
            </a:pPr>
            <a:endParaRPr lang="cs-CZ" altLang="cs-CZ" sz="3600" b="1" dirty="0" smtClean="0">
              <a:latin typeface="Calibri" pitchFamily="34" charset="0"/>
            </a:endParaRPr>
          </a:p>
        </p:txBody>
      </p:sp>
    </p:spTree>
    <p:extLst>
      <p:ext uri="{BB962C8B-B14F-4D97-AF65-F5344CB8AC3E}">
        <p14:creationId xmlns:p14="http://schemas.microsoft.com/office/powerpoint/2010/main" val="360149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Text Box 6"/>
          <p:cNvSpPr txBox="1">
            <a:spLocks noChangeArrowheads="1"/>
          </p:cNvSpPr>
          <p:nvPr/>
        </p:nvSpPr>
        <p:spPr bwMode="auto">
          <a:xfrm>
            <a:off x="573088" y="1277938"/>
            <a:ext cx="7992526"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ts val="1800"/>
              </a:spcBef>
              <a:defRPr/>
            </a:pPr>
            <a:r>
              <a:rPr lang="cs-CZ" altLang="cs-CZ" sz="2200" dirty="0" err="1" smtClean="0">
                <a:latin typeface="Calibri" panose="020F0502020204030204" pitchFamily="34" charset="0"/>
              </a:rPr>
              <a:t>Telomery</a:t>
            </a:r>
            <a:r>
              <a:rPr lang="cs-CZ" altLang="cs-CZ" sz="2200" dirty="0" smtClean="0">
                <a:latin typeface="Calibri" panose="020F0502020204030204" pitchFamily="34" charset="0"/>
              </a:rPr>
              <a:t> – konce chromosomů</a:t>
            </a:r>
          </a:p>
          <a:p>
            <a:pPr marL="342900" indent="-342900" eaLnBrk="1" hangingPunct="1">
              <a:spcBef>
                <a:spcPts val="1800"/>
              </a:spcBef>
              <a:defRPr/>
            </a:pPr>
            <a:endParaRPr lang="cs-CZ" altLang="cs-CZ" sz="2200" dirty="0">
              <a:latin typeface="Calibri" panose="020F0502020204030204" pitchFamily="34" charset="0"/>
            </a:endParaRPr>
          </a:p>
          <a:p>
            <a:pPr marL="342900" indent="-342900" eaLnBrk="1" hangingPunct="1">
              <a:spcBef>
                <a:spcPts val="1800"/>
              </a:spcBef>
              <a:defRPr/>
            </a:pPr>
            <a:endParaRPr lang="cs-CZ" altLang="cs-CZ" sz="2200" dirty="0" smtClean="0">
              <a:latin typeface="Calibri" panose="020F0502020204030204" pitchFamily="34" charset="0"/>
            </a:endParaRPr>
          </a:p>
          <a:p>
            <a:pPr marL="342900" indent="-342900" eaLnBrk="1" hangingPunct="1">
              <a:spcBef>
                <a:spcPts val="1800"/>
              </a:spcBef>
              <a:defRPr/>
            </a:pPr>
            <a:r>
              <a:rPr lang="cs-CZ" altLang="cs-CZ" sz="2200" dirty="0" smtClean="0">
                <a:latin typeface="Calibri" panose="020F0502020204030204" pitchFamily="34" charset="0"/>
              </a:rPr>
              <a:t>Řada </a:t>
            </a:r>
            <a:r>
              <a:rPr lang="cs-CZ" altLang="cs-CZ" sz="2200" dirty="0" err="1" smtClean="0">
                <a:latin typeface="Calibri" panose="020F0502020204030204" pitchFamily="34" charset="0"/>
              </a:rPr>
              <a:t>fukcí</a:t>
            </a:r>
            <a:r>
              <a:rPr lang="cs-CZ" altLang="cs-CZ" sz="2200" dirty="0" smtClean="0">
                <a:latin typeface="Calibri" panose="020F0502020204030204" pitchFamily="34" charset="0"/>
              </a:rPr>
              <a:t>: </a:t>
            </a:r>
          </a:p>
          <a:p>
            <a:pPr marL="360000" lvl="1" indent="-342900" eaLnBrk="1" hangingPunct="1">
              <a:spcBef>
                <a:spcPts val="5400"/>
              </a:spcBef>
              <a:defRPr/>
            </a:pPr>
            <a:r>
              <a:rPr lang="cs-CZ" altLang="cs-CZ" sz="2000" dirty="0" smtClean="0">
                <a:latin typeface="Calibri" panose="020F0502020204030204" pitchFamily="34" charset="0"/>
              </a:rPr>
              <a:t>ochrana chromosomů před fúzí</a:t>
            </a:r>
          </a:p>
          <a:p>
            <a:pPr marL="360000" lvl="1" indent="-342900" eaLnBrk="1" hangingPunct="1">
              <a:spcBef>
                <a:spcPts val="5400"/>
              </a:spcBef>
              <a:defRPr/>
            </a:pPr>
            <a:r>
              <a:rPr lang="cs-CZ" altLang="cs-CZ" sz="2000" dirty="0">
                <a:latin typeface="Calibri" panose="020F0502020204030204" pitchFamily="34" charset="0"/>
              </a:rPr>
              <a:t>řeší problém replikace konců DNA</a:t>
            </a:r>
          </a:p>
          <a:p>
            <a:pPr marL="360000" lvl="1" indent="-342900" eaLnBrk="1" hangingPunct="1">
              <a:spcBef>
                <a:spcPts val="5400"/>
              </a:spcBef>
              <a:defRPr/>
            </a:pPr>
            <a:r>
              <a:rPr lang="cs-CZ" altLang="cs-CZ" sz="2000" dirty="0" smtClean="0">
                <a:latin typeface="Calibri" panose="020F0502020204030204" pitchFamily="34" charset="0"/>
              </a:rPr>
              <a:t>omezení počtu dělení buňky </a:t>
            </a:r>
            <a:endParaRPr lang="cs-CZ" altLang="cs-CZ" sz="2000" dirty="0">
              <a:latin typeface="Calibri" panose="020F0502020204030204" pitchFamily="34" charset="0"/>
            </a:endParaRPr>
          </a:p>
        </p:txBody>
      </p:sp>
      <p:graphicFrame>
        <p:nvGraphicFramePr>
          <p:cNvPr id="53256" name="Object 8"/>
          <p:cNvGraphicFramePr>
            <a:graphicFrameLocks noChangeAspect="1"/>
          </p:cNvGraphicFramePr>
          <p:nvPr>
            <p:extLst>
              <p:ext uri="{D42A27DB-BD31-4B8C-83A1-F6EECF244321}">
                <p14:modId xmlns:p14="http://schemas.microsoft.com/office/powerpoint/2010/main" val="2494276188"/>
              </p:ext>
            </p:extLst>
          </p:nvPr>
        </p:nvGraphicFramePr>
        <p:xfrm>
          <a:off x="573088" y="1818462"/>
          <a:ext cx="7559675" cy="977900"/>
        </p:xfrm>
        <a:graphic>
          <a:graphicData uri="http://schemas.openxmlformats.org/presentationml/2006/ole">
            <mc:AlternateContent xmlns:mc="http://schemas.openxmlformats.org/markup-compatibility/2006">
              <mc:Choice xmlns:v="urn:schemas-microsoft-com:vml" Requires="v">
                <p:oleObj spid="_x0000_s27670" name="CorelDRAW" r:id="rId4" imgW="8884440" imgH="1148760" progId="CorelDRAW.Graphic.11">
                  <p:embed/>
                </p:oleObj>
              </mc:Choice>
              <mc:Fallback>
                <p:oleObj name="CorelDRAW" r:id="rId4" imgW="8884440" imgH="1148760" progId="CorelDRAW.Graphic.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088" y="1818462"/>
                        <a:ext cx="7559675"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2"/>
          <p:cNvSpPr txBox="1">
            <a:spLocks noChangeArrowheads="1"/>
          </p:cNvSpPr>
          <p:nvPr/>
        </p:nvSpPr>
        <p:spPr>
          <a:xfrm>
            <a:off x="336014" y="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s-CZ" altLang="cs-CZ" sz="4000" dirty="0" smtClean="0">
                <a:solidFill>
                  <a:srgbClr val="C00000"/>
                </a:solidFill>
              </a:rPr>
              <a:t>Domestikace genů ME - </a:t>
            </a:r>
            <a:r>
              <a:rPr lang="cs-CZ" altLang="cs-CZ" sz="4000" dirty="0" err="1" smtClean="0">
                <a:solidFill>
                  <a:srgbClr val="C00000"/>
                </a:solidFill>
              </a:rPr>
              <a:t>telomeráza</a:t>
            </a:r>
            <a:endParaRPr lang="cs-CZ" altLang="cs-CZ" sz="3600" b="1" dirty="0" smtClean="0">
              <a:latin typeface="Calibri" pitchFamily="34" charset="0"/>
            </a:endParaRPr>
          </a:p>
        </p:txBody>
      </p:sp>
      <p:pic>
        <p:nvPicPr>
          <p:cNvPr id="27653" name="Picture 5" descr="Výsledek obrázku pro kragl le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9351" y="2983447"/>
            <a:ext cx="2606700" cy="151842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7" descr="Výsledek obrázku pro omezení rychlosti 5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9" descr="Výsledek obrázku pro omezení rychlosti 5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659" name="Picture 11" descr="Výsledek obrázku pro omezení rychlosti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5041" y="5630306"/>
            <a:ext cx="1191528" cy="1191529"/>
          </a:xfrm>
          <a:prstGeom prst="rect">
            <a:avLst/>
          </a:prstGeom>
          <a:noFill/>
          <a:extLst>
            <a:ext uri="{909E8E84-426E-40DD-AFC4-6F175D3DCCD1}">
              <a14:hiddenFill xmlns:a14="http://schemas.microsoft.com/office/drawing/2010/main">
                <a:solidFill>
                  <a:srgbClr val="FFFFFF"/>
                </a:solidFill>
              </a14:hiddenFill>
            </a:ext>
          </a:extLst>
        </p:spPr>
      </p:pic>
      <p:pic>
        <p:nvPicPr>
          <p:cNvPr id="27664" name="Picture 16" descr="Na obrázku může být: jeden člověk nebo víc lidí a venk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1905" y="4643444"/>
            <a:ext cx="2620085" cy="1746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41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25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25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25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6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25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6" name="Object 8"/>
          <p:cNvGraphicFramePr>
            <a:graphicFrameLocks noChangeAspect="1"/>
          </p:cNvGraphicFramePr>
          <p:nvPr>
            <p:extLst>
              <p:ext uri="{D42A27DB-BD31-4B8C-83A1-F6EECF244321}">
                <p14:modId xmlns:p14="http://schemas.microsoft.com/office/powerpoint/2010/main" val="279382143"/>
              </p:ext>
            </p:extLst>
          </p:nvPr>
        </p:nvGraphicFramePr>
        <p:xfrm>
          <a:off x="685800" y="1306319"/>
          <a:ext cx="7559675" cy="977900"/>
        </p:xfrm>
        <a:graphic>
          <a:graphicData uri="http://schemas.openxmlformats.org/presentationml/2006/ole">
            <mc:AlternateContent xmlns:mc="http://schemas.openxmlformats.org/markup-compatibility/2006">
              <mc:Choice xmlns:v="urn:schemas-microsoft-com:vml" Requires="v">
                <p:oleObj spid="_x0000_s28682" name="CorelDRAW" r:id="rId4" imgW="8884440" imgH="1148760" progId="CorelDRAW.Graphic.11">
                  <p:embed/>
                </p:oleObj>
              </mc:Choice>
              <mc:Fallback>
                <p:oleObj name="CorelDRAW" r:id="rId4" imgW="8884440" imgH="1148760" progId="CorelDRAW.Graphic.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06319"/>
                        <a:ext cx="7559675"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2"/>
          <p:cNvSpPr txBox="1">
            <a:spLocks noChangeArrowheads="1"/>
          </p:cNvSpPr>
          <p:nvPr/>
        </p:nvSpPr>
        <p:spPr>
          <a:xfrm>
            <a:off x="336014" y="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s-CZ" altLang="cs-CZ" sz="4000" dirty="0" smtClean="0">
                <a:solidFill>
                  <a:srgbClr val="C00000"/>
                </a:solidFill>
              </a:rPr>
              <a:t>Domestikace genů ME - </a:t>
            </a:r>
            <a:r>
              <a:rPr lang="cs-CZ" altLang="cs-CZ" sz="4000" dirty="0" err="1" smtClean="0">
                <a:solidFill>
                  <a:srgbClr val="C00000"/>
                </a:solidFill>
              </a:rPr>
              <a:t>telomeráza</a:t>
            </a:r>
            <a:endParaRPr lang="cs-CZ" altLang="cs-CZ" sz="3600" b="1" dirty="0" smtClean="0">
              <a:latin typeface="Calibri" pitchFamily="34" charset="0"/>
            </a:endParaRPr>
          </a:p>
        </p:txBody>
      </p:sp>
      <p:sp>
        <p:nvSpPr>
          <p:cNvPr id="3" name="Ovál 2"/>
          <p:cNvSpPr/>
          <p:nvPr/>
        </p:nvSpPr>
        <p:spPr>
          <a:xfrm>
            <a:off x="6536573" y="1143000"/>
            <a:ext cx="2057400" cy="1310699"/>
          </a:xfrm>
          <a:prstGeom prst="ellipse">
            <a:avLst/>
          </a:prstGeom>
          <a:solidFill>
            <a:srgbClr val="B381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dirty="0" err="1" smtClean="0">
                <a:solidFill>
                  <a:schemeClr val="tx1"/>
                </a:solidFill>
              </a:rPr>
              <a:t>telomeráza</a:t>
            </a:r>
            <a:endParaRPr lang="en-US" sz="2200" dirty="0">
              <a:solidFill>
                <a:schemeClr val="tx1"/>
              </a:solidFill>
            </a:endParaRPr>
          </a:p>
        </p:txBody>
      </p:sp>
      <p:sp>
        <p:nvSpPr>
          <p:cNvPr id="4" name="TextovéPole 3"/>
          <p:cNvSpPr txBox="1"/>
          <p:nvPr/>
        </p:nvSpPr>
        <p:spPr>
          <a:xfrm>
            <a:off x="685800" y="5519057"/>
            <a:ext cx="7330020" cy="923330"/>
          </a:xfrm>
          <a:prstGeom prst="rect">
            <a:avLst/>
          </a:prstGeom>
          <a:noFill/>
        </p:spPr>
        <p:txBody>
          <a:bodyPr wrap="none" rtlCol="0">
            <a:spAutoFit/>
          </a:bodyPr>
          <a:lstStyle/>
          <a:p>
            <a:pPr>
              <a:spcAft>
                <a:spcPts val="1200"/>
              </a:spcAft>
            </a:pPr>
            <a:r>
              <a:rPr lang="cs-CZ" sz="2200" dirty="0" err="1" smtClean="0"/>
              <a:t>Telomeráza</a:t>
            </a:r>
            <a:r>
              <a:rPr lang="cs-CZ" sz="2200" dirty="0" smtClean="0"/>
              <a:t> = reverzní transkriptáza, která prodlužuje </a:t>
            </a:r>
            <a:r>
              <a:rPr lang="cs-CZ" sz="2200" dirty="0" err="1" smtClean="0"/>
              <a:t>telomery</a:t>
            </a:r>
            <a:endParaRPr lang="cs-CZ" sz="2200" dirty="0" smtClean="0"/>
          </a:p>
          <a:p>
            <a:pPr>
              <a:spcAft>
                <a:spcPts val="1200"/>
              </a:spcAft>
            </a:pPr>
            <a:r>
              <a:rPr lang="cs-CZ" sz="2200" dirty="0" smtClean="0"/>
              <a:t>- starodávná domestikace </a:t>
            </a:r>
            <a:r>
              <a:rPr lang="cs-CZ" sz="2200" dirty="0" err="1" smtClean="0"/>
              <a:t>RT</a:t>
            </a:r>
            <a:r>
              <a:rPr lang="cs-CZ" sz="2200" dirty="0" smtClean="0"/>
              <a:t> z mobilního elementu</a:t>
            </a:r>
            <a:endParaRPr lang="en-US" sz="2200" dirty="0" smtClean="0"/>
          </a:p>
        </p:txBody>
      </p:sp>
      <p:pic>
        <p:nvPicPr>
          <p:cNvPr id="11" name="Picture 13" descr="DMAE-Fountain-of-You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309" y="3171453"/>
            <a:ext cx="2457006" cy="209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ttps://upload.wikimedia.org/wikipedia/commons/thumb/c/c0/Biohazard_symbol.svg/220px-Biohazard_symbol.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7278" y="3311929"/>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2" name="Obousměrná vodorovná šipka 1"/>
          <p:cNvSpPr/>
          <p:nvPr/>
        </p:nvSpPr>
        <p:spPr>
          <a:xfrm>
            <a:off x="4061637" y="4025321"/>
            <a:ext cx="1637414" cy="383102"/>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Přímá spojnice se šipkou 5"/>
          <p:cNvCxnSpPr/>
          <p:nvPr/>
        </p:nvCxnSpPr>
        <p:spPr>
          <a:xfrm flipH="1">
            <a:off x="3604437" y="2307265"/>
            <a:ext cx="3104707" cy="922611"/>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a:off x="7203559" y="2594344"/>
            <a:ext cx="217967" cy="57710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26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3"/>
          <p:cNvSpPr txBox="1">
            <a:spLocks noChangeArrowheads="1"/>
          </p:cNvSpPr>
          <p:nvPr/>
        </p:nvSpPr>
        <p:spPr bwMode="auto">
          <a:xfrm>
            <a:off x="614838" y="1622447"/>
            <a:ext cx="785923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ts val="3600"/>
              </a:spcBef>
            </a:pPr>
            <a:r>
              <a:rPr lang="cs-CZ" altLang="cs-CZ" sz="2400" dirty="0" smtClean="0">
                <a:latin typeface="Calibri" pitchFamily="34" charset="0"/>
              </a:rPr>
              <a:t>Řadu genů důležitých pro náš život jsme získali od ME. </a:t>
            </a:r>
            <a:endParaRPr lang="en-US" altLang="cs-CZ" sz="2400" dirty="0" smtClean="0">
              <a:latin typeface="Calibri" pitchFamily="34" charset="0"/>
            </a:endParaRPr>
          </a:p>
          <a:p>
            <a:pPr marL="342900" indent="-342900">
              <a:spcBef>
                <a:spcPts val="3600"/>
              </a:spcBef>
            </a:pPr>
            <a:r>
              <a:rPr lang="cs-CZ" altLang="cs-CZ" sz="2400" dirty="0" smtClean="0">
                <a:latin typeface="Calibri" pitchFamily="34" charset="0"/>
              </a:rPr>
              <a:t>Některé </a:t>
            </a:r>
            <a:r>
              <a:rPr lang="cs-CZ" altLang="cs-CZ" sz="2400" dirty="0">
                <a:latin typeface="Calibri" pitchFamily="34" charset="0"/>
              </a:rPr>
              <a:t>velmi dávné domestikace nebudeme nikdy schopni odhalit, protože původní element v našem genomu již dávno neexistuje.</a:t>
            </a:r>
          </a:p>
        </p:txBody>
      </p:sp>
      <p:sp>
        <p:nvSpPr>
          <p:cNvPr id="4" name="Rectangle 2"/>
          <p:cNvSpPr txBox="1">
            <a:spLocks noChangeArrowheads="1"/>
          </p:cNvSpPr>
          <p:nvPr/>
        </p:nvSpPr>
        <p:spPr>
          <a:xfrm>
            <a:off x="244473" y="355600"/>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s-CZ" altLang="cs-CZ" sz="4000" dirty="0" smtClean="0">
                <a:solidFill>
                  <a:srgbClr val="C00000"/>
                </a:solidFill>
              </a:rPr>
              <a:t>Domestikace genů ME</a:t>
            </a:r>
            <a:endParaRPr lang="cs-CZ" altLang="cs-CZ" sz="3600" b="1" dirty="0" smtClean="0">
              <a:latin typeface="Calibri" pitchFamily="34" charset="0"/>
            </a:endParaRPr>
          </a:p>
        </p:txBody>
      </p:sp>
    </p:spTree>
    <p:extLst>
      <p:ext uri="{BB962C8B-B14F-4D97-AF65-F5344CB8AC3E}">
        <p14:creationId xmlns:p14="http://schemas.microsoft.com/office/powerpoint/2010/main" val="62479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7828" y="0"/>
            <a:ext cx="7886700" cy="1325563"/>
          </a:xfrm>
        </p:spPr>
        <p:txBody>
          <a:bodyPr vert="horz" lIns="91440" tIns="45720" rIns="91440" bIns="45720" rtlCol="0" anchor="ctr">
            <a:normAutofit/>
          </a:bodyPr>
          <a:lstStyle/>
          <a:p>
            <a:pPr algn="ctr"/>
            <a:r>
              <a:rPr lang="cs-CZ" sz="4000" dirty="0">
                <a:solidFill>
                  <a:srgbClr val="C00000"/>
                </a:solidFill>
              </a:rPr>
              <a:t>Vložení ME do </a:t>
            </a:r>
            <a:r>
              <a:rPr lang="cs-CZ" sz="4000" dirty="0" smtClean="0">
                <a:solidFill>
                  <a:srgbClr val="C00000"/>
                </a:solidFill>
              </a:rPr>
              <a:t>genu</a:t>
            </a:r>
            <a:endParaRPr lang="en-US" sz="4000" dirty="0">
              <a:solidFill>
                <a:srgbClr val="C00000"/>
              </a:solidFill>
            </a:endParaRPr>
          </a:p>
        </p:txBody>
      </p:sp>
      <p:sp>
        <p:nvSpPr>
          <p:cNvPr id="7" name="TextovéPole 6"/>
          <p:cNvSpPr txBox="1"/>
          <p:nvPr/>
        </p:nvSpPr>
        <p:spPr>
          <a:xfrm>
            <a:off x="5927649" y="1593041"/>
            <a:ext cx="2961170" cy="1400383"/>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000" dirty="0" smtClean="0"/>
              <a:t>Gen se neexprimuje</a:t>
            </a:r>
          </a:p>
          <a:p>
            <a:pPr marL="342900" indent="-342900">
              <a:spcBef>
                <a:spcPts val="600"/>
              </a:spcBef>
              <a:buFont typeface="Arial" panose="020B0604020202020204" pitchFamily="34" charset="0"/>
              <a:buChar char="•"/>
            </a:pPr>
            <a:r>
              <a:rPr lang="cs-CZ" sz="2000" dirty="0" smtClean="0"/>
              <a:t>Gen se exprimuje jindy/jinde/s jinou intenzitou</a:t>
            </a:r>
          </a:p>
        </p:txBody>
      </p:sp>
      <p:sp>
        <p:nvSpPr>
          <p:cNvPr id="8" name="TextovéPole 7"/>
          <p:cNvSpPr txBox="1"/>
          <p:nvPr/>
        </p:nvSpPr>
        <p:spPr>
          <a:xfrm>
            <a:off x="5927649" y="3346221"/>
            <a:ext cx="3067495" cy="170816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000" dirty="0" smtClean="0"/>
              <a:t>Delší protein, pravděpodobně nefunkční</a:t>
            </a:r>
          </a:p>
          <a:p>
            <a:pPr marL="342900" indent="-342900">
              <a:spcBef>
                <a:spcPts val="600"/>
              </a:spcBef>
              <a:buFont typeface="Arial" panose="020B0604020202020204" pitchFamily="34" charset="0"/>
              <a:buChar char="•"/>
            </a:pPr>
            <a:r>
              <a:rPr lang="cs-CZ" sz="2000" dirty="0" smtClean="0"/>
              <a:t>Zkrácený protein (posun čtecího rámce)</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635" y="1325563"/>
            <a:ext cx="5247049" cy="4530419"/>
          </a:xfrm>
          <a:prstGeom prst="rect">
            <a:avLst/>
          </a:prstGeom>
        </p:spPr>
      </p:pic>
      <p:sp>
        <p:nvSpPr>
          <p:cNvPr id="10" name="TextovéPole 9"/>
          <p:cNvSpPr txBox="1"/>
          <p:nvPr/>
        </p:nvSpPr>
        <p:spPr>
          <a:xfrm>
            <a:off x="5927649" y="5512672"/>
            <a:ext cx="2753832" cy="1015663"/>
          </a:xfrm>
          <a:prstGeom prst="rect">
            <a:avLst/>
          </a:prstGeom>
          <a:noFill/>
        </p:spPr>
        <p:txBody>
          <a:bodyPr wrap="square" rtlCol="0">
            <a:spAutoFit/>
          </a:bodyPr>
          <a:lstStyle/>
          <a:p>
            <a:pPr marL="342900" indent="-342900">
              <a:buFont typeface="Arial" panose="020B0604020202020204" pitchFamily="34" charset="0"/>
              <a:buChar char="•"/>
            </a:pPr>
            <a:r>
              <a:rPr lang="cs-CZ" sz="2000" dirty="0" smtClean="0"/>
              <a:t>Změna sestřihu intronů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nefunk</a:t>
            </a:r>
            <a:r>
              <a:rPr lang="cs-CZ" sz="2000" dirty="0" smtClean="0">
                <a:sym typeface="Wingdings" panose="05000000000000000000" pitchFamily="2" charset="2"/>
              </a:rPr>
              <a:t>ční protein</a:t>
            </a:r>
            <a:endParaRPr lang="cs-CZ" sz="2000" dirty="0" smtClean="0"/>
          </a:p>
        </p:txBody>
      </p:sp>
      <p:sp>
        <p:nvSpPr>
          <p:cNvPr id="11" name="TextovéPole 10"/>
          <p:cNvSpPr txBox="1"/>
          <p:nvPr/>
        </p:nvSpPr>
        <p:spPr>
          <a:xfrm>
            <a:off x="6257483" y="1071074"/>
            <a:ext cx="2094163" cy="430887"/>
          </a:xfrm>
          <a:prstGeom prst="rect">
            <a:avLst/>
          </a:prstGeom>
          <a:noFill/>
        </p:spPr>
        <p:txBody>
          <a:bodyPr wrap="none" rtlCol="0">
            <a:spAutoFit/>
          </a:bodyPr>
          <a:lstStyle/>
          <a:p>
            <a:r>
              <a:rPr lang="cs-CZ" sz="2200" b="1" dirty="0" smtClean="0"/>
              <a:t>Možné důsledky</a:t>
            </a:r>
          </a:p>
        </p:txBody>
      </p:sp>
      <p:sp>
        <p:nvSpPr>
          <p:cNvPr id="3" name="Obdélník 2"/>
          <p:cNvSpPr/>
          <p:nvPr/>
        </p:nvSpPr>
        <p:spPr>
          <a:xfrm>
            <a:off x="254000" y="2993424"/>
            <a:ext cx="5673649" cy="1527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délník 11"/>
          <p:cNvSpPr/>
          <p:nvPr/>
        </p:nvSpPr>
        <p:spPr>
          <a:xfrm>
            <a:off x="249334" y="4748784"/>
            <a:ext cx="5673649" cy="1527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5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3"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4211" y="81046"/>
            <a:ext cx="7886700" cy="1325563"/>
          </a:xfrm>
        </p:spPr>
        <p:txBody>
          <a:bodyPr vert="horz" lIns="91440" tIns="45720" rIns="91440" bIns="45720" rtlCol="0" anchor="ctr">
            <a:normAutofit/>
          </a:bodyPr>
          <a:lstStyle/>
          <a:p>
            <a:pPr algn="ctr"/>
            <a:r>
              <a:rPr lang="cs-CZ" sz="4000" dirty="0" smtClean="0">
                <a:solidFill>
                  <a:srgbClr val="C00000"/>
                </a:solidFill>
              </a:rPr>
              <a:t>ME způsobují nerovnoměrný </a:t>
            </a:r>
            <a:r>
              <a:rPr lang="cs-CZ" sz="4000" dirty="0">
                <a:solidFill>
                  <a:srgbClr val="C00000"/>
                </a:solidFill>
              </a:rPr>
              <a:t>crossing-over</a:t>
            </a:r>
            <a:endParaRPr lang="en-US"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710" y="2336829"/>
            <a:ext cx="6934298" cy="3391718"/>
          </a:xfrm>
          <a:prstGeom prst="rect">
            <a:avLst/>
          </a:prstGeom>
        </p:spPr>
      </p:pic>
    </p:spTree>
    <p:extLst>
      <p:ext uri="{BB962C8B-B14F-4D97-AF65-F5344CB8AC3E}">
        <p14:creationId xmlns:p14="http://schemas.microsoft.com/office/powerpoint/2010/main" val="933932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Zkrocení mobilních elementů</a:t>
            </a:r>
            <a:endParaRPr lang="en-US" sz="4000" dirty="0">
              <a:solidFill>
                <a:srgbClr val="C00000"/>
              </a:solidFill>
            </a:endParaRPr>
          </a:p>
        </p:txBody>
      </p:sp>
      <p:sp>
        <p:nvSpPr>
          <p:cNvPr id="3" name="TextovéPole 2"/>
          <p:cNvSpPr txBox="1"/>
          <p:nvPr/>
        </p:nvSpPr>
        <p:spPr>
          <a:xfrm>
            <a:off x="723900" y="1804313"/>
            <a:ext cx="7721600" cy="3662541"/>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ME zapínají a vypínají geny a mění jejich expresi.</a:t>
            </a:r>
          </a:p>
          <a:p>
            <a:pPr marL="342900" indent="-342900">
              <a:spcBef>
                <a:spcPts val="2400"/>
              </a:spcBef>
              <a:buFont typeface="Arial" panose="020B0604020202020204" pitchFamily="34" charset="0"/>
              <a:buChar char="•"/>
            </a:pPr>
            <a:r>
              <a:rPr lang="cs-CZ" sz="2200" dirty="0" smtClean="0"/>
              <a:t>Při pohybu generují zlomy DNA.</a:t>
            </a:r>
          </a:p>
          <a:p>
            <a:pPr marL="342900" indent="-342900">
              <a:spcBef>
                <a:spcPts val="2400"/>
              </a:spcBef>
              <a:buFont typeface="Arial" panose="020B0604020202020204" pitchFamily="34" charset="0"/>
              <a:buChar char="•"/>
            </a:pPr>
            <a:r>
              <a:rPr lang="cs-CZ" sz="2200" dirty="0" smtClean="0"/>
              <a:t>Množením zásadně zvětšují velikost genomu. </a:t>
            </a:r>
          </a:p>
          <a:p>
            <a:pPr marL="342900" indent="-342900">
              <a:spcBef>
                <a:spcPts val="2400"/>
              </a:spcBef>
              <a:buFont typeface="Arial" panose="020B0604020202020204" pitchFamily="34" charset="0"/>
              <a:buChar char="•"/>
            </a:pPr>
            <a:r>
              <a:rPr lang="cs-CZ" sz="2200" dirty="0" smtClean="0">
                <a:sym typeface="Wingdings" panose="05000000000000000000" pitchFamily="2" charset="2"/>
              </a:rPr>
              <a:t>Čili jejich působení je pro jedince téměř vždy škodlivé.</a:t>
            </a:r>
          </a:p>
          <a:p>
            <a:pPr marL="342900" indent="-342900">
              <a:spcBef>
                <a:spcPts val="2400"/>
              </a:spcBef>
              <a:buFont typeface="Arial" panose="020B0604020202020204" pitchFamily="34" charset="0"/>
              <a:buChar char="•"/>
            </a:pPr>
            <a:r>
              <a:rPr lang="cs-CZ" sz="2200" dirty="0" smtClean="0">
                <a:sym typeface="Wingdings" panose="05000000000000000000" pitchFamily="2" charset="2"/>
              </a:rPr>
              <a:t>Genom je dokáže (téměř) umlčet. </a:t>
            </a:r>
          </a:p>
          <a:p>
            <a:pPr marL="342900" indent="-342900">
              <a:spcBef>
                <a:spcPts val="2400"/>
              </a:spcBef>
              <a:buFont typeface="Arial" panose="020B0604020202020204" pitchFamily="34" charset="0"/>
              <a:buChar char="•"/>
            </a:pPr>
            <a:r>
              <a:rPr lang="cs-CZ" sz="2200" dirty="0" smtClean="0">
                <a:sym typeface="Wingdings" panose="05000000000000000000" pitchFamily="2" charset="2"/>
              </a:rPr>
              <a:t>Co se stane, když se ME vymknou kontrole? </a:t>
            </a:r>
            <a:endParaRPr lang="en-US" sz="2200" dirty="0" smtClean="0"/>
          </a:p>
        </p:txBody>
      </p:sp>
    </p:spTree>
    <p:extLst>
      <p:ext uri="{BB962C8B-B14F-4D97-AF65-F5344CB8AC3E}">
        <p14:creationId xmlns:p14="http://schemas.microsoft.com/office/powerpoint/2010/main" val="272114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idx="4294967295"/>
          </p:nvPr>
        </p:nvSpPr>
        <p:spPr>
          <a:xfrm>
            <a:off x="488950" y="174625"/>
            <a:ext cx="8229600" cy="1143000"/>
          </a:xfrm>
        </p:spPr>
        <p:txBody>
          <a:bodyPr>
            <a:normAutofit fontScale="90000"/>
          </a:bodyPr>
          <a:lstStyle/>
          <a:p>
            <a:pPr algn="ctr"/>
            <a:r>
              <a:rPr lang="cs-CZ" altLang="cs-CZ" sz="4000" dirty="0">
                <a:solidFill>
                  <a:srgbClr val="C00000"/>
                </a:solidFill>
              </a:rPr>
              <a:t>Hybridní </a:t>
            </a:r>
            <a:r>
              <a:rPr lang="cs-CZ" altLang="cs-CZ" sz="4000" dirty="0" smtClean="0">
                <a:solidFill>
                  <a:srgbClr val="C00000"/>
                </a:solidFill>
              </a:rPr>
              <a:t>dysgeneze - příklad osvobození ME</a:t>
            </a:r>
            <a:endParaRPr lang="cs-CZ" altLang="cs-CZ" sz="4000" dirty="0">
              <a:solidFill>
                <a:srgbClr val="C00000"/>
              </a:solidFill>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02" y="2171065"/>
            <a:ext cx="3596935" cy="4225704"/>
          </a:xfrm>
          <a:prstGeom prst="rect">
            <a:avLst/>
          </a:prstGeom>
        </p:spPr>
      </p:pic>
      <p:sp>
        <p:nvSpPr>
          <p:cNvPr id="2" name="TextovéPole 1"/>
          <p:cNvSpPr txBox="1"/>
          <p:nvPr/>
        </p:nvSpPr>
        <p:spPr>
          <a:xfrm>
            <a:off x="4670729" y="2367280"/>
            <a:ext cx="4268669" cy="1785104"/>
          </a:xfrm>
          <a:prstGeom prst="rect">
            <a:avLst/>
          </a:prstGeom>
          <a:noFill/>
        </p:spPr>
        <p:txBody>
          <a:bodyPr wrap="none" rtlCol="0">
            <a:spAutoFit/>
          </a:bodyPr>
          <a:lstStyle/>
          <a:p>
            <a:pPr marL="342900" indent="-342900">
              <a:buFont typeface="Arial" panose="020B0604020202020204" pitchFamily="34" charset="0"/>
              <a:buChar char="•"/>
            </a:pPr>
            <a:r>
              <a:rPr lang="cs-CZ" sz="2200" dirty="0" smtClean="0"/>
              <a:t>linie P – má P-element i represor</a:t>
            </a:r>
          </a:p>
          <a:p>
            <a:pPr marL="342900" indent="-342900">
              <a:buFont typeface="Arial" panose="020B0604020202020204" pitchFamily="34" charset="0"/>
              <a:buChar char="•"/>
            </a:pPr>
            <a:r>
              <a:rPr lang="cs-CZ" sz="2200" dirty="0" smtClean="0"/>
              <a:t>linie M – nemá nic</a:t>
            </a:r>
          </a:p>
          <a:p>
            <a:endParaRPr lang="cs-CZ" sz="2200" dirty="0"/>
          </a:p>
          <a:p>
            <a:r>
              <a:rPr lang="cs-CZ" sz="2200" dirty="0" smtClean="0"/>
              <a:t>represor = </a:t>
            </a:r>
            <a:r>
              <a:rPr lang="cs-CZ" sz="2200" dirty="0" err="1" smtClean="0"/>
              <a:t>piRNA</a:t>
            </a:r>
            <a:r>
              <a:rPr lang="cs-CZ" sz="2200" dirty="0" smtClean="0"/>
              <a:t> proti P-</a:t>
            </a:r>
            <a:r>
              <a:rPr lang="cs-CZ" sz="2200" dirty="0" err="1" smtClean="0"/>
              <a:t>elemetu</a:t>
            </a:r>
            <a:endParaRPr lang="cs-CZ" sz="2200" dirty="0" smtClean="0"/>
          </a:p>
          <a:p>
            <a:r>
              <a:rPr lang="cs-CZ" sz="2200" dirty="0" smtClean="0"/>
              <a:t>ukládá matka do vajíčka</a:t>
            </a:r>
            <a:endParaRPr lang="en-US" sz="2200" dirty="0" smtClean="0"/>
          </a:p>
        </p:txBody>
      </p:sp>
      <p:sp>
        <p:nvSpPr>
          <p:cNvPr id="4" name="TextovéPole 3"/>
          <p:cNvSpPr txBox="1"/>
          <p:nvPr/>
        </p:nvSpPr>
        <p:spPr>
          <a:xfrm>
            <a:off x="873760" y="1175385"/>
            <a:ext cx="7593938" cy="430887"/>
          </a:xfrm>
          <a:prstGeom prst="rect">
            <a:avLst/>
          </a:prstGeom>
          <a:noFill/>
        </p:spPr>
        <p:txBody>
          <a:bodyPr wrap="none" rtlCol="0">
            <a:spAutoFit/>
          </a:bodyPr>
          <a:lstStyle/>
          <a:p>
            <a:r>
              <a:rPr lang="cs-CZ" sz="2200" dirty="0" smtClean="0"/>
              <a:t>Hybridní dysgeneze – potomstvo křížení určitých linií je neplodné</a:t>
            </a:r>
            <a:endParaRPr lang="en-US" sz="2200" dirty="0" smtClean="0"/>
          </a:p>
        </p:txBody>
      </p:sp>
    </p:spTree>
    <p:extLst>
      <p:ext uri="{BB962C8B-B14F-4D97-AF65-F5344CB8AC3E}">
        <p14:creationId xmlns:p14="http://schemas.microsoft.com/office/powerpoint/2010/main" val="44747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Rekapitulace – vliv ME na genom hostitele</a:t>
            </a:r>
            <a:endParaRPr lang="en-US" sz="4000" dirty="0">
              <a:solidFill>
                <a:srgbClr val="C00000"/>
              </a:solidFill>
            </a:endParaRPr>
          </a:p>
        </p:txBody>
      </p:sp>
      <p:sp>
        <p:nvSpPr>
          <p:cNvPr id="3" name="TextovéPole 2"/>
          <p:cNvSpPr txBox="1"/>
          <p:nvPr/>
        </p:nvSpPr>
        <p:spPr>
          <a:xfrm>
            <a:off x="340074" y="1826315"/>
            <a:ext cx="8428005" cy="5232202"/>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ME jsou významnou složkou eukaryotních genomů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ovliv</a:t>
            </a:r>
            <a:r>
              <a:rPr lang="cs-CZ" sz="2200" dirty="0" err="1" smtClean="0">
                <a:sym typeface="Wingdings" panose="05000000000000000000" pitchFamily="2" charset="2"/>
              </a:rPr>
              <a:t>ňují</a:t>
            </a:r>
            <a:r>
              <a:rPr lang="en-US" sz="2200" dirty="0" smtClean="0">
                <a:sym typeface="Wingdings" panose="05000000000000000000" pitchFamily="2" charset="2"/>
              </a:rPr>
              <a:t> </a:t>
            </a:r>
            <a:r>
              <a:rPr lang="en-US" sz="2200" dirty="0" err="1" smtClean="0">
                <a:sym typeface="Wingdings" panose="05000000000000000000" pitchFamily="2" charset="2"/>
              </a:rPr>
              <a:t>velikost</a:t>
            </a:r>
            <a:r>
              <a:rPr lang="en-US" sz="2200" dirty="0" smtClean="0">
                <a:sym typeface="Wingdings" panose="05000000000000000000" pitchFamily="2" charset="2"/>
              </a:rPr>
              <a:t> </a:t>
            </a:r>
            <a:r>
              <a:rPr lang="en-US" sz="2200" dirty="0" err="1" smtClean="0">
                <a:sym typeface="Wingdings" panose="05000000000000000000" pitchFamily="2" charset="2"/>
              </a:rPr>
              <a:t>genomu</a:t>
            </a:r>
            <a:endParaRPr lang="cs-CZ" sz="2200" dirty="0" smtClean="0">
              <a:sym typeface="Wingdings" panose="05000000000000000000" pitchFamily="2" charset="2"/>
            </a:endParaRPr>
          </a:p>
          <a:p>
            <a:pPr marL="342900" indent="-342900">
              <a:spcBef>
                <a:spcPts val="1200"/>
              </a:spcBef>
              <a:buFont typeface="Arial" panose="020B0604020202020204" pitchFamily="34" charset="0"/>
              <a:buChar char="•"/>
            </a:pPr>
            <a:r>
              <a:rPr lang="cs-CZ" sz="2200" dirty="0" smtClean="0">
                <a:sym typeface="Wingdings" panose="05000000000000000000" pitchFamily="2" charset="2"/>
              </a:rPr>
              <a:t>Mezi kopiemi ME dochází k nerovnoměrnému crossing-overu </a:t>
            </a:r>
            <a:r>
              <a:rPr lang="en-US" sz="2200" dirty="0" smtClean="0">
                <a:sym typeface="Wingdings" panose="05000000000000000000" pitchFamily="2" charset="2"/>
              </a:rPr>
              <a:t> </a:t>
            </a:r>
            <a:r>
              <a:rPr lang="en-US" sz="2200" dirty="0" err="1" smtClean="0">
                <a:sym typeface="Wingdings" panose="05000000000000000000" pitchFamily="2" charset="2"/>
              </a:rPr>
              <a:t>duplikace</a:t>
            </a:r>
            <a:r>
              <a:rPr lang="en-US" sz="2200" dirty="0" smtClean="0">
                <a:sym typeface="Wingdings" panose="05000000000000000000" pitchFamily="2" charset="2"/>
              </a:rPr>
              <a:t> a </a:t>
            </a:r>
            <a:r>
              <a:rPr lang="en-US" sz="2200" dirty="0" err="1" smtClean="0">
                <a:sym typeface="Wingdings" panose="05000000000000000000" pitchFamily="2" charset="2"/>
              </a:rPr>
              <a:t>delece</a:t>
            </a:r>
            <a:r>
              <a:rPr lang="en-US" sz="2200" dirty="0" smtClean="0">
                <a:sym typeface="Wingdings" panose="05000000000000000000" pitchFamily="2" charset="2"/>
              </a:rPr>
              <a:t> </a:t>
            </a:r>
            <a:endParaRPr lang="cs-CZ" sz="2200" dirty="0" smtClean="0">
              <a:sym typeface="Wingdings" panose="05000000000000000000" pitchFamily="2" charset="2"/>
            </a:endParaRPr>
          </a:p>
          <a:p>
            <a:pPr marL="342900" indent="-342900">
              <a:spcBef>
                <a:spcPts val="1200"/>
              </a:spcBef>
              <a:buFont typeface="Arial" panose="020B0604020202020204" pitchFamily="34" charset="0"/>
              <a:buChar char="•"/>
            </a:pPr>
            <a:r>
              <a:rPr lang="cs-CZ" sz="2200" dirty="0" smtClean="0">
                <a:sym typeface="Wingdings" panose="05000000000000000000" pitchFamily="2" charset="2"/>
              </a:rPr>
              <a:t>ME se vkládají do genů </a:t>
            </a:r>
            <a:r>
              <a:rPr lang="en-US" sz="2200" dirty="0" smtClean="0">
                <a:sym typeface="Wingdings" panose="05000000000000000000" pitchFamily="2" charset="2"/>
              </a:rPr>
              <a:t> </a:t>
            </a:r>
            <a:r>
              <a:rPr lang="cs-CZ" sz="2200" dirty="0" smtClean="0">
                <a:sym typeface="Wingdings" panose="05000000000000000000" pitchFamily="2" charset="2"/>
              </a:rPr>
              <a:t>vyřazení genu</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ME kódují vlastní geny </a:t>
            </a:r>
            <a:r>
              <a:rPr lang="cs-CZ" sz="2200" dirty="0">
                <a:sym typeface="Wingdings" panose="05000000000000000000" pitchFamily="2" charset="2"/>
              </a:rPr>
              <a:t> </a:t>
            </a:r>
            <a:r>
              <a:rPr lang="cs-CZ" sz="2200" dirty="0" smtClean="0">
                <a:sym typeface="Wingdings" panose="05000000000000000000" pitchFamily="2" charset="2"/>
              </a:rPr>
              <a:t>hostitelský genom může použít pro svou potřebu (např. </a:t>
            </a:r>
            <a:r>
              <a:rPr lang="cs-CZ" sz="2200" dirty="0" err="1" smtClean="0">
                <a:sym typeface="Wingdings" panose="05000000000000000000" pitchFamily="2" charset="2"/>
              </a:rPr>
              <a:t>syncytiny</a:t>
            </a:r>
            <a:r>
              <a:rPr lang="cs-CZ" sz="2200" dirty="0" smtClean="0">
                <a:sym typeface="Wingdings" panose="05000000000000000000" pitchFamily="2" charset="2"/>
              </a:rPr>
              <a:t>, </a:t>
            </a:r>
            <a:r>
              <a:rPr lang="cs-CZ" sz="2200" dirty="0" err="1" smtClean="0">
                <a:sym typeface="Wingdings" panose="05000000000000000000" pitchFamily="2" charset="2"/>
              </a:rPr>
              <a:t>telomeráza</a:t>
            </a:r>
            <a:r>
              <a:rPr lang="cs-CZ" sz="2200" dirty="0" smtClean="0">
                <a:sym typeface="Wingdings" panose="05000000000000000000" pitchFamily="2" charset="2"/>
              </a:rPr>
              <a:t>) </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Regulační sekvence ME mohou změnit expresi hostitelských genů (</a:t>
            </a:r>
            <a:r>
              <a:rPr lang="cs-CZ" sz="2200" i="1" dirty="0" smtClean="0">
                <a:sym typeface="Wingdings" panose="05000000000000000000" pitchFamily="2" charset="2"/>
              </a:rPr>
              <a:t>Ruby</a:t>
            </a:r>
            <a:r>
              <a:rPr lang="cs-CZ" sz="2200" dirty="0" smtClean="0">
                <a:sym typeface="Wingdings" panose="05000000000000000000" pitchFamily="2" charset="2"/>
              </a:rPr>
              <a:t>)</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Aktivita mobilních elementů většinou škodí – potlačena genomem</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Pokud selže ochrana proti ME </a:t>
            </a:r>
            <a:r>
              <a:rPr lang="en-US" sz="2200" dirty="0" smtClean="0">
                <a:sym typeface="Wingdings" panose="05000000000000000000" pitchFamily="2" charset="2"/>
              </a:rPr>
              <a:t> </a:t>
            </a:r>
            <a:r>
              <a:rPr lang="en-US" sz="2200" dirty="0" err="1" smtClean="0">
                <a:sym typeface="Wingdings" panose="05000000000000000000" pitchFamily="2" charset="2"/>
              </a:rPr>
              <a:t>probl</a:t>
            </a:r>
            <a:r>
              <a:rPr lang="cs-CZ" sz="2200" dirty="0" err="1" smtClean="0">
                <a:sym typeface="Wingdings" panose="05000000000000000000" pitchFamily="2" charset="2"/>
              </a:rPr>
              <a:t>ém</a:t>
            </a:r>
            <a:endParaRPr lang="cs-CZ" sz="2200" dirty="0" smtClean="0"/>
          </a:p>
          <a:p>
            <a:pPr marL="342900" indent="-342900">
              <a:spcBef>
                <a:spcPts val="1200"/>
              </a:spcBef>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397435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O čem to bude</a:t>
            </a:r>
            <a:endParaRPr lang="en-US" sz="4000" dirty="0">
              <a:solidFill>
                <a:srgbClr val="C00000"/>
              </a:solidFill>
            </a:endParaRPr>
          </a:p>
        </p:txBody>
      </p:sp>
      <p:sp>
        <p:nvSpPr>
          <p:cNvPr id="3" name="TextovéPole 2"/>
          <p:cNvSpPr txBox="1"/>
          <p:nvPr/>
        </p:nvSpPr>
        <p:spPr>
          <a:xfrm>
            <a:off x="716219" y="1846794"/>
            <a:ext cx="7260115" cy="2831544"/>
          </a:xfrm>
          <a:prstGeom prst="rect">
            <a:avLst/>
          </a:prstGeom>
          <a:noFill/>
        </p:spPr>
        <p:txBody>
          <a:bodyPr wrap="square" rtlCol="0">
            <a:spAutoFit/>
          </a:bodyPr>
          <a:lstStyle/>
          <a:p>
            <a:pPr marL="342900" indent="-342900">
              <a:spcBef>
                <a:spcPts val="3600"/>
              </a:spcBef>
              <a:buFont typeface="Arial" panose="020B0604020202020204" pitchFamily="34" charset="0"/>
              <a:buChar char="•"/>
            </a:pPr>
            <a:r>
              <a:rPr lang="cs-CZ" sz="2200" dirty="0" smtClean="0"/>
              <a:t>Velikost genomu a paradox hodnoty C</a:t>
            </a:r>
          </a:p>
          <a:p>
            <a:pPr marL="342900" indent="-342900">
              <a:spcBef>
                <a:spcPts val="3600"/>
              </a:spcBef>
              <a:buFont typeface="Arial" panose="020B0604020202020204" pitchFamily="34" charset="0"/>
              <a:buChar char="•"/>
            </a:pPr>
            <a:r>
              <a:rPr lang="cs-CZ" sz="2200" dirty="0" smtClean="0"/>
              <a:t>Mobilní elementy a jejich role v evoluci genomu</a:t>
            </a:r>
          </a:p>
          <a:p>
            <a:pPr marL="342900" indent="-342900">
              <a:spcBef>
                <a:spcPts val="3600"/>
              </a:spcBef>
              <a:buFont typeface="Arial" panose="020B0604020202020204" pitchFamily="34" charset="0"/>
              <a:buChar char="•"/>
            </a:pPr>
            <a:r>
              <a:rPr lang="cs-CZ" sz="2200" dirty="0" smtClean="0"/>
              <a:t>Duplikace genomu</a:t>
            </a:r>
          </a:p>
          <a:p>
            <a:pPr marL="342900" indent="-342900">
              <a:spcBef>
                <a:spcPts val="3600"/>
              </a:spcBef>
              <a:buFont typeface="Arial" panose="020B0604020202020204" pitchFamily="34" charset="0"/>
              <a:buChar char="•"/>
            </a:pPr>
            <a:r>
              <a:rPr lang="cs-CZ" sz="2200" dirty="0"/>
              <a:t>C</a:t>
            </a:r>
            <a:r>
              <a:rPr lang="cs-CZ" sz="2200" dirty="0" smtClean="0"/>
              <a:t>hromosomální aberace  a jejich dopad na člověka</a:t>
            </a:r>
          </a:p>
        </p:txBody>
      </p:sp>
    </p:spTree>
    <p:extLst>
      <p:ext uri="{BB962C8B-B14F-4D97-AF65-F5344CB8AC3E}">
        <p14:creationId xmlns:p14="http://schemas.microsoft.com/office/powerpoint/2010/main" val="334258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a:xfrm>
            <a:off x="413133" y="99288"/>
            <a:ext cx="8229600" cy="1143000"/>
          </a:xfrm>
        </p:spPr>
        <p:txBody>
          <a:bodyPr>
            <a:normAutofit/>
          </a:bodyPr>
          <a:lstStyle/>
          <a:p>
            <a:pPr algn="ctr">
              <a:defRPr/>
            </a:pPr>
            <a:r>
              <a:rPr lang="cs-CZ" altLang="cs-CZ" sz="4000" dirty="0">
                <a:solidFill>
                  <a:srgbClr val="C00000"/>
                </a:solidFill>
              </a:rPr>
              <a:t>Chromosomální aberace</a:t>
            </a:r>
          </a:p>
        </p:txBody>
      </p:sp>
      <p:sp>
        <p:nvSpPr>
          <p:cNvPr id="3075" name="TextovéPole 2"/>
          <p:cNvSpPr txBox="1">
            <a:spLocks noChangeArrowheads="1"/>
          </p:cNvSpPr>
          <p:nvPr/>
        </p:nvSpPr>
        <p:spPr bwMode="auto">
          <a:xfrm>
            <a:off x="637659" y="2067963"/>
            <a:ext cx="762499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200" b="1" dirty="0" smtClean="0">
                <a:solidFill>
                  <a:srgbClr val="3366CC"/>
                </a:solidFill>
                <a:latin typeface="Calibri" pitchFamily="34" charset="0"/>
              </a:rPr>
              <a:t>1</a:t>
            </a:r>
            <a:r>
              <a:rPr lang="cs-CZ" altLang="cs-CZ" sz="2200" b="1" dirty="0">
                <a:solidFill>
                  <a:srgbClr val="3366CC"/>
                </a:solidFill>
                <a:latin typeface="Calibri" pitchFamily="34" charset="0"/>
              </a:rPr>
              <a:t>) </a:t>
            </a:r>
            <a:r>
              <a:rPr lang="cs-CZ" altLang="cs-CZ" sz="2200" b="1" dirty="0" smtClean="0">
                <a:solidFill>
                  <a:srgbClr val="3366CC"/>
                </a:solidFill>
                <a:latin typeface="Calibri" pitchFamily="34" charset="0"/>
              </a:rPr>
              <a:t>Početní </a:t>
            </a:r>
            <a:r>
              <a:rPr lang="cs-CZ" altLang="cs-CZ" sz="2200" dirty="0" smtClean="0">
                <a:latin typeface="Calibri" pitchFamily="34" charset="0"/>
              </a:rPr>
              <a:t>= změna počtu sad chromosomů nebo jednotlivých chromosomů</a:t>
            </a:r>
            <a:endParaRPr lang="cs-CZ" altLang="cs-CZ" sz="2200" dirty="0">
              <a:latin typeface="Calibri" pitchFamily="34" charset="0"/>
            </a:endParaRPr>
          </a:p>
          <a:p>
            <a:pPr marL="342900" indent="-342900">
              <a:spcBef>
                <a:spcPct val="0"/>
              </a:spcBef>
            </a:pPr>
            <a:r>
              <a:rPr lang="cs-CZ" altLang="cs-CZ" sz="2200" b="1" dirty="0" smtClean="0">
                <a:solidFill>
                  <a:srgbClr val="FF0000"/>
                </a:solidFill>
                <a:latin typeface="Calibri" pitchFamily="34" charset="0"/>
              </a:rPr>
              <a:t>euploidie</a:t>
            </a:r>
            <a:r>
              <a:rPr lang="cs-CZ" altLang="cs-CZ" sz="2200" dirty="0" smtClean="0">
                <a:latin typeface="Calibri" pitchFamily="34" charset="0"/>
              </a:rPr>
              <a:t> – změna počtu sad chromosomů	</a:t>
            </a:r>
          </a:p>
          <a:p>
            <a:pPr marL="342900" indent="-342900">
              <a:spcBef>
                <a:spcPct val="0"/>
              </a:spcBef>
            </a:pPr>
            <a:r>
              <a:rPr lang="cs-CZ" altLang="cs-CZ" sz="2200" b="1" dirty="0" smtClean="0">
                <a:solidFill>
                  <a:srgbClr val="FF0000"/>
                </a:solidFill>
                <a:latin typeface="Calibri" pitchFamily="34" charset="0"/>
              </a:rPr>
              <a:t>aneuploidie</a:t>
            </a:r>
            <a:r>
              <a:rPr lang="cs-CZ" altLang="cs-CZ" sz="2200" dirty="0" smtClean="0">
                <a:latin typeface="Calibri" pitchFamily="34" charset="0"/>
              </a:rPr>
              <a:t> – změna počtu jednotlivých chromosomů</a:t>
            </a:r>
          </a:p>
          <a:p>
            <a:pPr marL="342900" indent="-342900" eaLnBrk="1" hangingPunct="1">
              <a:spcBef>
                <a:spcPct val="0"/>
              </a:spcBef>
              <a:buFontTx/>
              <a:buChar char="-"/>
            </a:pPr>
            <a:endParaRPr lang="cs-CZ" altLang="cs-CZ" sz="2200" dirty="0" smtClean="0">
              <a:latin typeface="Calibri" pitchFamily="34" charset="0"/>
            </a:endParaRPr>
          </a:p>
          <a:p>
            <a:pPr marL="342900" indent="-342900" eaLnBrk="1" hangingPunct="1">
              <a:spcBef>
                <a:spcPct val="0"/>
              </a:spcBef>
              <a:buFontTx/>
              <a:buChar char="-"/>
            </a:pPr>
            <a:endParaRPr lang="cs-CZ" altLang="cs-CZ" sz="2200" dirty="0">
              <a:latin typeface="Calibri" pitchFamily="34" charset="0"/>
            </a:endParaRPr>
          </a:p>
          <a:p>
            <a:pPr eaLnBrk="1" hangingPunct="1">
              <a:spcBef>
                <a:spcPct val="0"/>
              </a:spcBef>
              <a:buFontTx/>
              <a:buNone/>
            </a:pPr>
            <a:r>
              <a:rPr lang="cs-CZ" altLang="cs-CZ" sz="2200" b="1" dirty="0">
                <a:solidFill>
                  <a:srgbClr val="3366CC"/>
                </a:solidFill>
                <a:latin typeface="Calibri" pitchFamily="34" charset="0"/>
              </a:rPr>
              <a:t>2) </a:t>
            </a:r>
            <a:r>
              <a:rPr lang="cs-CZ" altLang="cs-CZ" sz="2200" b="1" dirty="0" smtClean="0">
                <a:solidFill>
                  <a:srgbClr val="3366CC"/>
                </a:solidFill>
                <a:latin typeface="Calibri" pitchFamily="34" charset="0"/>
              </a:rPr>
              <a:t>Strukturní</a:t>
            </a:r>
            <a:endParaRPr lang="cs-CZ" altLang="cs-CZ" sz="2200" b="1" dirty="0">
              <a:solidFill>
                <a:srgbClr val="3366CC"/>
              </a:solidFill>
              <a:latin typeface="Calibri" pitchFamily="34" charset="0"/>
            </a:endParaRPr>
          </a:p>
          <a:p>
            <a:pPr eaLnBrk="1" hangingPunct="1">
              <a:spcBef>
                <a:spcPct val="0"/>
              </a:spcBef>
              <a:buFontTx/>
              <a:buNone/>
            </a:pPr>
            <a:r>
              <a:rPr lang="cs-CZ" altLang="cs-CZ" sz="2200" dirty="0" smtClean="0">
                <a:latin typeface="Calibri" pitchFamily="34" charset="0"/>
              </a:rPr>
              <a:t>Delece, duplikace, inverze, </a:t>
            </a:r>
            <a:r>
              <a:rPr lang="cs-CZ" altLang="cs-CZ" sz="2200" dirty="0" err="1" smtClean="0">
                <a:latin typeface="Calibri" pitchFamily="34" charset="0"/>
              </a:rPr>
              <a:t>traslokace</a:t>
            </a:r>
            <a:r>
              <a:rPr lang="cs-CZ" altLang="cs-CZ" sz="2200" dirty="0" smtClean="0">
                <a:latin typeface="Calibri" pitchFamily="34" charset="0"/>
              </a:rPr>
              <a:t>, fúze, rozpad jednotlivých chromosomů</a:t>
            </a:r>
            <a:endParaRPr lang="cs-CZ" altLang="cs-CZ" sz="2200" dirty="0">
              <a:latin typeface="Calibri" pitchFamily="34" charset="0"/>
            </a:endParaRPr>
          </a:p>
          <a:p>
            <a:pPr eaLnBrk="1" hangingPunct="1">
              <a:spcBef>
                <a:spcPct val="0"/>
              </a:spcBef>
              <a:buFontTx/>
              <a:buNone/>
            </a:pPr>
            <a:endParaRPr lang="cs-CZ" altLang="cs-CZ" sz="2200" dirty="0">
              <a:latin typeface="Calibri" pitchFamily="34" charset="0"/>
            </a:endParaRPr>
          </a:p>
        </p:txBody>
      </p:sp>
      <p:sp>
        <p:nvSpPr>
          <p:cNvPr id="3" name="TextovéPole 2"/>
          <p:cNvSpPr txBox="1"/>
          <p:nvPr/>
        </p:nvSpPr>
        <p:spPr>
          <a:xfrm>
            <a:off x="637659" y="1157796"/>
            <a:ext cx="6128794" cy="830997"/>
          </a:xfrm>
          <a:prstGeom prst="rect">
            <a:avLst/>
          </a:prstGeom>
          <a:noFill/>
        </p:spPr>
        <p:txBody>
          <a:bodyPr wrap="none" rtlCol="0">
            <a:spAutoFit/>
          </a:bodyPr>
          <a:lstStyle/>
          <a:p>
            <a:r>
              <a:rPr lang="cs-CZ" altLang="cs-CZ" sz="2400" b="1" dirty="0">
                <a:latin typeface="Calibri" pitchFamily="34" charset="0"/>
              </a:rPr>
              <a:t>= změny ve struktuře nebo počtu chromosomů</a:t>
            </a:r>
          </a:p>
          <a:p>
            <a:endParaRPr lang="en-US" sz="2400" dirty="0" smtClean="0"/>
          </a:p>
        </p:txBody>
      </p:sp>
    </p:spTree>
    <p:extLst>
      <p:ext uri="{BB962C8B-B14F-4D97-AF65-F5344CB8AC3E}">
        <p14:creationId xmlns:p14="http://schemas.microsoft.com/office/powerpoint/2010/main" val="3168862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a:xfrm>
            <a:off x="413133" y="99288"/>
            <a:ext cx="8229600" cy="1143000"/>
          </a:xfrm>
        </p:spPr>
        <p:txBody>
          <a:bodyPr>
            <a:normAutofit/>
          </a:bodyPr>
          <a:lstStyle/>
          <a:p>
            <a:pPr algn="ctr">
              <a:defRPr/>
            </a:pPr>
            <a:r>
              <a:rPr lang="cs-CZ" altLang="cs-CZ" sz="4000" dirty="0" smtClean="0">
                <a:solidFill>
                  <a:srgbClr val="C00000"/>
                </a:solidFill>
              </a:rPr>
              <a:t>Početní chromosomální </a:t>
            </a:r>
            <a:r>
              <a:rPr lang="cs-CZ" altLang="cs-CZ" sz="4000" dirty="0">
                <a:solidFill>
                  <a:srgbClr val="C00000"/>
                </a:solidFill>
              </a:rPr>
              <a:t>aberace</a:t>
            </a:r>
          </a:p>
        </p:txBody>
      </p:sp>
      <p:graphicFrame>
        <p:nvGraphicFramePr>
          <p:cNvPr id="4" name="Objekt 3"/>
          <p:cNvGraphicFramePr>
            <a:graphicFrameLocks noChangeAspect="1"/>
          </p:cNvGraphicFramePr>
          <p:nvPr>
            <p:extLst>
              <p:ext uri="{D42A27DB-BD31-4B8C-83A1-F6EECF244321}">
                <p14:modId xmlns:p14="http://schemas.microsoft.com/office/powerpoint/2010/main" val="3075463749"/>
              </p:ext>
            </p:extLst>
          </p:nvPr>
        </p:nvGraphicFramePr>
        <p:xfrm>
          <a:off x="4178231" y="1870079"/>
          <a:ext cx="1320530" cy="1818816"/>
        </p:xfrm>
        <a:graphic>
          <a:graphicData uri="http://schemas.openxmlformats.org/presentationml/2006/ole">
            <mc:AlternateContent xmlns:mc="http://schemas.openxmlformats.org/markup-compatibility/2006">
              <mc:Choice xmlns:v="urn:schemas-microsoft-com:vml" Requires="v">
                <p:oleObj spid="_x0000_s25977" name="CorelDRAW" r:id="rId4" imgW="2969787" imgH="4090234" progId="CorelDraw.Graphic.17">
                  <p:embed/>
                </p:oleObj>
              </mc:Choice>
              <mc:Fallback>
                <p:oleObj name="CorelDRAW" r:id="rId4" imgW="2969787" imgH="4090234" progId="CorelDraw.Graphic.17">
                  <p:embed/>
                  <p:pic>
                    <p:nvPicPr>
                      <p:cNvPr id="0" name=""/>
                      <p:cNvPicPr/>
                      <p:nvPr/>
                    </p:nvPicPr>
                    <p:blipFill>
                      <a:blip r:embed="rId5"/>
                      <a:stretch>
                        <a:fillRect/>
                      </a:stretch>
                    </p:blipFill>
                    <p:spPr>
                      <a:xfrm>
                        <a:off x="4178231" y="1870079"/>
                        <a:ext cx="1320530" cy="1818816"/>
                      </a:xfrm>
                      <a:prstGeom prst="rect">
                        <a:avLst/>
                      </a:prstGeom>
                    </p:spPr>
                  </p:pic>
                </p:oleObj>
              </mc:Fallback>
            </mc:AlternateContent>
          </a:graphicData>
        </a:graphic>
      </p:graphicFrame>
      <p:sp>
        <p:nvSpPr>
          <p:cNvPr id="5" name="TextovéPole 4"/>
          <p:cNvSpPr txBox="1"/>
          <p:nvPr/>
        </p:nvSpPr>
        <p:spPr>
          <a:xfrm>
            <a:off x="5647630" y="1944094"/>
            <a:ext cx="1663385" cy="646331"/>
          </a:xfrm>
          <a:prstGeom prst="rect">
            <a:avLst/>
          </a:prstGeom>
          <a:noFill/>
        </p:spPr>
        <p:txBody>
          <a:bodyPr wrap="square" rtlCol="0">
            <a:spAutoFit/>
          </a:bodyPr>
          <a:lstStyle/>
          <a:p>
            <a:r>
              <a:rPr lang="cs-CZ" dirty="0" smtClean="0"/>
              <a:t>+/- jednotlivé chromosomy</a:t>
            </a:r>
            <a:endParaRPr lang="cs-CZ" dirty="0"/>
          </a:p>
        </p:txBody>
      </p:sp>
      <p:graphicFrame>
        <p:nvGraphicFramePr>
          <p:cNvPr id="6" name="Objekt 5"/>
          <p:cNvGraphicFramePr>
            <a:graphicFrameLocks noChangeAspect="1"/>
          </p:cNvGraphicFramePr>
          <p:nvPr>
            <p:extLst>
              <p:ext uri="{D42A27DB-BD31-4B8C-83A1-F6EECF244321}">
                <p14:modId xmlns:p14="http://schemas.microsoft.com/office/powerpoint/2010/main" val="874551959"/>
              </p:ext>
            </p:extLst>
          </p:nvPr>
        </p:nvGraphicFramePr>
        <p:xfrm>
          <a:off x="7383596" y="1810427"/>
          <a:ext cx="1444312" cy="1868470"/>
        </p:xfrm>
        <a:graphic>
          <a:graphicData uri="http://schemas.openxmlformats.org/presentationml/2006/ole">
            <mc:AlternateContent xmlns:mc="http://schemas.openxmlformats.org/markup-compatibility/2006">
              <mc:Choice xmlns:v="urn:schemas-microsoft-com:vml" Requires="v">
                <p:oleObj spid="_x0000_s25978" name="CorelDRAW" r:id="rId6" imgW="3162252" imgH="4090234" progId="CorelDraw.Graphic.17">
                  <p:embed/>
                </p:oleObj>
              </mc:Choice>
              <mc:Fallback>
                <p:oleObj name="CorelDRAW" r:id="rId6" imgW="3162252" imgH="4090234" progId="CorelDraw.Graphic.17">
                  <p:embed/>
                  <p:pic>
                    <p:nvPicPr>
                      <p:cNvPr id="0" name=""/>
                      <p:cNvPicPr/>
                      <p:nvPr/>
                    </p:nvPicPr>
                    <p:blipFill>
                      <a:blip r:embed="rId7"/>
                      <a:stretch>
                        <a:fillRect/>
                      </a:stretch>
                    </p:blipFill>
                    <p:spPr>
                      <a:xfrm>
                        <a:off x="7383596" y="1810427"/>
                        <a:ext cx="1444312" cy="1868470"/>
                      </a:xfrm>
                      <a:prstGeom prst="rect">
                        <a:avLst/>
                      </a:prstGeom>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1137578584"/>
              </p:ext>
            </p:extLst>
          </p:nvPr>
        </p:nvGraphicFramePr>
        <p:xfrm>
          <a:off x="813293" y="1968429"/>
          <a:ext cx="1324944" cy="1747380"/>
        </p:xfrm>
        <a:graphic>
          <a:graphicData uri="http://schemas.openxmlformats.org/presentationml/2006/ole">
            <mc:AlternateContent xmlns:mc="http://schemas.openxmlformats.org/markup-compatibility/2006">
              <mc:Choice xmlns:v="urn:schemas-microsoft-com:vml" Requires="v">
                <p:oleObj spid="_x0000_s25979" name="CorelDRAW" r:id="rId8" imgW="3101675" imgH="4090234" progId="CorelDraw.Graphic.17">
                  <p:embed/>
                </p:oleObj>
              </mc:Choice>
              <mc:Fallback>
                <p:oleObj name="CorelDRAW" r:id="rId8" imgW="3101675" imgH="4090234" progId="CorelDraw.Graphic.17">
                  <p:embed/>
                  <p:pic>
                    <p:nvPicPr>
                      <p:cNvPr id="0" name=""/>
                      <p:cNvPicPr/>
                      <p:nvPr/>
                    </p:nvPicPr>
                    <p:blipFill>
                      <a:blip r:embed="rId9"/>
                      <a:stretch>
                        <a:fillRect/>
                      </a:stretch>
                    </p:blipFill>
                    <p:spPr>
                      <a:xfrm>
                        <a:off x="813293" y="1968429"/>
                        <a:ext cx="1324944" cy="1747380"/>
                      </a:xfrm>
                      <a:prstGeom prst="rect">
                        <a:avLst/>
                      </a:prstGeom>
                    </p:spPr>
                  </p:pic>
                </p:oleObj>
              </mc:Fallback>
            </mc:AlternateContent>
          </a:graphicData>
        </a:graphic>
      </p:graphicFrame>
      <p:sp>
        <p:nvSpPr>
          <p:cNvPr id="8" name="TextovéPole 7"/>
          <p:cNvSpPr txBox="1"/>
          <p:nvPr/>
        </p:nvSpPr>
        <p:spPr>
          <a:xfrm>
            <a:off x="2252598" y="1944094"/>
            <a:ext cx="1663385" cy="646331"/>
          </a:xfrm>
          <a:prstGeom prst="rect">
            <a:avLst/>
          </a:prstGeom>
          <a:noFill/>
        </p:spPr>
        <p:txBody>
          <a:bodyPr wrap="square" rtlCol="0">
            <a:spAutoFit/>
          </a:bodyPr>
          <a:lstStyle/>
          <a:p>
            <a:r>
              <a:rPr lang="cs-CZ" dirty="0" smtClean="0"/>
              <a:t>+ sady chromosomů</a:t>
            </a:r>
            <a:endParaRPr lang="cs-CZ" dirty="0"/>
          </a:p>
        </p:txBody>
      </p:sp>
      <p:sp>
        <p:nvSpPr>
          <p:cNvPr id="10" name="Šipka doprava 9"/>
          <p:cNvSpPr/>
          <p:nvPr/>
        </p:nvSpPr>
        <p:spPr>
          <a:xfrm>
            <a:off x="5740021" y="2787175"/>
            <a:ext cx="1478605" cy="19491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7383596" y="1316747"/>
            <a:ext cx="1532792" cy="430887"/>
          </a:xfrm>
          <a:prstGeom prst="rect">
            <a:avLst/>
          </a:prstGeom>
          <a:noFill/>
        </p:spPr>
        <p:txBody>
          <a:bodyPr wrap="none" rtlCol="0">
            <a:spAutoFit/>
          </a:bodyPr>
          <a:lstStyle/>
          <a:p>
            <a:r>
              <a:rPr lang="cs-CZ" sz="2200" dirty="0" smtClean="0"/>
              <a:t>aneuploidie</a:t>
            </a:r>
            <a:endParaRPr lang="en-US" sz="2200" dirty="0" smtClean="0"/>
          </a:p>
        </p:txBody>
      </p:sp>
      <p:sp>
        <p:nvSpPr>
          <p:cNvPr id="14" name="TextovéPole 13"/>
          <p:cNvSpPr txBox="1"/>
          <p:nvPr/>
        </p:nvSpPr>
        <p:spPr>
          <a:xfrm>
            <a:off x="881317" y="1495635"/>
            <a:ext cx="1250663" cy="430887"/>
          </a:xfrm>
          <a:prstGeom prst="rect">
            <a:avLst/>
          </a:prstGeom>
          <a:noFill/>
        </p:spPr>
        <p:txBody>
          <a:bodyPr wrap="none" rtlCol="0">
            <a:spAutoFit/>
          </a:bodyPr>
          <a:lstStyle/>
          <a:p>
            <a:r>
              <a:rPr lang="cs-CZ" sz="2200" dirty="0" smtClean="0"/>
              <a:t>euploidie</a:t>
            </a:r>
            <a:endParaRPr lang="en-US" sz="2200" dirty="0" smtClean="0"/>
          </a:p>
        </p:txBody>
      </p:sp>
      <p:sp>
        <p:nvSpPr>
          <p:cNvPr id="9" name="TextovéPole 8"/>
          <p:cNvSpPr txBox="1"/>
          <p:nvPr/>
        </p:nvSpPr>
        <p:spPr>
          <a:xfrm>
            <a:off x="5078776" y="4088575"/>
            <a:ext cx="3592907" cy="769441"/>
          </a:xfrm>
          <a:prstGeom prst="rect">
            <a:avLst/>
          </a:prstGeom>
          <a:noFill/>
        </p:spPr>
        <p:txBody>
          <a:bodyPr wrap="none" rtlCol="0">
            <a:spAutoFit/>
          </a:bodyPr>
          <a:lstStyle/>
          <a:p>
            <a:r>
              <a:rPr lang="cs-CZ" sz="2200" dirty="0" smtClean="0"/>
              <a:t>- 1 chromosom = </a:t>
            </a:r>
            <a:r>
              <a:rPr lang="cs-CZ" sz="2200" dirty="0" err="1" smtClean="0"/>
              <a:t>monosomie</a:t>
            </a:r>
            <a:endParaRPr lang="cs-CZ" sz="2200" dirty="0" smtClean="0"/>
          </a:p>
          <a:p>
            <a:r>
              <a:rPr lang="cs-CZ" sz="2200" dirty="0" smtClean="0"/>
              <a:t>+ 1 chromosom = </a:t>
            </a:r>
            <a:r>
              <a:rPr lang="cs-CZ" sz="2200" dirty="0" err="1" smtClean="0"/>
              <a:t>trisomie</a:t>
            </a:r>
            <a:r>
              <a:rPr lang="cs-CZ" sz="2200" dirty="0" smtClean="0"/>
              <a:t> </a:t>
            </a:r>
            <a:endParaRPr lang="en-US" sz="2200" dirty="0" smtClean="0"/>
          </a:p>
        </p:txBody>
      </p:sp>
      <p:sp>
        <p:nvSpPr>
          <p:cNvPr id="15" name="Šipka doprava 14"/>
          <p:cNvSpPr/>
          <p:nvPr/>
        </p:nvSpPr>
        <p:spPr>
          <a:xfrm rot="10800000">
            <a:off x="2344989" y="2744662"/>
            <a:ext cx="1478605" cy="19491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990161" y="3862210"/>
            <a:ext cx="2709653" cy="2462213"/>
          </a:xfrm>
          <a:prstGeom prst="rect">
            <a:avLst/>
          </a:prstGeom>
          <a:noFill/>
        </p:spPr>
        <p:txBody>
          <a:bodyPr wrap="none" rtlCol="0">
            <a:spAutoFit/>
          </a:bodyPr>
          <a:lstStyle/>
          <a:p>
            <a:r>
              <a:rPr lang="cs-CZ" sz="2200" dirty="0" smtClean="0"/>
              <a:t>n = sada chromosomů</a:t>
            </a:r>
          </a:p>
          <a:p>
            <a:endParaRPr lang="cs-CZ" sz="2200" dirty="0" smtClean="0"/>
          </a:p>
          <a:p>
            <a:r>
              <a:rPr lang="cs-CZ" sz="2200" dirty="0" err="1" smtClean="0"/>
              <a:t>1n</a:t>
            </a:r>
            <a:r>
              <a:rPr lang="cs-CZ" sz="2200" dirty="0" smtClean="0"/>
              <a:t> – haploid</a:t>
            </a:r>
          </a:p>
          <a:p>
            <a:r>
              <a:rPr lang="cs-CZ" sz="2200" dirty="0" err="1" smtClean="0"/>
              <a:t>2n</a:t>
            </a:r>
            <a:r>
              <a:rPr lang="cs-CZ" sz="2200" dirty="0" smtClean="0"/>
              <a:t> – diploid</a:t>
            </a:r>
          </a:p>
          <a:p>
            <a:r>
              <a:rPr lang="cs-CZ" sz="2200" dirty="0" err="1" smtClean="0"/>
              <a:t>3n</a:t>
            </a:r>
            <a:r>
              <a:rPr lang="cs-CZ" sz="2200" dirty="0" smtClean="0"/>
              <a:t> – triploid</a:t>
            </a:r>
          </a:p>
          <a:p>
            <a:r>
              <a:rPr lang="cs-CZ" sz="2200" dirty="0" err="1" smtClean="0"/>
              <a:t>4n</a:t>
            </a:r>
            <a:r>
              <a:rPr lang="cs-CZ" sz="2200" dirty="0" smtClean="0"/>
              <a:t> – </a:t>
            </a:r>
            <a:r>
              <a:rPr lang="cs-CZ" sz="2200" dirty="0" err="1" smtClean="0"/>
              <a:t>tetraploid</a:t>
            </a:r>
            <a:r>
              <a:rPr lang="cs-CZ" sz="2200" dirty="0" smtClean="0"/>
              <a:t> </a:t>
            </a:r>
          </a:p>
          <a:p>
            <a:r>
              <a:rPr lang="cs-CZ" sz="2200" dirty="0" smtClean="0"/>
              <a:t>...</a:t>
            </a:r>
            <a:endParaRPr lang="en-US" sz="2200" dirty="0" smtClean="0"/>
          </a:p>
        </p:txBody>
      </p:sp>
    </p:spTree>
    <p:extLst>
      <p:ext uri="{BB962C8B-B14F-4D97-AF65-F5344CB8AC3E}">
        <p14:creationId xmlns:p14="http://schemas.microsoft.com/office/powerpoint/2010/main" val="141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P spid="11" grpId="0"/>
      <p:bldP spid="14" grpId="0"/>
      <p:bldP spid="9" grpId="0"/>
      <p:bldP spid="15"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9290" y="46298"/>
            <a:ext cx="7886700" cy="1325563"/>
          </a:xfrm>
        </p:spPr>
        <p:txBody>
          <a:bodyPr>
            <a:normAutofit/>
          </a:bodyPr>
          <a:lstStyle/>
          <a:p>
            <a:pPr algn="ctr"/>
            <a:r>
              <a:rPr lang="cs-CZ" sz="4000" dirty="0" err="1">
                <a:solidFill>
                  <a:srgbClr val="C00000"/>
                </a:solidFill>
              </a:rPr>
              <a:t>Polyploidizace</a:t>
            </a:r>
            <a:endParaRPr lang="en-US" sz="4000" dirty="0">
              <a:solidFill>
                <a:srgbClr val="C00000"/>
              </a:solidFill>
            </a:endParaRPr>
          </a:p>
        </p:txBody>
      </p:sp>
      <p:sp>
        <p:nvSpPr>
          <p:cNvPr id="4" name="TextovéPole 3"/>
          <p:cNvSpPr txBox="1"/>
          <p:nvPr/>
        </p:nvSpPr>
        <p:spPr>
          <a:xfrm>
            <a:off x="516890" y="1346778"/>
            <a:ext cx="7224432" cy="5170646"/>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Zmnožení sad chromosomů </a:t>
            </a:r>
          </a:p>
          <a:p>
            <a:pPr marL="342900" indent="-342900">
              <a:spcBef>
                <a:spcPts val="1800"/>
              </a:spcBef>
              <a:buFont typeface="Arial" panose="020B0604020202020204" pitchFamily="34" charset="0"/>
              <a:buChar char="•"/>
            </a:pPr>
            <a:r>
              <a:rPr lang="cs-CZ" sz="2000" dirty="0" smtClean="0"/>
              <a:t>Různé mechanismy (oplození vajíčka více spermiemi, chyba v meióze, spojení buněk vzniklých rozdělením zygoty)</a:t>
            </a:r>
          </a:p>
          <a:p>
            <a:pPr marL="342900" indent="-342900">
              <a:spcBef>
                <a:spcPts val="1800"/>
              </a:spcBef>
              <a:buFont typeface="Arial" panose="020B0604020202020204" pitchFamily="34" charset="0"/>
              <a:buChar char="•"/>
            </a:pPr>
            <a:r>
              <a:rPr lang="en-US" sz="2000" b="1" dirty="0" smtClean="0">
                <a:solidFill>
                  <a:srgbClr val="008000"/>
                </a:solidFill>
              </a:rPr>
              <a:t>Autopolyploid</a:t>
            </a:r>
            <a:r>
              <a:rPr lang="en-US" sz="2000" b="1" dirty="0" smtClean="0">
                <a:solidFill>
                  <a:srgbClr val="FF9900"/>
                </a:solidFill>
              </a:rPr>
              <a:t> </a:t>
            </a:r>
            <a:r>
              <a:rPr lang="en-US" sz="2000" dirty="0" smtClean="0"/>
              <a:t>– </a:t>
            </a:r>
            <a:r>
              <a:rPr lang="cs-CZ" sz="2000" dirty="0" smtClean="0"/>
              <a:t>polyploid, který má genom jen z jednoho druhu</a:t>
            </a:r>
            <a:endParaRPr lang="en-US" sz="2000" dirty="0" smtClean="0"/>
          </a:p>
          <a:p>
            <a:pPr marL="342900" indent="-342900">
              <a:spcBef>
                <a:spcPts val="1800"/>
              </a:spcBef>
              <a:buFont typeface="Arial" panose="020B0604020202020204" pitchFamily="34" charset="0"/>
              <a:buChar char="•"/>
            </a:pPr>
            <a:r>
              <a:rPr lang="en-US" sz="2000" b="1" dirty="0" smtClean="0">
                <a:solidFill>
                  <a:srgbClr val="009900"/>
                </a:solidFill>
              </a:rPr>
              <a:t>Allopolyploid</a:t>
            </a:r>
            <a:r>
              <a:rPr lang="en-US" sz="2000" dirty="0" smtClean="0"/>
              <a:t> – </a:t>
            </a:r>
            <a:r>
              <a:rPr lang="en-US" sz="2000" dirty="0" err="1" smtClean="0"/>
              <a:t>polyploidn</a:t>
            </a:r>
            <a:r>
              <a:rPr lang="cs-CZ" sz="2000" dirty="0" smtClean="0"/>
              <a:t>í</a:t>
            </a:r>
            <a:r>
              <a:rPr lang="en-US" sz="2000" dirty="0" smtClean="0"/>
              <a:t> </a:t>
            </a:r>
            <a:r>
              <a:rPr lang="cs-CZ" sz="2000" dirty="0" smtClean="0"/>
              <a:t>hybrid, nese sady chromosomů ze dvou nebo více druhů </a:t>
            </a:r>
          </a:p>
          <a:p>
            <a:pPr marL="342900" indent="-342900">
              <a:spcBef>
                <a:spcPts val="1800"/>
              </a:spcBef>
              <a:buFont typeface="Arial" panose="020B0604020202020204" pitchFamily="34" charset="0"/>
              <a:buChar char="•"/>
            </a:pPr>
            <a:r>
              <a:rPr lang="cs-CZ" sz="2000" dirty="0" smtClean="0"/>
              <a:t>Může být výhodné – více různých genů – lepší odolnost k chorobám, širší ekologický záběr (ale ne vždy)  </a:t>
            </a:r>
          </a:p>
          <a:p>
            <a:pPr marL="342900" indent="-342900">
              <a:spcBef>
                <a:spcPts val="1800"/>
              </a:spcBef>
              <a:buFont typeface="Arial" panose="020B0604020202020204" pitchFamily="34" charset="0"/>
              <a:buChar char="•"/>
            </a:pPr>
            <a:r>
              <a:rPr lang="cs-CZ" sz="2000" dirty="0" smtClean="0"/>
              <a:t>Po </a:t>
            </a:r>
            <a:r>
              <a:rPr lang="cs-CZ" sz="2000" dirty="0" err="1" smtClean="0"/>
              <a:t>polyploidizaci</a:t>
            </a:r>
            <a:r>
              <a:rPr lang="cs-CZ" sz="2000" dirty="0" smtClean="0"/>
              <a:t> často okamžitá reakce (ztráty chromosomů nebo jejich částí, změna exprese genů, aktivita mobilních elementů) – někdy postupně až návrat k diploidnímu stavu</a:t>
            </a:r>
          </a:p>
          <a:p>
            <a:pPr>
              <a:spcBef>
                <a:spcPts val="1800"/>
              </a:spcBef>
            </a:pPr>
            <a:r>
              <a:rPr lang="en-US" sz="2000" dirty="0" smtClean="0"/>
              <a:t> </a:t>
            </a:r>
            <a:endParaRPr lang="cs-CZ" sz="2000" dirty="0" smtClean="0"/>
          </a:p>
        </p:txBody>
      </p:sp>
    </p:spTree>
    <p:extLst>
      <p:ext uri="{BB962C8B-B14F-4D97-AF65-F5344CB8AC3E}">
        <p14:creationId xmlns:p14="http://schemas.microsoft.com/office/powerpoint/2010/main" val="356199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xfrm>
            <a:off x="500063" y="-14288"/>
            <a:ext cx="8229600" cy="1143001"/>
          </a:xfrm>
        </p:spPr>
        <p:txBody>
          <a:bodyPr vert="horz" lIns="91440" tIns="45720" rIns="91440" bIns="45720" rtlCol="0" anchor="ctr">
            <a:normAutofit/>
          </a:bodyPr>
          <a:lstStyle/>
          <a:p>
            <a:pPr algn="ctr"/>
            <a:r>
              <a:rPr lang="cs-CZ" altLang="cs-CZ" sz="4000" dirty="0">
                <a:solidFill>
                  <a:srgbClr val="C00000"/>
                </a:solidFill>
              </a:rPr>
              <a:t>Využití </a:t>
            </a:r>
            <a:r>
              <a:rPr lang="cs-CZ" altLang="cs-CZ" sz="4000" dirty="0" err="1">
                <a:solidFill>
                  <a:srgbClr val="C00000"/>
                </a:solidFill>
              </a:rPr>
              <a:t>polyploidizace</a:t>
            </a:r>
            <a:r>
              <a:rPr lang="cs-CZ" altLang="cs-CZ" sz="4000" dirty="0">
                <a:solidFill>
                  <a:srgbClr val="C00000"/>
                </a:solidFill>
              </a:rPr>
              <a:t> v zemědělství </a:t>
            </a:r>
          </a:p>
        </p:txBody>
      </p:sp>
      <p:sp>
        <p:nvSpPr>
          <p:cNvPr id="14340" name="TextovéPole 2"/>
          <p:cNvSpPr txBox="1">
            <a:spLocks noChangeArrowheads="1"/>
          </p:cNvSpPr>
          <p:nvPr/>
        </p:nvSpPr>
        <p:spPr bwMode="auto">
          <a:xfrm>
            <a:off x="454389" y="1222606"/>
            <a:ext cx="74500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1200"/>
              </a:spcBef>
              <a:buFontTx/>
              <a:buNone/>
              <a:defRPr/>
            </a:pPr>
            <a:r>
              <a:rPr lang="cs-CZ" altLang="cs-CZ" sz="2000" b="1" dirty="0" smtClean="0">
                <a:solidFill>
                  <a:srgbClr val="3366CC"/>
                </a:solidFill>
                <a:latin typeface="Calibri" panose="020F0502020204030204" pitchFamily="34" charset="0"/>
              </a:rPr>
              <a:t>Zvětšení velikosti</a:t>
            </a:r>
          </a:p>
          <a:p>
            <a:pPr marL="342900" indent="-342900" eaLnBrk="1" hangingPunct="1">
              <a:spcBef>
                <a:spcPts val="1200"/>
              </a:spcBef>
              <a:defRPr/>
            </a:pPr>
            <a:r>
              <a:rPr lang="cs-CZ" altLang="cs-CZ" sz="2000" dirty="0" smtClean="0">
                <a:latin typeface="Calibri" panose="020F0502020204030204" pitchFamily="34" charset="0"/>
              </a:rPr>
              <a:t>Více DNA </a:t>
            </a:r>
            <a:r>
              <a:rPr lang="cs-CZ" altLang="cs-CZ" sz="2000" dirty="0" smtClean="0">
                <a:latin typeface="Calibri" panose="020F0502020204030204" pitchFamily="34" charset="0"/>
                <a:sym typeface="Wingdings" panose="05000000000000000000" pitchFamily="2" charset="2"/>
              </a:rPr>
              <a:t></a:t>
            </a:r>
            <a:r>
              <a:rPr lang="en-US" altLang="cs-CZ" sz="2000" dirty="0" smtClean="0">
                <a:latin typeface="Calibri" panose="020F0502020204030204" pitchFamily="34" charset="0"/>
                <a:sym typeface="Wingdings" panose="05000000000000000000" pitchFamily="2" charset="2"/>
              </a:rPr>
              <a:t> </a:t>
            </a:r>
            <a:r>
              <a:rPr lang="cs-CZ" altLang="cs-CZ" sz="2000" dirty="0" smtClean="0">
                <a:latin typeface="Calibri" panose="020F0502020204030204" pitchFamily="34" charset="0"/>
                <a:sym typeface="Wingdings" panose="05000000000000000000" pitchFamily="2" charset="2"/>
              </a:rPr>
              <a:t>větší jádro  větší buňka</a:t>
            </a:r>
            <a:endParaRPr lang="cs-CZ" altLang="cs-CZ" sz="2000" dirty="0" smtClean="0">
              <a:latin typeface="Calibri" panose="020F0502020204030204" pitchFamily="34" charset="0"/>
            </a:endParaRPr>
          </a:p>
          <a:p>
            <a:pPr marL="342900" indent="-342900" eaLnBrk="1" hangingPunct="1">
              <a:spcBef>
                <a:spcPts val="1200"/>
              </a:spcBef>
              <a:defRPr/>
            </a:pPr>
            <a:r>
              <a:rPr lang="cs-CZ" altLang="cs-CZ" sz="2000" dirty="0" smtClean="0">
                <a:latin typeface="Calibri" panose="020F0502020204030204" pitchFamily="34" charset="0"/>
              </a:rPr>
              <a:t>např. triploidní jablka, </a:t>
            </a:r>
            <a:r>
              <a:rPr lang="cs-CZ" altLang="cs-CZ" sz="2000" dirty="0" err="1" smtClean="0">
                <a:latin typeface="Calibri" panose="020F0502020204030204" pitchFamily="34" charset="0"/>
              </a:rPr>
              <a:t>oktoploidní</a:t>
            </a:r>
            <a:r>
              <a:rPr lang="cs-CZ" altLang="cs-CZ" sz="2000" dirty="0" smtClean="0">
                <a:latin typeface="Calibri" panose="020F0502020204030204" pitchFamily="34" charset="0"/>
              </a:rPr>
              <a:t> jahody, dekorativní květiny</a:t>
            </a:r>
          </a:p>
        </p:txBody>
      </p:sp>
      <p:sp>
        <p:nvSpPr>
          <p:cNvPr id="13317" name="AutoShape 8" descr="2Q=="/>
          <p:cNvSpPr>
            <a:spLocks noChangeAspect="1" noChangeArrowheads="1"/>
          </p:cNvSpPr>
          <p:nvPr/>
        </p:nvSpPr>
        <p:spPr bwMode="auto">
          <a:xfrm>
            <a:off x="1086214" y="1160181"/>
            <a:ext cx="64674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latin typeface="Calibri" pitchFamily="34" charset="0"/>
            </a:endParaRPr>
          </a:p>
        </p:txBody>
      </p:sp>
      <p:sp>
        <p:nvSpPr>
          <p:cNvPr id="13318" name="AutoShape 10" descr="2Q=="/>
          <p:cNvSpPr>
            <a:spLocks noChangeAspect="1" noChangeArrowheads="1"/>
          </p:cNvSpPr>
          <p:nvPr/>
        </p:nvSpPr>
        <p:spPr bwMode="auto">
          <a:xfrm>
            <a:off x="1086214" y="1160181"/>
            <a:ext cx="64674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latin typeface="Calibri" pitchFamily="34" charset="0"/>
            </a:endParaRPr>
          </a:p>
        </p:txBody>
      </p:sp>
      <p:pic>
        <p:nvPicPr>
          <p:cNvPr id="23559" name="Picture 9" descr="http://bio.libretexts.org/@api/deki/files/5195/Fig2.20.png?size=bestfit&amp;width=312&amp;height=166&amp;revis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627" y="3074741"/>
            <a:ext cx="4278608" cy="227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ovéPole 1"/>
          <p:cNvSpPr txBox="1">
            <a:spLocks noChangeArrowheads="1"/>
          </p:cNvSpPr>
          <p:nvPr/>
        </p:nvSpPr>
        <p:spPr bwMode="auto">
          <a:xfrm>
            <a:off x="2378810" y="5486155"/>
            <a:ext cx="4416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en-US" sz="1800" dirty="0">
                <a:latin typeface="Calibri" pitchFamily="34" charset="0"/>
              </a:rPr>
              <a:t>Divoká diploidní jahoda a </a:t>
            </a:r>
            <a:r>
              <a:rPr lang="cs-CZ" altLang="en-US" sz="1800" dirty="0" err="1">
                <a:latin typeface="Calibri" pitchFamily="34" charset="0"/>
              </a:rPr>
              <a:t>oktoploidní</a:t>
            </a:r>
            <a:r>
              <a:rPr lang="cs-CZ" altLang="en-US" sz="1800" dirty="0">
                <a:latin typeface="Calibri" pitchFamily="34" charset="0"/>
              </a:rPr>
              <a:t> kultivar</a:t>
            </a:r>
          </a:p>
        </p:txBody>
      </p:sp>
    </p:spTree>
    <p:extLst>
      <p:ext uri="{BB962C8B-B14F-4D97-AF65-F5344CB8AC3E}">
        <p14:creationId xmlns:p14="http://schemas.microsoft.com/office/powerpoint/2010/main" val="2353080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35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1370" y="24449"/>
            <a:ext cx="7886700" cy="1325563"/>
          </a:xfrm>
        </p:spPr>
        <p:txBody>
          <a:bodyPr vert="horz" lIns="91440" tIns="45720" rIns="91440" bIns="45720" rtlCol="0" anchor="ctr">
            <a:normAutofit/>
          </a:bodyPr>
          <a:lstStyle/>
          <a:p>
            <a:pPr algn="ctr"/>
            <a:r>
              <a:rPr lang="cs-CZ" sz="4000" dirty="0" err="1">
                <a:solidFill>
                  <a:srgbClr val="C00000"/>
                </a:solidFill>
              </a:rPr>
              <a:t>Polyploidizace</a:t>
            </a:r>
            <a:r>
              <a:rPr lang="cs-CZ" sz="4000" dirty="0">
                <a:solidFill>
                  <a:srgbClr val="C00000"/>
                </a:solidFill>
              </a:rPr>
              <a:t> </a:t>
            </a:r>
            <a:r>
              <a:rPr lang="cs-CZ" sz="4000" dirty="0" smtClean="0">
                <a:solidFill>
                  <a:srgbClr val="C00000"/>
                </a:solidFill>
              </a:rPr>
              <a:t>může ovlivnit </a:t>
            </a:r>
            <a:r>
              <a:rPr lang="cs-CZ" sz="4000" dirty="0">
                <a:solidFill>
                  <a:srgbClr val="C00000"/>
                </a:solidFill>
              </a:rPr>
              <a:t>fertilitu</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 y="1309262"/>
            <a:ext cx="3210122" cy="5000098"/>
          </a:xfrm>
          <a:prstGeom prst="rect">
            <a:avLst/>
          </a:prstGeom>
        </p:spPr>
      </p:pic>
      <p:sp>
        <p:nvSpPr>
          <p:cNvPr id="4" name="TextovéPole 3"/>
          <p:cNvSpPr txBox="1"/>
          <p:nvPr/>
        </p:nvSpPr>
        <p:spPr>
          <a:xfrm>
            <a:off x="3730359" y="1248412"/>
            <a:ext cx="4906911" cy="1323439"/>
          </a:xfrm>
          <a:prstGeom prst="rect">
            <a:avLst/>
          </a:prstGeom>
          <a:noFill/>
        </p:spPr>
        <p:txBody>
          <a:bodyPr wrap="square" rtlCol="0">
            <a:spAutoFit/>
          </a:bodyPr>
          <a:lstStyle/>
          <a:p>
            <a:pPr marL="342900" indent="-342900">
              <a:buFont typeface="Arial" panose="020B0604020202020204" pitchFamily="34" charset="0"/>
              <a:buChar char="•"/>
            </a:pPr>
            <a:r>
              <a:rPr lang="cs-CZ" sz="2000" dirty="0" smtClean="0"/>
              <a:t>Stejné/velmi podobné chromosomy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v meióze multivalenty </a:t>
            </a:r>
            <a:r>
              <a:rPr lang="en-US" sz="2000" dirty="0" smtClean="0">
                <a:sym typeface="Wingdings" panose="05000000000000000000" pitchFamily="2" charset="2"/>
              </a:rPr>
              <a:t> </a:t>
            </a:r>
            <a:r>
              <a:rPr lang="cs-CZ" sz="2000" dirty="0" smtClean="0">
                <a:sym typeface="Wingdings" panose="05000000000000000000" pitchFamily="2" charset="2"/>
              </a:rPr>
              <a:t>špatný rozchod </a:t>
            </a:r>
            <a:r>
              <a:rPr lang="en-US" sz="2000" dirty="0" smtClean="0">
                <a:sym typeface="Wingdings" panose="05000000000000000000" pitchFamily="2" charset="2"/>
              </a:rPr>
              <a:t> </a:t>
            </a:r>
            <a:r>
              <a:rPr lang="cs-CZ" sz="2000" dirty="0" smtClean="0">
                <a:sym typeface="Wingdings" panose="05000000000000000000" pitchFamily="2" charset="2"/>
              </a:rPr>
              <a:t>gamety se špatným počtem chromosomů </a:t>
            </a:r>
            <a:r>
              <a:rPr lang="en-US" sz="2000" dirty="0" smtClean="0">
                <a:sym typeface="Wingdings" panose="05000000000000000000" pitchFamily="2" charset="2"/>
              </a:rPr>
              <a:t> s</a:t>
            </a:r>
            <a:r>
              <a:rPr lang="cs-CZ" sz="2000" dirty="0" smtClean="0">
                <a:sym typeface="Wingdings" panose="05000000000000000000" pitchFamily="2" charset="2"/>
              </a:rPr>
              <a:t>nížená fertilita /</a:t>
            </a:r>
            <a:r>
              <a:rPr lang="en-US" sz="2000" dirty="0" err="1" smtClean="0">
                <a:sym typeface="Wingdings" panose="05000000000000000000" pitchFamily="2" charset="2"/>
              </a:rPr>
              <a:t>sterilita</a:t>
            </a:r>
            <a:r>
              <a:rPr lang="cs-CZ" sz="2000" dirty="0" smtClean="0">
                <a:sym typeface="Wingdings" panose="05000000000000000000" pitchFamily="2" charset="2"/>
              </a:rPr>
              <a:t> </a:t>
            </a:r>
            <a:endParaRPr lang="cs-CZ" sz="2000" dirty="0" smtClean="0"/>
          </a:p>
        </p:txBody>
      </p:sp>
      <p:sp>
        <p:nvSpPr>
          <p:cNvPr id="5" name="TextovéPole 4"/>
          <p:cNvSpPr txBox="1"/>
          <p:nvPr/>
        </p:nvSpPr>
        <p:spPr>
          <a:xfrm>
            <a:off x="3730359" y="4411082"/>
            <a:ext cx="4906911" cy="707886"/>
          </a:xfrm>
          <a:prstGeom prst="rect">
            <a:avLst/>
          </a:prstGeom>
          <a:noFill/>
        </p:spPr>
        <p:txBody>
          <a:bodyPr wrap="square" rtlCol="0">
            <a:spAutoFit/>
          </a:bodyPr>
          <a:lstStyle/>
          <a:p>
            <a:pPr marL="342900" indent="-342900">
              <a:buFont typeface="Arial" panose="020B0604020202020204" pitchFamily="34" charset="0"/>
              <a:buChar char="•"/>
            </a:pPr>
            <a:r>
              <a:rPr lang="cs-CZ" sz="2000" dirty="0" smtClean="0"/>
              <a:t>Pokud odlišné chromosomy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v meióze formování </a:t>
            </a:r>
            <a:r>
              <a:rPr lang="cs-CZ" sz="2000" dirty="0" err="1" smtClean="0">
                <a:sym typeface="Wingdings" panose="05000000000000000000" pitchFamily="2" charset="2"/>
              </a:rPr>
              <a:t>bivalentů</a:t>
            </a:r>
            <a:r>
              <a:rPr lang="cs-CZ" sz="2000" dirty="0" smtClean="0">
                <a:sym typeface="Wingdings" panose="05000000000000000000" pitchFamily="2" charset="2"/>
              </a:rPr>
              <a:t> – může být OK</a:t>
            </a:r>
            <a:endParaRPr lang="cs-CZ" sz="2000" dirty="0" smtClean="0"/>
          </a:p>
        </p:txBody>
      </p:sp>
      <p:sp>
        <p:nvSpPr>
          <p:cNvPr id="6" name="TextovéPole 5"/>
          <p:cNvSpPr txBox="1"/>
          <p:nvPr/>
        </p:nvSpPr>
        <p:spPr>
          <a:xfrm>
            <a:off x="3730358" y="3064915"/>
            <a:ext cx="4490720" cy="1015663"/>
          </a:xfrm>
          <a:prstGeom prst="rect">
            <a:avLst/>
          </a:prstGeom>
          <a:noFill/>
        </p:spPr>
        <p:txBody>
          <a:bodyPr wrap="square" rtlCol="0">
            <a:spAutoFit/>
          </a:bodyPr>
          <a:lstStyle/>
          <a:p>
            <a:pPr marL="342900" indent="-342900">
              <a:buFont typeface="Arial" panose="020B0604020202020204" pitchFamily="34" charset="0"/>
              <a:buChar char="•"/>
            </a:pPr>
            <a:r>
              <a:rPr lang="cs-CZ" sz="2000" dirty="0" smtClean="0"/>
              <a:t>Lichý počet sad chromosomů - vysoké riziko vzniku gamet se špatným počtem chromosomů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často sterilita</a:t>
            </a:r>
            <a:endParaRPr lang="cs-CZ" sz="2000" dirty="0" smtClean="0"/>
          </a:p>
        </p:txBody>
      </p:sp>
    </p:spTree>
    <p:extLst>
      <p:ext uri="{BB962C8B-B14F-4D97-AF65-F5344CB8AC3E}">
        <p14:creationId xmlns:p14="http://schemas.microsoft.com/office/powerpoint/2010/main" val="72046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425116" y="103278"/>
            <a:ext cx="8229600" cy="1143001"/>
          </a:xfrm>
        </p:spPr>
        <p:txBody>
          <a:bodyPr vert="horz" lIns="91440" tIns="45720" rIns="91440" bIns="45720" rtlCol="0" anchor="ctr">
            <a:normAutofit/>
          </a:bodyPr>
          <a:lstStyle/>
          <a:p>
            <a:pPr algn="ctr"/>
            <a:r>
              <a:rPr lang="cs-CZ" altLang="cs-CZ" sz="4000" dirty="0">
                <a:solidFill>
                  <a:srgbClr val="C00000"/>
                </a:solidFill>
              </a:rPr>
              <a:t>Sterilní kultivary v zemědělství </a:t>
            </a:r>
          </a:p>
        </p:txBody>
      </p:sp>
      <p:sp>
        <p:nvSpPr>
          <p:cNvPr id="15363" name="TextovéPole 3"/>
          <p:cNvSpPr txBox="1">
            <a:spLocks noChangeArrowheads="1"/>
          </p:cNvSpPr>
          <p:nvPr/>
        </p:nvSpPr>
        <p:spPr bwMode="auto">
          <a:xfrm>
            <a:off x="235309" y="1365359"/>
            <a:ext cx="8813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ts val="1200"/>
              </a:spcBef>
              <a:defRPr/>
            </a:pPr>
            <a:r>
              <a:rPr lang="cs-CZ" altLang="cs-CZ" sz="2000" dirty="0" smtClean="0">
                <a:latin typeface="Calibri" panose="020F0502020204030204" pitchFamily="34" charset="0"/>
              </a:rPr>
              <a:t>Nové druhy v krajině – pokud sterilní </a:t>
            </a:r>
            <a:r>
              <a:rPr lang="cs-CZ" altLang="cs-CZ" sz="2000" dirty="0" err="1" smtClean="0">
                <a:latin typeface="Calibri" panose="020F0502020204030204" pitchFamily="34" charset="0"/>
              </a:rPr>
              <a:t>polyploidi</a:t>
            </a:r>
            <a:r>
              <a:rPr lang="cs-CZ" altLang="cs-CZ" sz="2000" dirty="0" smtClean="0">
                <a:latin typeface="Calibri" panose="020F0502020204030204" pitchFamily="34" charset="0"/>
              </a:rPr>
              <a:t>, nemohou se nekontrolovaně šířit</a:t>
            </a:r>
          </a:p>
          <a:p>
            <a:pPr marL="342900" indent="-342900" eaLnBrk="1" hangingPunct="1">
              <a:spcBef>
                <a:spcPts val="1200"/>
              </a:spcBef>
              <a:defRPr/>
            </a:pPr>
            <a:r>
              <a:rPr lang="cs-CZ" altLang="cs-CZ" sz="2000" dirty="0" smtClean="0">
                <a:latin typeface="Calibri" panose="020F0502020204030204" pitchFamily="34" charset="0"/>
              </a:rPr>
              <a:t>Polyploidní ovoce bez semen (např. melouny a banány)</a:t>
            </a:r>
          </a:p>
        </p:txBody>
      </p:sp>
      <p:pic>
        <p:nvPicPr>
          <p:cNvPr id="15364" name="Picture 8" descr="seedle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64" y="3632051"/>
            <a:ext cx="295116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9"/>
          <p:cNvSpPr txBox="1">
            <a:spLocks noChangeArrowheads="1"/>
          </p:cNvSpPr>
          <p:nvPr/>
        </p:nvSpPr>
        <p:spPr bwMode="auto">
          <a:xfrm>
            <a:off x="366202" y="6151413"/>
            <a:ext cx="4183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latin typeface="Calibri" pitchFamily="34" charset="0"/>
              </a:rPr>
              <a:t>Sterilní triploidní meloun – hybrid 2n a 4n rodičů</a:t>
            </a:r>
          </a:p>
        </p:txBody>
      </p:sp>
      <p:pic>
        <p:nvPicPr>
          <p:cNvPr id="15366" name="Picture 11" descr="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1863" y="3529524"/>
            <a:ext cx="2079625"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12"/>
          <p:cNvSpPr txBox="1">
            <a:spLocks noChangeArrowheads="1"/>
          </p:cNvSpPr>
          <p:nvPr/>
        </p:nvSpPr>
        <p:spPr bwMode="auto">
          <a:xfrm>
            <a:off x="5127625" y="5958399"/>
            <a:ext cx="3765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latin typeface="Calibri" pitchFamily="34" charset="0"/>
              </a:rPr>
              <a:t>Většina pěstovaných banánů jsou sterilní di- nebo polyploidní hybridi</a:t>
            </a:r>
          </a:p>
        </p:txBody>
      </p:sp>
    </p:spTree>
    <p:extLst>
      <p:ext uri="{BB962C8B-B14F-4D97-AF65-F5344CB8AC3E}">
        <p14:creationId xmlns:p14="http://schemas.microsoft.com/office/powerpoint/2010/main" val="1927690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6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a:spLocks noChangeArrowheads="1"/>
          </p:cNvSpPr>
          <p:nvPr/>
        </p:nvSpPr>
        <p:spPr bwMode="auto">
          <a:xfrm>
            <a:off x="4830674" y="4536828"/>
            <a:ext cx="32751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dirty="0">
                <a:latin typeface="Calibri" pitchFamily="34" charset="0"/>
              </a:rPr>
              <a:t>Partenogenetická </a:t>
            </a:r>
            <a:r>
              <a:rPr lang="cs-CZ" altLang="cs-CZ" sz="1800" dirty="0" err="1">
                <a:latin typeface="Calibri" pitchFamily="34" charset="0"/>
              </a:rPr>
              <a:t>3n</a:t>
            </a:r>
            <a:r>
              <a:rPr lang="cs-CZ" altLang="cs-CZ" sz="1800" dirty="0">
                <a:latin typeface="Calibri" pitchFamily="34" charset="0"/>
              </a:rPr>
              <a:t> ještěrka </a:t>
            </a:r>
            <a:r>
              <a:rPr lang="cs-CZ" altLang="cs-CZ" sz="1800" i="1" dirty="0" err="1">
                <a:latin typeface="Calibri" pitchFamily="34" charset="0"/>
              </a:rPr>
              <a:t>Aspidoscelis</a:t>
            </a:r>
            <a:r>
              <a:rPr lang="cs-CZ" altLang="cs-CZ" sz="1800" i="1" dirty="0">
                <a:latin typeface="Calibri" pitchFamily="34" charset="0"/>
              </a:rPr>
              <a:t> </a:t>
            </a:r>
            <a:r>
              <a:rPr lang="cs-CZ" altLang="cs-CZ" sz="1800" i="1" dirty="0" err="1">
                <a:latin typeface="Calibri" pitchFamily="34" charset="0"/>
              </a:rPr>
              <a:t>neomexicana</a:t>
            </a:r>
            <a:r>
              <a:rPr lang="cs-CZ" altLang="cs-CZ" sz="1800" i="1" dirty="0">
                <a:latin typeface="Calibri" pitchFamily="34" charset="0"/>
              </a:rPr>
              <a:t> </a:t>
            </a:r>
            <a:r>
              <a:rPr lang="cs-CZ" altLang="cs-CZ" sz="1800" dirty="0">
                <a:latin typeface="Calibri" pitchFamily="34" charset="0"/>
              </a:rPr>
              <a:t>vznikla hybridizací samce </a:t>
            </a:r>
            <a:r>
              <a:rPr lang="cs-CZ" altLang="cs-CZ" sz="1800" i="1" dirty="0">
                <a:latin typeface="Calibri" pitchFamily="34" charset="0"/>
              </a:rPr>
              <a:t>A. </a:t>
            </a:r>
            <a:r>
              <a:rPr lang="cs-CZ" altLang="cs-CZ" sz="1800" i="1" dirty="0" err="1">
                <a:latin typeface="Calibri" pitchFamily="34" charset="0"/>
              </a:rPr>
              <a:t>inornata</a:t>
            </a:r>
            <a:r>
              <a:rPr lang="cs-CZ" altLang="cs-CZ" sz="1800" i="1" dirty="0">
                <a:latin typeface="Calibri" pitchFamily="34" charset="0"/>
              </a:rPr>
              <a:t> </a:t>
            </a:r>
            <a:r>
              <a:rPr lang="cs-CZ" altLang="cs-CZ" sz="1800" dirty="0">
                <a:latin typeface="Calibri" pitchFamily="34" charset="0"/>
              </a:rPr>
              <a:t>(dole) a samice </a:t>
            </a:r>
            <a:r>
              <a:rPr lang="cs-CZ" altLang="cs-CZ" sz="1800" i="1" dirty="0">
                <a:latin typeface="Calibri" pitchFamily="34" charset="0"/>
              </a:rPr>
              <a:t>A. </a:t>
            </a:r>
            <a:r>
              <a:rPr lang="cs-CZ" altLang="cs-CZ" sz="1800" i="1" dirty="0" err="1">
                <a:latin typeface="Calibri" pitchFamily="34" charset="0"/>
              </a:rPr>
              <a:t>tigris</a:t>
            </a:r>
            <a:endParaRPr lang="cs-CZ" altLang="cs-CZ" sz="1800" i="1" dirty="0">
              <a:latin typeface="Calibri" pitchFamily="34"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2" y="4513774"/>
            <a:ext cx="3695666" cy="200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509457" y="1261890"/>
            <a:ext cx="8043402" cy="2092881"/>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err="1"/>
              <a:t>P</a:t>
            </a:r>
            <a:r>
              <a:rPr lang="cs-CZ" sz="2000" dirty="0" err="1" smtClean="0"/>
              <a:t>olyploidi</a:t>
            </a:r>
            <a:r>
              <a:rPr lang="cs-CZ" sz="2000" dirty="0" smtClean="0"/>
              <a:t> s lichým počtem sad chromosomů – </a:t>
            </a:r>
            <a:r>
              <a:rPr lang="en-US" sz="2000" dirty="0" err="1" smtClean="0"/>
              <a:t>prob</a:t>
            </a:r>
            <a:r>
              <a:rPr lang="cs-CZ" sz="2000" dirty="0" err="1" smtClean="0"/>
              <a:t>lém</a:t>
            </a:r>
            <a:r>
              <a:rPr lang="cs-CZ" sz="2000" dirty="0" smtClean="0"/>
              <a:t> s rozchodem chromosomů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t>vysoká produkce aneuploidních gamet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sterilita</a:t>
            </a:r>
            <a:endParaRPr lang="cs-CZ" sz="2000" dirty="0" smtClean="0"/>
          </a:p>
          <a:p>
            <a:pPr marL="342900" indent="-342900">
              <a:spcBef>
                <a:spcPts val="1800"/>
              </a:spcBef>
              <a:buFont typeface="Arial" panose="020B0604020202020204" pitchFamily="34" charset="0"/>
              <a:buChar char="•"/>
            </a:pPr>
            <a:r>
              <a:rPr lang="cs-CZ" sz="2000" dirty="0" err="1" smtClean="0"/>
              <a:t>Polyploidizace</a:t>
            </a:r>
            <a:r>
              <a:rPr lang="cs-CZ" sz="2000" dirty="0" smtClean="0"/>
              <a:t> – často okamžitá reprodukční bariéra s rodičovským druhem/druhy (např. 2n rodiče + 4n potomek </a:t>
            </a:r>
            <a:r>
              <a:rPr lang="cs-CZ" sz="2000" dirty="0" smtClean="0">
                <a:sym typeface="Wingdings" panose="05000000000000000000" pitchFamily="2" charset="2"/>
              </a:rPr>
              <a:t></a:t>
            </a:r>
            <a:r>
              <a:rPr lang="en-US" sz="2000" dirty="0" smtClean="0">
                <a:sym typeface="Wingdings" panose="05000000000000000000" pitchFamily="2" charset="2"/>
              </a:rPr>
              <a:t> 3n </a:t>
            </a:r>
            <a:r>
              <a:rPr lang="cs-CZ" sz="2000" dirty="0" smtClean="0">
                <a:sym typeface="Wingdings" panose="05000000000000000000" pitchFamily="2" charset="2"/>
              </a:rPr>
              <a:t>sterilní </a:t>
            </a:r>
            <a:r>
              <a:rPr lang="en-US" sz="2000" dirty="0" err="1" smtClean="0">
                <a:sym typeface="Wingdings" panose="05000000000000000000" pitchFamily="2" charset="2"/>
              </a:rPr>
              <a:t>potom</a:t>
            </a:r>
            <a:r>
              <a:rPr lang="cs-CZ" sz="2000" dirty="0" err="1" smtClean="0">
                <a:sym typeface="Wingdings" panose="05000000000000000000" pitchFamily="2" charset="2"/>
              </a:rPr>
              <a:t>stvo</a:t>
            </a:r>
            <a:r>
              <a:rPr lang="cs-CZ" sz="2000" dirty="0" smtClean="0">
                <a:sym typeface="Wingdings" panose="05000000000000000000" pitchFamily="2" charset="2"/>
              </a:rPr>
              <a:t>)</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Řešení – samooplození (běžné u rostlin) nebo asexualita</a:t>
            </a:r>
            <a:endParaRPr lang="cs-CZ" sz="2000" dirty="0" smtClean="0"/>
          </a:p>
        </p:txBody>
      </p:sp>
      <p:sp>
        <p:nvSpPr>
          <p:cNvPr id="7" name="Nadpis 1"/>
          <p:cNvSpPr txBox="1">
            <a:spLocks/>
          </p:cNvSpPr>
          <p:nvPr/>
        </p:nvSpPr>
        <p:spPr>
          <a:xfrm>
            <a:off x="756470" y="-383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smtClean="0">
                <a:solidFill>
                  <a:srgbClr val="C00000"/>
                </a:solidFill>
              </a:rPr>
              <a:t>Polyploidizace a vznik nových druhů</a:t>
            </a:r>
            <a:endParaRPr lang="cs-CZ" sz="4000" dirty="0">
              <a:solidFill>
                <a:srgbClr val="C00000"/>
              </a:solidFill>
            </a:endParaRPr>
          </a:p>
        </p:txBody>
      </p:sp>
    </p:spTree>
    <p:extLst>
      <p:ext uri="{BB962C8B-B14F-4D97-AF65-F5344CB8AC3E}">
        <p14:creationId xmlns:p14="http://schemas.microsoft.com/office/powerpoint/2010/main" val="125550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8482" y="-71721"/>
            <a:ext cx="7886700" cy="1325563"/>
          </a:xfrm>
        </p:spPr>
        <p:txBody>
          <a:bodyPr>
            <a:normAutofit/>
          </a:bodyPr>
          <a:lstStyle/>
          <a:p>
            <a:pPr algn="ctr"/>
            <a:r>
              <a:rPr lang="cs-CZ" sz="4000" dirty="0" err="1">
                <a:solidFill>
                  <a:srgbClr val="C00000"/>
                </a:solidFill>
              </a:rPr>
              <a:t>Polyploidizace</a:t>
            </a:r>
            <a:r>
              <a:rPr lang="cs-CZ" sz="4000" dirty="0">
                <a:solidFill>
                  <a:srgbClr val="C00000"/>
                </a:solidFill>
              </a:rPr>
              <a:t> je </a:t>
            </a:r>
            <a:r>
              <a:rPr lang="cs-CZ" sz="4000" dirty="0" smtClean="0">
                <a:solidFill>
                  <a:srgbClr val="C00000"/>
                </a:solidFill>
              </a:rPr>
              <a:t>u rostlin běžná</a:t>
            </a:r>
            <a:endParaRPr lang="cs-CZ" sz="4000" dirty="0">
              <a:solidFill>
                <a:srgbClr val="C00000"/>
              </a:solidFill>
            </a:endParaRPr>
          </a:p>
        </p:txBody>
      </p:sp>
      <p:sp>
        <p:nvSpPr>
          <p:cNvPr id="6" name="TextovéPole 5"/>
          <p:cNvSpPr txBox="1"/>
          <p:nvPr/>
        </p:nvSpPr>
        <p:spPr>
          <a:xfrm>
            <a:off x="5272098" y="1396180"/>
            <a:ext cx="3597582" cy="209288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Všechny semenné rostliny prošly </a:t>
            </a:r>
            <a:r>
              <a:rPr lang="cs-CZ" sz="2000" dirty="0" err="1" smtClean="0"/>
              <a:t>polyplodizací</a:t>
            </a:r>
            <a:r>
              <a:rPr lang="cs-CZ" sz="2000" dirty="0" smtClean="0"/>
              <a:t> (často několikrát)</a:t>
            </a:r>
          </a:p>
          <a:p>
            <a:pPr marL="342900" indent="-342900">
              <a:spcBef>
                <a:spcPts val="1200"/>
              </a:spcBef>
              <a:buFont typeface="Arial" panose="020B0604020202020204" pitchFamily="34" charset="0"/>
              <a:buChar char="•"/>
            </a:pPr>
            <a:r>
              <a:rPr lang="cs-CZ" sz="2000" dirty="0" err="1" smtClean="0"/>
              <a:t>Paleoploidie</a:t>
            </a:r>
            <a:r>
              <a:rPr lang="cs-CZ" sz="2000" dirty="0" smtClean="0"/>
              <a:t> – staré </a:t>
            </a:r>
            <a:r>
              <a:rPr lang="cs-CZ" sz="2000" dirty="0" err="1" smtClean="0"/>
              <a:t>polyploidizace</a:t>
            </a:r>
            <a:r>
              <a:rPr lang="cs-CZ" sz="2000" dirty="0" smtClean="0"/>
              <a:t>, někdy obtížně detekovatelné</a:t>
            </a: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49" y="1253842"/>
            <a:ext cx="4719486" cy="3618272"/>
          </a:xfrm>
          <a:prstGeom prst="rect">
            <a:avLst/>
          </a:prstGeom>
        </p:spPr>
      </p:pic>
      <p:graphicFrame>
        <p:nvGraphicFramePr>
          <p:cNvPr id="12" name="Tabulka 11"/>
          <p:cNvGraphicFramePr>
            <a:graphicFrameLocks noGrp="1"/>
          </p:cNvGraphicFramePr>
          <p:nvPr>
            <p:extLst>
              <p:ext uri="{D42A27DB-BD31-4B8C-83A1-F6EECF244321}">
                <p14:modId xmlns:p14="http://schemas.microsoft.com/office/powerpoint/2010/main" val="1144893145"/>
              </p:ext>
            </p:extLst>
          </p:nvPr>
        </p:nvGraphicFramePr>
        <p:xfrm>
          <a:off x="5212509" y="3944693"/>
          <a:ext cx="3782817" cy="2581229"/>
        </p:xfrm>
        <a:graphic>
          <a:graphicData uri="http://schemas.openxmlformats.org/drawingml/2006/table">
            <a:tbl>
              <a:tblPr firstRow="1" bandRow="1">
                <a:tableStyleId>{5940675A-B579-460E-94D1-54222C63F5DA}</a:tableStyleId>
              </a:tblPr>
              <a:tblGrid>
                <a:gridCol w="2383556"/>
                <a:gridCol w="1399261"/>
              </a:tblGrid>
              <a:tr h="368747">
                <a:tc>
                  <a:txBody>
                    <a:bodyPr/>
                    <a:lstStyle/>
                    <a:p>
                      <a:r>
                        <a:rPr lang="cs-CZ" sz="1700" dirty="0" smtClean="0"/>
                        <a:t>Skupina</a:t>
                      </a:r>
                      <a:endParaRPr lang="cs-CZ" sz="1700" dirty="0"/>
                    </a:p>
                  </a:txBody>
                  <a:tcPr marL="83905" marR="83905" marT="41953" marB="41953"/>
                </a:tc>
                <a:tc>
                  <a:txBody>
                    <a:bodyPr/>
                    <a:lstStyle/>
                    <a:p>
                      <a:r>
                        <a:rPr lang="cs-CZ" sz="1700" dirty="0" smtClean="0"/>
                        <a:t>Počet druhů</a:t>
                      </a:r>
                      <a:endParaRPr lang="cs-CZ" sz="1700" dirty="0"/>
                    </a:p>
                  </a:txBody>
                  <a:tcPr marL="83905" marR="83905" marT="41953" marB="41953"/>
                </a:tc>
              </a:tr>
              <a:tr h="368747">
                <a:tc>
                  <a:txBody>
                    <a:bodyPr/>
                    <a:lstStyle/>
                    <a:p>
                      <a:r>
                        <a:rPr lang="cs-CZ" sz="1700" dirty="0" smtClean="0"/>
                        <a:t>Mechy</a:t>
                      </a:r>
                      <a:endParaRPr lang="cs-CZ" sz="1700" dirty="0"/>
                    </a:p>
                  </a:txBody>
                  <a:tcPr marL="83905" marR="83905" marT="41953" marB="41953"/>
                </a:tc>
                <a:tc>
                  <a:txBody>
                    <a:bodyPr/>
                    <a:lstStyle/>
                    <a:p>
                      <a:r>
                        <a:rPr lang="cs-CZ" sz="1700" dirty="0" smtClean="0"/>
                        <a:t>15 tisíc</a:t>
                      </a:r>
                      <a:endParaRPr lang="cs-CZ" sz="1700" dirty="0"/>
                    </a:p>
                  </a:txBody>
                  <a:tcPr marL="83905" marR="83905" marT="41953" marB="41953"/>
                </a:tc>
              </a:tr>
              <a:tr h="368747">
                <a:tc>
                  <a:txBody>
                    <a:bodyPr/>
                    <a:lstStyle/>
                    <a:p>
                      <a:r>
                        <a:rPr lang="cs-CZ" sz="1700" dirty="0" smtClean="0"/>
                        <a:t>Kapradiny</a:t>
                      </a:r>
                      <a:endParaRPr lang="cs-CZ" sz="1700" dirty="0"/>
                    </a:p>
                  </a:txBody>
                  <a:tcPr marL="83905" marR="83905" marT="41953" marB="41953"/>
                </a:tc>
                <a:tc>
                  <a:txBody>
                    <a:bodyPr/>
                    <a:lstStyle/>
                    <a:p>
                      <a:r>
                        <a:rPr lang="cs-CZ" sz="1700" dirty="0" smtClean="0"/>
                        <a:t>13 tisíc</a:t>
                      </a:r>
                      <a:endParaRPr lang="cs-CZ" sz="1700" dirty="0"/>
                    </a:p>
                  </a:txBody>
                  <a:tcPr marL="83905" marR="83905" marT="41953" marB="41953"/>
                </a:tc>
              </a:tr>
              <a:tr h="368747">
                <a:tc>
                  <a:txBody>
                    <a:bodyPr/>
                    <a:lstStyle/>
                    <a:p>
                      <a:r>
                        <a:rPr lang="cs-CZ" sz="1700" dirty="0" smtClean="0"/>
                        <a:t>Nahosemenné rostliny</a:t>
                      </a:r>
                    </a:p>
                  </a:txBody>
                  <a:tcPr marL="83905" marR="83905" marT="41953" marB="41953"/>
                </a:tc>
                <a:tc>
                  <a:txBody>
                    <a:bodyPr/>
                    <a:lstStyle/>
                    <a:p>
                      <a:r>
                        <a:rPr lang="cs-CZ" sz="1700" dirty="0" smtClean="0"/>
                        <a:t>1 tisíc</a:t>
                      </a:r>
                      <a:endParaRPr lang="cs-CZ" sz="1700" dirty="0"/>
                    </a:p>
                  </a:txBody>
                  <a:tcPr marL="83905" marR="83905" marT="41953" marB="41953"/>
                </a:tc>
              </a:tr>
              <a:tr h="368747">
                <a:tc>
                  <a:txBody>
                    <a:bodyPr/>
                    <a:lstStyle/>
                    <a:p>
                      <a:r>
                        <a:rPr lang="cs-CZ" sz="1700" dirty="0" smtClean="0"/>
                        <a:t>Krytosemenné</a:t>
                      </a:r>
                      <a:r>
                        <a:rPr lang="cs-CZ" sz="1700" baseline="0" dirty="0" smtClean="0"/>
                        <a:t> rostliny</a:t>
                      </a:r>
                      <a:endParaRPr lang="cs-CZ" sz="1700" dirty="0"/>
                    </a:p>
                  </a:txBody>
                  <a:tcPr marL="83905" marR="83905" marT="41953" marB="41953"/>
                </a:tc>
                <a:tc>
                  <a:txBody>
                    <a:bodyPr/>
                    <a:lstStyle/>
                    <a:p>
                      <a:r>
                        <a:rPr lang="cs-CZ" sz="1700" dirty="0" smtClean="0"/>
                        <a:t>260 tisíc</a:t>
                      </a:r>
                      <a:endParaRPr lang="cs-CZ" sz="1700" dirty="0"/>
                    </a:p>
                  </a:txBody>
                  <a:tcPr marL="83905" marR="83905" marT="41953" marB="41953"/>
                </a:tc>
              </a:tr>
              <a:tr h="368747">
                <a:tc>
                  <a:txBody>
                    <a:bodyPr/>
                    <a:lstStyle/>
                    <a:p>
                      <a:r>
                        <a:rPr lang="cs-CZ" sz="1700" dirty="0" smtClean="0"/>
                        <a:t>Zelené řasy</a:t>
                      </a:r>
                      <a:endParaRPr lang="cs-CZ" sz="1700" dirty="0"/>
                    </a:p>
                  </a:txBody>
                  <a:tcPr marL="83905" marR="83905" marT="41953" marB="41953"/>
                </a:tc>
                <a:tc>
                  <a:txBody>
                    <a:bodyPr/>
                    <a:lstStyle/>
                    <a:p>
                      <a:r>
                        <a:rPr lang="cs-CZ" sz="1700" dirty="0" smtClean="0"/>
                        <a:t>4 tisíce</a:t>
                      </a:r>
                      <a:endParaRPr lang="cs-CZ" sz="1700" dirty="0"/>
                    </a:p>
                  </a:txBody>
                  <a:tcPr marL="83905" marR="83905" marT="41953" marB="41953"/>
                </a:tc>
              </a:tr>
              <a:tr h="368747">
                <a:tc>
                  <a:txBody>
                    <a:bodyPr/>
                    <a:lstStyle/>
                    <a:p>
                      <a:r>
                        <a:rPr lang="cs-CZ" sz="1700" dirty="0" smtClean="0"/>
                        <a:t>Ruduchy</a:t>
                      </a:r>
                      <a:endParaRPr lang="cs-CZ" sz="1700" dirty="0"/>
                    </a:p>
                  </a:txBody>
                  <a:tcPr marL="83905" marR="83905" marT="41953" marB="41953"/>
                </a:tc>
                <a:tc>
                  <a:txBody>
                    <a:bodyPr/>
                    <a:lstStyle/>
                    <a:p>
                      <a:r>
                        <a:rPr lang="cs-CZ" sz="1700" dirty="0" smtClean="0"/>
                        <a:t>6 tisíc</a:t>
                      </a:r>
                      <a:endParaRPr lang="cs-CZ" sz="1700" dirty="0"/>
                    </a:p>
                  </a:txBody>
                  <a:tcPr marL="83905" marR="83905" marT="41953" marB="41953"/>
                </a:tc>
              </a:tr>
            </a:tbl>
          </a:graphicData>
        </a:graphic>
      </p:graphicFrame>
      <p:sp>
        <p:nvSpPr>
          <p:cNvPr id="13" name="TextovéPole 12"/>
          <p:cNvSpPr txBox="1"/>
          <p:nvPr/>
        </p:nvSpPr>
        <p:spPr>
          <a:xfrm>
            <a:off x="560440" y="5268158"/>
            <a:ext cx="4229064" cy="1015663"/>
          </a:xfrm>
          <a:prstGeom prst="rect">
            <a:avLst/>
          </a:prstGeom>
          <a:noFill/>
        </p:spPr>
        <p:txBody>
          <a:bodyPr wrap="square" rtlCol="0">
            <a:spAutoFit/>
          </a:bodyPr>
          <a:lstStyle/>
          <a:p>
            <a:r>
              <a:rPr lang="cs-CZ" sz="2000" dirty="0" smtClean="0"/>
              <a:t>Duplikace genomu možná napomohla </a:t>
            </a:r>
            <a:r>
              <a:rPr lang="cs-CZ" sz="2000" dirty="0" err="1" smtClean="0"/>
              <a:t>speciaci</a:t>
            </a:r>
            <a:r>
              <a:rPr lang="cs-CZ" sz="2000" dirty="0" smtClean="0"/>
              <a:t> a úspěšnosti krytosemenných rostlin.</a:t>
            </a:r>
          </a:p>
        </p:txBody>
      </p:sp>
    </p:spTree>
    <p:extLst>
      <p:ext uri="{BB962C8B-B14F-4D97-AF65-F5344CB8AC3E}">
        <p14:creationId xmlns:p14="http://schemas.microsoft.com/office/powerpoint/2010/main" val="277264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p:cNvSpPr>
          <p:nvPr>
            <p:ph type="title" idx="4294967295"/>
          </p:nvPr>
        </p:nvSpPr>
        <p:spPr>
          <a:xfrm>
            <a:off x="468313" y="-17463"/>
            <a:ext cx="8507412" cy="1143001"/>
          </a:xfrm>
        </p:spPr>
        <p:txBody>
          <a:bodyPr>
            <a:normAutofit/>
          </a:bodyPr>
          <a:lstStyle/>
          <a:p>
            <a:pPr algn="ctr" eaLnBrk="1" hangingPunct="1"/>
            <a:r>
              <a:rPr lang="cs-CZ" altLang="cs-CZ" sz="4000" dirty="0" err="1" smtClean="0">
                <a:solidFill>
                  <a:srgbClr val="C00000"/>
                </a:solidFill>
              </a:rPr>
              <a:t>Polyploidizace</a:t>
            </a:r>
            <a:r>
              <a:rPr lang="cs-CZ" altLang="cs-CZ" sz="4000" dirty="0" smtClean="0">
                <a:solidFill>
                  <a:srgbClr val="C00000"/>
                </a:solidFill>
              </a:rPr>
              <a:t> v </a:t>
            </a:r>
            <a:r>
              <a:rPr lang="cs-CZ" altLang="cs-CZ" sz="4000" dirty="0">
                <a:solidFill>
                  <a:srgbClr val="C00000"/>
                </a:solidFill>
              </a:rPr>
              <a:t>historii obratlovců</a:t>
            </a:r>
          </a:p>
        </p:txBody>
      </p:sp>
      <p:sp>
        <p:nvSpPr>
          <p:cNvPr id="9219" name="Text Box 6"/>
          <p:cNvSpPr txBox="1">
            <a:spLocks noChangeArrowheads="1"/>
          </p:cNvSpPr>
          <p:nvPr/>
        </p:nvSpPr>
        <p:spPr bwMode="auto">
          <a:xfrm>
            <a:off x="359646" y="1118847"/>
            <a:ext cx="78116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cs-CZ" altLang="cs-CZ" sz="2000" dirty="0" err="1" smtClean="0">
                <a:latin typeface="Calibri" pitchFamily="34" charset="0"/>
              </a:rPr>
              <a:t>Polyploidizace</a:t>
            </a:r>
            <a:r>
              <a:rPr lang="cs-CZ" altLang="cs-CZ" sz="2000" dirty="0" smtClean="0">
                <a:latin typeface="Calibri" pitchFamily="34" charset="0"/>
              </a:rPr>
              <a:t> u obratlovců </a:t>
            </a:r>
            <a:r>
              <a:rPr lang="cs-CZ" altLang="cs-CZ" sz="2000" dirty="0" smtClean="0">
                <a:latin typeface="Calibri" pitchFamily="34" charset="0"/>
                <a:sym typeface="Wingdings" panose="05000000000000000000" pitchFamily="2" charset="2"/>
              </a:rPr>
              <a:t></a:t>
            </a:r>
            <a:r>
              <a:rPr lang="en-US" altLang="cs-CZ" sz="2000" dirty="0" smtClean="0">
                <a:latin typeface="Calibri" pitchFamily="34" charset="0"/>
                <a:sym typeface="Wingdings" panose="05000000000000000000" pitchFamily="2" charset="2"/>
              </a:rPr>
              <a:t> </a:t>
            </a:r>
            <a:r>
              <a:rPr lang="cs-CZ" altLang="cs-CZ" sz="2000" dirty="0" smtClean="0">
                <a:latin typeface="Calibri" pitchFamily="34" charset="0"/>
                <a:sym typeface="Wingdings" panose="05000000000000000000" pitchFamily="2" charset="2"/>
              </a:rPr>
              <a:t> masová </a:t>
            </a:r>
            <a:r>
              <a:rPr lang="cs-CZ" altLang="cs-CZ" sz="2000" dirty="0" err="1" smtClean="0">
                <a:latin typeface="Calibri" pitchFamily="34" charset="0"/>
                <a:sym typeface="Wingdings" panose="05000000000000000000" pitchFamily="2" charset="2"/>
              </a:rPr>
              <a:t>speciace</a:t>
            </a:r>
            <a:r>
              <a:rPr lang="cs-CZ" altLang="cs-CZ" sz="2000" dirty="0" smtClean="0">
                <a:latin typeface="Calibri" pitchFamily="34" charset="0"/>
                <a:sym typeface="Wingdings" panose="05000000000000000000" pitchFamily="2" charset="2"/>
              </a:rPr>
              <a:t> </a:t>
            </a:r>
            <a:r>
              <a:rPr lang="cs-CZ" altLang="cs-CZ" sz="2000" dirty="0" smtClean="0">
                <a:latin typeface="Calibri" pitchFamily="34" charset="0"/>
              </a:rPr>
              <a:t>(</a:t>
            </a:r>
            <a:r>
              <a:rPr lang="cs-CZ" altLang="cs-CZ" sz="2000" dirty="0" err="1" smtClean="0">
                <a:latin typeface="Calibri" pitchFamily="34" charset="0"/>
              </a:rPr>
              <a:t>2x</a:t>
            </a:r>
            <a:r>
              <a:rPr lang="cs-CZ" altLang="cs-CZ" sz="2000" dirty="0" smtClean="0">
                <a:latin typeface="Calibri" pitchFamily="34" charset="0"/>
              </a:rPr>
              <a:t> </a:t>
            </a:r>
            <a:r>
              <a:rPr lang="cs-CZ" altLang="cs-CZ" sz="2000" dirty="0">
                <a:latin typeface="Calibri" pitchFamily="34" charset="0"/>
              </a:rPr>
              <a:t>na bázi obratlovců, další na bázi </a:t>
            </a:r>
            <a:r>
              <a:rPr lang="cs-CZ" altLang="cs-CZ" sz="2000" dirty="0" smtClean="0">
                <a:latin typeface="Calibri" pitchFamily="34" charset="0"/>
              </a:rPr>
              <a:t>ryb </a:t>
            </a:r>
            <a:r>
              <a:rPr lang="cs-CZ" altLang="cs-CZ" sz="2000" dirty="0">
                <a:latin typeface="Calibri" pitchFamily="34" charset="0"/>
              </a:rPr>
              <a:t>+ další u jednotlivých skupin </a:t>
            </a:r>
            <a:r>
              <a:rPr lang="cs-CZ" altLang="cs-CZ" sz="2000" dirty="0" smtClean="0">
                <a:latin typeface="Calibri" pitchFamily="34" charset="0"/>
              </a:rPr>
              <a:t>obratlovců</a:t>
            </a:r>
            <a:endParaRPr lang="cs-CZ" altLang="cs-CZ" sz="2000" dirty="0">
              <a:latin typeface="Calibri" pitchFamily="34" charset="0"/>
            </a:endParaRPr>
          </a:p>
        </p:txBody>
      </p:sp>
      <p:pic>
        <p:nvPicPr>
          <p:cNvPr id="1095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2033319"/>
            <a:ext cx="4886325" cy="36480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626" name="Text Box 58"/>
          <p:cNvSpPr txBox="1">
            <a:spLocks noChangeArrowheads="1"/>
          </p:cNvSpPr>
          <p:nvPr/>
        </p:nvSpPr>
        <p:spPr bwMode="auto">
          <a:xfrm>
            <a:off x="359646" y="2267020"/>
            <a:ext cx="3600450"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buFontTx/>
              <a:buNone/>
            </a:pPr>
            <a:r>
              <a:rPr lang="cs-CZ" altLang="cs-CZ" sz="2000" dirty="0">
                <a:solidFill>
                  <a:srgbClr val="0070C0"/>
                </a:solidFill>
                <a:latin typeface="Calibri" pitchFamily="34" charset="0"/>
              </a:rPr>
              <a:t>Počty druhů obratlovců (celkem </a:t>
            </a:r>
            <a:r>
              <a:rPr lang="en-US" altLang="cs-CZ" sz="2000" dirty="0">
                <a:solidFill>
                  <a:srgbClr val="0070C0"/>
                </a:solidFill>
                <a:latin typeface="Calibri" pitchFamily="34" charset="0"/>
              </a:rPr>
              <a:t>&gt;62 tis</a:t>
            </a:r>
            <a:r>
              <a:rPr lang="cs-CZ" altLang="cs-CZ" sz="2000" dirty="0" err="1">
                <a:solidFill>
                  <a:srgbClr val="0070C0"/>
                </a:solidFill>
                <a:latin typeface="Calibri" pitchFamily="34" charset="0"/>
              </a:rPr>
              <a:t>íc</a:t>
            </a:r>
            <a:r>
              <a:rPr lang="cs-CZ" altLang="cs-CZ" sz="2000" dirty="0">
                <a:solidFill>
                  <a:srgbClr val="0070C0"/>
                </a:solidFill>
                <a:latin typeface="Calibri" pitchFamily="34" charset="0"/>
              </a:rPr>
              <a:t>)</a:t>
            </a:r>
          </a:p>
          <a:p>
            <a:pPr eaLnBrk="1" hangingPunct="1">
              <a:spcBef>
                <a:spcPts val="1200"/>
              </a:spcBef>
              <a:buFontTx/>
              <a:buNone/>
            </a:pPr>
            <a:r>
              <a:rPr lang="cs-CZ" altLang="cs-CZ" sz="2000" dirty="0">
                <a:latin typeface="Calibri" pitchFamily="34" charset="0"/>
              </a:rPr>
              <a:t>Savci – cca 5,5 tisíc</a:t>
            </a:r>
          </a:p>
          <a:p>
            <a:pPr eaLnBrk="1" hangingPunct="1">
              <a:spcBef>
                <a:spcPts val="1200"/>
              </a:spcBef>
              <a:buFontTx/>
              <a:buNone/>
            </a:pPr>
            <a:r>
              <a:rPr lang="cs-CZ" altLang="cs-CZ" sz="2000" dirty="0">
                <a:latin typeface="Calibri" pitchFamily="34" charset="0"/>
              </a:rPr>
              <a:t>Ptáci – cca 10 tisíc </a:t>
            </a:r>
          </a:p>
          <a:p>
            <a:pPr eaLnBrk="1" hangingPunct="1">
              <a:spcBef>
                <a:spcPts val="1200"/>
              </a:spcBef>
              <a:buFontTx/>
              <a:buNone/>
            </a:pPr>
            <a:r>
              <a:rPr lang="cs-CZ" altLang="cs-CZ" sz="2000" dirty="0">
                <a:latin typeface="Calibri" pitchFamily="34" charset="0"/>
              </a:rPr>
              <a:t>Plazi (bez ptáků) – cca 9 tisíc</a:t>
            </a:r>
          </a:p>
          <a:p>
            <a:pPr eaLnBrk="1" hangingPunct="1">
              <a:spcBef>
                <a:spcPts val="1200"/>
              </a:spcBef>
              <a:buFontTx/>
              <a:buNone/>
            </a:pPr>
            <a:r>
              <a:rPr lang="cs-CZ" altLang="cs-CZ" sz="2000" dirty="0">
                <a:latin typeface="Calibri" pitchFamily="34" charset="0"/>
              </a:rPr>
              <a:t>Obojživelníci – cca 6,5 tisíc</a:t>
            </a:r>
          </a:p>
          <a:p>
            <a:pPr eaLnBrk="1" hangingPunct="1">
              <a:spcBef>
                <a:spcPts val="1200"/>
              </a:spcBef>
              <a:buFontTx/>
              <a:buNone/>
            </a:pPr>
            <a:r>
              <a:rPr lang="cs-CZ" altLang="cs-CZ" sz="2000" dirty="0">
                <a:solidFill>
                  <a:srgbClr val="FF0000"/>
                </a:solidFill>
                <a:latin typeface="Calibri" pitchFamily="34" charset="0"/>
              </a:rPr>
              <a:t>Ryby – </a:t>
            </a:r>
            <a:r>
              <a:rPr lang="en-US" altLang="cs-CZ" sz="2000" dirty="0">
                <a:solidFill>
                  <a:srgbClr val="FF0000"/>
                </a:solidFill>
                <a:latin typeface="Calibri" pitchFamily="34" charset="0"/>
              </a:rPr>
              <a:t>&gt;</a:t>
            </a:r>
            <a:r>
              <a:rPr lang="cs-CZ" altLang="cs-CZ" sz="2000" dirty="0">
                <a:solidFill>
                  <a:srgbClr val="FF0000"/>
                </a:solidFill>
                <a:latin typeface="Calibri" pitchFamily="34" charset="0"/>
              </a:rPr>
              <a:t>31 tisíc </a:t>
            </a:r>
            <a:r>
              <a:rPr lang="cs-CZ" altLang="cs-CZ" sz="1800" dirty="0">
                <a:solidFill>
                  <a:srgbClr val="FF0000"/>
                </a:solidFill>
                <a:latin typeface="Calibri" pitchFamily="34" charset="0"/>
              </a:rPr>
              <a:t>		</a:t>
            </a:r>
          </a:p>
        </p:txBody>
      </p:sp>
      <p:sp>
        <p:nvSpPr>
          <p:cNvPr id="2" name="TextovéPole 1"/>
          <p:cNvSpPr txBox="1"/>
          <p:nvPr/>
        </p:nvSpPr>
        <p:spPr>
          <a:xfrm>
            <a:off x="280988" y="5882808"/>
            <a:ext cx="8272563" cy="707886"/>
          </a:xfrm>
          <a:prstGeom prst="rect">
            <a:avLst/>
          </a:prstGeom>
          <a:noFill/>
        </p:spPr>
        <p:txBody>
          <a:bodyPr wrap="square" rtlCol="0">
            <a:spAutoFit/>
          </a:bodyPr>
          <a:lstStyle/>
          <a:p>
            <a:r>
              <a:rPr lang="cs-CZ" sz="2000" dirty="0" smtClean="0">
                <a:solidFill>
                  <a:srgbClr val="FF0000"/>
                </a:solidFill>
              </a:rPr>
              <a:t>U člověka není polyploidie slučitelná se životem (zodpovědná za cca 10 % potratů).</a:t>
            </a:r>
          </a:p>
        </p:txBody>
      </p:sp>
    </p:spTree>
    <p:extLst>
      <p:ext uri="{BB962C8B-B14F-4D97-AF65-F5344CB8AC3E}">
        <p14:creationId xmlns:p14="http://schemas.microsoft.com/office/powerpoint/2010/main" val="25444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6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10962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1360" y="20320"/>
            <a:ext cx="7886700" cy="1325563"/>
          </a:xfrm>
        </p:spPr>
        <p:txBody>
          <a:bodyPr>
            <a:normAutofit/>
          </a:bodyPr>
          <a:lstStyle/>
          <a:p>
            <a:pPr algn="ctr"/>
            <a:r>
              <a:rPr lang="cs-CZ" sz="4000" dirty="0">
                <a:solidFill>
                  <a:srgbClr val="C00000"/>
                </a:solidFill>
              </a:rPr>
              <a:t>Rekapitulace - </a:t>
            </a:r>
            <a:r>
              <a:rPr lang="cs-CZ" sz="4000" dirty="0" err="1">
                <a:solidFill>
                  <a:srgbClr val="C00000"/>
                </a:solidFill>
              </a:rPr>
              <a:t>polyploidizace</a:t>
            </a:r>
            <a:endParaRPr lang="en-US" sz="4000" dirty="0">
              <a:solidFill>
                <a:srgbClr val="C00000"/>
              </a:solidFill>
            </a:endParaRPr>
          </a:p>
        </p:txBody>
      </p:sp>
      <p:sp>
        <p:nvSpPr>
          <p:cNvPr id="3" name="TextovéPole 2"/>
          <p:cNvSpPr txBox="1"/>
          <p:nvPr/>
        </p:nvSpPr>
        <p:spPr>
          <a:xfrm>
            <a:off x="721360" y="1422400"/>
            <a:ext cx="7498080" cy="475514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 zmnožení celých sad chromosomů</a:t>
            </a:r>
          </a:p>
          <a:p>
            <a:pPr marL="342900" indent="-342900">
              <a:spcBef>
                <a:spcPts val="1800"/>
              </a:spcBef>
              <a:buFont typeface="Arial" panose="020B0604020202020204" pitchFamily="34" charset="0"/>
              <a:buChar char="•"/>
            </a:pPr>
            <a:r>
              <a:rPr lang="cs-CZ" sz="2200" dirty="0"/>
              <a:t>V</a:t>
            </a:r>
            <a:r>
              <a:rPr lang="cs-CZ" sz="2200" dirty="0" smtClean="0"/>
              <a:t>zniká chybou meiózy nebo splynutím dceřiných  buněk po rozdělení zygoty</a:t>
            </a:r>
          </a:p>
          <a:p>
            <a:pPr marL="342900" indent="-342900">
              <a:spcBef>
                <a:spcPts val="1800"/>
              </a:spcBef>
              <a:buFont typeface="Arial" panose="020B0604020202020204" pitchFamily="34" charset="0"/>
              <a:buChar char="•"/>
            </a:pPr>
            <a:r>
              <a:rPr lang="cs-CZ" sz="2200" dirty="0" smtClean="0"/>
              <a:t>Časté u rostlin a ryb</a:t>
            </a:r>
          </a:p>
          <a:p>
            <a:pPr marL="342900" indent="-342900">
              <a:spcBef>
                <a:spcPts val="1800"/>
              </a:spcBef>
              <a:buFont typeface="Arial" panose="020B0604020202020204" pitchFamily="34" charset="0"/>
              <a:buChar char="•"/>
            </a:pPr>
            <a:r>
              <a:rPr lang="cs-CZ" sz="2200" dirty="0" smtClean="0"/>
              <a:t>V historii obratlovců 2 kola duplikace genomu</a:t>
            </a:r>
          </a:p>
          <a:p>
            <a:pPr marL="342900" indent="-342900">
              <a:spcBef>
                <a:spcPts val="1800"/>
              </a:spcBef>
              <a:buFont typeface="Arial" panose="020B0604020202020204" pitchFamily="34" charset="0"/>
              <a:buChar char="•"/>
            </a:pPr>
            <a:r>
              <a:rPr lang="cs-CZ" sz="2200" dirty="0" smtClean="0"/>
              <a:t>Dnes u většiny savců neslučitelné se životem</a:t>
            </a:r>
          </a:p>
          <a:p>
            <a:pPr marL="342900" indent="-342900">
              <a:spcBef>
                <a:spcPts val="1800"/>
              </a:spcBef>
              <a:buFont typeface="Arial" panose="020B0604020202020204" pitchFamily="34" charset="0"/>
              <a:buChar char="•"/>
            </a:pPr>
            <a:r>
              <a:rPr lang="cs-CZ" sz="2200" dirty="0" smtClean="0"/>
              <a:t>Po </a:t>
            </a:r>
            <a:r>
              <a:rPr lang="cs-CZ" sz="2200" dirty="0" err="1" smtClean="0"/>
              <a:t>polyploidizaci</a:t>
            </a:r>
            <a:r>
              <a:rPr lang="cs-CZ" sz="2200" dirty="0" smtClean="0"/>
              <a:t> často masivní přestavby genomu</a:t>
            </a:r>
          </a:p>
          <a:p>
            <a:pPr marL="342900" indent="-342900">
              <a:spcBef>
                <a:spcPts val="1800"/>
              </a:spcBef>
              <a:buFont typeface="Arial" panose="020B0604020202020204" pitchFamily="34" charset="0"/>
              <a:buChar char="•"/>
            </a:pPr>
            <a:r>
              <a:rPr lang="cs-CZ" sz="2200" dirty="0" err="1" smtClean="0"/>
              <a:t>Autopolyploidi</a:t>
            </a:r>
            <a:r>
              <a:rPr lang="cs-CZ" sz="2200" dirty="0" smtClean="0"/>
              <a:t> vs. </a:t>
            </a:r>
            <a:r>
              <a:rPr lang="cs-CZ" sz="2200" dirty="0" err="1" smtClean="0"/>
              <a:t>allopolyploidi</a:t>
            </a:r>
            <a:endParaRPr lang="cs-CZ" sz="2200" dirty="0" smtClean="0"/>
          </a:p>
          <a:p>
            <a:pPr marL="342900" indent="-342900">
              <a:spcBef>
                <a:spcPts val="1800"/>
              </a:spcBef>
              <a:buFont typeface="Arial" panose="020B0604020202020204" pitchFamily="34" charset="0"/>
              <a:buChar char="•"/>
            </a:pPr>
            <a:r>
              <a:rPr lang="cs-CZ" sz="2200" dirty="0" smtClean="0"/>
              <a:t>Někdy vznik nového druhu </a:t>
            </a:r>
            <a:endParaRPr lang="en-US" sz="2200" dirty="0" smtClean="0"/>
          </a:p>
        </p:txBody>
      </p:sp>
    </p:spTree>
    <p:extLst>
      <p:ext uri="{BB962C8B-B14F-4D97-AF65-F5344CB8AC3E}">
        <p14:creationId xmlns:p14="http://schemas.microsoft.com/office/powerpoint/2010/main" val="7371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105" y="87549"/>
            <a:ext cx="7886700" cy="1325563"/>
          </a:xfrm>
        </p:spPr>
        <p:txBody>
          <a:bodyPr vert="horz" lIns="91440" tIns="45720" rIns="91440" bIns="45720" rtlCol="0" anchor="ctr">
            <a:normAutofit/>
          </a:bodyPr>
          <a:lstStyle/>
          <a:p>
            <a:pPr algn="ctr"/>
            <a:r>
              <a:rPr lang="cs-CZ" sz="4000" dirty="0">
                <a:solidFill>
                  <a:srgbClr val="C00000"/>
                </a:solidFill>
              </a:rPr>
              <a:t>Velikost genomu neodpovídá počtu genů</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05" y="1572505"/>
            <a:ext cx="7509462" cy="4993666"/>
          </a:xfrm>
          <a:prstGeom prst="rect">
            <a:avLst/>
          </a:prstGeom>
        </p:spPr>
      </p:pic>
    </p:spTree>
    <p:extLst>
      <p:ext uri="{BB962C8B-B14F-4D97-AF65-F5344CB8AC3E}">
        <p14:creationId xmlns:p14="http://schemas.microsoft.com/office/powerpoint/2010/main" val="13664106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Aneuploidie </a:t>
            </a:r>
            <a:r>
              <a:rPr lang="cs-CZ" sz="4000" dirty="0" smtClean="0">
                <a:solidFill>
                  <a:srgbClr val="C00000"/>
                </a:solidFill>
              </a:rPr>
              <a:t>= </a:t>
            </a:r>
            <a:r>
              <a:rPr lang="cs-CZ" sz="4000" dirty="0">
                <a:solidFill>
                  <a:srgbClr val="C00000"/>
                </a:solidFill>
              </a:rPr>
              <a:t>změny počtu jednotlivých chromosomů</a:t>
            </a:r>
            <a:endParaRPr lang="en-US" sz="4000" dirty="0">
              <a:solidFill>
                <a:srgbClr val="C00000"/>
              </a:solidFill>
            </a:endParaRPr>
          </a:p>
        </p:txBody>
      </p:sp>
      <p:sp>
        <p:nvSpPr>
          <p:cNvPr id="3" name="TextovéPole 2"/>
          <p:cNvSpPr txBox="1"/>
          <p:nvPr/>
        </p:nvSpPr>
        <p:spPr>
          <a:xfrm>
            <a:off x="695654" y="1989892"/>
            <a:ext cx="4140506" cy="3385542"/>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cs-CZ" sz="2200" dirty="0" err="1" smtClean="0"/>
              <a:t>Monosomie</a:t>
            </a:r>
            <a:r>
              <a:rPr lang="cs-CZ" sz="2200" dirty="0" smtClean="0"/>
              <a:t> – v buňce je jen jeden homolog</a:t>
            </a:r>
          </a:p>
          <a:p>
            <a:pPr marL="342900" indent="-342900">
              <a:spcAft>
                <a:spcPts val="2400"/>
              </a:spcAft>
              <a:buFont typeface="Arial" panose="020B0604020202020204" pitchFamily="34" charset="0"/>
              <a:buChar char="•"/>
            </a:pPr>
            <a:r>
              <a:rPr lang="cs-CZ" sz="2200" dirty="0" err="1" smtClean="0"/>
              <a:t>Trisomie</a:t>
            </a:r>
            <a:r>
              <a:rPr lang="cs-CZ" sz="2200" dirty="0" smtClean="0"/>
              <a:t> – v buňce jsou tři homologní chromosomy</a:t>
            </a:r>
          </a:p>
          <a:p>
            <a:pPr marL="342900" indent="-342900">
              <a:spcAft>
                <a:spcPts val="2400"/>
              </a:spcAft>
              <a:buFont typeface="Arial" panose="020B0604020202020204" pitchFamily="34" charset="0"/>
              <a:buChar char="•"/>
            </a:pPr>
            <a:r>
              <a:rPr lang="cs-CZ" sz="2200" dirty="0" smtClean="0"/>
              <a:t>Ostatní chromosomy jsou v párech</a:t>
            </a:r>
          </a:p>
          <a:p>
            <a:pPr marL="342900" indent="-342900">
              <a:spcAft>
                <a:spcPts val="2400"/>
              </a:spcAft>
              <a:buFont typeface="Arial" panose="020B0604020202020204" pitchFamily="34" charset="0"/>
              <a:buChar char="•"/>
            </a:pPr>
            <a:r>
              <a:rPr lang="cs-CZ" sz="2200" dirty="0" smtClean="0"/>
              <a:t>Vznik </a:t>
            </a:r>
            <a:r>
              <a:rPr lang="cs-CZ" sz="2200" dirty="0" err="1" smtClean="0"/>
              <a:t>nondisjunkcí</a:t>
            </a:r>
            <a:r>
              <a:rPr lang="cs-CZ" sz="2200" dirty="0" smtClean="0"/>
              <a:t> </a:t>
            </a:r>
            <a:endParaRPr lang="en-US" sz="2200" dirty="0" smtClean="0"/>
          </a:p>
        </p:txBody>
      </p:sp>
      <p:pic>
        <p:nvPicPr>
          <p:cNvPr id="4" name="Picture 6" descr="171-Karyotype-Down-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9906" y="2036086"/>
            <a:ext cx="3054730" cy="32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948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8285" y="86831"/>
            <a:ext cx="7886700" cy="1325563"/>
          </a:xfrm>
        </p:spPr>
        <p:txBody>
          <a:bodyPr>
            <a:normAutofit/>
          </a:bodyPr>
          <a:lstStyle/>
          <a:p>
            <a:pPr algn="ctr"/>
            <a:r>
              <a:rPr lang="cs-CZ" sz="4000" dirty="0" err="1">
                <a:solidFill>
                  <a:srgbClr val="C00000"/>
                </a:solidFill>
              </a:rPr>
              <a:t>Nondisjunkce</a:t>
            </a:r>
            <a:endParaRPr lang="cs-CZ" sz="4000" dirty="0">
              <a:solidFill>
                <a:srgbClr val="C00000"/>
              </a:solidFill>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477" y="2406798"/>
            <a:ext cx="8515350" cy="3625431"/>
          </a:xfrm>
          <a:prstGeom prst="rect">
            <a:avLst/>
          </a:prstGeom>
        </p:spPr>
      </p:pic>
      <p:sp>
        <p:nvSpPr>
          <p:cNvPr id="4" name="TextovéPole 3"/>
          <p:cNvSpPr txBox="1"/>
          <p:nvPr/>
        </p:nvSpPr>
        <p:spPr>
          <a:xfrm>
            <a:off x="457200" y="1196950"/>
            <a:ext cx="6228372" cy="430887"/>
          </a:xfrm>
          <a:prstGeom prst="rect">
            <a:avLst/>
          </a:prstGeom>
          <a:noFill/>
        </p:spPr>
        <p:txBody>
          <a:bodyPr wrap="none" rtlCol="0">
            <a:spAutoFit/>
          </a:bodyPr>
          <a:lstStyle/>
          <a:p>
            <a:r>
              <a:rPr lang="cs-CZ" sz="2200" dirty="0" smtClean="0"/>
              <a:t>= chyba v rozchodu chromosomů během dělení jádra</a:t>
            </a:r>
          </a:p>
        </p:txBody>
      </p:sp>
      <p:sp>
        <p:nvSpPr>
          <p:cNvPr id="5" name="Obdélník 4"/>
          <p:cNvSpPr/>
          <p:nvPr/>
        </p:nvSpPr>
        <p:spPr>
          <a:xfrm>
            <a:off x="6419272" y="2336800"/>
            <a:ext cx="2549237" cy="4184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768436" y="2133600"/>
            <a:ext cx="2549237" cy="4184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4511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6785" y="111738"/>
            <a:ext cx="7886700" cy="1325563"/>
          </a:xfrm>
        </p:spPr>
        <p:txBody>
          <a:bodyPr>
            <a:normAutofit/>
          </a:bodyPr>
          <a:lstStyle/>
          <a:p>
            <a:pPr algn="ctr"/>
            <a:r>
              <a:rPr lang="cs-CZ" sz="4000" dirty="0">
                <a:solidFill>
                  <a:srgbClr val="C00000"/>
                </a:solidFill>
              </a:rPr>
              <a:t>Aneuploidie lidských chromosomů</a:t>
            </a:r>
            <a:endParaRPr lang="en-US" sz="4000" dirty="0">
              <a:solidFill>
                <a:srgbClr val="C00000"/>
              </a:solidFill>
            </a:endParaRPr>
          </a:p>
        </p:txBody>
      </p:sp>
      <p:sp>
        <p:nvSpPr>
          <p:cNvPr id="3" name="TextovéPole 2"/>
          <p:cNvSpPr txBox="1"/>
          <p:nvPr/>
        </p:nvSpPr>
        <p:spPr>
          <a:xfrm>
            <a:off x="638976" y="1443210"/>
            <a:ext cx="7755875" cy="5155257"/>
          </a:xfrm>
          <a:prstGeom prst="rect">
            <a:avLst/>
          </a:prstGeom>
          <a:noFill/>
        </p:spPr>
        <p:txBody>
          <a:bodyPr wrap="square" rtlCol="0">
            <a:spAutoFit/>
          </a:bodyPr>
          <a:lstStyle/>
          <a:p>
            <a:pPr>
              <a:spcBef>
                <a:spcPts val="1800"/>
              </a:spcBef>
            </a:pPr>
            <a:r>
              <a:rPr lang="cs-CZ" sz="2400" b="1" dirty="0" smtClean="0">
                <a:solidFill>
                  <a:srgbClr val="0070C0"/>
                </a:solidFill>
              </a:rPr>
              <a:t>Pohlavní chromosomy</a:t>
            </a:r>
          </a:p>
          <a:p>
            <a:pPr marL="342900" indent="-342900">
              <a:spcBef>
                <a:spcPts val="1800"/>
              </a:spcBef>
              <a:buFont typeface="Arial" panose="020B0604020202020204" pitchFamily="34" charset="0"/>
              <a:buChar char="•"/>
            </a:pPr>
            <a:r>
              <a:rPr lang="cs-CZ" sz="2200" dirty="0" smtClean="0"/>
              <a:t>aneuploidie lépe tolerované než u </a:t>
            </a:r>
            <a:r>
              <a:rPr lang="cs-CZ" sz="2200" dirty="0" err="1" smtClean="0"/>
              <a:t>autosomů</a:t>
            </a:r>
            <a:endParaRPr lang="cs-CZ" sz="2200" dirty="0" smtClean="0"/>
          </a:p>
          <a:p>
            <a:pPr marL="342900" indent="-342900">
              <a:spcBef>
                <a:spcPts val="1800"/>
              </a:spcBef>
              <a:buFont typeface="Arial" panose="020B0604020202020204" pitchFamily="34" charset="0"/>
              <a:buChar char="•"/>
            </a:pPr>
            <a:r>
              <a:rPr lang="cs-CZ" sz="2200" dirty="0" err="1" smtClean="0"/>
              <a:t>monosomie</a:t>
            </a:r>
            <a:r>
              <a:rPr lang="cs-CZ" sz="2200" dirty="0" smtClean="0"/>
              <a:t> X (</a:t>
            </a:r>
            <a:r>
              <a:rPr lang="cs-CZ" sz="2200" dirty="0" err="1" smtClean="0"/>
              <a:t>Turnerův</a:t>
            </a:r>
            <a:r>
              <a:rPr lang="cs-CZ" sz="2200" dirty="0" smtClean="0"/>
              <a:t> syndrom)</a:t>
            </a:r>
          </a:p>
          <a:p>
            <a:pPr marL="342900" indent="-342900">
              <a:spcBef>
                <a:spcPts val="1800"/>
              </a:spcBef>
              <a:buFont typeface="Arial" panose="020B0604020202020204" pitchFamily="34" charset="0"/>
              <a:buChar char="•"/>
            </a:pPr>
            <a:r>
              <a:rPr lang="cs-CZ" sz="2200" dirty="0" err="1" smtClean="0"/>
              <a:t>trisomie</a:t>
            </a:r>
            <a:r>
              <a:rPr lang="cs-CZ" sz="2200" dirty="0" smtClean="0"/>
              <a:t> </a:t>
            </a:r>
            <a:r>
              <a:rPr lang="cs-CZ" sz="2200" dirty="0" err="1" smtClean="0"/>
              <a:t>XXY</a:t>
            </a:r>
            <a:r>
              <a:rPr lang="cs-CZ" sz="2200" dirty="0" smtClean="0"/>
              <a:t> (</a:t>
            </a:r>
            <a:r>
              <a:rPr lang="cs-CZ" sz="2200" dirty="0" err="1"/>
              <a:t>K</a:t>
            </a:r>
            <a:r>
              <a:rPr lang="cs-CZ" sz="2200" dirty="0" err="1" smtClean="0"/>
              <a:t>linefelterův</a:t>
            </a:r>
            <a:r>
              <a:rPr lang="cs-CZ" sz="2200" dirty="0" smtClean="0"/>
              <a:t> syndrom), XXX (superžena), </a:t>
            </a:r>
            <a:r>
              <a:rPr lang="cs-CZ" sz="2200" dirty="0" err="1" smtClean="0"/>
              <a:t>XYY</a:t>
            </a:r>
            <a:r>
              <a:rPr lang="cs-CZ" sz="2200" dirty="0" smtClean="0"/>
              <a:t> (supermuž)</a:t>
            </a:r>
          </a:p>
          <a:p>
            <a:pPr>
              <a:spcBef>
                <a:spcPts val="1800"/>
              </a:spcBef>
            </a:pPr>
            <a:r>
              <a:rPr lang="cs-CZ" sz="2400" b="1" dirty="0" err="1">
                <a:solidFill>
                  <a:srgbClr val="0070C0"/>
                </a:solidFill>
              </a:rPr>
              <a:t>Autosomy</a:t>
            </a:r>
            <a:endParaRPr lang="cs-CZ" sz="2400" b="1" dirty="0">
              <a:solidFill>
                <a:srgbClr val="0070C0"/>
              </a:solidFill>
            </a:endParaRPr>
          </a:p>
          <a:p>
            <a:pPr marL="342900" indent="-342900">
              <a:spcBef>
                <a:spcPts val="1800"/>
              </a:spcBef>
              <a:buFont typeface="Arial" panose="020B0604020202020204" pitchFamily="34" charset="0"/>
              <a:buChar char="•"/>
            </a:pPr>
            <a:r>
              <a:rPr lang="cs-CZ" sz="2200" dirty="0" err="1" smtClean="0"/>
              <a:t>monosomie</a:t>
            </a:r>
            <a:r>
              <a:rPr lang="cs-CZ" sz="2200" dirty="0" smtClean="0"/>
              <a:t> neslučitelné se životem</a:t>
            </a:r>
          </a:p>
          <a:p>
            <a:pPr marL="342900" indent="-342900">
              <a:spcBef>
                <a:spcPts val="1800"/>
              </a:spcBef>
              <a:buFont typeface="Arial" panose="020B0604020202020204" pitchFamily="34" charset="0"/>
              <a:buChar char="•"/>
            </a:pPr>
            <a:r>
              <a:rPr lang="cs-CZ" sz="2200" dirty="0" err="1" smtClean="0"/>
              <a:t>trisomie</a:t>
            </a:r>
            <a:r>
              <a:rPr lang="cs-CZ" sz="2200" dirty="0" smtClean="0"/>
              <a:t> slučitelné se životem jen u chromosomu č. 13, 18 a 21</a:t>
            </a:r>
          </a:p>
          <a:p>
            <a:pPr marL="342900" indent="-342900">
              <a:spcBef>
                <a:spcPts val="1800"/>
              </a:spcBef>
              <a:buFont typeface="Arial" panose="020B0604020202020204" pitchFamily="34" charset="0"/>
              <a:buChar char="•"/>
            </a:pPr>
            <a:r>
              <a:rPr lang="cs-CZ" sz="2200" dirty="0" smtClean="0"/>
              <a:t>dlouhodobě slučitelná se životem jen </a:t>
            </a:r>
            <a:r>
              <a:rPr lang="cs-CZ" sz="2200" dirty="0" err="1" smtClean="0"/>
              <a:t>trisomie</a:t>
            </a:r>
            <a:r>
              <a:rPr lang="cs-CZ" sz="2200" dirty="0" smtClean="0"/>
              <a:t> 21 (Downův syndrom), výjimečně </a:t>
            </a:r>
            <a:r>
              <a:rPr lang="cs-CZ" sz="2200" dirty="0" err="1" smtClean="0"/>
              <a:t>Edwardsův</a:t>
            </a:r>
            <a:r>
              <a:rPr lang="cs-CZ" sz="2200" dirty="0" smtClean="0"/>
              <a:t> syndrom</a:t>
            </a:r>
            <a:endParaRPr lang="en-US" sz="2200" dirty="0" smtClean="0"/>
          </a:p>
        </p:txBody>
      </p:sp>
    </p:spTree>
    <p:extLst>
      <p:ext uri="{BB962C8B-B14F-4D97-AF65-F5344CB8AC3E}">
        <p14:creationId xmlns:p14="http://schemas.microsoft.com/office/powerpoint/2010/main" val="80129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Autofit/>
          </a:bodyPr>
          <a:lstStyle/>
          <a:p>
            <a:pPr eaLnBrk="1" hangingPunct="1"/>
            <a:r>
              <a:rPr lang="cs-CZ" altLang="cs-CZ" sz="4000" dirty="0" err="1">
                <a:solidFill>
                  <a:srgbClr val="C00000"/>
                </a:solidFill>
              </a:rPr>
              <a:t>Edwardsův</a:t>
            </a:r>
            <a:r>
              <a:rPr lang="cs-CZ" altLang="cs-CZ" sz="4000" dirty="0">
                <a:solidFill>
                  <a:srgbClr val="C00000"/>
                </a:solidFill>
              </a:rPr>
              <a:t> syndrom – </a:t>
            </a:r>
            <a:r>
              <a:rPr lang="cs-CZ" altLang="cs-CZ" sz="4000" dirty="0" err="1">
                <a:solidFill>
                  <a:srgbClr val="C00000"/>
                </a:solidFill>
              </a:rPr>
              <a:t>trisomie</a:t>
            </a:r>
            <a:r>
              <a:rPr lang="cs-CZ" altLang="cs-CZ" sz="4000" dirty="0">
                <a:solidFill>
                  <a:srgbClr val="C00000"/>
                </a:solidFill>
              </a:rPr>
              <a:t> chromosomu 18</a:t>
            </a:r>
          </a:p>
        </p:txBody>
      </p:sp>
      <p:sp>
        <p:nvSpPr>
          <p:cNvPr id="11268" name="Rectangle 4"/>
          <p:cNvSpPr>
            <a:spLocks noChangeArrowheads="1"/>
          </p:cNvSpPr>
          <p:nvPr/>
        </p:nvSpPr>
        <p:spPr bwMode="auto">
          <a:xfrm>
            <a:off x="5336381" y="974726"/>
            <a:ext cx="35814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600"/>
              </a:spcBef>
              <a:spcAft>
                <a:spcPts val="1200"/>
              </a:spcAft>
              <a:buFontTx/>
              <a:buNone/>
            </a:pPr>
            <a:endParaRPr lang="cs-CZ" altLang="cs-CZ" sz="2400" b="1">
              <a:solidFill>
                <a:srgbClr val="53A31D"/>
              </a:solidFill>
              <a:latin typeface="Calibri" pitchFamily="34" charset="0"/>
            </a:endParaRPr>
          </a:p>
        </p:txBody>
      </p:sp>
      <p:sp>
        <p:nvSpPr>
          <p:cNvPr id="90120" name="Rectangle 8"/>
          <p:cNvSpPr>
            <a:spLocks noChangeArrowheads="1"/>
          </p:cNvSpPr>
          <p:nvPr/>
        </p:nvSpPr>
        <p:spPr bwMode="auto">
          <a:xfrm>
            <a:off x="285750" y="1621633"/>
            <a:ext cx="4724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buFontTx/>
              <a:buNone/>
            </a:pPr>
            <a:r>
              <a:rPr lang="cs-CZ" altLang="cs-CZ" sz="2000" b="1" dirty="0">
                <a:solidFill>
                  <a:srgbClr val="0070C0"/>
                </a:solidFill>
                <a:latin typeface="Calibri" pitchFamily="34" charset="0"/>
              </a:rPr>
              <a:t>Klinické projevy:</a:t>
            </a:r>
          </a:p>
          <a:p>
            <a:pPr marL="342900" indent="-342900" eaLnBrk="1" hangingPunct="1">
              <a:spcBef>
                <a:spcPts val="1200"/>
              </a:spcBef>
              <a:buFontTx/>
              <a:buChar char="-"/>
            </a:pPr>
            <a:r>
              <a:rPr lang="cs-CZ" altLang="cs-CZ" sz="2000" dirty="0" smtClean="0">
                <a:latin typeface="Calibri" pitchFamily="34" charset="0"/>
              </a:rPr>
              <a:t>95</a:t>
            </a:r>
            <a:r>
              <a:rPr lang="cs-CZ" altLang="cs-CZ" sz="2000" dirty="0">
                <a:latin typeface="Calibri" pitchFamily="34" charset="0"/>
              </a:rPr>
              <a:t>% plodů spontánně potraceno, ostatní přežívají do 2 měsíců, výjimky 15-20 let (80% přežívajících ženského pohlaví</a:t>
            </a:r>
            <a:r>
              <a:rPr lang="cs-CZ" altLang="cs-CZ" sz="2000" dirty="0" smtClean="0">
                <a:latin typeface="Calibri" pitchFamily="34" charset="0"/>
              </a:rPr>
              <a:t>)</a:t>
            </a:r>
          </a:p>
          <a:p>
            <a:pPr eaLnBrk="1" hangingPunct="1">
              <a:spcBef>
                <a:spcPts val="1200"/>
              </a:spcBef>
              <a:buFontTx/>
              <a:buNone/>
            </a:pPr>
            <a:r>
              <a:rPr lang="cs-CZ" altLang="cs-CZ" sz="2000" dirty="0" smtClean="0">
                <a:latin typeface="Calibri" pitchFamily="34" charset="0"/>
              </a:rPr>
              <a:t>- </a:t>
            </a:r>
            <a:r>
              <a:rPr lang="cs-CZ" altLang="cs-CZ" sz="2000" dirty="0">
                <a:latin typeface="Calibri" pitchFamily="34" charset="0"/>
              </a:rPr>
              <a:t>nízko posazené </a:t>
            </a:r>
            <a:r>
              <a:rPr lang="cs-CZ" altLang="cs-CZ" sz="2000" dirty="0" err="1">
                <a:latin typeface="Calibri" pitchFamily="34" charset="0"/>
              </a:rPr>
              <a:t>malformované</a:t>
            </a:r>
            <a:r>
              <a:rPr lang="cs-CZ" altLang="cs-CZ" sz="2000" dirty="0">
                <a:latin typeface="Calibri" pitchFamily="34" charset="0"/>
              </a:rPr>
              <a:t> uši</a:t>
            </a:r>
          </a:p>
          <a:p>
            <a:pPr eaLnBrk="1" hangingPunct="1">
              <a:spcBef>
                <a:spcPts val="1200"/>
              </a:spcBef>
              <a:buFontTx/>
              <a:buNone/>
            </a:pPr>
            <a:r>
              <a:rPr lang="cs-CZ" altLang="cs-CZ" sz="2000" dirty="0">
                <a:latin typeface="Calibri" pitchFamily="34" charset="0"/>
              </a:rPr>
              <a:t>- překřížené prsty rukou v pěsti</a:t>
            </a:r>
          </a:p>
          <a:p>
            <a:pPr eaLnBrk="1" hangingPunct="1">
              <a:spcBef>
                <a:spcPts val="1200"/>
              </a:spcBef>
              <a:buFontTx/>
              <a:buNone/>
            </a:pPr>
            <a:r>
              <a:rPr lang="cs-CZ" altLang="cs-CZ" sz="2000" dirty="0">
                <a:latin typeface="Calibri" pitchFamily="34" charset="0"/>
              </a:rPr>
              <a:t>- opičí rýha v dlani</a:t>
            </a:r>
          </a:p>
          <a:p>
            <a:pPr eaLnBrk="1" hangingPunct="1">
              <a:spcBef>
                <a:spcPts val="1200"/>
              </a:spcBef>
              <a:buFontTx/>
              <a:buNone/>
            </a:pPr>
            <a:r>
              <a:rPr lang="cs-CZ" altLang="cs-CZ" sz="2000" dirty="0" smtClean="0">
                <a:latin typeface="Calibri" pitchFamily="34" charset="0"/>
              </a:rPr>
              <a:t>- </a:t>
            </a:r>
            <a:r>
              <a:rPr lang="cs-CZ" altLang="cs-CZ" sz="2000" dirty="0">
                <a:latin typeface="Calibri" pitchFamily="34" charset="0"/>
              </a:rPr>
              <a:t>chodidla vzhledu „houpací židle“</a:t>
            </a:r>
          </a:p>
          <a:p>
            <a:pPr eaLnBrk="1" hangingPunct="1">
              <a:spcBef>
                <a:spcPts val="1200"/>
              </a:spcBef>
              <a:buFontTx/>
              <a:buNone/>
            </a:pPr>
            <a:r>
              <a:rPr lang="cs-CZ" altLang="cs-CZ" sz="2000" dirty="0">
                <a:latin typeface="Calibri" pitchFamily="34" charset="0"/>
              </a:rPr>
              <a:t>- zpomalený vývoj</a:t>
            </a:r>
          </a:p>
          <a:p>
            <a:pPr eaLnBrk="1" hangingPunct="1">
              <a:spcBef>
                <a:spcPts val="1200"/>
              </a:spcBef>
              <a:buFontTx/>
              <a:buNone/>
            </a:pPr>
            <a:r>
              <a:rPr lang="cs-CZ" altLang="cs-CZ" sz="2000" dirty="0">
                <a:latin typeface="Calibri" pitchFamily="34" charset="0"/>
              </a:rPr>
              <a:t>- mentální retardace</a:t>
            </a:r>
          </a:p>
          <a:p>
            <a:pPr eaLnBrk="1" hangingPunct="1">
              <a:spcBef>
                <a:spcPts val="1200"/>
              </a:spcBef>
              <a:buFontTx/>
              <a:buNone/>
            </a:pPr>
            <a:r>
              <a:rPr lang="cs-CZ" altLang="cs-CZ" sz="2000" dirty="0">
                <a:latin typeface="Calibri" pitchFamily="34" charset="0"/>
              </a:rPr>
              <a:t>- těžké vrozené vady srdce</a:t>
            </a:r>
          </a:p>
          <a:p>
            <a:pPr eaLnBrk="1" hangingPunct="1">
              <a:spcBef>
                <a:spcPts val="1200"/>
              </a:spcBef>
            </a:pPr>
            <a:endParaRPr lang="cs-CZ" altLang="cs-CZ" sz="2000" dirty="0">
              <a:latin typeface="Calibri" pitchFamily="34" charset="0"/>
            </a:endParaRPr>
          </a:p>
        </p:txBody>
      </p:sp>
      <p:pic>
        <p:nvPicPr>
          <p:cNvPr id="11271" name="Picture 4" descr="L_12_Edward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336381" y="1404938"/>
            <a:ext cx="3318669" cy="1799913"/>
          </a:xfrm>
          <a:ln>
            <a:solidFill>
              <a:schemeClr val="tx1"/>
            </a:solidFill>
            <a:miter lim="800000"/>
            <a:headEnd/>
            <a:tailEnd/>
          </a:ln>
        </p:spPr>
      </p:pic>
      <p:pic>
        <p:nvPicPr>
          <p:cNvPr id="32770" name="Picture 2" descr="http://www.tampabay.com/resources/images/dti/rendered/2013/05/A4S_nmothersday051213b_10740086_8c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381" y="3759201"/>
            <a:ext cx="3317064" cy="219755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883150" y="5982156"/>
            <a:ext cx="4085431" cy="769441"/>
          </a:xfrm>
          <a:prstGeom prst="rect">
            <a:avLst/>
          </a:prstGeom>
          <a:noFill/>
        </p:spPr>
        <p:txBody>
          <a:bodyPr wrap="square" rtlCol="0">
            <a:spAutoFit/>
          </a:bodyPr>
          <a:lstStyle/>
          <a:p>
            <a:r>
              <a:rPr lang="cs-CZ" sz="2200" dirty="0" err="1" smtClean="0"/>
              <a:t>Donnie</a:t>
            </a:r>
            <a:r>
              <a:rPr lang="cs-CZ" sz="2200" dirty="0" smtClean="0"/>
              <a:t> – nejstarší člověk s Edwardsovým syndromem </a:t>
            </a:r>
            <a:r>
              <a:rPr lang="cs-CZ" sz="2200" smtClean="0"/>
              <a:t>(22 </a:t>
            </a:r>
            <a:r>
              <a:rPr lang="cs-CZ" sz="2200" dirty="0" smtClean="0"/>
              <a:t>let)</a:t>
            </a:r>
            <a:endParaRPr lang="en-US" sz="2200" dirty="0" smtClean="0"/>
          </a:p>
        </p:txBody>
      </p:sp>
      <p:sp>
        <p:nvSpPr>
          <p:cNvPr id="3" name="TextovéPole 2"/>
          <p:cNvSpPr txBox="1"/>
          <p:nvPr/>
        </p:nvSpPr>
        <p:spPr>
          <a:xfrm>
            <a:off x="5687872" y="3298034"/>
            <a:ext cx="2927468" cy="738664"/>
          </a:xfrm>
          <a:prstGeom prst="rect">
            <a:avLst/>
          </a:prstGeom>
          <a:noFill/>
        </p:spPr>
        <p:txBody>
          <a:bodyPr wrap="none" rtlCol="0">
            <a:spAutoFit/>
          </a:bodyPr>
          <a:lstStyle/>
          <a:p>
            <a:r>
              <a:rPr lang="cs-CZ" altLang="cs-CZ" sz="2000" b="1" dirty="0">
                <a:latin typeface="Calibri" pitchFamily="34" charset="0"/>
              </a:rPr>
              <a:t>Incidence: 1/7500 porodů</a:t>
            </a:r>
          </a:p>
          <a:p>
            <a:endParaRPr lang="en-US" sz="2200" b="1" dirty="0" smtClean="0"/>
          </a:p>
        </p:txBody>
      </p:sp>
    </p:spTree>
    <p:extLst>
      <p:ext uri="{BB962C8B-B14F-4D97-AF65-F5344CB8AC3E}">
        <p14:creationId xmlns:p14="http://schemas.microsoft.com/office/powerpoint/2010/main" val="598927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04800"/>
            <a:ext cx="8229600" cy="990600"/>
          </a:xfrm>
        </p:spPr>
        <p:txBody>
          <a:bodyPr>
            <a:noAutofit/>
          </a:bodyPr>
          <a:lstStyle/>
          <a:p>
            <a:pPr eaLnBrk="1" hangingPunct="1"/>
            <a:r>
              <a:rPr lang="cs-CZ" altLang="cs-CZ" sz="4000" dirty="0" err="1">
                <a:solidFill>
                  <a:srgbClr val="C00000"/>
                </a:solidFill>
              </a:rPr>
              <a:t>Patauův</a:t>
            </a:r>
            <a:r>
              <a:rPr lang="cs-CZ" altLang="cs-CZ" sz="4000" dirty="0">
                <a:solidFill>
                  <a:srgbClr val="C00000"/>
                </a:solidFill>
              </a:rPr>
              <a:t> syndrom – </a:t>
            </a:r>
            <a:r>
              <a:rPr lang="cs-CZ" altLang="cs-CZ" sz="4000" dirty="0" err="1">
                <a:solidFill>
                  <a:srgbClr val="C00000"/>
                </a:solidFill>
              </a:rPr>
              <a:t>trisomie</a:t>
            </a:r>
            <a:r>
              <a:rPr lang="cs-CZ" altLang="cs-CZ" sz="4000" dirty="0">
                <a:solidFill>
                  <a:srgbClr val="C00000"/>
                </a:solidFill>
              </a:rPr>
              <a:t> chromosomu 13</a:t>
            </a:r>
          </a:p>
        </p:txBody>
      </p:sp>
      <p:sp>
        <p:nvSpPr>
          <p:cNvPr id="12292" name="Rectangle 4"/>
          <p:cNvSpPr>
            <a:spLocks noChangeArrowheads="1"/>
          </p:cNvSpPr>
          <p:nvPr/>
        </p:nvSpPr>
        <p:spPr bwMode="auto">
          <a:xfrm>
            <a:off x="457200" y="1143000"/>
            <a:ext cx="3581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400" b="1">
              <a:solidFill>
                <a:srgbClr val="53A31D"/>
              </a:solidFill>
              <a:latin typeface="Calibri" pitchFamily="34" charset="0"/>
            </a:endParaRPr>
          </a:p>
        </p:txBody>
      </p:sp>
      <p:sp>
        <p:nvSpPr>
          <p:cNvPr id="92166" name="Rectangle 6"/>
          <p:cNvSpPr>
            <a:spLocks noChangeArrowheads="1"/>
          </p:cNvSpPr>
          <p:nvPr/>
        </p:nvSpPr>
        <p:spPr bwMode="auto">
          <a:xfrm>
            <a:off x="391319" y="1679496"/>
            <a:ext cx="4724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buFontTx/>
              <a:buNone/>
            </a:pPr>
            <a:r>
              <a:rPr lang="cs-CZ" altLang="cs-CZ" sz="2000" b="1" dirty="0">
                <a:solidFill>
                  <a:srgbClr val="0070C0"/>
                </a:solidFill>
                <a:latin typeface="Calibri" pitchFamily="34" charset="0"/>
              </a:rPr>
              <a:t>Klinické projevy:</a:t>
            </a:r>
          </a:p>
          <a:p>
            <a:pPr eaLnBrk="1" hangingPunct="1">
              <a:spcBef>
                <a:spcPts val="1200"/>
              </a:spcBef>
              <a:buFontTx/>
              <a:buNone/>
            </a:pPr>
            <a:r>
              <a:rPr lang="cs-CZ" altLang="cs-CZ" sz="2000" dirty="0">
                <a:latin typeface="Calibri" pitchFamily="34" charset="0"/>
              </a:rPr>
              <a:t>- těžká anomálie CNS</a:t>
            </a:r>
          </a:p>
          <a:p>
            <a:pPr eaLnBrk="1" hangingPunct="1">
              <a:spcBef>
                <a:spcPts val="1200"/>
              </a:spcBef>
              <a:buFontTx/>
              <a:buNone/>
            </a:pPr>
            <a:r>
              <a:rPr lang="cs-CZ" altLang="cs-CZ" sz="2000" dirty="0">
                <a:latin typeface="Calibri" pitchFamily="34" charset="0"/>
              </a:rPr>
              <a:t>- retardace růstu</a:t>
            </a:r>
          </a:p>
          <a:p>
            <a:pPr eaLnBrk="1" hangingPunct="1">
              <a:spcBef>
                <a:spcPts val="1200"/>
              </a:spcBef>
              <a:buFontTx/>
              <a:buNone/>
            </a:pPr>
            <a:r>
              <a:rPr lang="cs-CZ" altLang="cs-CZ" sz="2000" dirty="0">
                <a:latin typeface="Calibri" pitchFamily="34" charset="0"/>
              </a:rPr>
              <a:t>- těžká mentální retardace</a:t>
            </a:r>
          </a:p>
          <a:p>
            <a:pPr eaLnBrk="1" hangingPunct="1">
              <a:spcBef>
                <a:spcPts val="1200"/>
              </a:spcBef>
              <a:buFontTx/>
              <a:buNone/>
            </a:pPr>
            <a:r>
              <a:rPr lang="cs-CZ" altLang="cs-CZ" sz="2000" dirty="0" smtClean="0">
                <a:latin typeface="Calibri" pitchFamily="34" charset="0"/>
              </a:rPr>
              <a:t>- </a:t>
            </a:r>
            <a:r>
              <a:rPr lang="cs-CZ" altLang="cs-CZ" sz="2000" dirty="0">
                <a:latin typeface="Calibri" pitchFamily="34" charset="0"/>
              </a:rPr>
              <a:t>často rozštěp rtu a patra</a:t>
            </a:r>
          </a:p>
          <a:p>
            <a:pPr eaLnBrk="1" hangingPunct="1">
              <a:spcBef>
                <a:spcPts val="1200"/>
              </a:spcBef>
              <a:buFontTx/>
              <a:buNone/>
            </a:pPr>
            <a:r>
              <a:rPr lang="cs-CZ" altLang="cs-CZ" sz="2000" dirty="0">
                <a:latin typeface="Calibri" pitchFamily="34" charset="0"/>
              </a:rPr>
              <a:t>- opičí rýha v dlani</a:t>
            </a:r>
          </a:p>
          <a:p>
            <a:pPr eaLnBrk="1" hangingPunct="1">
              <a:spcBef>
                <a:spcPts val="1200"/>
              </a:spcBef>
              <a:buFontTx/>
              <a:buNone/>
            </a:pPr>
            <a:r>
              <a:rPr lang="cs-CZ" altLang="cs-CZ" sz="2000" dirty="0" smtClean="0">
                <a:latin typeface="Calibri" pitchFamily="34" charset="0"/>
              </a:rPr>
              <a:t>- </a:t>
            </a:r>
            <a:r>
              <a:rPr lang="cs-CZ" altLang="cs-CZ" sz="2000" dirty="0">
                <a:latin typeface="Calibri" pitchFamily="34" charset="0"/>
              </a:rPr>
              <a:t>často polydaktylie</a:t>
            </a:r>
          </a:p>
          <a:p>
            <a:pPr eaLnBrk="1" hangingPunct="1">
              <a:spcBef>
                <a:spcPts val="1200"/>
              </a:spcBef>
              <a:buFontTx/>
              <a:buNone/>
            </a:pPr>
            <a:r>
              <a:rPr lang="cs-CZ" altLang="cs-CZ" sz="2000" dirty="0">
                <a:latin typeface="Calibri" pitchFamily="34" charset="0"/>
              </a:rPr>
              <a:t>- abnormality vnitřních orgánů</a:t>
            </a:r>
          </a:p>
          <a:p>
            <a:pPr eaLnBrk="1" hangingPunct="1">
              <a:spcBef>
                <a:spcPts val="1200"/>
              </a:spcBef>
              <a:buFontTx/>
              <a:buNone/>
            </a:pPr>
            <a:r>
              <a:rPr lang="cs-CZ" altLang="cs-CZ" sz="2000" dirty="0">
                <a:latin typeface="Calibri" pitchFamily="34" charset="0"/>
              </a:rPr>
              <a:t>- abnormality očí</a:t>
            </a:r>
          </a:p>
          <a:p>
            <a:pPr eaLnBrk="1" hangingPunct="1">
              <a:spcBef>
                <a:spcPts val="1200"/>
              </a:spcBef>
              <a:buFontTx/>
              <a:buNone/>
            </a:pPr>
            <a:r>
              <a:rPr lang="cs-CZ" altLang="cs-CZ" sz="2000" dirty="0">
                <a:latin typeface="Calibri" pitchFamily="34" charset="0"/>
              </a:rPr>
              <a:t>- </a:t>
            </a:r>
            <a:r>
              <a:rPr lang="cs-CZ" altLang="cs-CZ" sz="2000" dirty="0" smtClean="0">
                <a:latin typeface="Calibri" pitchFamily="34" charset="0"/>
              </a:rPr>
              <a:t>krátká doba života (průměr </a:t>
            </a:r>
            <a:r>
              <a:rPr lang="cs-CZ" altLang="cs-CZ" sz="2000" dirty="0">
                <a:latin typeface="Calibri" pitchFamily="34" charset="0"/>
              </a:rPr>
              <a:t>4 měsíce)</a:t>
            </a:r>
          </a:p>
        </p:txBody>
      </p:sp>
      <p:pic>
        <p:nvPicPr>
          <p:cNvPr id="12295" name="Picture 8" descr="l_12_Paetau_d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052513"/>
            <a:ext cx="2036762" cy="309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422900" y="4305300"/>
            <a:ext cx="3314700" cy="1107996"/>
          </a:xfrm>
          <a:prstGeom prst="rect">
            <a:avLst/>
          </a:prstGeom>
          <a:noFill/>
        </p:spPr>
        <p:txBody>
          <a:bodyPr wrap="square" rtlCol="0">
            <a:spAutoFit/>
          </a:bodyPr>
          <a:lstStyle/>
          <a:p>
            <a:r>
              <a:rPr lang="en-US" altLang="cs-CZ" sz="2200" b="1" dirty="0">
                <a:latin typeface="Calibri" pitchFamily="34" charset="0"/>
              </a:rPr>
              <a:t>Incidence</a:t>
            </a:r>
            <a:r>
              <a:rPr lang="cs-CZ" altLang="cs-CZ" sz="2200" b="1" dirty="0">
                <a:latin typeface="Calibri" pitchFamily="34" charset="0"/>
              </a:rPr>
              <a:t>: </a:t>
            </a:r>
            <a:endParaRPr lang="cs-CZ" altLang="cs-CZ" sz="2200" b="1" dirty="0" smtClean="0">
              <a:latin typeface="Calibri" pitchFamily="34" charset="0"/>
            </a:endParaRPr>
          </a:p>
          <a:p>
            <a:r>
              <a:rPr lang="cs-CZ" altLang="cs-CZ" sz="2200" b="1" dirty="0" smtClean="0">
                <a:latin typeface="Calibri" pitchFamily="34" charset="0"/>
              </a:rPr>
              <a:t>1/</a:t>
            </a:r>
            <a:r>
              <a:rPr lang="en-US" altLang="cs-CZ" sz="2200" b="1" dirty="0" smtClean="0">
                <a:latin typeface="Calibri" pitchFamily="34" charset="0"/>
              </a:rPr>
              <a:t>20 </a:t>
            </a:r>
            <a:r>
              <a:rPr lang="en-US" altLang="cs-CZ" sz="2200" b="1" dirty="0">
                <a:latin typeface="Calibri" pitchFamily="34" charset="0"/>
              </a:rPr>
              <a:t>000</a:t>
            </a:r>
            <a:r>
              <a:rPr lang="cs-CZ" altLang="cs-CZ" sz="2200" b="1" dirty="0">
                <a:latin typeface="Calibri" pitchFamily="34" charset="0"/>
              </a:rPr>
              <a:t> až</a:t>
            </a:r>
            <a:r>
              <a:rPr lang="en-US" altLang="cs-CZ" sz="2200" b="1" dirty="0">
                <a:latin typeface="Calibri" pitchFamily="34" charset="0"/>
              </a:rPr>
              <a:t> 25 </a:t>
            </a:r>
            <a:r>
              <a:rPr lang="cs-CZ" altLang="cs-CZ" sz="2200" b="1" dirty="0">
                <a:latin typeface="Calibri" pitchFamily="34" charset="0"/>
              </a:rPr>
              <a:t>000</a:t>
            </a:r>
            <a:r>
              <a:rPr lang="en-US" altLang="cs-CZ" sz="2200" b="1" dirty="0">
                <a:latin typeface="Calibri" pitchFamily="34" charset="0"/>
              </a:rPr>
              <a:t> </a:t>
            </a:r>
            <a:r>
              <a:rPr lang="en-US" altLang="cs-CZ" sz="2200" b="1" dirty="0" err="1">
                <a:latin typeface="Calibri" pitchFamily="34" charset="0"/>
              </a:rPr>
              <a:t>porod</a:t>
            </a:r>
            <a:r>
              <a:rPr lang="cs-CZ" altLang="cs-CZ" sz="2200" b="1" dirty="0">
                <a:latin typeface="Calibri" pitchFamily="34" charset="0"/>
              </a:rPr>
              <a:t>ů</a:t>
            </a:r>
          </a:p>
          <a:p>
            <a:endParaRPr lang="en-US" sz="2200" b="1" dirty="0" smtClean="0"/>
          </a:p>
        </p:txBody>
      </p:sp>
    </p:spTree>
    <p:extLst>
      <p:ext uri="{BB962C8B-B14F-4D97-AF65-F5344CB8AC3E}">
        <p14:creationId xmlns:p14="http://schemas.microsoft.com/office/powerpoint/2010/main" val="36512430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4" name="Picture 6" descr="171-Karyotype-Down-synd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465" y="1534518"/>
            <a:ext cx="2380157" cy="253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8" descr="kaitlyn_nat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37" y="4517600"/>
            <a:ext cx="30241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Text Box 9"/>
          <p:cNvSpPr txBox="1">
            <a:spLocks noChangeArrowheads="1"/>
          </p:cNvSpPr>
          <p:nvPr/>
        </p:nvSpPr>
        <p:spPr bwMode="auto">
          <a:xfrm>
            <a:off x="428625" y="1226149"/>
            <a:ext cx="3734677" cy="3170099"/>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200"/>
              </a:spcBef>
              <a:buFontTx/>
              <a:buNone/>
            </a:pPr>
            <a:r>
              <a:rPr lang="cs-CZ" altLang="cs-CZ" sz="2000" dirty="0" smtClean="0">
                <a:latin typeface="Calibri" panose="020F0502020204030204" pitchFamily="34" charset="0"/>
              </a:rPr>
              <a:t>- </a:t>
            </a:r>
            <a:r>
              <a:rPr lang="cs-CZ" altLang="cs-CZ" sz="2000" dirty="0">
                <a:latin typeface="Calibri" panose="020F0502020204030204" pitchFamily="34" charset="0"/>
              </a:rPr>
              <a:t>tři kopie chromosomu 21</a:t>
            </a:r>
          </a:p>
          <a:p>
            <a:pPr>
              <a:spcBef>
                <a:spcPts val="1200"/>
              </a:spcBef>
              <a:buFontTx/>
              <a:buChar char="-"/>
            </a:pPr>
            <a:r>
              <a:rPr lang="cs-CZ" altLang="cs-CZ" sz="2000" dirty="0">
                <a:latin typeface="Calibri" panose="020F0502020204030204" pitchFamily="34" charset="0"/>
              </a:rPr>
              <a:t> malý vzrůst</a:t>
            </a:r>
          </a:p>
          <a:p>
            <a:pPr>
              <a:spcBef>
                <a:spcPts val="1200"/>
              </a:spcBef>
              <a:buFontTx/>
              <a:buChar char="-"/>
            </a:pPr>
            <a:r>
              <a:rPr lang="cs-CZ" altLang="cs-CZ" sz="2000" dirty="0">
                <a:latin typeface="Calibri" panose="020F0502020204030204" pitchFamily="34" charset="0"/>
              </a:rPr>
              <a:t> typické znaky v </a:t>
            </a:r>
            <a:r>
              <a:rPr lang="cs-CZ" altLang="cs-CZ" sz="2000" dirty="0" smtClean="0">
                <a:latin typeface="Calibri" panose="020F0502020204030204" pitchFamily="34" charset="0"/>
              </a:rPr>
              <a:t>obličeji</a:t>
            </a:r>
          </a:p>
          <a:p>
            <a:pPr>
              <a:spcBef>
                <a:spcPts val="1200"/>
              </a:spcBef>
              <a:buFontTx/>
              <a:buChar char="-"/>
            </a:pPr>
            <a:r>
              <a:rPr lang="cs-CZ" altLang="cs-CZ" sz="2000" dirty="0">
                <a:latin typeface="Calibri" panose="020F0502020204030204" pitchFamily="34" charset="0"/>
              </a:rPr>
              <a:t> </a:t>
            </a:r>
            <a:r>
              <a:rPr lang="cs-CZ" altLang="cs-CZ" sz="2000" dirty="0" smtClean="0">
                <a:latin typeface="Calibri" panose="020F0502020204030204" pitchFamily="34" charset="0"/>
              </a:rPr>
              <a:t>opičí rýha v dlani</a:t>
            </a:r>
          </a:p>
          <a:p>
            <a:pPr>
              <a:spcBef>
                <a:spcPts val="1200"/>
              </a:spcBef>
              <a:buFontTx/>
              <a:buChar char="-"/>
            </a:pPr>
            <a:r>
              <a:rPr lang="cs-CZ" altLang="cs-CZ" sz="2000" dirty="0">
                <a:latin typeface="Calibri" panose="020F0502020204030204" pitchFamily="34" charset="0"/>
              </a:rPr>
              <a:t> </a:t>
            </a:r>
            <a:r>
              <a:rPr lang="cs-CZ" altLang="cs-CZ" sz="2000" dirty="0" smtClean="0">
                <a:latin typeface="Calibri" panose="020F0502020204030204" pitchFamily="34" charset="0"/>
              </a:rPr>
              <a:t>často vrozené vady srdce</a:t>
            </a:r>
          </a:p>
          <a:p>
            <a:pPr>
              <a:spcBef>
                <a:spcPts val="1200"/>
              </a:spcBef>
              <a:buFontTx/>
              <a:buChar char="-"/>
            </a:pPr>
            <a:r>
              <a:rPr lang="cs-CZ" altLang="cs-CZ" sz="2000" dirty="0">
                <a:latin typeface="Calibri" panose="020F0502020204030204" pitchFamily="34" charset="0"/>
              </a:rPr>
              <a:t> </a:t>
            </a:r>
            <a:r>
              <a:rPr lang="cs-CZ" altLang="cs-CZ" sz="2000" dirty="0" smtClean="0">
                <a:latin typeface="Calibri" panose="020F0502020204030204" pitchFamily="34" charset="0"/>
              </a:rPr>
              <a:t>vyšší riziko leukémie</a:t>
            </a:r>
            <a:endParaRPr lang="cs-CZ" altLang="cs-CZ" sz="2000" dirty="0">
              <a:latin typeface="Calibri" panose="020F0502020204030204" pitchFamily="34" charset="0"/>
            </a:endParaRPr>
          </a:p>
          <a:p>
            <a:pPr>
              <a:spcBef>
                <a:spcPts val="1200"/>
              </a:spcBef>
              <a:buFontTx/>
              <a:buChar char="-"/>
            </a:pPr>
            <a:r>
              <a:rPr lang="cs-CZ" altLang="cs-CZ" sz="2000" dirty="0">
                <a:latin typeface="Calibri" panose="020F0502020204030204" pitchFamily="34" charset="0"/>
              </a:rPr>
              <a:t> </a:t>
            </a:r>
            <a:r>
              <a:rPr lang="cs-CZ" altLang="cs-CZ" sz="2000" u="sng" dirty="0">
                <a:latin typeface="Calibri" panose="020F0502020204030204" pitchFamily="34" charset="0"/>
              </a:rPr>
              <a:t>různá</a:t>
            </a:r>
            <a:r>
              <a:rPr lang="cs-CZ" altLang="cs-CZ" sz="2000" dirty="0">
                <a:latin typeface="Calibri" panose="020F0502020204030204" pitchFamily="34" charset="0"/>
              </a:rPr>
              <a:t> úroveň mentální retardace</a:t>
            </a:r>
          </a:p>
        </p:txBody>
      </p:sp>
      <p:sp>
        <p:nvSpPr>
          <p:cNvPr id="8" name="Rectangle 2"/>
          <p:cNvSpPr txBox="1">
            <a:spLocks noChangeArrowheads="1"/>
          </p:cNvSpPr>
          <p:nvPr/>
        </p:nvSpPr>
        <p:spPr>
          <a:xfrm>
            <a:off x="428625" y="171451"/>
            <a:ext cx="8540750" cy="9906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4000" dirty="0" smtClean="0">
                <a:solidFill>
                  <a:srgbClr val="C00000"/>
                </a:solidFill>
              </a:rPr>
              <a:t>Downův syndrom – </a:t>
            </a:r>
            <a:r>
              <a:rPr lang="cs-CZ" altLang="cs-CZ" sz="4000" dirty="0" err="1" smtClean="0">
                <a:solidFill>
                  <a:srgbClr val="C00000"/>
                </a:solidFill>
              </a:rPr>
              <a:t>trisomie</a:t>
            </a:r>
            <a:r>
              <a:rPr lang="cs-CZ" altLang="cs-CZ" sz="4000" dirty="0" smtClean="0">
                <a:solidFill>
                  <a:srgbClr val="C00000"/>
                </a:solidFill>
              </a:rPr>
              <a:t> chromosomu 21</a:t>
            </a:r>
            <a:endParaRPr lang="cs-CZ" altLang="cs-CZ" sz="4000" dirty="0">
              <a:solidFill>
                <a:srgbClr val="C00000"/>
              </a:solidFill>
            </a:endParaRPr>
          </a:p>
        </p:txBody>
      </p:sp>
      <p:pic>
        <p:nvPicPr>
          <p:cNvPr id="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488" y="1412875"/>
            <a:ext cx="1512887" cy="427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 name="TextovéPole 2"/>
          <p:cNvSpPr txBox="1">
            <a:spLocks noChangeArrowheads="1"/>
          </p:cNvSpPr>
          <p:nvPr/>
        </p:nvSpPr>
        <p:spPr bwMode="auto">
          <a:xfrm>
            <a:off x="7424738" y="5702300"/>
            <a:ext cx="17192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latin typeface="Calibri" pitchFamily="34" charset="0"/>
              </a:rPr>
              <a:t>Incidence DS ve vztahu k věku matky</a:t>
            </a:r>
          </a:p>
        </p:txBody>
      </p:sp>
      <p:sp>
        <p:nvSpPr>
          <p:cNvPr id="9" name="Text Box 13"/>
          <p:cNvSpPr txBox="1">
            <a:spLocks noChangeArrowheads="1"/>
          </p:cNvSpPr>
          <p:nvPr/>
        </p:nvSpPr>
        <p:spPr bwMode="auto">
          <a:xfrm>
            <a:off x="4477465" y="4215308"/>
            <a:ext cx="289811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SzPct val="150000"/>
              <a:buFontTx/>
              <a:buNone/>
            </a:pPr>
            <a:r>
              <a:rPr lang="cs-CZ" altLang="cs-CZ" sz="2000" b="1" dirty="0">
                <a:latin typeface="Calibri" pitchFamily="34" charset="0"/>
              </a:rPr>
              <a:t>Incidence: 1/800 porodů</a:t>
            </a:r>
          </a:p>
          <a:p>
            <a:pPr eaLnBrk="1" hangingPunct="1">
              <a:spcBef>
                <a:spcPct val="0"/>
              </a:spcBef>
              <a:spcAft>
                <a:spcPts val="600"/>
              </a:spcAft>
              <a:buSzPct val="150000"/>
              <a:buFontTx/>
              <a:buNone/>
            </a:pPr>
            <a:endParaRPr lang="cs-CZ" altLang="cs-CZ" sz="2000" dirty="0">
              <a:latin typeface="Calibri" pitchFamily="34" charset="0"/>
            </a:endParaRPr>
          </a:p>
        </p:txBody>
      </p:sp>
      <p:pic>
        <p:nvPicPr>
          <p:cNvPr id="10" name="Picture 10" descr="L12_Down_opici-ryh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3425" y="4844028"/>
            <a:ext cx="1193625" cy="164397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69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a:xfrm>
            <a:off x="478252" y="118648"/>
            <a:ext cx="8229600" cy="1143001"/>
          </a:xfrm>
        </p:spPr>
        <p:txBody>
          <a:bodyPr>
            <a:normAutofit/>
          </a:bodyPr>
          <a:lstStyle/>
          <a:p>
            <a:pPr algn="ctr"/>
            <a:r>
              <a:rPr lang="cs-CZ" altLang="cs-CZ" sz="3900" dirty="0" err="1">
                <a:solidFill>
                  <a:srgbClr val="C00000"/>
                </a:solidFill>
              </a:rPr>
              <a:t>Nondisjunkce</a:t>
            </a:r>
            <a:r>
              <a:rPr lang="cs-CZ" altLang="cs-CZ" sz="3900" dirty="0">
                <a:solidFill>
                  <a:srgbClr val="C00000"/>
                </a:solidFill>
              </a:rPr>
              <a:t> u starších matek</a:t>
            </a:r>
          </a:p>
        </p:txBody>
      </p:sp>
      <p:graphicFrame>
        <p:nvGraphicFramePr>
          <p:cNvPr id="17411" name="Objekt 3"/>
          <p:cNvGraphicFramePr>
            <a:graphicFrameLocks noChangeAspect="1"/>
          </p:cNvGraphicFramePr>
          <p:nvPr/>
        </p:nvGraphicFramePr>
        <p:xfrm>
          <a:off x="6156325" y="1268413"/>
          <a:ext cx="2249488" cy="5473700"/>
        </p:xfrm>
        <a:graphic>
          <a:graphicData uri="http://schemas.openxmlformats.org/presentationml/2006/ole">
            <mc:AlternateContent xmlns:mc="http://schemas.openxmlformats.org/markup-compatibility/2006">
              <mc:Choice xmlns:v="urn:schemas-microsoft-com:vml" Requires="v">
                <p:oleObj spid="_x0000_s24858" name="Image" r:id="rId4" imgW="8272503" imgH="20128486" progId="Photoshop.Image.12">
                  <p:embed/>
                </p:oleObj>
              </mc:Choice>
              <mc:Fallback>
                <p:oleObj name="Image" r:id="rId4" imgW="8272503" imgH="20128486" progId="Photoshop.Imag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1268413"/>
                        <a:ext cx="2249488"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12" name="Objekt 4"/>
          <p:cNvGraphicFramePr>
            <a:graphicFrameLocks noChangeAspect="1"/>
          </p:cNvGraphicFramePr>
          <p:nvPr>
            <p:extLst>
              <p:ext uri="{D42A27DB-BD31-4B8C-83A1-F6EECF244321}">
                <p14:modId xmlns:p14="http://schemas.microsoft.com/office/powerpoint/2010/main" val="3295985438"/>
              </p:ext>
            </p:extLst>
          </p:nvPr>
        </p:nvGraphicFramePr>
        <p:xfrm>
          <a:off x="3738758" y="1268413"/>
          <a:ext cx="2325491" cy="5472112"/>
        </p:xfrm>
        <a:graphic>
          <a:graphicData uri="http://schemas.openxmlformats.org/presentationml/2006/ole">
            <mc:AlternateContent xmlns:mc="http://schemas.openxmlformats.org/markup-compatibility/2006">
              <mc:Choice xmlns:v="urn:schemas-microsoft-com:vml" Requires="v">
                <p:oleObj spid="_x0000_s24859" name="Image" r:id="rId6" imgW="8615602" imgH="20280974" progId="Photoshop.Image.12">
                  <p:embed/>
                </p:oleObj>
              </mc:Choice>
              <mc:Fallback>
                <p:oleObj name="Image" r:id="rId6" imgW="8615602" imgH="20280974" progId="Photoshop.Image.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8758" y="1268413"/>
                        <a:ext cx="2325491" cy="5472112"/>
                      </a:xfrm>
                      <a:prstGeom prst="rect">
                        <a:avLst/>
                      </a:prstGeom>
                      <a:noFill/>
                      <a:ln>
                        <a:noFill/>
                      </a:ln>
                      <a:effectLst/>
                      <a:extLst/>
                    </p:spPr>
                  </p:pic>
                </p:oleObj>
              </mc:Fallback>
            </mc:AlternateContent>
          </a:graphicData>
        </a:graphic>
      </p:graphicFrame>
      <p:sp>
        <p:nvSpPr>
          <p:cNvPr id="18437" name="TextovéPole 5"/>
          <p:cNvSpPr txBox="1">
            <a:spLocks noChangeArrowheads="1"/>
          </p:cNvSpPr>
          <p:nvPr/>
        </p:nvSpPr>
        <p:spPr bwMode="auto">
          <a:xfrm>
            <a:off x="261836" y="1341438"/>
            <a:ext cx="3354489"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200"/>
              </a:spcAft>
              <a:buFontTx/>
              <a:buNone/>
            </a:pPr>
            <a:r>
              <a:rPr lang="cs-CZ" altLang="cs-CZ" sz="2400" b="1" dirty="0">
                <a:solidFill>
                  <a:srgbClr val="0070C0"/>
                </a:solidFill>
                <a:latin typeface="Calibri" pitchFamily="34" charset="0"/>
              </a:rPr>
              <a:t>Ženská meióza </a:t>
            </a:r>
          </a:p>
          <a:p>
            <a:pPr marL="342900" indent="-342900">
              <a:spcBef>
                <a:spcPct val="0"/>
              </a:spcBef>
              <a:spcAft>
                <a:spcPts val="1200"/>
              </a:spcAft>
            </a:pPr>
            <a:r>
              <a:rPr lang="cs-CZ" altLang="cs-CZ" sz="2000" dirty="0" smtClean="0">
                <a:latin typeface="Calibri" pitchFamily="34" charset="0"/>
              </a:rPr>
              <a:t>začíná </a:t>
            </a:r>
            <a:r>
              <a:rPr lang="cs-CZ" altLang="cs-CZ" sz="2000" dirty="0">
                <a:latin typeface="Calibri" pitchFamily="34" charset="0"/>
              </a:rPr>
              <a:t>prenatálně</a:t>
            </a:r>
          </a:p>
          <a:p>
            <a:pPr marL="342900" indent="-342900">
              <a:spcBef>
                <a:spcPct val="0"/>
              </a:spcBef>
              <a:spcAft>
                <a:spcPts val="1200"/>
              </a:spcAft>
            </a:pPr>
            <a:r>
              <a:rPr lang="cs-CZ" altLang="cs-CZ" sz="2000" dirty="0" smtClean="0">
                <a:latin typeface="Calibri" pitchFamily="34" charset="0"/>
              </a:rPr>
              <a:t>kolem </a:t>
            </a:r>
            <a:r>
              <a:rPr lang="cs-CZ" altLang="cs-CZ" sz="2000" dirty="0">
                <a:latin typeface="Calibri" pitchFamily="34" charset="0"/>
              </a:rPr>
              <a:t>porodu zastavení meiózy v profázi I </a:t>
            </a:r>
            <a:endParaRPr lang="cs-CZ" altLang="cs-CZ" sz="2000" dirty="0" smtClean="0">
              <a:latin typeface="Calibri" pitchFamily="34" charset="0"/>
            </a:endParaRPr>
          </a:p>
          <a:p>
            <a:pPr marL="342900" indent="-342900">
              <a:spcBef>
                <a:spcPct val="0"/>
              </a:spcBef>
              <a:spcAft>
                <a:spcPts val="1200"/>
              </a:spcAft>
            </a:pPr>
            <a:r>
              <a:rPr lang="cs-CZ" altLang="cs-CZ" sz="2000" dirty="0" smtClean="0">
                <a:latin typeface="Calibri" pitchFamily="34" charset="0"/>
              </a:rPr>
              <a:t>během </a:t>
            </a:r>
            <a:r>
              <a:rPr lang="cs-CZ" altLang="cs-CZ" sz="2000" dirty="0">
                <a:latin typeface="Calibri" pitchFamily="34" charset="0"/>
              </a:rPr>
              <a:t>ovulace meióza pokračuje do metafáze II </a:t>
            </a:r>
            <a:r>
              <a:rPr lang="cs-CZ" altLang="cs-CZ" sz="2000" dirty="0">
                <a:latin typeface="Calibri" pitchFamily="34" charset="0"/>
                <a:sym typeface="Wingdings" pitchFamily="2" charset="2"/>
              </a:rPr>
              <a:t></a:t>
            </a:r>
            <a:r>
              <a:rPr lang="en-US" altLang="cs-CZ" sz="2000" dirty="0">
                <a:latin typeface="Calibri" pitchFamily="34" charset="0"/>
                <a:sym typeface="Wingdings" pitchFamily="2" charset="2"/>
              </a:rPr>
              <a:t> </a:t>
            </a:r>
            <a:r>
              <a:rPr lang="en-US" altLang="cs-CZ" sz="2000" dirty="0" err="1">
                <a:latin typeface="Calibri" pitchFamily="34" charset="0"/>
                <a:sym typeface="Wingdings" pitchFamily="2" charset="2"/>
              </a:rPr>
              <a:t>mei</a:t>
            </a:r>
            <a:r>
              <a:rPr lang="cs-CZ" altLang="cs-CZ" sz="2000" dirty="0" err="1">
                <a:latin typeface="Calibri" pitchFamily="34" charset="0"/>
                <a:sym typeface="Wingdings" pitchFamily="2" charset="2"/>
              </a:rPr>
              <a:t>óza</a:t>
            </a:r>
            <a:r>
              <a:rPr lang="cs-CZ" altLang="cs-CZ" sz="2000" dirty="0">
                <a:latin typeface="Calibri" pitchFamily="34" charset="0"/>
                <a:sym typeface="Wingdings" pitchFamily="2" charset="2"/>
              </a:rPr>
              <a:t> dokončena až po oplození </a:t>
            </a:r>
            <a:r>
              <a:rPr lang="en-US" altLang="cs-CZ" sz="2000" dirty="0">
                <a:latin typeface="Calibri" pitchFamily="34" charset="0"/>
                <a:sym typeface="Wingdings" pitchFamily="2" charset="2"/>
              </a:rPr>
              <a:t> </a:t>
            </a:r>
            <a:endParaRPr lang="cs-CZ" altLang="cs-CZ" sz="2000" dirty="0">
              <a:latin typeface="Calibri" pitchFamily="34" charset="0"/>
              <a:sym typeface="Wingdings" pitchFamily="2" charset="2"/>
            </a:endParaRPr>
          </a:p>
          <a:p>
            <a:pPr eaLnBrk="1" hangingPunct="1">
              <a:spcBef>
                <a:spcPct val="0"/>
              </a:spcBef>
              <a:spcAft>
                <a:spcPts val="1200"/>
              </a:spcAft>
              <a:buFontTx/>
              <a:buNone/>
            </a:pPr>
            <a:r>
              <a:rPr lang="cs-CZ" altLang="cs-CZ" sz="2200" b="1" dirty="0">
                <a:solidFill>
                  <a:srgbClr val="FF0000"/>
                </a:solidFill>
                <a:latin typeface="Calibri" pitchFamily="34" charset="0"/>
              </a:rPr>
              <a:t>starší žena = staré </a:t>
            </a:r>
            <a:r>
              <a:rPr lang="cs-CZ" altLang="cs-CZ" sz="2200" b="1" dirty="0" err="1">
                <a:solidFill>
                  <a:srgbClr val="FF0000"/>
                </a:solidFill>
                <a:latin typeface="Calibri" pitchFamily="34" charset="0"/>
              </a:rPr>
              <a:t>oocyty</a:t>
            </a:r>
            <a:r>
              <a:rPr lang="cs-CZ" altLang="cs-CZ" sz="2200" b="1" dirty="0">
                <a:solidFill>
                  <a:srgbClr val="FF0000"/>
                </a:solidFill>
                <a:latin typeface="Calibri" pitchFamily="34" charset="0"/>
              </a:rPr>
              <a:t> </a:t>
            </a:r>
          </a:p>
        </p:txBody>
      </p:sp>
    </p:spTree>
    <p:extLst>
      <p:ext uri="{BB962C8B-B14F-4D97-AF65-F5344CB8AC3E}">
        <p14:creationId xmlns:p14="http://schemas.microsoft.com/office/powerpoint/2010/main" val="100669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4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normAutofit/>
          </a:bodyPr>
          <a:lstStyle/>
          <a:p>
            <a:pPr algn="ctr"/>
            <a:r>
              <a:rPr lang="cs-CZ" altLang="cs-CZ" sz="3900" dirty="0">
                <a:solidFill>
                  <a:srgbClr val="C00000"/>
                </a:solidFill>
              </a:rPr>
              <a:t>Ne za všechno můžou matky</a:t>
            </a: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989138"/>
            <a:ext cx="2762250" cy="357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9460" name="TextovéPole 3"/>
          <p:cNvSpPr txBox="1">
            <a:spLocks noChangeArrowheads="1"/>
          </p:cNvSpPr>
          <p:nvPr/>
        </p:nvSpPr>
        <p:spPr bwMode="auto">
          <a:xfrm>
            <a:off x="468313" y="1989138"/>
            <a:ext cx="504031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spcBef>
                <a:spcPct val="0"/>
              </a:spcBef>
              <a:spcAft>
                <a:spcPts val="1200"/>
              </a:spcAft>
            </a:pPr>
            <a:r>
              <a:rPr lang="cs-CZ" altLang="cs-CZ" sz="2000" dirty="0" smtClean="0">
                <a:latin typeface="Calibri" pitchFamily="34" charset="0"/>
                <a:sym typeface="Wingdings" pitchFamily="2" charset="2"/>
              </a:rPr>
              <a:t>Otcové předají </a:t>
            </a:r>
            <a:r>
              <a:rPr lang="cs-CZ" altLang="cs-CZ" sz="2000" dirty="0">
                <a:latin typeface="Calibri" pitchFamily="34" charset="0"/>
                <a:sym typeface="Wingdings" pitchFamily="2" charset="2"/>
              </a:rPr>
              <a:t>průměrně 4x víc mutací než </a:t>
            </a:r>
            <a:r>
              <a:rPr lang="cs-CZ" altLang="cs-CZ" sz="2000" dirty="0" smtClean="0">
                <a:latin typeface="Calibri" pitchFamily="34" charset="0"/>
                <a:sym typeface="Wingdings" pitchFamily="2" charset="2"/>
              </a:rPr>
              <a:t>matky</a:t>
            </a:r>
          </a:p>
          <a:p>
            <a:pPr marL="342900" indent="-342900">
              <a:spcBef>
                <a:spcPct val="0"/>
              </a:spcBef>
              <a:spcAft>
                <a:spcPts val="1200"/>
              </a:spcAft>
            </a:pPr>
            <a:r>
              <a:rPr lang="cs-CZ" altLang="cs-CZ" sz="2000" dirty="0">
                <a:latin typeface="Calibri" pitchFamily="34" charset="0"/>
                <a:sym typeface="Wingdings" pitchFamily="2" charset="2"/>
              </a:rPr>
              <a:t>Počet mutací narůstá s věkem (</a:t>
            </a:r>
            <a:r>
              <a:rPr lang="cs-CZ" altLang="cs-CZ" sz="2000" dirty="0" smtClean="0">
                <a:latin typeface="Calibri" pitchFamily="34" charset="0"/>
                <a:sym typeface="Wingdings" pitchFamily="2" charset="2"/>
              </a:rPr>
              <a:t>spermie se </a:t>
            </a:r>
            <a:r>
              <a:rPr lang="cs-CZ" altLang="cs-CZ" sz="2000" dirty="0">
                <a:latin typeface="Calibri" pitchFamily="34" charset="0"/>
                <a:sym typeface="Wingdings" pitchFamily="2" charset="2"/>
              </a:rPr>
              <a:t>tvoří celý život </a:t>
            </a:r>
            <a:r>
              <a:rPr lang="en-US" altLang="cs-CZ" sz="2000" dirty="0">
                <a:latin typeface="Calibri" pitchFamily="34" charset="0"/>
                <a:sym typeface="Wingdings" pitchFamily="2" charset="2"/>
              </a:rPr>
              <a:t> </a:t>
            </a:r>
            <a:r>
              <a:rPr lang="cs-CZ" altLang="cs-CZ" sz="2000" dirty="0">
                <a:latin typeface="Calibri" pitchFamily="34" charset="0"/>
                <a:sym typeface="Wingdings" pitchFamily="2" charset="2"/>
              </a:rPr>
              <a:t>více replikací DNA </a:t>
            </a:r>
            <a:r>
              <a:rPr lang="en-US" altLang="cs-CZ" sz="2000" dirty="0">
                <a:latin typeface="Calibri" pitchFamily="34" charset="0"/>
                <a:sym typeface="Wingdings" pitchFamily="2" charset="2"/>
              </a:rPr>
              <a:t> </a:t>
            </a:r>
            <a:r>
              <a:rPr lang="cs-CZ" altLang="cs-CZ" sz="2000" dirty="0">
                <a:latin typeface="Calibri" pitchFamily="34" charset="0"/>
                <a:sym typeface="Wingdings" pitchFamily="2" charset="2"/>
              </a:rPr>
              <a:t>víc</a:t>
            </a:r>
            <a:r>
              <a:rPr lang="en-US" altLang="cs-CZ" sz="2000" dirty="0">
                <a:latin typeface="Calibri" pitchFamily="34" charset="0"/>
                <a:sym typeface="Wingdings" pitchFamily="2" charset="2"/>
              </a:rPr>
              <a:t>e </a:t>
            </a:r>
            <a:r>
              <a:rPr lang="en-US" altLang="cs-CZ" sz="2000" dirty="0" err="1">
                <a:latin typeface="Calibri" pitchFamily="34" charset="0"/>
                <a:sym typeface="Wingdings" pitchFamily="2" charset="2"/>
              </a:rPr>
              <a:t>mutac</a:t>
            </a:r>
            <a:r>
              <a:rPr lang="cs-CZ" altLang="cs-CZ" sz="2000" dirty="0">
                <a:latin typeface="Calibri" pitchFamily="34" charset="0"/>
                <a:sym typeface="Wingdings" pitchFamily="2" charset="2"/>
              </a:rPr>
              <a:t>í</a:t>
            </a:r>
            <a:endParaRPr lang="cs-CZ" altLang="cs-CZ" sz="2000" dirty="0">
              <a:latin typeface="Calibri" pitchFamily="34" charset="0"/>
            </a:endParaRPr>
          </a:p>
          <a:p>
            <a:pPr marL="342900" indent="-342900">
              <a:spcBef>
                <a:spcPct val="0"/>
              </a:spcBef>
              <a:spcAft>
                <a:spcPts val="1200"/>
              </a:spcAft>
            </a:pPr>
            <a:r>
              <a:rPr lang="cs-CZ" altLang="cs-CZ" sz="2000" dirty="0" smtClean="0">
                <a:latin typeface="Calibri" pitchFamily="34" charset="0"/>
                <a:sym typeface="Wingdings" pitchFamily="2" charset="2"/>
              </a:rPr>
              <a:t>Osmdesátiletí muži 8x více než dvacetiletí</a:t>
            </a:r>
            <a:endParaRPr lang="cs-CZ" altLang="cs-CZ" sz="2000" dirty="0">
              <a:latin typeface="Calibri" pitchFamily="34" charset="0"/>
              <a:sym typeface="Wingdings" pitchFamily="2" charset="2"/>
            </a:endParaRPr>
          </a:p>
        </p:txBody>
      </p:sp>
    </p:spTree>
    <p:extLst>
      <p:ext uri="{BB962C8B-B14F-4D97-AF65-F5344CB8AC3E}">
        <p14:creationId xmlns:p14="http://schemas.microsoft.com/office/powerpoint/2010/main" val="242687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457200" y="292100"/>
            <a:ext cx="8229600" cy="850900"/>
          </a:xfrm>
        </p:spPr>
        <p:txBody>
          <a:bodyPr>
            <a:normAutofit/>
          </a:bodyPr>
          <a:lstStyle/>
          <a:p>
            <a:pPr algn="ctr" eaLnBrk="1" hangingPunct="1"/>
            <a:r>
              <a:rPr lang="cs-CZ" altLang="cs-CZ" sz="3900" dirty="0">
                <a:solidFill>
                  <a:srgbClr val="C00000"/>
                </a:solidFill>
              </a:rPr>
              <a:t>Prenatální diagnostika</a:t>
            </a:r>
          </a:p>
        </p:txBody>
      </p:sp>
      <p:sp>
        <p:nvSpPr>
          <p:cNvPr id="31748" name="Rectangle 14"/>
          <p:cNvSpPr>
            <a:spLocks noChangeArrowheads="1"/>
          </p:cNvSpPr>
          <p:nvPr/>
        </p:nvSpPr>
        <p:spPr bwMode="auto">
          <a:xfrm>
            <a:off x="457200" y="1143000"/>
            <a:ext cx="4546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4400">
              <a:solidFill>
                <a:schemeClr val="tx2"/>
              </a:solidFill>
              <a:latin typeface="Calibri" pitchFamily="34" charset="0"/>
            </a:endParaRPr>
          </a:p>
        </p:txBody>
      </p:sp>
      <p:sp>
        <p:nvSpPr>
          <p:cNvPr id="2" name="TextovéPole 1"/>
          <p:cNvSpPr txBox="1"/>
          <p:nvPr/>
        </p:nvSpPr>
        <p:spPr>
          <a:xfrm>
            <a:off x="347870" y="1197987"/>
            <a:ext cx="7802217" cy="1246495"/>
          </a:xfrm>
          <a:prstGeom prst="rect">
            <a:avLst/>
          </a:prstGeom>
          <a:noFill/>
        </p:spPr>
        <p:txBody>
          <a:bodyPr wrap="square" rtlCol="0">
            <a:spAutoFit/>
          </a:bodyPr>
          <a:lstStyle/>
          <a:p>
            <a:pPr marL="342900" indent="-342900">
              <a:spcBef>
                <a:spcPts val="1200"/>
              </a:spcBef>
              <a:spcAft>
                <a:spcPts val="600"/>
              </a:spcAft>
              <a:buFont typeface="Arial" panose="020B0604020202020204" pitchFamily="34" charset="0"/>
              <a:buChar char="•"/>
            </a:pPr>
            <a:r>
              <a:rPr lang="cs-CZ" sz="2000" dirty="0" smtClean="0"/>
              <a:t>= soubor vyšetření plodu, jehož cílem je zjistit případná postižení</a:t>
            </a:r>
          </a:p>
          <a:p>
            <a:pPr marL="342900" indent="-342900">
              <a:spcBef>
                <a:spcPts val="1200"/>
              </a:spcBef>
              <a:spcAft>
                <a:spcPts val="600"/>
              </a:spcAft>
              <a:buFont typeface="Arial" panose="020B0604020202020204" pitchFamily="34" charset="0"/>
              <a:buChar char="•"/>
            </a:pPr>
            <a:r>
              <a:rPr lang="cs-CZ" sz="2000" dirty="0" smtClean="0"/>
              <a:t>V západním světě některá neinvazivní vyšetření plošně u všech těhotných (ultrazvuk, biochemické </a:t>
            </a:r>
            <a:r>
              <a:rPr lang="cs-CZ" sz="2000" dirty="0" err="1" smtClean="0"/>
              <a:t>markery</a:t>
            </a:r>
            <a:r>
              <a:rPr lang="cs-CZ" sz="2000" dirty="0" smtClean="0"/>
              <a:t> v krvi) </a:t>
            </a:r>
          </a:p>
        </p:txBody>
      </p:sp>
      <p:sp>
        <p:nvSpPr>
          <p:cNvPr id="3" name="TextovéPole 2"/>
          <p:cNvSpPr txBox="1"/>
          <p:nvPr/>
        </p:nvSpPr>
        <p:spPr>
          <a:xfrm>
            <a:off x="347870" y="2718076"/>
            <a:ext cx="5237922" cy="4355038"/>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cs-CZ" sz="2000" dirty="0"/>
              <a:t>Vyšetřují se nejčastější postižení (</a:t>
            </a:r>
            <a:r>
              <a:rPr lang="cs-CZ" sz="2000" dirty="0" err="1"/>
              <a:t>trisomie</a:t>
            </a:r>
            <a:r>
              <a:rPr lang="cs-CZ" sz="2000" dirty="0"/>
              <a:t> chromosomů 21, 18 a 13 + další</a:t>
            </a:r>
            <a:r>
              <a:rPr lang="cs-CZ" sz="2000" dirty="0" smtClean="0"/>
              <a:t>)</a:t>
            </a:r>
          </a:p>
          <a:p>
            <a:pPr marL="342900" indent="-342900">
              <a:spcAft>
                <a:spcPts val="1800"/>
              </a:spcAft>
              <a:buFont typeface="Arial" panose="020B0604020202020204" pitchFamily="34" charset="0"/>
              <a:buChar char="•"/>
            </a:pPr>
            <a:r>
              <a:rPr lang="cs-CZ" sz="2000" dirty="0" smtClean="0"/>
              <a:t>Pokud </a:t>
            </a:r>
            <a:r>
              <a:rPr lang="cs-CZ" sz="2000" dirty="0"/>
              <a:t>indikují problém, doporučeno invazivní vyšetření</a:t>
            </a:r>
          </a:p>
          <a:p>
            <a:pPr marL="800100" lvl="1" indent="-342900">
              <a:spcAft>
                <a:spcPts val="1800"/>
              </a:spcAft>
              <a:buFontTx/>
              <a:buChar char="-"/>
            </a:pPr>
            <a:r>
              <a:rPr lang="cs-CZ" sz="2000" dirty="0" err="1"/>
              <a:t>amniocentéza</a:t>
            </a:r>
            <a:r>
              <a:rPr lang="cs-CZ" sz="2000" dirty="0"/>
              <a:t> = odebrání buněk plodu z plodové vody </a:t>
            </a:r>
          </a:p>
          <a:p>
            <a:pPr marL="800100" lvl="1" indent="-342900">
              <a:spcAft>
                <a:spcPts val="1800"/>
              </a:spcAft>
              <a:buFontTx/>
              <a:buChar char="-"/>
            </a:pPr>
            <a:r>
              <a:rPr lang="cs-CZ" sz="2000" dirty="0"/>
              <a:t>odběr choriových klků</a:t>
            </a:r>
          </a:p>
          <a:p>
            <a:pPr marL="342900" indent="-342900">
              <a:spcAft>
                <a:spcPts val="1800"/>
              </a:spcAft>
              <a:buFont typeface="Arial" panose="020B0604020202020204" pitchFamily="34" charset="0"/>
              <a:buChar char="•"/>
            </a:pPr>
            <a:r>
              <a:rPr lang="cs-CZ" sz="2000" dirty="0">
                <a:sym typeface="Wingdings" panose="05000000000000000000" pitchFamily="2" charset="2"/>
              </a:rPr>
              <a:t></a:t>
            </a:r>
            <a:r>
              <a:rPr lang="en-US" sz="2000" dirty="0">
                <a:sym typeface="Wingdings" panose="05000000000000000000" pitchFamily="2" charset="2"/>
              </a:rPr>
              <a:t> </a:t>
            </a:r>
            <a:r>
              <a:rPr lang="cs-CZ" sz="2000" dirty="0"/>
              <a:t>buď na vyšetření chromosomů (zdlouhavé) nebo DNA (</a:t>
            </a:r>
            <a:r>
              <a:rPr lang="cs-CZ" sz="2000" dirty="0" err="1"/>
              <a:t>PCR</a:t>
            </a:r>
            <a:r>
              <a:rPr lang="cs-CZ" sz="2000" dirty="0"/>
              <a:t>)</a:t>
            </a:r>
          </a:p>
          <a:p>
            <a:pPr>
              <a:spcAft>
                <a:spcPts val="1800"/>
              </a:spcAft>
            </a:pPr>
            <a:endParaRPr lang="en-US" sz="2200" dirty="0" smtClean="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353" y="2638563"/>
            <a:ext cx="2247224" cy="1958691"/>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353" y="4726463"/>
            <a:ext cx="1853965" cy="1901050"/>
          </a:xfrm>
          <a:prstGeom prst="rect">
            <a:avLst/>
          </a:prstGeom>
        </p:spPr>
      </p:pic>
    </p:spTree>
    <p:extLst>
      <p:ext uri="{BB962C8B-B14F-4D97-AF65-F5344CB8AC3E}">
        <p14:creationId xmlns:p14="http://schemas.microsoft.com/office/powerpoint/2010/main" val="322553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457200" y="292100"/>
            <a:ext cx="8229600" cy="850900"/>
          </a:xfrm>
        </p:spPr>
        <p:txBody>
          <a:bodyPr>
            <a:normAutofit/>
          </a:bodyPr>
          <a:lstStyle/>
          <a:p>
            <a:pPr algn="ctr" eaLnBrk="1" hangingPunct="1"/>
            <a:r>
              <a:rPr lang="cs-CZ" altLang="cs-CZ" sz="3900" dirty="0">
                <a:solidFill>
                  <a:srgbClr val="C00000"/>
                </a:solidFill>
              </a:rPr>
              <a:t>Prenatální diagnostika</a:t>
            </a:r>
          </a:p>
        </p:txBody>
      </p:sp>
      <p:sp>
        <p:nvSpPr>
          <p:cNvPr id="81932" name="Rectangle 12"/>
          <p:cNvSpPr>
            <a:spLocks noChangeArrowheads="1"/>
          </p:cNvSpPr>
          <p:nvPr/>
        </p:nvSpPr>
        <p:spPr bwMode="auto">
          <a:xfrm>
            <a:off x="593725" y="1472406"/>
            <a:ext cx="5654675"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spcAft>
                <a:spcPts val="2400"/>
              </a:spcAft>
              <a:buFontTx/>
              <a:buNone/>
            </a:pPr>
            <a:r>
              <a:rPr lang="cs-CZ" altLang="cs-CZ" sz="2800" b="1" dirty="0">
                <a:solidFill>
                  <a:srgbClr val="009999"/>
                </a:solidFill>
                <a:latin typeface="Calibri" pitchFamily="34" charset="0"/>
              </a:rPr>
              <a:t>Indikace prenatální diagnostiky:</a:t>
            </a:r>
          </a:p>
          <a:p>
            <a:pPr marL="342900" indent="-342900">
              <a:lnSpc>
                <a:spcPct val="90000"/>
              </a:lnSpc>
              <a:spcBef>
                <a:spcPct val="0"/>
              </a:spcBef>
              <a:spcAft>
                <a:spcPts val="2400"/>
              </a:spcAft>
            </a:pPr>
            <a:r>
              <a:rPr lang="cs-CZ" altLang="cs-CZ" sz="2400" dirty="0" smtClean="0">
                <a:latin typeface="Calibri" pitchFamily="34" charset="0"/>
              </a:rPr>
              <a:t>věk </a:t>
            </a:r>
            <a:r>
              <a:rPr lang="cs-CZ" altLang="cs-CZ" sz="2400" dirty="0">
                <a:latin typeface="Calibri" pitchFamily="34" charset="0"/>
              </a:rPr>
              <a:t>matky </a:t>
            </a:r>
            <a:r>
              <a:rPr lang="cs-CZ" altLang="cs-CZ" sz="2400" dirty="0" smtClean="0">
                <a:latin typeface="Calibri" pitchFamily="34" charset="0"/>
              </a:rPr>
              <a:t>(dříve </a:t>
            </a:r>
            <a:r>
              <a:rPr lang="en-US" altLang="cs-CZ" sz="2400" dirty="0" smtClean="0">
                <a:latin typeface="Calibri" pitchFamily="34" charset="0"/>
              </a:rPr>
              <a:t>&gt;</a:t>
            </a:r>
            <a:r>
              <a:rPr lang="cs-CZ" altLang="cs-CZ" sz="2400" dirty="0">
                <a:latin typeface="Calibri" pitchFamily="34" charset="0"/>
              </a:rPr>
              <a:t>35 let</a:t>
            </a:r>
            <a:r>
              <a:rPr lang="cs-CZ" altLang="cs-CZ" sz="2400" dirty="0" smtClean="0">
                <a:latin typeface="Calibri" pitchFamily="34" charset="0"/>
              </a:rPr>
              <a:t>) </a:t>
            </a:r>
            <a:endParaRPr lang="cs-CZ" altLang="cs-CZ" sz="2400" dirty="0">
              <a:latin typeface="Calibri" pitchFamily="34" charset="0"/>
            </a:endParaRPr>
          </a:p>
          <a:p>
            <a:pPr marL="342900" indent="-342900">
              <a:lnSpc>
                <a:spcPct val="90000"/>
              </a:lnSpc>
              <a:spcBef>
                <a:spcPct val="0"/>
              </a:spcBef>
              <a:spcAft>
                <a:spcPts val="2400"/>
              </a:spcAft>
            </a:pPr>
            <a:r>
              <a:rPr lang="cs-CZ" altLang="cs-CZ" sz="2400" dirty="0" smtClean="0">
                <a:latin typeface="Calibri" pitchFamily="34" charset="0"/>
              </a:rPr>
              <a:t>předchozí </a:t>
            </a:r>
            <a:r>
              <a:rPr lang="cs-CZ" altLang="cs-CZ" sz="2400" dirty="0">
                <a:latin typeface="Calibri" pitchFamily="34" charset="0"/>
              </a:rPr>
              <a:t>porod dítěte s aberací</a:t>
            </a:r>
          </a:p>
          <a:p>
            <a:pPr marL="342900" indent="-342900">
              <a:lnSpc>
                <a:spcPct val="90000"/>
              </a:lnSpc>
              <a:spcBef>
                <a:spcPct val="0"/>
              </a:spcBef>
              <a:spcAft>
                <a:spcPts val="2400"/>
              </a:spcAft>
            </a:pPr>
            <a:r>
              <a:rPr lang="cs-CZ" altLang="cs-CZ" sz="2400" dirty="0" smtClean="0">
                <a:latin typeface="Calibri" pitchFamily="34" charset="0"/>
              </a:rPr>
              <a:t>přítomnost </a:t>
            </a:r>
            <a:r>
              <a:rPr lang="cs-CZ" altLang="cs-CZ" sz="2400" dirty="0">
                <a:latin typeface="Calibri" pitchFamily="34" charset="0"/>
              </a:rPr>
              <a:t>aberace u rodiče </a:t>
            </a:r>
          </a:p>
          <a:p>
            <a:pPr marL="342900" indent="-342900">
              <a:lnSpc>
                <a:spcPct val="90000"/>
              </a:lnSpc>
              <a:spcBef>
                <a:spcPct val="0"/>
              </a:spcBef>
              <a:spcAft>
                <a:spcPts val="2400"/>
              </a:spcAft>
            </a:pPr>
            <a:r>
              <a:rPr lang="cs-CZ" altLang="cs-CZ" sz="2400" dirty="0" smtClean="0">
                <a:latin typeface="Calibri" pitchFamily="34" charset="0"/>
              </a:rPr>
              <a:t>výskyt </a:t>
            </a:r>
            <a:r>
              <a:rPr lang="cs-CZ" altLang="cs-CZ" sz="2400" dirty="0">
                <a:latin typeface="Calibri" pitchFamily="34" charset="0"/>
              </a:rPr>
              <a:t>dědičných chorob v příbuzenstvu </a:t>
            </a:r>
          </a:p>
          <a:p>
            <a:pPr marL="342900" indent="-342900">
              <a:lnSpc>
                <a:spcPct val="90000"/>
              </a:lnSpc>
              <a:spcBef>
                <a:spcPct val="0"/>
              </a:spcBef>
              <a:spcAft>
                <a:spcPts val="2400"/>
              </a:spcAft>
            </a:pPr>
            <a:r>
              <a:rPr lang="cs-CZ" altLang="cs-CZ" sz="2400" dirty="0">
                <a:latin typeface="Calibri" pitchFamily="34" charset="0"/>
              </a:rPr>
              <a:t>r</a:t>
            </a:r>
            <a:r>
              <a:rPr lang="cs-CZ" altLang="cs-CZ" sz="2400" dirty="0" smtClean="0">
                <a:latin typeface="Calibri" pitchFamily="34" charset="0"/>
              </a:rPr>
              <a:t>izikové </a:t>
            </a:r>
            <a:r>
              <a:rPr lang="cs-CZ" altLang="cs-CZ" sz="2400" dirty="0">
                <a:latin typeface="Calibri" pitchFamily="34" charset="0"/>
              </a:rPr>
              <a:t>povolání rodičů</a:t>
            </a:r>
          </a:p>
          <a:p>
            <a:pPr marL="342900" indent="-342900">
              <a:lnSpc>
                <a:spcPct val="90000"/>
              </a:lnSpc>
              <a:spcBef>
                <a:spcPct val="0"/>
              </a:spcBef>
              <a:spcAft>
                <a:spcPts val="2400"/>
              </a:spcAft>
            </a:pPr>
            <a:r>
              <a:rPr lang="cs-CZ" altLang="cs-CZ" sz="2400" dirty="0" smtClean="0">
                <a:latin typeface="Calibri" pitchFamily="34" charset="0"/>
              </a:rPr>
              <a:t>podezřelé výsledky biochemických </a:t>
            </a:r>
            <a:r>
              <a:rPr lang="cs-CZ" altLang="cs-CZ" sz="2400" dirty="0" err="1" smtClean="0">
                <a:latin typeface="Calibri" pitchFamily="34" charset="0"/>
              </a:rPr>
              <a:t>markerů</a:t>
            </a:r>
            <a:endParaRPr lang="cs-CZ" altLang="cs-CZ" sz="2400" dirty="0">
              <a:latin typeface="Calibri" pitchFamily="34" charset="0"/>
            </a:endParaRPr>
          </a:p>
        </p:txBody>
      </p:sp>
      <p:sp>
        <p:nvSpPr>
          <p:cNvPr id="31748" name="Rectangle 14"/>
          <p:cNvSpPr>
            <a:spLocks noChangeArrowheads="1"/>
          </p:cNvSpPr>
          <p:nvPr/>
        </p:nvSpPr>
        <p:spPr bwMode="auto">
          <a:xfrm>
            <a:off x="457200" y="1143000"/>
            <a:ext cx="4546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4400">
              <a:solidFill>
                <a:schemeClr val="tx2"/>
              </a:solidFill>
              <a:latin typeface="Calibri" pitchFamily="34" charset="0"/>
            </a:endParaRPr>
          </a:p>
        </p:txBody>
      </p:sp>
    </p:spTree>
    <p:extLst>
      <p:ext uri="{BB962C8B-B14F-4D97-AF65-F5344CB8AC3E}">
        <p14:creationId xmlns:p14="http://schemas.microsoft.com/office/powerpoint/2010/main" val="1433121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3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3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193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193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19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84151"/>
            <a:ext cx="7886700" cy="1325563"/>
          </a:xfrm>
        </p:spPr>
        <p:txBody>
          <a:bodyPr vert="horz" lIns="91440" tIns="45720" rIns="91440" bIns="45720" rtlCol="0" anchor="ctr">
            <a:normAutofit/>
          </a:bodyPr>
          <a:lstStyle/>
          <a:p>
            <a:pPr algn="ctr"/>
            <a:r>
              <a:rPr lang="cs-CZ" sz="4000" dirty="0">
                <a:solidFill>
                  <a:srgbClr val="C00000"/>
                </a:solidFill>
              </a:rPr>
              <a:t>Jak vypadá průměrný eukaryotní genom</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082" y="1770998"/>
            <a:ext cx="5162550" cy="3295428"/>
          </a:xfrm>
          <a:prstGeom prst="rect">
            <a:avLst/>
          </a:prstGeom>
        </p:spPr>
      </p:pic>
      <p:sp>
        <p:nvSpPr>
          <p:cNvPr id="5" name="TextovéPole 4"/>
          <p:cNvSpPr txBox="1"/>
          <p:nvPr/>
        </p:nvSpPr>
        <p:spPr>
          <a:xfrm>
            <a:off x="334482" y="1770998"/>
            <a:ext cx="2933700" cy="3631763"/>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Většina eukaryotního genomu nejsou geny</a:t>
            </a:r>
          </a:p>
          <a:p>
            <a:pPr marL="342900" indent="-342900">
              <a:spcBef>
                <a:spcPts val="1800"/>
              </a:spcBef>
              <a:buFont typeface="Arial" panose="020B0604020202020204" pitchFamily="34" charset="0"/>
              <a:buChar char="•"/>
            </a:pPr>
            <a:r>
              <a:rPr lang="cs-CZ" sz="2000" dirty="0" smtClean="0"/>
              <a:t>Velkou část genomu zabírá </a:t>
            </a:r>
            <a:r>
              <a:rPr lang="cs-CZ" sz="2000" dirty="0" err="1" smtClean="0"/>
              <a:t>repetitivní</a:t>
            </a:r>
            <a:r>
              <a:rPr lang="cs-CZ" sz="2000" dirty="0" smtClean="0"/>
              <a:t> DNA (satelity a mobilní elementy)</a:t>
            </a:r>
          </a:p>
          <a:p>
            <a:pPr marL="342900" indent="-342900">
              <a:spcBef>
                <a:spcPts val="1800"/>
              </a:spcBef>
              <a:buFont typeface="Arial" panose="020B0604020202020204" pitchFamily="34" charset="0"/>
              <a:buChar char="•"/>
            </a:pPr>
            <a:r>
              <a:rPr lang="cs-CZ" sz="2000" dirty="0" smtClean="0"/>
              <a:t>Většina mobilních elementů je poškozených a neschopných pohybu</a:t>
            </a:r>
          </a:p>
        </p:txBody>
      </p:sp>
      <p:sp>
        <p:nvSpPr>
          <p:cNvPr id="4" name="TextovéPole 3"/>
          <p:cNvSpPr txBox="1"/>
          <p:nvPr/>
        </p:nvSpPr>
        <p:spPr>
          <a:xfrm>
            <a:off x="334482" y="5664045"/>
            <a:ext cx="5407099" cy="707886"/>
          </a:xfrm>
          <a:prstGeom prst="rect">
            <a:avLst/>
          </a:prstGeom>
          <a:noFill/>
        </p:spPr>
        <p:txBody>
          <a:bodyPr wrap="square" rtlCol="0">
            <a:spAutoFit/>
          </a:bodyPr>
          <a:lstStyle/>
          <a:p>
            <a:pPr marL="342900" indent="-342900">
              <a:buFont typeface="Arial" panose="020B0604020202020204" pitchFamily="34" charset="0"/>
              <a:buChar char="•"/>
            </a:pPr>
            <a:r>
              <a:rPr lang="cs-CZ" sz="2000" dirty="0" smtClean="0"/>
              <a:t>Některé typy mobilních elementů už u daného druhu nemají funkční kopie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genetick</a:t>
            </a:r>
            <a:r>
              <a:rPr lang="cs-CZ" sz="2000" dirty="0" smtClean="0">
                <a:sym typeface="Wingdings" panose="05000000000000000000" pitchFamily="2" charset="2"/>
              </a:rPr>
              <a:t>é fosilie</a:t>
            </a:r>
            <a:endParaRPr lang="cs-CZ" sz="2000" dirty="0" smtClean="0"/>
          </a:p>
        </p:txBody>
      </p:sp>
    </p:spTree>
    <p:extLst>
      <p:ext uri="{BB962C8B-B14F-4D97-AF65-F5344CB8AC3E}">
        <p14:creationId xmlns:p14="http://schemas.microsoft.com/office/powerpoint/2010/main" val="196370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7814" y="124980"/>
            <a:ext cx="7886700" cy="1325563"/>
          </a:xfrm>
        </p:spPr>
        <p:txBody>
          <a:bodyPr>
            <a:normAutofit/>
          </a:bodyPr>
          <a:lstStyle/>
          <a:p>
            <a:pPr algn="ctr"/>
            <a:r>
              <a:rPr lang="cs-CZ" sz="3900" dirty="0">
                <a:solidFill>
                  <a:srgbClr val="C00000"/>
                </a:solidFill>
              </a:rPr>
              <a:t>Rekapitulace - aneuploidie</a:t>
            </a:r>
          </a:p>
        </p:txBody>
      </p:sp>
      <p:sp>
        <p:nvSpPr>
          <p:cNvPr id="3" name="Zástupný symbol pro obsah 2"/>
          <p:cNvSpPr>
            <a:spLocks noGrp="1"/>
          </p:cNvSpPr>
          <p:nvPr>
            <p:ph idx="1"/>
          </p:nvPr>
        </p:nvSpPr>
        <p:spPr>
          <a:xfrm>
            <a:off x="610177" y="1478686"/>
            <a:ext cx="7886700" cy="4774766"/>
          </a:xfrm>
        </p:spPr>
        <p:txBody>
          <a:bodyPr>
            <a:normAutofit/>
          </a:bodyPr>
          <a:lstStyle/>
          <a:p>
            <a:pPr>
              <a:spcBef>
                <a:spcPts val="3000"/>
              </a:spcBef>
            </a:pPr>
            <a:r>
              <a:rPr lang="cs-CZ" sz="2200" dirty="0" smtClean="0"/>
              <a:t>Aneuploidie – chybí nebo přebývají jednotlivé chromosomy</a:t>
            </a:r>
          </a:p>
          <a:p>
            <a:pPr>
              <a:spcBef>
                <a:spcPts val="3000"/>
              </a:spcBef>
            </a:pPr>
            <a:r>
              <a:rPr lang="cs-CZ" sz="2200" dirty="0" smtClean="0"/>
              <a:t>Lépe tolerované aneuploidie pohlavních chromosomů</a:t>
            </a:r>
          </a:p>
          <a:p>
            <a:pPr>
              <a:spcBef>
                <a:spcPts val="3000"/>
              </a:spcBef>
            </a:pPr>
            <a:r>
              <a:rPr lang="cs-CZ" sz="2200" dirty="0" smtClean="0"/>
              <a:t>U lidských </a:t>
            </a:r>
            <a:r>
              <a:rPr lang="cs-CZ" sz="2200" dirty="0" err="1" smtClean="0"/>
              <a:t>autosomů</a:t>
            </a:r>
            <a:r>
              <a:rPr lang="cs-CZ" sz="2200" dirty="0" smtClean="0"/>
              <a:t> jen </a:t>
            </a:r>
            <a:r>
              <a:rPr lang="cs-CZ" sz="2200" dirty="0" err="1" smtClean="0"/>
              <a:t>trisomie</a:t>
            </a:r>
            <a:r>
              <a:rPr lang="cs-CZ" sz="2200" dirty="0" smtClean="0"/>
              <a:t> 21, 18 a 13</a:t>
            </a:r>
          </a:p>
          <a:p>
            <a:pPr>
              <a:spcBef>
                <a:spcPts val="3000"/>
              </a:spcBef>
            </a:pPr>
            <a:r>
              <a:rPr lang="cs-CZ" sz="2200" dirty="0" err="1" smtClean="0"/>
              <a:t>Monosomie</a:t>
            </a:r>
            <a:r>
              <a:rPr lang="cs-CZ" sz="2200" dirty="0" smtClean="0"/>
              <a:t> </a:t>
            </a:r>
            <a:r>
              <a:rPr lang="cs-CZ" sz="2200" dirty="0" err="1" smtClean="0"/>
              <a:t>autosomů</a:t>
            </a:r>
            <a:r>
              <a:rPr lang="cs-CZ" sz="2200" dirty="0" smtClean="0"/>
              <a:t> neslučitelné se životem</a:t>
            </a:r>
          </a:p>
          <a:p>
            <a:pPr>
              <a:spcBef>
                <a:spcPts val="3000"/>
              </a:spcBef>
            </a:pPr>
            <a:r>
              <a:rPr lang="cs-CZ" sz="2200" dirty="0"/>
              <a:t>Nejčastěji způsobeno </a:t>
            </a:r>
            <a:r>
              <a:rPr lang="cs-CZ" sz="2200" dirty="0" err="1" smtClean="0"/>
              <a:t>nondisjunkcí</a:t>
            </a:r>
            <a:endParaRPr lang="cs-CZ" sz="2200" dirty="0" smtClean="0"/>
          </a:p>
          <a:p>
            <a:pPr>
              <a:spcBef>
                <a:spcPts val="3000"/>
              </a:spcBef>
            </a:pPr>
            <a:r>
              <a:rPr lang="cs-CZ" sz="2200" dirty="0" smtClean="0"/>
              <a:t>Častěji u starších matek</a:t>
            </a:r>
          </a:p>
          <a:p>
            <a:pPr>
              <a:spcBef>
                <a:spcPts val="3000"/>
              </a:spcBef>
            </a:pPr>
            <a:r>
              <a:rPr lang="cs-CZ" sz="2200" dirty="0" smtClean="0"/>
              <a:t>U otců více bodových mutací</a:t>
            </a:r>
          </a:p>
          <a:p>
            <a:pPr>
              <a:spcBef>
                <a:spcPts val="3000"/>
              </a:spcBef>
            </a:pPr>
            <a:endParaRPr lang="cs-CZ" sz="2200" dirty="0"/>
          </a:p>
          <a:p>
            <a:pPr>
              <a:spcBef>
                <a:spcPts val="3000"/>
              </a:spcBef>
            </a:pPr>
            <a:endParaRPr lang="cs-CZ" sz="2200" dirty="0"/>
          </a:p>
        </p:txBody>
      </p:sp>
    </p:spTree>
    <p:extLst>
      <p:ext uri="{BB962C8B-B14F-4D97-AF65-F5344CB8AC3E}">
        <p14:creationId xmlns:p14="http://schemas.microsoft.com/office/powerpoint/2010/main" val="225621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7454" y="1096179"/>
            <a:ext cx="5901134" cy="5521582"/>
          </a:xfrm>
          <a:prstGeom prst="rect">
            <a:avLst/>
          </a:prstGeom>
        </p:spPr>
      </p:pic>
      <p:sp>
        <p:nvSpPr>
          <p:cNvPr id="5" name="Nadpis 1"/>
          <p:cNvSpPr txBox="1">
            <a:spLocks/>
          </p:cNvSpPr>
          <p:nvPr/>
        </p:nvSpPr>
        <p:spPr>
          <a:xfrm>
            <a:off x="413133" y="9928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s-CZ" altLang="cs-CZ" sz="4000" dirty="0" smtClean="0">
                <a:solidFill>
                  <a:srgbClr val="C00000"/>
                </a:solidFill>
              </a:rPr>
              <a:t>Strukturní chromosomální aberace</a:t>
            </a:r>
            <a:endParaRPr lang="cs-CZ" altLang="cs-CZ" sz="4000" dirty="0">
              <a:solidFill>
                <a:srgbClr val="C00000"/>
              </a:solidFill>
            </a:endParaRPr>
          </a:p>
        </p:txBody>
      </p:sp>
      <p:sp>
        <p:nvSpPr>
          <p:cNvPr id="3" name="Obdélník 2"/>
          <p:cNvSpPr/>
          <p:nvPr/>
        </p:nvSpPr>
        <p:spPr>
          <a:xfrm>
            <a:off x="1577340" y="1973580"/>
            <a:ext cx="6217920" cy="556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1577340" y="5943600"/>
            <a:ext cx="6217920" cy="6741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1577340" y="5231339"/>
            <a:ext cx="6217920" cy="788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1402080" y="4515059"/>
            <a:ext cx="6217920" cy="788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1577340" y="3788389"/>
            <a:ext cx="6217920" cy="788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1509061" y="3166807"/>
            <a:ext cx="6217920" cy="788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1509061" y="2454546"/>
            <a:ext cx="6217920" cy="788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8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28809" y="1139630"/>
            <a:ext cx="1342996" cy="523220"/>
          </a:xfrm>
          <a:prstGeom prst="rect">
            <a:avLst/>
          </a:prstGeom>
          <a:noFill/>
        </p:spPr>
        <p:txBody>
          <a:bodyPr wrap="none" rtlCol="0">
            <a:spAutoFit/>
          </a:bodyPr>
          <a:lstStyle/>
          <a:p>
            <a:r>
              <a:rPr lang="cs-CZ" sz="2800" b="1" dirty="0" smtClean="0"/>
              <a:t>Inverze </a:t>
            </a:r>
            <a:endParaRPr lang="en-US" sz="2800" b="1" dirty="0" smtClean="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273" y="1939027"/>
            <a:ext cx="2630495" cy="1629660"/>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567" y="1856725"/>
            <a:ext cx="4486308" cy="1948503"/>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809" y="4007080"/>
            <a:ext cx="3360145" cy="1978824"/>
          </a:xfrm>
          <a:prstGeom prst="rect">
            <a:avLst/>
          </a:prstGeom>
        </p:spPr>
      </p:pic>
      <p:sp>
        <p:nvSpPr>
          <p:cNvPr id="8" name="Šipka doprava 7"/>
          <p:cNvSpPr/>
          <p:nvPr/>
        </p:nvSpPr>
        <p:spPr>
          <a:xfrm>
            <a:off x="5122843" y="2610998"/>
            <a:ext cx="586430" cy="30847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a:off x="347566" y="6012832"/>
            <a:ext cx="3915961" cy="707886"/>
          </a:xfrm>
          <a:prstGeom prst="rect">
            <a:avLst/>
          </a:prstGeom>
          <a:noFill/>
        </p:spPr>
        <p:txBody>
          <a:bodyPr wrap="square" rtlCol="0">
            <a:spAutoFit/>
          </a:bodyPr>
          <a:lstStyle/>
          <a:p>
            <a:r>
              <a:rPr lang="cs-CZ" sz="2000" dirty="0" smtClean="0"/>
              <a:t>Inverze na </a:t>
            </a:r>
            <a:r>
              <a:rPr lang="cs-CZ" sz="2000" dirty="0" err="1" smtClean="0"/>
              <a:t>autosomu</a:t>
            </a:r>
            <a:r>
              <a:rPr lang="cs-CZ" sz="2000" dirty="0" smtClean="0"/>
              <a:t> udržuje výhodné kombinace alel</a:t>
            </a:r>
            <a:endParaRPr lang="en-US" sz="2000" dirty="0" smtClean="0"/>
          </a:p>
        </p:txBody>
      </p:sp>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6586" y="4007080"/>
            <a:ext cx="1482997" cy="151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ovéPole 10"/>
          <p:cNvSpPr txBox="1"/>
          <p:nvPr/>
        </p:nvSpPr>
        <p:spPr>
          <a:xfrm>
            <a:off x="4833875" y="5705055"/>
            <a:ext cx="3915961" cy="1015663"/>
          </a:xfrm>
          <a:prstGeom prst="rect">
            <a:avLst/>
          </a:prstGeom>
          <a:noFill/>
        </p:spPr>
        <p:txBody>
          <a:bodyPr wrap="square" rtlCol="0">
            <a:spAutoFit/>
          </a:bodyPr>
          <a:lstStyle/>
          <a:p>
            <a:r>
              <a:rPr lang="cs-CZ" sz="2000" dirty="0" smtClean="0"/>
              <a:t>Evoluce pohlavních chromosomů – inverze brání rekombinaci mezi X a Y (Z a W)</a:t>
            </a:r>
            <a:endParaRPr lang="en-US" sz="2000" dirty="0" smtClean="0"/>
          </a:p>
        </p:txBody>
      </p:sp>
      <p:sp>
        <p:nvSpPr>
          <p:cNvPr id="12" name="Nadpis 1"/>
          <p:cNvSpPr>
            <a:spLocks noGrp="1"/>
          </p:cNvSpPr>
          <p:nvPr>
            <p:ph type="title"/>
          </p:nvPr>
        </p:nvSpPr>
        <p:spPr>
          <a:xfrm>
            <a:off x="528809" y="0"/>
            <a:ext cx="7886700" cy="1325563"/>
          </a:xfrm>
        </p:spPr>
        <p:txBody>
          <a:bodyPr>
            <a:normAutofit/>
          </a:bodyPr>
          <a:lstStyle/>
          <a:p>
            <a:pPr algn="ctr"/>
            <a:r>
              <a:rPr lang="cs-CZ" sz="4000" dirty="0" smtClean="0">
                <a:solidFill>
                  <a:srgbClr val="C00000"/>
                </a:solidFill>
              </a:rPr>
              <a:t>Aberace, o</a:t>
            </a:r>
            <a:r>
              <a:rPr lang="en-US" sz="4000" dirty="0" smtClean="0">
                <a:solidFill>
                  <a:srgbClr val="C00000"/>
                </a:solidFill>
              </a:rPr>
              <a:t> </a:t>
            </a:r>
            <a:r>
              <a:rPr lang="en-US" sz="4000" dirty="0" err="1">
                <a:solidFill>
                  <a:srgbClr val="C00000"/>
                </a:solidFill>
              </a:rPr>
              <a:t>kter</a:t>
            </a:r>
            <a:r>
              <a:rPr lang="cs-CZ" sz="4000" dirty="0">
                <a:solidFill>
                  <a:srgbClr val="C00000"/>
                </a:solidFill>
              </a:rPr>
              <a:t>ý</a:t>
            </a:r>
            <a:r>
              <a:rPr lang="en-US" sz="4000" dirty="0" err="1">
                <a:solidFill>
                  <a:srgbClr val="C00000"/>
                </a:solidFill>
              </a:rPr>
              <a:t>ch</a:t>
            </a:r>
            <a:r>
              <a:rPr lang="en-US" sz="4000" dirty="0">
                <a:solidFill>
                  <a:srgbClr val="C00000"/>
                </a:solidFill>
              </a:rPr>
              <a:t> </a:t>
            </a:r>
            <a:r>
              <a:rPr lang="en-US" sz="4000" dirty="0" err="1">
                <a:solidFill>
                  <a:srgbClr val="C00000"/>
                </a:solidFill>
              </a:rPr>
              <a:t>jsme</a:t>
            </a:r>
            <a:r>
              <a:rPr lang="en-US" sz="4000" dirty="0">
                <a:solidFill>
                  <a:srgbClr val="C00000"/>
                </a:solidFill>
              </a:rPr>
              <a:t> u</a:t>
            </a:r>
            <a:r>
              <a:rPr lang="cs-CZ" sz="4000" dirty="0">
                <a:solidFill>
                  <a:srgbClr val="C00000"/>
                </a:solidFill>
              </a:rPr>
              <a:t>ž</a:t>
            </a:r>
            <a:r>
              <a:rPr lang="en-US" sz="4000" dirty="0">
                <a:solidFill>
                  <a:srgbClr val="C00000"/>
                </a:solidFill>
              </a:rPr>
              <a:t> </a:t>
            </a:r>
            <a:r>
              <a:rPr lang="en-US" sz="4000" dirty="0" err="1">
                <a:solidFill>
                  <a:srgbClr val="C00000"/>
                </a:solidFill>
              </a:rPr>
              <a:t>mluvili</a:t>
            </a:r>
            <a:endParaRPr lang="en-US" sz="4000" dirty="0">
              <a:solidFill>
                <a:srgbClr val="C00000"/>
              </a:solidFill>
            </a:endParaRPr>
          </a:p>
        </p:txBody>
      </p:sp>
    </p:spTree>
    <p:extLst>
      <p:ext uri="{BB962C8B-B14F-4D97-AF65-F5344CB8AC3E}">
        <p14:creationId xmlns:p14="http://schemas.microsoft.com/office/powerpoint/2010/main" val="183626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Skupina 39"/>
          <p:cNvGrpSpPr/>
          <p:nvPr/>
        </p:nvGrpSpPr>
        <p:grpSpPr>
          <a:xfrm>
            <a:off x="814371" y="4471851"/>
            <a:ext cx="6252585" cy="1942248"/>
            <a:chOff x="6411817" y="1500764"/>
            <a:chExt cx="6252585" cy="1942248"/>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3705" y="1500764"/>
              <a:ext cx="1193909" cy="1365727"/>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6101" y="1526512"/>
              <a:ext cx="676673" cy="1314233"/>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76611" y="2039817"/>
              <a:ext cx="587791" cy="860695"/>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9296" y="1558682"/>
              <a:ext cx="1031836" cy="1341830"/>
            </a:xfrm>
            <a:prstGeom prst="rect">
              <a:avLst/>
            </a:prstGeom>
          </p:spPr>
        </p:pic>
        <p:pic>
          <p:nvPicPr>
            <p:cNvPr id="8" name="Obráze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3384" y="1543922"/>
              <a:ext cx="859575" cy="1361748"/>
            </a:xfrm>
            <a:prstGeom prst="rect">
              <a:avLst/>
            </a:prstGeom>
          </p:spPr>
        </p:pic>
        <p:pic>
          <p:nvPicPr>
            <p:cNvPr id="9" name="Obráze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5400" y="1607682"/>
              <a:ext cx="867984" cy="1317397"/>
            </a:xfrm>
            <a:prstGeom prst="rect">
              <a:avLst/>
            </a:prstGeom>
          </p:spPr>
        </p:pic>
        <p:pic>
          <p:nvPicPr>
            <p:cNvPr id="10" name="Obráze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1132" y="2026106"/>
              <a:ext cx="541489" cy="792895"/>
            </a:xfrm>
            <a:prstGeom prst="rect">
              <a:avLst/>
            </a:prstGeom>
          </p:spPr>
        </p:pic>
        <p:sp>
          <p:nvSpPr>
            <p:cNvPr id="11" name="TextovéPole 10"/>
            <p:cNvSpPr txBox="1"/>
            <p:nvPr/>
          </p:nvSpPr>
          <p:spPr>
            <a:xfrm>
              <a:off x="6411817" y="3012125"/>
              <a:ext cx="4319516" cy="430887"/>
            </a:xfrm>
            <a:prstGeom prst="rect">
              <a:avLst/>
            </a:prstGeom>
            <a:noFill/>
          </p:spPr>
          <p:txBody>
            <a:bodyPr wrap="none" rtlCol="0">
              <a:spAutoFit/>
            </a:bodyPr>
            <a:lstStyle/>
            <a:p>
              <a:r>
                <a:rPr lang="cs-CZ" sz="2200" dirty="0" smtClean="0"/>
                <a:t>Vznik nových genů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genov</a:t>
              </a:r>
              <a:r>
                <a:rPr lang="cs-CZ" sz="2200" dirty="0" smtClean="0">
                  <a:sym typeface="Wingdings" panose="05000000000000000000" pitchFamily="2" charset="2"/>
                </a:rPr>
                <a:t>é rodiny</a:t>
              </a:r>
              <a:endParaRPr lang="cs-CZ" sz="2200" dirty="0" smtClean="0"/>
            </a:p>
          </p:txBody>
        </p:sp>
      </p:grpSp>
      <p:sp>
        <p:nvSpPr>
          <p:cNvPr id="13" name="TextovéPole 12"/>
          <p:cNvSpPr txBox="1"/>
          <p:nvPr/>
        </p:nvSpPr>
        <p:spPr>
          <a:xfrm>
            <a:off x="528809" y="1139630"/>
            <a:ext cx="1650260" cy="523220"/>
          </a:xfrm>
          <a:prstGeom prst="rect">
            <a:avLst/>
          </a:prstGeom>
          <a:noFill/>
        </p:spPr>
        <p:txBody>
          <a:bodyPr wrap="none" rtlCol="0">
            <a:spAutoFit/>
          </a:bodyPr>
          <a:lstStyle/>
          <a:p>
            <a:r>
              <a:rPr lang="cs-CZ" sz="2800" b="1" dirty="0" smtClean="0"/>
              <a:t>Duplikace</a:t>
            </a:r>
            <a:endParaRPr lang="en-US" sz="2800" b="1" dirty="0" smtClean="0"/>
          </a:p>
        </p:txBody>
      </p:sp>
      <p:pic>
        <p:nvPicPr>
          <p:cNvPr id="39" name="Obrázek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809" y="2023139"/>
            <a:ext cx="7529109" cy="1419873"/>
          </a:xfrm>
          <a:prstGeom prst="rect">
            <a:avLst/>
          </a:prstGeom>
        </p:spPr>
      </p:pic>
      <p:sp>
        <p:nvSpPr>
          <p:cNvPr id="41" name="TextovéPole 40"/>
          <p:cNvSpPr txBox="1"/>
          <p:nvPr/>
        </p:nvSpPr>
        <p:spPr>
          <a:xfrm>
            <a:off x="814371" y="3227568"/>
            <a:ext cx="3462038" cy="430887"/>
          </a:xfrm>
          <a:prstGeom prst="rect">
            <a:avLst/>
          </a:prstGeom>
          <a:noFill/>
        </p:spPr>
        <p:txBody>
          <a:bodyPr wrap="none" rtlCol="0">
            <a:spAutoFit/>
          </a:bodyPr>
          <a:lstStyle/>
          <a:p>
            <a:r>
              <a:rPr lang="cs-CZ" sz="2200" dirty="0" smtClean="0"/>
              <a:t>potenciálně zisk nové funkce</a:t>
            </a:r>
            <a:endParaRPr lang="en-US" sz="2200" dirty="0" smtClean="0"/>
          </a:p>
        </p:txBody>
      </p:sp>
      <p:sp>
        <p:nvSpPr>
          <p:cNvPr id="42" name="TextovéPole 41"/>
          <p:cNvSpPr txBox="1"/>
          <p:nvPr/>
        </p:nvSpPr>
        <p:spPr>
          <a:xfrm>
            <a:off x="4904109" y="3558321"/>
            <a:ext cx="2726324" cy="430887"/>
          </a:xfrm>
          <a:prstGeom prst="rect">
            <a:avLst/>
          </a:prstGeom>
          <a:noFill/>
        </p:spPr>
        <p:txBody>
          <a:bodyPr wrap="none" rtlCol="0">
            <a:spAutoFit/>
          </a:bodyPr>
          <a:lstStyle/>
          <a:p>
            <a:r>
              <a:rPr lang="cs-CZ" sz="2200" dirty="0" smtClean="0"/>
              <a:t>vznik nového proteinu</a:t>
            </a:r>
            <a:endParaRPr lang="en-US" sz="2200" dirty="0" smtClean="0"/>
          </a:p>
        </p:txBody>
      </p:sp>
      <p:sp>
        <p:nvSpPr>
          <p:cNvPr id="17" name="Nadpis 1"/>
          <p:cNvSpPr>
            <a:spLocks noGrp="1"/>
          </p:cNvSpPr>
          <p:nvPr>
            <p:ph type="title"/>
          </p:nvPr>
        </p:nvSpPr>
        <p:spPr>
          <a:xfrm>
            <a:off x="528809" y="0"/>
            <a:ext cx="7886700" cy="1325563"/>
          </a:xfrm>
        </p:spPr>
        <p:txBody>
          <a:bodyPr>
            <a:normAutofit/>
          </a:bodyPr>
          <a:lstStyle/>
          <a:p>
            <a:pPr algn="ctr"/>
            <a:r>
              <a:rPr lang="cs-CZ" sz="4000" dirty="0" smtClean="0">
                <a:solidFill>
                  <a:srgbClr val="C00000"/>
                </a:solidFill>
              </a:rPr>
              <a:t>Aberace, o</a:t>
            </a:r>
            <a:r>
              <a:rPr lang="en-US" sz="4000" dirty="0" smtClean="0">
                <a:solidFill>
                  <a:srgbClr val="C00000"/>
                </a:solidFill>
              </a:rPr>
              <a:t> </a:t>
            </a:r>
            <a:r>
              <a:rPr lang="en-US" sz="4000" dirty="0" err="1">
                <a:solidFill>
                  <a:srgbClr val="C00000"/>
                </a:solidFill>
              </a:rPr>
              <a:t>kter</a:t>
            </a:r>
            <a:r>
              <a:rPr lang="cs-CZ" sz="4000" dirty="0">
                <a:solidFill>
                  <a:srgbClr val="C00000"/>
                </a:solidFill>
              </a:rPr>
              <a:t>ý</a:t>
            </a:r>
            <a:r>
              <a:rPr lang="en-US" sz="4000" dirty="0" err="1">
                <a:solidFill>
                  <a:srgbClr val="C00000"/>
                </a:solidFill>
              </a:rPr>
              <a:t>ch</a:t>
            </a:r>
            <a:r>
              <a:rPr lang="en-US" sz="4000" dirty="0">
                <a:solidFill>
                  <a:srgbClr val="C00000"/>
                </a:solidFill>
              </a:rPr>
              <a:t> </a:t>
            </a:r>
            <a:r>
              <a:rPr lang="en-US" sz="4000" dirty="0" err="1">
                <a:solidFill>
                  <a:srgbClr val="C00000"/>
                </a:solidFill>
              </a:rPr>
              <a:t>jsme</a:t>
            </a:r>
            <a:r>
              <a:rPr lang="en-US" sz="4000" dirty="0">
                <a:solidFill>
                  <a:srgbClr val="C00000"/>
                </a:solidFill>
              </a:rPr>
              <a:t> u</a:t>
            </a:r>
            <a:r>
              <a:rPr lang="cs-CZ" sz="4000" dirty="0">
                <a:solidFill>
                  <a:srgbClr val="C00000"/>
                </a:solidFill>
              </a:rPr>
              <a:t>ž</a:t>
            </a:r>
            <a:r>
              <a:rPr lang="en-US" sz="4000" dirty="0">
                <a:solidFill>
                  <a:srgbClr val="C00000"/>
                </a:solidFill>
              </a:rPr>
              <a:t> </a:t>
            </a:r>
            <a:r>
              <a:rPr lang="en-US" sz="4000" dirty="0" err="1">
                <a:solidFill>
                  <a:srgbClr val="C00000"/>
                </a:solidFill>
              </a:rPr>
              <a:t>mluvili</a:t>
            </a:r>
            <a:endParaRPr lang="en-US" sz="4000" dirty="0">
              <a:solidFill>
                <a:srgbClr val="C00000"/>
              </a:solidFill>
            </a:endParaRPr>
          </a:p>
        </p:txBody>
      </p:sp>
    </p:spTree>
    <p:extLst>
      <p:ext uri="{BB962C8B-B14F-4D97-AF65-F5344CB8AC3E}">
        <p14:creationId xmlns:p14="http://schemas.microsoft.com/office/powerpoint/2010/main" val="378935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3824767657"/>
              </p:ext>
            </p:extLst>
          </p:nvPr>
        </p:nvGraphicFramePr>
        <p:xfrm>
          <a:off x="3836065" y="1702024"/>
          <a:ext cx="1154595" cy="612058"/>
        </p:xfrm>
        <a:graphic>
          <a:graphicData uri="http://schemas.openxmlformats.org/presentationml/2006/ole">
            <mc:AlternateContent xmlns:mc="http://schemas.openxmlformats.org/markup-compatibility/2006">
              <mc:Choice xmlns:v="urn:schemas-microsoft-com:vml" Requires="v">
                <p:oleObj spid="_x0000_s26750" name="Image" r:id="rId4" imgW="2362605" imgH="1252837" progId="Photoshop.Image.5">
                  <p:embed/>
                </p:oleObj>
              </mc:Choice>
              <mc:Fallback>
                <p:oleObj name="Image" r:id="rId4" imgW="2362605" imgH="1252837"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065" y="1702024"/>
                        <a:ext cx="1154595" cy="612058"/>
                      </a:xfrm>
                      <a:prstGeom prst="rect">
                        <a:avLst/>
                      </a:prstGeom>
                      <a:noFill/>
                      <a:ln>
                        <a:noFill/>
                      </a:ln>
                      <a:effectLst/>
                    </p:spPr>
                  </p:pic>
                </p:oleObj>
              </mc:Fallback>
            </mc:AlternateContent>
          </a:graphicData>
        </a:graphic>
      </p:graphicFrame>
      <p:pic>
        <p:nvPicPr>
          <p:cNvPr id="4" name="Obráze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604" y="2258361"/>
            <a:ext cx="4097795" cy="2600077"/>
          </a:xfrm>
          <a:prstGeom prst="rect">
            <a:avLst/>
          </a:prstGeom>
        </p:spPr>
      </p:pic>
      <p:sp>
        <p:nvSpPr>
          <p:cNvPr id="5" name="TextovéPole 4"/>
          <p:cNvSpPr txBox="1"/>
          <p:nvPr/>
        </p:nvSpPr>
        <p:spPr>
          <a:xfrm>
            <a:off x="5099177" y="3937502"/>
            <a:ext cx="2030366" cy="923330"/>
          </a:xfrm>
          <a:prstGeom prst="rect">
            <a:avLst/>
          </a:prstGeom>
          <a:noFill/>
        </p:spPr>
        <p:txBody>
          <a:bodyPr wrap="square" rtlCol="0">
            <a:spAutoFit/>
          </a:bodyPr>
          <a:lstStyle/>
          <a:p>
            <a:r>
              <a:rPr lang="cs-CZ" dirty="0" smtClean="0"/>
              <a:t>Geny zodpovědné za rezistenci k insekticidům</a:t>
            </a:r>
          </a:p>
        </p:txBody>
      </p:sp>
      <p:sp>
        <p:nvSpPr>
          <p:cNvPr id="6" name="Šipka doleva 5"/>
          <p:cNvSpPr/>
          <p:nvPr/>
        </p:nvSpPr>
        <p:spPr>
          <a:xfrm>
            <a:off x="4413363" y="4151739"/>
            <a:ext cx="436035" cy="321415"/>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627961" y="1178804"/>
            <a:ext cx="2903552" cy="523220"/>
          </a:xfrm>
          <a:prstGeom prst="rect">
            <a:avLst/>
          </a:prstGeom>
          <a:noFill/>
        </p:spPr>
        <p:txBody>
          <a:bodyPr wrap="none" rtlCol="0">
            <a:spAutoFit/>
          </a:bodyPr>
          <a:lstStyle/>
          <a:p>
            <a:r>
              <a:rPr lang="cs-CZ" sz="2800" b="1" dirty="0"/>
              <a:t>Fúze chromosomů</a:t>
            </a:r>
            <a:endParaRPr lang="en-US" sz="2800" b="1" dirty="0"/>
          </a:p>
        </p:txBody>
      </p:sp>
      <p:pic>
        <p:nvPicPr>
          <p:cNvPr id="12" name="Picture 7" descr="picture of codling moth damage - a &quot;wormy apple&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2712" y="1768485"/>
            <a:ext cx="1826909" cy="13823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511921" y="5367052"/>
            <a:ext cx="8004117" cy="769441"/>
          </a:xfrm>
          <a:prstGeom prst="rect">
            <a:avLst/>
          </a:prstGeom>
          <a:noFill/>
        </p:spPr>
        <p:txBody>
          <a:bodyPr wrap="square" rtlCol="0">
            <a:spAutoFit/>
          </a:bodyPr>
          <a:lstStyle/>
          <a:p>
            <a:r>
              <a:rPr lang="cs-CZ" sz="2200" dirty="0" smtClean="0"/>
              <a:t>Fúze </a:t>
            </a:r>
            <a:r>
              <a:rPr lang="cs-CZ" sz="2200" dirty="0" err="1" smtClean="0"/>
              <a:t>autosomu</a:t>
            </a:r>
            <a:r>
              <a:rPr lang="cs-CZ" sz="2200" dirty="0" smtClean="0"/>
              <a:t> s Z nebo X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rychlá selekce recesivních alel v </a:t>
            </a:r>
            <a:r>
              <a:rPr lang="cs-CZ" sz="2200" dirty="0" err="1" smtClean="0">
                <a:sym typeface="Wingdings" panose="05000000000000000000" pitchFamily="2" charset="2"/>
              </a:rPr>
              <a:t>heterogametickém</a:t>
            </a:r>
            <a:r>
              <a:rPr lang="cs-CZ" sz="2200" dirty="0" smtClean="0">
                <a:sym typeface="Wingdings" panose="05000000000000000000" pitchFamily="2" charset="2"/>
              </a:rPr>
              <a:t> pohlaví </a:t>
            </a:r>
          </a:p>
        </p:txBody>
      </p:sp>
      <p:sp>
        <p:nvSpPr>
          <p:cNvPr id="11" name="Nadpis 1"/>
          <p:cNvSpPr txBox="1">
            <a:spLocks/>
          </p:cNvSpPr>
          <p:nvPr/>
        </p:nvSpPr>
        <p:spPr>
          <a:xfrm>
            <a:off x="528809"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smtClean="0">
                <a:solidFill>
                  <a:srgbClr val="C00000"/>
                </a:solidFill>
              </a:rPr>
              <a:t>Aberace, o</a:t>
            </a:r>
            <a:r>
              <a:rPr lang="en-US" sz="4000" smtClean="0">
                <a:solidFill>
                  <a:srgbClr val="C00000"/>
                </a:solidFill>
              </a:rPr>
              <a:t> kter</a:t>
            </a:r>
            <a:r>
              <a:rPr lang="cs-CZ" sz="4000" smtClean="0">
                <a:solidFill>
                  <a:srgbClr val="C00000"/>
                </a:solidFill>
              </a:rPr>
              <a:t>ý</a:t>
            </a:r>
            <a:r>
              <a:rPr lang="en-US" sz="4000" smtClean="0">
                <a:solidFill>
                  <a:srgbClr val="C00000"/>
                </a:solidFill>
              </a:rPr>
              <a:t>ch jsme u</a:t>
            </a:r>
            <a:r>
              <a:rPr lang="cs-CZ" sz="4000" smtClean="0">
                <a:solidFill>
                  <a:srgbClr val="C00000"/>
                </a:solidFill>
              </a:rPr>
              <a:t>ž</a:t>
            </a:r>
            <a:r>
              <a:rPr lang="en-US" sz="4000" smtClean="0">
                <a:solidFill>
                  <a:srgbClr val="C00000"/>
                </a:solidFill>
              </a:rPr>
              <a:t> mluvili</a:t>
            </a:r>
            <a:endParaRPr lang="en-US" sz="4000" dirty="0">
              <a:solidFill>
                <a:srgbClr val="C00000"/>
              </a:solidFill>
            </a:endParaRPr>
          </a:p>
        </p:txBody>
      </p:sp>
    </p:spTree>
    <p:extLst>
      <p:ext uri="{BB962C8B-B14F-4D97-AF65-F5344CB8AC3E}">
        <p14:creationId xmlns:p14="http://schemas.microsoft.com/office/powerpoint/2010/main" val="21354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p:cNvSpPr>
            <a:spLocks noGrp="1"/>
          </p:cNvSpPr>
          <p:nvPr>
            <p:ph type="title"/>
          </p:nvPr>
        </p:nvSpPr>
        <p:spPr>
          <a:xfrm>
            <a:off x="535003" y="282735"/>
            <a:ext cx="7886700" cy="1325563"/>
          </a:xfrm>
        </p:spPr>
        <p:txBody>
          <a:bodyPr>
            <a:normAutofit/>
          </a:bodyPr>
          <a:lstStyle/>
          <a:p>
            <a:pPr algn="ctr"/>
            <a:r>
              <a:rPr lang="cs-CZ" sz="4000" dirty="0" smtClean="0">
                <a:solidFill>
                  <a:srgbClr val="C00000"/>
                </a:solidFill>
              </a:rPr>
              <a:t>Fúze </a:t>
            </a:r>
            <a:r>
              <a:rPr lang="cs-CZ" sz="4000" dirty="0">
                <a:solidFill>
                  <a:srgbClr val="C00000"/>
                </a:solidFill>
              </a:rPr>
              <a:t>chromosomů</a:t>
            </a:r>
            <a:r>
              <a:rPr lang="en-US" sz="4000" dirty="0">
                <a:solidFill>
                  <a:srgbClr val="C00000"/>
                </a:solidFill>
              </a:rPr>
              <a:t/>
            </a:r>
            <a:br>
              <a:rPr lang="en-US" sz="4000" dirty="0">
                <a:solidFill>
                  <a:srgbClr val="C00000"/>
                </a:solidFill>
              </a:rPr>
            </a:br>
            <a:endParaRPr lang="en-US" sz="4000" dirty="0">
              <a:solidFill>
                <a:srgbClr val="C00000"/>
              </a:solidFill>
            </a:endParaRPr>
          </a:p>
        </p:txBody>
      </p:sp>
      <p:sp>
        <p:nvSpPr>
          <p:cNvPr id="14" name="TextovéPole 13"/>
          <p:cNvSpPr txBox="1"/>
          <p:nvPr/>
        </p:nvSpPr>
        <p:spPr>
          <a:xfrm>
            <a:off x="561860" y="1394938"/>
            <a:ext cx="7987229" cy="769441"/>
          </a:xfrm>
          <a:prstGeom prst="rect">
            <a:avLst/>
          </a:prstGeom>
          <a:noFill/>
        </p:spPr>
        <p:txBody>
          <a:bodyPr wrap="square" rtlCol="0">
            <a:spAutoFit/>
          </a:bodyPr>
          <a:lstStyle/>
          <a:p>
            <a:r>
              <a:rPr lang="cs-CZ" sz="2200" dirty="0" smtClean="0">
                <a:sym typeface="Wingdings" panose="05000000000000000000" pitchFamily="2" charset="2"/>
              </a:rPr>
              <a:t>Fúzovat mohou jakékoli chromosomy, ale často vznikají chromosomy, které mají 2 centromery</a:t>
            </a:r>
            <a:endParaRPr lang="en-US" sz="2200" dirty="0" smtClean="0"/>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63" y="2450376"/>
            <a:ext cx="7788926" cy="1927248"/>
          </a:xfrm>
          <a:prstGeom prst="rect">
            <a:avLst/>
          </a:prstGeom>
        </p:spPr>
      </p:pic>
      <p:sp>
        <p:nvSpPr>
          <p:cNvPr id="5" name="TextovéPole 4"/>
          <p:cNvSpPr txBox="1"/>
          <p:nvPr/>
        </p:nvSpPr>
        <p:spPr>
          <a:xfrm>
            <a:off x="313977" y="4582035"/>
            <a:ext cx="6869829" cy="430887"/>
          </a:xfrm>
          <a:prstGeom prst="rect">
            <a:avLst/>
          </a:prstGeom>
          <a:noFill/>
        </p:spPr>
        <p:txBody>
          <a:bodyPr wrap="none" rtlCol="0">
            <a:spAutoFit/>
          </a:bodyPr>
          <a:lstStyle/>
          <a:p>
            <a:r>
              <a:rPr lang="cs-CZ" sz="2200" dirty="0" err="1" smtClean="0"/>
              <a:t>Robertsonovská</a:t>
            </a:r>
            <a:r>
              <a:rPr lang="cs-CZ" sz="2200" dirty="0" smtClean="0"/>
              <a:t> fúze (fúze akrocentrických chromosomů)</a:t>
            </a:r>
            <a:endParaRPr lang="en-US" sz="2200" dirty="0" smtClean="0"/>
          </a:p>
        </p:txBody>
      </p:sp>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5338976"/>
            <a:ext cx="8229600" cy="1206790"/>
          </a:xfrm>
          <a:prstGeom prst="rect">
            <a:avLst/>
          </a:prstGeom>
        </p:spPr>
      </p:pic>
    </p:spTree>
    <p:extLst>
      <p:ext uri="{BB962C8B-B14F-4D97-AF65-F5344CB8AC3E}">
        <p14:creationId xmlns:p14="http://schemas.microsoft.com/office/powerpoint/2010/main" val="423002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a:normAutofit/>
          </a:bodyPr>
          <a:lstStyle/>
          <a:p>
            <a:pPr algn="ctr"/>
            <a:r>
              <a:rPr lang="cs-CZ" sz="4000" dirty="0" smtClean="0">
                <a:solidFill>
                  <a:srgbClr val="C00000"/>
                </a:solidFill>
              </a:rPr>
              <a:t>Zlom chromosomu</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128" y="1557641"/>
            <a:ext cx="7381301" cy="2185274"/>
          </a:xfrm>
          <a:prstGeom prst="rect">
            <a:avLst/>
          </a:prstGeom>
        </p:spPr>
      </p:pic>
      <p:cxnSp>
        <p:nvCxnSpPr>
          <p:cNvPr id="7" name="Přímá spojnice se šipkou 6"/>
          <p:cNvCxnSpPr/>
          <p:nvPr/>
        </p:nvCxnSpPr>
        <p:spPr>
          <a:xfrm flipH="1" flipV="1">
            <a:off x="1795749" y="2776246"/>
            <a:ext cx="253386" cy="7981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838892" y="3574352"/>
            <a:ext cx="1563954" cy="707886"/>
          </a:xfrm>
          <a:prstGeom prst="rect">
            <a:avLst/>
          </a:prstGeom>
          <a:noFill/>
        </p:spPr>
        <p:txBody>
          <a:bodyPr wrap="none" rtlCol="0">
            <a:spAutoFit/>
          </a:bodyPr>
          <a:lstStyle/>
          <a:p>
            <a:pPr algn="ctr"/>
            <a:r>
              <a:rPr lang="cs-CZ" sz="2000" dirty="0" smtClean="0"/>
              <a:t>rozpad</a:t>
            </a:r>
          </a:p>
          <a:p>
            <a:pPr algn="ctr"/>
            <a:r>
              <a:rPr lang="cs-CZ" sz="2000" dirty="0" smtClean="0"/>
              <a:t>chromosomu</a:t>
            </a:r>
            <a:endParaRPr lang="en-US" sz="2000" dirty="0" smtClean="0"/>
          </a:p>
        </p:txBody>
      </p:sp>
      <p:cxnSp>
        <p:nvCxnSpPr>
          <p:cNvPr id="14" name="Přímá spojnice se šipkou 13"/>
          <p:cNvCxnSpPr/>
          <p:nvPr/>
        </p:nvCxnSpPr>
        <p:spPr>
          <a:xfrm>
            <a:off x="3095832" y="1433324"/>
            <a:ext cx="396605" cy="47258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6730832" y="1828800"/>
            <a:ext cx="518267" cy="5460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5716811" y="1125667"/>
            <a:ext cx="784638" cy="400110"/>
          </a:xfrm>
          <a:prstGeom prst="rect">
            <a:avLst/>
          </a:prstGeom>
          <a:noFill/>
        </p:spPr>
        <p:txBody>
          <a:bodyPr wrap="none" rtlCol="0">
            <a:spAutoFit/>
          </a:bodyPr>
          <a:lstStyle/>
          <a:p>
            <a:r>
              <a:rPr lang="cs-CZ" sz="2000" dirty="0" smtClean="0"/>
              <a:t>ztráta</a:t>
            </a:r>
            <a:endParaRPr lang="en-US" sz="2000" dirty="0" smtClean="0"/>
          </a:p>
        </p:txBody>
      </p:sp>
      <p:sp>
        <p:nvSpPr>
          <p:cNvPr id="22" name="TextovéPole 21"/>
          <p:cNvSpPr txBox="1"/>
          <p:nvPr/>
        </p:nvSpPr>
        <p:spPr>
          <a:xfrm>
            <a:off x="6989965" y="505361"/>
            <a:ext cx="2116183" cy="1323439"/>
          </a:xfrm>
          <a:prstGeom prst="rect">
            <a:avLst/>
          </a:prstGeom>
          <a:noFill/>
        </p:spPr>
        <p:txBody>
          <a:bodyPr wrap="square" rtlCol="0">
            <a:spAutoFit/>
          </a:bodyPr>
          <a:lstStyle/>
          <a:p>
            <a:pPr algn="ctr"/>
            <a:r>
              <a:rPr lang="cs-CZ" sz="2000" dirty="0" smtClean="0"/>
              <a:t>zastavení anafáze/zlom</a:t>
            </a:r>
          </a:p>
          <a:p>
            <a:pPr algn="ctr"/>
            <a:r>
              <a:rPr lang="cs-CZ" sz="2000" dirty="0" err="1" smtClean="0"/>
              <a:t>dicentrického</a:t>
            </a:r>
            <a:r>
              <a:rPr lang="cs-CZ" sz="2000" dirty="0" smtClean="0"/>
              <a:t> chromosomu</a:t>
            </a:r>
            <a:endParaRPr lang="en-US" sz="2000" dirty="0" smtClean="0"/>
          </a:p>
        </p:txBody>
      </p:sp>
      <p:sp>
        <p:nvSpPr>
          <p:cNvPr id="24" name="TextovéPole 23"/>
          <p:cNvSpPr txBox="1"/>
          <p:nvPr/>
        </p:nvSpPr>
        <p:spPr>
          <a:xfrm>
            <a:off x="1795749" y="1033214"/>
            <a:ext cx="2271391" cy="400110"/>
          </a:xfrm>
          <a:prstGeom prst="rect">
            <a:avLst/>
          </a:prstGeom>
          <a:noFill/>
        </p:spPr>
        <p:txBody>
          <a:bodyPr wrap="none" rtlCol="0">
            <a:spAutoFit/>
          </a:bodyPr>
          <a:lstStyle/>
          <a:p>
            <a:r>
              <a:rPr lang="cs-CZ" sz="2000" dirty="0" err="1" smtClean="0"/>
              <a:t>acentrický</a:t>
            </a:r>
            <a:r>
              <a:rPr lang="cs-CZ" sz="2000" dirty="0" smtClean="0"/>
              <a:t> fragment</a:t>
            </a:r>
            <a:endParaRPr lang="en-US" sz="2000" dirty="0" smtClean="0"/>
          </a:p>
        </p:txBody>
      </p:sp>
      <p:cxnSp>
        <p:nvCxnSpPr>
          <p:cNvPr id="26" name="Přímá spojnice se šipkou 25"/>
          <p:cNvCxnSpPr/>
          <p:nvPr/>
        </p:nvCxnSpPr>
        <p:spPr>
          <a:xfrm flipV="1">
            <a:off x="3820539" y="2910027"/>
            <a:ext cx="19723" cy="6103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a:off x="6109130" y="1453514"/>
            <a:ext cx="198302" cy="23629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5269498" y="4562520"/>
            <a:ext cx="2662647" cy="707886"/>
          </a:xfrm>
          <a:prstGeom prst="rect">
            <a:avLst/>
          </a:prstGeom>
          <a:noFill/>
        </p:spPr>
        <p:txBody>
          <a:bodyPr wrap="square" rtlCol="0">
            <a:spAutoFit/>
          </a:bodyPr>
          <a:lstStyle/>
          <a:p>
            <a:pPr algn="ctr"/>
            <a:r>
              <a:rPr lang="cs-CZ" sz="2000" dirty="0" smtClean="0"/>
              <a:t>rozpady a fúze v oblasti centromery OK</a:t>
            </a:r>
            <a:endParaRPr lang="en-US" sz="2000" dirty="0" smtClean="0"/>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5399936"/>
            <a:ext cx="8229600" cy="1206790"/>
          </a:xfrm>
          <a:prstGeom prst="rect">
            <a:avLst/>
          </a:prstGeom>
        </p:spPr>
      </p:pic>
      <p:sp>
        <p:nvSpPr>
          <p:cNvPr id="18" name="TextovéPole 17"/>
          <p:cNvSpPr txBox="1"/>
          <p:nvPr/>
        </p:nvSpPr>
        <p:spPr>
          <a:xfrm>
            <a:off x="2561891" y="3574352"/>
            <a:ext cx="2874459" cy="1015663"/>
          </a:xfrm>
          <a:prstGeom prst="rect">
            <a:avLst/>
          </a:prstGeom>
          <a:noFill/>
        </p:spPr>
        <p:txBody>
          <a:bodyPr wrap="square" rtlCol="0">
            <a:spAutoFit/>
          </a:bodyPr>
          <a:lstStyle/>
          <a:p>
            <a:r>
              <a:rPr lang="cs-CZ" sz="2000" dirty="0" smtClean="0"/>
              <a:t>spojení zlomených konců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err="1" smtClean="0">
                <a:sym typeface="Wingdings" panose="05000000000000000000" pitchFamily="2" charset="2"/>
              </a:rPr>
              <a:t>dicentrický</a:t>
            </a:r>
            <a:r>
              <a:rPr lang="cs-CZ" sz="2000" dirty="0" smtClean="0">
                <a:sym typeface="Wingdings" panose="05000000000000000000" pitchFamily="2" charset="2"/>
              </a:rPr>
              <a:t> chromosom</a:t>
            </a:r>
            <a:endParaRPr lang="en-US" sz="2000" dirty="0" smtClean="0"/>
          </a:p>
        </p:txBody>
      </p:sp>
    </p:spTree>
    <p:extLst>
      <p:ext uri="{BB962C8B-B14F-4D97-AF65-F5344CB8AC3E}">
        <p14:creationId xmlns:p14="http://schemas.microsoft.com/office/powerpoint/2010/main" val="10295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2" grpId="0"/>
      <p:bldP spid="24" grpId="0"/>
      <p:bldP spid="32"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6449" y="187324"/>
            <a:ext cx="7886700" cy="1325563"/>
          </a:xfrm>
        </p:spPr>
        <p:txBody>
          <a:bodyPr>
            <a:normAutofit/>
          </a:bodyPr>
          <a:lstStyle/>
          <a:p>
            <a:pPr algn="ctr"/>
            <a:r>
              <a:rPr lang="cs-CZ" sz="4000" dirty="0">
                <a:solidFill>
                  <a:srgbClr val="C00000"/>
                </a:solidFill>
              </a:rPr>
              <a:t>Počty chromosomů se mohou lišit i u příbuzných druhů</a:t>
            </a:r>
            <a:endParaRPr lang="en-US" sz="4000" dirty="0">
              <a:solidFill>
                <a:srgbClr val="C00000"/>
              </a:solidFill>
            </a:endParaRPr>
          </a:p>
        </p:txBody>
      </p:sp>
      <p:pic>
        <p:nvPicPr>
          <p:cNvPr id="14" name="Picture 12" descr="1024px-Muntiacus_reevesi_Toru%C5%84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0410" y="1763817"/>
            <a:ext cx="2426922" cy="181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436809" y="3580109"/>
            <a:ext cx="361739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dirty="0" err="1" smtClean="0">
                <a:latin typeface="Calibri" pitchFamily="34" charset="0"/>
              </a:rPr>
              <a:t>muntžak</a:t>
            </a:r>
            <a:r>
              <a:rPr lang="cs-CZ" altLang="cs-CZ" sz="1800" dirty="0" smtClean="0">
                <a:latin typeface="Calibri" pitchFamily="34" charset="0"/>
              </a:rPr>
              <a:t> červený </a:t>
            </a:r>
            <a:r>
              <a:rPr lang="cs-CZ" altLang="cs-CZ" sz="1800" dirty="0">
                <a:latin typeface="Calibri" pitchFamily="34" charset="0"/>
              </a:rPr>
              <a:t>(</a:t>
            </a:r>
            <a:r>
              <a:rPr lang="cs-CZ" altLang="cs-CZ" sz="1800" i="1" dirty="0" err="1">
                <a:latin typeface="Calibri" pitchFamily="34" charset="0"/>
              </a:rPr>
              <a:t>Muntiacus</a:t>
            </a:r>
            <a:r>
              <a:rPr lang="cs-CZ" altLang="cs-CZ" sz="1800" i="1" dirty="0">
                <a:latin typeface="Calibri" pitchFamily="34" charset="0"/>
              </a:rPr>
              <a:t> </a:t>
            </a:r>
            <a:r>
              <a:rPr lang="cs-CZ" altLang="cs-CZ" sz="1800" i="1" dirty="0" err="1">
                <a:latin typeface="Calibri" pitchFamily="34" charset="0"/>
              </a:rPr>
              <a:t>muntjak</a:t>
            </a:r>
            <a:r>
              <a:rPr lang="cs-CZ" altLang="cs-CZ" sz="1800" i="1" dirty="0">
                <a:latin typeface="Calibri" pitchFamily="34" charset="0"/>
              </a:rPr>
              <a:t> </a:t>
            </a:r>
            <a:r>
              <a:rPr lang="cs-CZ" altLang="cs-CZ" sz="1800" i="1" dirty="0" err="1" smtClean="0">
                <a:latin typeface="Calibri" pitchFamily="34" charset="0"/>
              </a:rPr>
              <a:t>vaginalis</a:t>
            </a:r>
            <a:r>
              <a:rPr lang="cs-CZ" altLang="cs-CZ" sz="1800" i="1" dirty="0" smtClean="0">
                <a:latin typeface="Calibri" pitchFamily="34" charset="0"/>
              </a:rPr>
              <a:t>),</a:t>
            </a:r>
            <a:r>
              <a:rPr lang="cs-CZ" altLang="cs-CZ" sz="1800" dirty="0" smtClean="0">
                <a:latin typeface="Calibri" pitchFamily="34" charset="0"/>
              </a:rPr>
              <a:t> </a:t>
            </a:r>
          </a:p>
          <a:p>
            <a:pPr eaLnBrk="1" hangingPunct="1">
              <a:spcBef>
                <a:spcPct val="0"/>
              </a:spcBef>
              <a:buFontTx/>
              <a:buNone/>
            </a:pPr>
            <a:r>
              <a:rPr lang="cs-CZ" altLang="cs-CZ" sz="1800" dirty="0" smtClean="0">
                <a:latin typeface="Calibri" pitchFamily="34" charset="0"/>
              </a:rPr>
              <a:t>samice </a:t>
            </a:r>
            <a:r>
              <a:rPr lang="cs-CZ" altLang="cs-CZ" sz="1800" dirty="0" err="1">
                <a:latin typeface="Calibri" pitchFamily="34" charset="0"/>
              </a:rPr>
              <a:t>2n</a:t>
            </a:r>
            <a:r>
              <a:rPr lang="cs-CZ" altLang="cs-CZ" sz="1800" dirty="0">
                <a:latin typeface="Calibri" pitchFamily="34" charset="0"/>
              </a:rPr>
              <a:t>=6, samec </a:t>
            </a:r>
            <a:r>
              <a:rPr lang="cs-CZ" altLang="cs-CZ" sz="1800" dirty="0" err="1">
                <a:latin typeface="Calibri" pitchFamily="34" charset="0"/>
              </a:rPr>
              <a:t>2n</a:t>
            </a:r>
            <a:r>
              <a:rPr lang="cs-CZ" altLang="cs-CZ" sz="1800" dirty="0">
                <a:latin typeface="Calibri" pitchFamily="34" charset="0"/>
              </a:rPr>
              <a:t>=7). </a:t>
            </a:r>
          </a:p>
        </p:txBody>
      </p:sp>
      <p:graphicFrame>
        <p:nvGraphicFramePr>
          <p:cNvPr id="16" name="Object 9"/>
          <p:cNvGraphicFramePr>
            <a:graphicFrameLocks noChangeAspect="1"/>
          </p:cNvGraphicFramePr>
          <p:nvPr>
            <p:extLst>
              <p:ext uri="{D42A27DB-BD31-4B8C-83A1-F6EECF244321}">
                <p14:modId xmlns:p14="http://schemas.microsoft.com/office/powerpoint/2010/main" val="1094617176"/>
              </p:ext>
            </p:extLst>
          </p:nvPr>
        </p:nvGraphicFramePr>
        <p:xfrm>
          <a:off x="5024660" y="4466346"/>
          <a:ext cx="3652926" cy="2000556"/>
        </p:xfrm>
        <a:graphic>
          <a:graphicData uri="http://schemas.openxmlformats.org/presentationml/2006/ole">
            <mc:AlternateContent xmlns:mc="http://schemas.openxmlformats.org/markup-compatibility/2006">
              <mc:Choice xmlns:v="urn:schemas-microsoft-com:vml" Requires="v">
                <p:oleObj spid="_x0000_s12590" name="Image" r:id="rId5" imgW="6239322" imgH="3418285" progId="Photoshop.Image.12">
                  <p:embed/>
                </p:oleObj>
              </mc:Choice>
              <mc:Fallback>
                <p:oleObj name="Image" r:id="rId5" imgW="6239322" imgH="3418285" progId="Photoshop.Imag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4660" y="4466346"/>
                        <a:ext cx="3652926" cy="2000556"/>
                      </a:xfrm>
                      <a:prstGeom prst="rect">
                        <a:avLst/>
                      </a:prstGeom>
                      <a:noFill/>
                      <a:ln>
                        <a:noFill/>
                      </a:ln>
                      <a:effectLst/>
                      <a:extLst/>
                    </p:spPr>
                  </p:pic>
                </p:oleObj>
              </mc:Fallback>
            </mc:AlternateContent>
          </a:graphicData>
        </a:graphic>
      </p:graphicFrame>
      <p:graphicFrame>
        <p:nvGraphicFramePr>
          <p:cNvPr id="17" name="Object 10"/>
          <p:cNvGraphicFramePr>
            <a:graphicFrameLocks noChangeAspect="1"/>
          </p:cNvGraphicFramePr>
          <p:nvPr>
            <p:extLst>
              <p:ext uri="{D42A27DB-BD31-4B8C-83A1-F6EECF244321}">
                <p14:modId xmlns:p14="http://schemas.microsoft.com/office/powerpoint/2010/main" val="573870290"/>
              </p:ext>
            </p:extLst>
          </p:nvPr>
        </p:nvGraphicFramePr>
        <p:xfrm>
          <a:off x="917652" y="4597715"/>
          <a:ext cx="2140849" cy="1836137"/>
        </p:xfrm>
        <a:graphic>
          <a:graphicData uri="http://schemas.openxmlformats.org/presentationml/2006/ole">
            <mc:AlternateContent xmlns:mc="http://schemas.openxmlformats.org/markup-compatibility/2006">
              <mc:Choice xmlns:v="urn:schemas-microsoft-com:vml" Requires="v">
                <p:oleObj spid="_x0000_s12591" name="Image" r:id="rId7" imgW="4193435" imgH="3596188" progId="Photoshop.Image.12">
                  <p:embed/>
                </p:oleObj>
              </mc:Choice>
              <mc:Fallback>
                <p:oleObj name="Image" r:id="rId7" imgW="4193435" imgH="3596188" progId="Photoshop.Image.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652" y="4597715"/>
                        <a:ext cx="2140849" cy="1836137"/>
                      </a:xfrm>
                      <a:prstGeom prst="rect">
                        <a:avLst/>
                      </a:prstGeom>
                      <a:noFill/>
                      <a:ln>
                        <a:noFill/>
                      </a:ln>
                      <a:effectLst/>
                    </p:spPr>
                  </p:pic>
                </p:oleObj>
              </mc:Fallback>
            </mc:AlternateContent>
          </a:graphicData>
        </a:graphic>
      </p:graphicFrame>
      <p:sp>
        <p:nvSpPr>
          <p:cNvPr id="18" name="Text Box 13"/>
          <p:cNvSpPr txBox="1">
            <a:spLocks noChangeArrowheads="1"/>
          </p:cNvSpPr>
          <p:nvPr/>
        </p:nvSpPr>
        <p:spPr bwMode="auto">
          <a:xfrm>
            <a:off x="5271904" y="3580109"/>
            <a:ext cx="34204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dirty="0" err="1" smtClean="0">
                <a:latin typeface="Calibri" pitchFamily="34" charset="0"/>
              </a:rPr>
              <a:t>muntžak</a:t>
            </a:r>
            <a:r>
              <a:rPr lang="cs-CZ" altLang="cs-CZ" sz="1800" dirty="0">
                <a:latin typeface="Calibri" pitchFamily="34" charset="0"/>
              </a:rPr>
              <a:t> </a:t>
            </a:r>
            <a:r>
              <a:rPr lang="cs-CZ" altLang="cs-CZ" sz="1800" dirty="0" smtClean="0">
                <a:latin typeface="Calibri" pitchFamily="34" charset="0"/>
              </a:rPr>
              <a:t>malý</a:t>
            </a:r>
          </a:p>
          <a:p>
            <a:pPr eaLnBrk="1" hangingPunct="1">
              <a:spcBef>
                <a:spcPct val="0"/>
              </a:spcBef>
              <a:buFontTx/>
              <a:buNone/>
            </a:pPr>
            <a:r>
              <a:rPr lang="cs-CZ" altLang="cs-CZ" sz="1800" i="1" dirty="0" smtClean="0">
                <a:latin typeface="Calibri" pitchFamily="34" charset="0"/>
              </a:rPr>
              <a:t>(</a:t>
            </a:r>
            <a:r>
              <a:rPr lang="cs-CZ" altLang="cs-CZ" sz="1800" i="1" dirty="0" err="1">
                <a:latin typeface="Calibri" pitchFamily="34" charset="0"/>
              </a:rPr>
              <a:t>Muntiacus</a:t>
            </a:r>
            <a:r>
              <a:rPr lang="cs-CZ" altLang="cs-CZ" sz="1800" i="1" dirty="0">
                <a:latin typeface="Calibri" pitchFamily="34" charset="0"/>
              </a:rPr>
              <a:t> </a:t>
            </a:r>
            <a:r>
              <a:rPr lang="cs-CZ" altLang="cs-CZ" sz="1800" i="1" dirty="0" err="1" smtClean="0">
                <a:latin typeface="Calibri" pitchFamily="34" charset="0"/>
              </a:rPr>
              <a:t>reevesi</a:t>
            </a:r>
            <a:r>
              <a:rPr lang="cs-CZ" altLang="cs-CZ" sz="1800" i="1" dirty="0" smtClean="0">
                <a:latin typeface="Calibri" pitchFamily="34" charset="0"/>
              </a:rPr>
              <a:t>), </a:t>
            </a:r>
            <a:r>
              <a:rPr lang="cs-CZ" altLang="cs-CZ" sz="1800" dirty="0" err="1" smtClean="0">
                <a:latin typeface="Calibri" pitchFamily="34" charset="0"/>
              </a:rPr>
              <a:t>2n</a:t>
            </a:r>
            <a:r>
              <a:rPr lang="cs-CZ" altLang="cs-CZ" sz="1800" dirty="0" smtClean="0">
                <a:latin typeface="Calibri" pitchFamily="34" charset="0"/>
              </a:rPr>
              <a:t>=46</a:t>
            </a:r>
            <a:endParaRPr lang="cs-CZ" altLang="cs-CZ" sz="1800" dirty="0">
              <a:latin typeface="Calibri" pitchFamily="34" charset="0"/>
            </a:endParaRPr>
          </a:p>
        </p:txBody>
      </p:sp>
      <p:pic>
        <p:nvPicPr>
          <p:cNvPr id="19" name="Picture 15" descr="Muntjac indi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670" y="1667968"/>
            <a:ext cx="1436057" cy="191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99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7920" y="206100"/>
            <a:ext cx="7886700" cy="1325563"/>
          </a:xfrm>
        </p:spPr>
        <p:txBody>
          <a:bodyPr>
            <a:normAutofit/>
          </a:bodyPr>
          <a:lstStyle/>
          <a:p>
            <a:r>
              <a:rPr lang="cs-CZ" sz="4000" dirty="0">
                <a:solidFill>
                  <a:srgbClr val="C00000"/>
                </a:solidFill>
              </a:rPr>
              <a:t>Fúze chromosomů v historii člověka</a:t>
            </a:r>
            <a:endParaRPr lang="en-US" sz="4000" dirty="0">
              <a:solidFill>
                <a:srgbClr val="C00000"/>
              </a:solidFill>
            </a:endParaRPr>
          </a:p>
        </p:txBody>
      </p:sp>
      <p:pic>
        <p:nvPicPr>
          <p:cNvPr id="27650" name="Picture 2" descr="Akha cropped hi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709" y="1820364"/>
            <a:ext cx="1090483" cy="182408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Orang Utan, Semenggok Forest Reserve, Sarawak, Borneo, Malays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8496" y="1861851"/>
            <a:ext cx="1233879" cy="1782593"/>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Image result for Richard gorilla prag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7470" y="1862321"/>
            <a:ext cx="1188396" cy="1782593"/>
          </a:xfrm>
          <a:prstGeom prst="rect">
            <a:avLst/>
          </a:prstGeom>
          <a:noFill/>
          <a:extLst>
            <a:ext uri="{909E8E84-426E-40DD-AFC4-6F175D3DCCD1}">
              <a14:hiddenFill xmlns:a14="http://schemas.microsoft.com/office/drawing/2010/main">
                <a:solidFill>
                  <a:srgbClr val="FFFFFF"/>
                </a:solidFill>
              </a14:hiddenFill>
            </a:ext>
          </a:extLst>
        </p:spPr>
      </p:pic>
      <p:pic>
        <p:nvPicPr>
          <p:cNvPr id="27660" name="Picture 12" descr="Image result for chimpanzees in the wi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0958" y="1862321"/>
            <a:ext cx="1218979" cy="17825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936698" y="3644444"/>
            <a:ext cx="952505" cy="707886"/>
          </a:xfrm>
          <a:prstGeom prst="rect">
            <a:avLst/>
          </a:prstGeom>
          <a:noFill/>
        </p:spPr>
        <p:txBody>
          <a:bodyPr wrap="none" rtlCol="0">
            <a:spAutoFit/>
          </a:bodyPr>
          <a:lstStyle/>
          <a:p>
            <a:pPr algn="ctr"/>
            <a:r>
              <a:rPr lang="cs-CZ" sz="2000" dirty="0" smtClean="0"/>
              <a:t>člověk </a:t>
            </a:r>
          </a:p>
          <a:p>
            <a:pPr algn="ctr"/>
            <a:r>
              <a:rPr lang="cs-CZ" sz="2000" dirty="0" err="1" smtClean="0"/>
              <a:t>2n</a:t>
            </a:r>
            <a:r>
              <a:rPr lang="cs-CZ" sz="2000" dirty="0" smtClean="0"/>
              <a:t> = 46</a:t>
            </a:r>
            <a:endParaRPr lang="en-US" sz="2000" dirty="0" smtClean="0"/>
          </a:p>
        </p:txBody>
      </p:sp>
      <p:sp>
        <p:nvSpPr>
          <p:cNvPr id="11" name="TextovéPole 10"/>
          <p:cNvSpPr txBox="1"/>
          <p:nvPr/>
        </p:nvSpPr>
        <p:spPr>
          <a:xfrm>
            <a:off x="5178673" y="3621170"/>
            <a:ext cx="1061508" cy="707886"/>
          </a:xfrm>
          <a:prstGeom prst="rect">
            <a:avLst/>
          </a:prstGeom>
          <a:noFill/>
        </p:spPr>
        <p:txBody>
          <a:bodyPr wrap="none" rtlCol="0">
            <a:spAutoFit/>
          </a:bodyPr>
          <a:lstStyle/>
          <a:p>
            <a:pPr algn="ctr"/>
            <a:r>
              <a:rPr lang="cs-CZ" sz="2000" dirty="0" smtClean="0"/>
              <a:t>šimpanz</a:t>
            </a:r>
          </a:p>
          <a:p>
            <a:pPr algn="ctr"/>
            <a:r>
              <a:rPr lang="cs-CZ" sz="2000" dirty="0" err="1" smtClean="0"/>
              <a:t>2n</a:t>
            </a:r>
            <a:r>
              <a:rPr lang="cs-CZ" sz="2000" dirty="0" smtClean="0"/>
              <a:t> = 48</a:t>
            </a:r>
            <a:endParaRPr lang="en-US" sz="2000" dirty="0" smtClean="0"/>
          </a:p>
        </p:txBody>
      </p:sp>
      <p:sp>
        <p:nvSpPr>
          <p:cNvPr id="12" name="TextovéPole 11"/>
          <p:cNvSpPr txBox="1"/>
          <p:nvPr/>
        </p:nvSpPr>
        <p:spPr>
          <a:xfrm>
            <a:off x="6475416" y="3621170"/>
            <a:ext cx="952504" cy="707886"/>
          </a:xfrm>
          <a:prstGeom prst="rect">
            <a:avLst/>
          </a:prstGeom>
          <a:noFill/>
        </p:spPr>
        <p:txBody>
          <a:bodyPr wrap="none" rtlCol="0">
            <a:spAutoFit/>
          </a:bodyPr>
          <a:lstStyle/>
          <a:p>
            <a:pPr algn="ctr"/>
            <a:r>
              <a:rPr lang="cs-CZ" sz="2000" dirty="0" smtClean="0"/>
              <a:t>gorila</a:t>
            </a:r>
          </a:p>
          <a:p>
            <a:pPr algn="ctr"/>
            <a:r>
              <a:rPr lang="cs-CZ" sz="2000" dirty="0" err="1" smtClean="0"/>
              <a:t>2n</a:t>
            </a:r>
            <a:r>
              <a:rPr lang="cs-CZ" sz="2000" dirty="0" smtClean="0"/>
              <a:t> = 48</a:t>
            </a:r>
            <a:endParaRPr lang="en-US" sz="2000" dirty="0" smtClean="0"/>
          </a:p>
        </p:txBody>
      </p:sp>
      <p:sp>
        <p:nvSpPr>
          <p:cNvPr id="13" name="TextovéPole 12"/>
          <p:cNvSpPr txBox="1"/>
          <p:nvPr/>
        </p:nvSpPr>
        <p:spPr>
          <a:xfrm>
            <a:off x="7678496" y="3618423"/>
            <a:ext cx="1258293" cy="707886"/>
          </a:xfrm>
          <a:prstGeom prst="rect">
            <a:avLst/>
          </a:prstGeom>
          <a:noFill/>
        </p:spPr>
        <p:txBody>
          <a:bodyPr wrap="none" rtlCol="0">
            <a:spAutoFit/>
          </a:bodyPr>
          <a:lstStyle/>
          <a:p>
            <a:pPr algn="ctr"/>
            <a:r>
              <a:rPr lang="cs-CZ" sz="2000" dirty="0" smtClean="0"/>
              <a:t>orangutan</a:t>
            </a:r>
          </a:p>
          <a:p>
            <a:pPr algn="ctr"/>
            <a:r>
              <a:rPr lang="cs-CZ" sz="2000" dirty="0" err="1" smtClean="0"/>
              <a:t>2n</a:t>
            </a:r>
            <a:r>
              <a:rPr lang="cs-CZ" sz="2000" dirty="0" smtClean="0"/>
              <a:t> = 48</a:t>
            </a:r>
            <a:endParaRPr lang="en-US" sz="2000" dirty="0" smtClean="0"/>
          </a:p>
        </p:txBody>
      </p:sp>
      <p:cxnSp>
        <p:nvCxnSpPr>
          <p:cNvPr id="8" name="Přímá spojnice 7"/>
          <p:cNvCxnSpPr/>
          <p:nvPr/>
        </p:nvCxnSpPr>
        <p:spPr>
          <a:xfrm>
            <a:off x="4234038" y="4472620"/>
            <a:ext cx="3420044" cy="1381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flipV="1">
            <a:off x="4774696" y="4472620"/>
            <a:ext cx="572525"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V="1">
            <a:off x="5439696" y="4393660"/>
            <a:ext cx="1230283" cy="5665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V="1">
            <a:off x="6369609" y="4472620"/>
            <a:ext cx="1830142" cy="874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V="1">
            <a:off x="3935873" y="4676925"/>
            <a:ext cx="477078" cy="486464"/>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2784768" y="5347264"/>
            <a:ext cx="3159292" cy="707886"/>
          </a:xfrm>
          <a:prstGeom prst="rect">
            <a:avLst/>
          </a:prstGeom>
          <a:noFill/>
        </p:spPr>
        <p:txBody>
          <a:bodyPr wrap="square" rtlCol="0">
            <a:spAutoFit/>
          </a:bodyPr>
          <a:lstStyle/>
          <a:p>
            <a:r>
              <a:rPr lang="cs-CZ" sz="2000" dirty="0" smtClean="0"/>
              <a:t>fúze chromosomů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vznik lidského chromosomu 2</a:t>
            </a:r>
            <a:endParaRPr lang="en-US" sz="2000" dirty="0" smtClean="0"/>
          </a:p>
        </p:txBody>
      </p:sp>
      <p:pic>
        <p:nvPicPr>
          <p:cNvPr id="27" name="Obrázek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918" y="2038462"/>
            <a:ext cx="3361171" cy="2355198"/>
          </a:xfrm>
          <a:prstGeom prst="rect">
            <a:avLst/>
          </a:prstGeom>
        </p:spPr>
      </p:pic>
      <p:sp>
        <p:nvSpPr>
          <p:cNvPr id="28" name="TextovéPole 27"/>
          <p:cNvSpPr txBox="1"/>
          <p:nvPr/>
        </p:nvSpPr>
        <p:spPr>
          <a:xfrm>
            <a:off x="1039711" y="1500537"/>
            <a:ext cx="1947584" cy="430887"/>
          </a:xfrm>
          <a:prstGeom prst="rect">
            <a:avLst/>
          </a:prstGeom>
          <a:noFill/>
        </p:spPr>
        <p:txBody>
          <a:bodyPr wrap="none" rtlCol="0">
            <a:spAutoFit/>
          </a:bodyPr>
          <a:lstStyle/>
          <a:p>
            <a:r>
              <a:rPr lang="cs-CZ" sz="2200" dirty="0" smtClean="0"/>
              <a:t>Lidský karyotyp</a:t>
            </a:r>
            <a:endParaRPr lang="en-US" sz="2200" dirty="0" smtClean="0"/>
          </a:p>
        </p:txBody>
      </p:sp>
      <p:sp>
        <p:nvSpPr>
          <p:cNvPr id="29" name="Ovál 28"/>
          <p:cNvSpPr/>
          <p:nvPr/>
        </p:nvSpPr>
        <p:spPr>
          <a:xfrm>
            <a:off x="1084690" y="1996587"/>
            <a:ext cx="499872" cy="757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7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6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25" grpId="0"/>
      <p:bldP spid="28" grpId="0"/>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7923" y="1333"/>
            <a:ext cx="7886700" cy="1325563"/>
          </a:xfrm>
        </p:spPr>
        <p:txBody>
          <a:bodyPr>
            <a:normAutofit/>
          </a:bodyPr>
          <a:lstStyle/>
          <a:p>
            <a:pPr algn="ctr"/>
            <a:r>
              <a:rPr lang="cs-CZ" sz="4000" dirty="0">
                <a:solidFill>
                  <a:srgbClr val="C00000"/>
                </a:solidFill>
              </a:rPr>
              <a:t>Translokace</a:t>
            </a:r>
          </a:p>
        </p:txBody>
      </p:sp>
      <p:sp>
        <p:nvSpPr>
          <p:cNvPr id="3" name="TextovéPole 2"/>
          <p:cNvSpPr txBox="1"/>
          <p:nvPr/>
        </p:nvSpPr>
        <p:spPr>
          <a:xfrm>
            <a:off x="452900" y="1817423"/>
            <a:ext cx="7943848" cy="707886"/>
          </a:xfrm>
          <a:prstGeom prst="rect">
            <a:avLst/>
          </a:prstGeom>
          <a:noFill/>
        </p:spPr>
        <p:txBody>
          <a:bodyPr wrap="square" rtlCol="0">
            <a:spAutoFit/>
          </a:bodyPr>
          <a:lstStyle/>
          <a:p>
            <a:r>
              <a:rPr lang="cs-CZ" sz="2000" dirty="0" smtClean="0"/>
              <a:t>V zárodečné linii – mohou vznikat gamety s nadbytečným/chybějícím kusem DNA</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7412" y="2795246"/>
            <a:ext cx="4414823" cy="3424876"/>
          </a:xfrm>
          <a:prstGeom prst="rect">
            <a:avLst/>
          </a:prstGeom>
        </p:spPr>
      </p:pic>
      <p:sp>
        <p:nvSpPr>
          <p:cNvPr id="5" name="TextovéPole 4"/>
          <p:cNvSpPr txBox="1"/>
          <p:nvPr/>
        </p:nvSpPr>
        <p:spPr>
          <a:xfrm>
            <a:off x="452900" y="1047982"/>
            <a:ext cx="5696688" cy="769441"/>
          </a:xfrm>
          <a:prstGeom prst="rect">
            <a:avLst/>
          </a:prstGeom>
          <a:noFill/>
        </p:spPr>
        <p:txBody>
          <a:bodyPr wrap="none" rtlCol="0">
            <a:spAutoFit/>
          </a:bodyPr>
          <a:lstStyle/>
          <a:p>
            <a:r>
              <a:rPr lang="cs-CZ" sz="2200" b="1" dirty="0"/>
              <a:t>= přesun části chromosomu na </a:t>
            </a:r>
            <a:r>
              <a:rPr lang="cs-CZ" sz="2200" b="1" dirty="0" smtClean="0"/>
              <a:t>jiný chromosom</a:t>
            </a:r>
            <a:endParaRPr lang="cs-CZ" sz="2200" b="1" dirty="0"/>
          </a:p>
          <a:p>
            <a:endParaRPr lang="cs-CZ" sz="2200" dirty="0" smtClean="0"/>
          </a:p>
        </p:txBody>
      </p:sp>
    </p:spTree>
    <p:extLst>
      <p:ext uri="{BB962C8B-B14F-4D97-AF65-F5344CB8AC3E}">
        <p14:creationId xmlns:p14="http://schemas.microsoft.com/office/powerpoint/2010/main" val="103284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57200" y="-100013"/>
            <a:ext cx="8229600" cy="1143001"/>
          </a:xfrm>
        </p:spPr>
        <p:txBody>
          <a:bodyPr vert="horz" lIns="91440" tIns="45720" rIns="91440" bIns="45720" rtlCol="0" anchor="ctr">
            <a:normAutofit/>
          </a:bodyPr>
          <a:lstStyle/>
          <a:p>
            <a:pPr algn="ctr"/>
            <a:r>
              <a:rPr lang="cs-CZ" altLang="cs-CZ" sz="4000" dirty="0">
                <a:solidFill>
                  <a:srgbClr val="C00000"/>
                </a:solidFill>
              </a:rPr>
              <a:t>Mobilní elementy</a:t>
            </a:r>
          </a:p>
        </p:txBody>
      </p:sp>
      <p:sp>
        <p:nvSpPr>
          <p:cNvPr id="39939" name="Text Box 6"/>
          <p:cNvSpPr txBox="1">
            <a:spLocks noChangeArrowheads="1"/>
          </p:cNvSpPr>
          <p:nvPr/>
        </p:nvSpPr>
        <p:spPr bwMode="auto">
          <a:xfrm>
            <a:off x="539750" y="908050"/>
            <a:ext cx="8424863"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200" b="1" dirty="0">
                <a:latin typeface="Calibri" panose="020F0502020204030204" pitchFamily="34" charset="0"/>
              </a:rPr>
              <a:t>Třída I – </a:t>
            </a:r>
            <a:r>
              <a:rPr lang="cs-CZ" altLang="cs-CZ" sz="2200" b="1" dirty="0" err="1">
                <a:latin typeface="Calibri" panose="020F0502020204030204" pitchFamily="34" charset="0"/>
              </a:rPr>
              <a:t>retrotransposony</a:t>
            </a:r>
            <a:r>
              <a:rPr lang="cs-CZ" altLang="cs-CZ" sz="2200" b="1" dirty="0">
                <a:latin typeface="Calibri" panose="020F0502020204030204" pitchFamily="34" charset="0"/>
              </a:rPr>
              <a:t> </a:t>
            </a:r>
            <a:r>
              <a:rPr lang="cs-CZ" altLang="cs-CZ" sz="2200" dirty="0">
                <a:latin typeface="Calibri" panose="020F0502020204030204" pitchFamily="34" charset="0"/>
              </a:rPr>
              <a:t>(copy-and-paste, replikace přes RNA)</a:t>
            </a:r>
          </a:p>
        </p:txBody>
      </p:sp>
      <p:sp>
        <p:nvSpPr>
          <p:cNvPr id="5128" name="Text Box 8"/>
          <p:cNvSpPr txBox="1">
            <a:spLocks noChangeArrowheads="1"/>
          </p:cNvSpPr>
          <p:nvPr/>
        </p:nvSpPr>
        <p:spPr bwMode="auto">
          <a:xfrm>
            <a:off x="487363" y="4230891"/>
            <a:ext cx="5151437"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200" b="1" dirty="0">
                <a:latin typeface="Calibri" panose="020F0502020204030204" pitchFamily="34" charset="0"/>
              </a:rPr>
              <a:t>Třída II – DNA </a:t>
            </a:r>
            <a:r>
              <a:rPr lang="cs-CZ" altLang="cs-CZ" sz="2200" b="1" dirty="0" err="1">
                <a:latin typeface="Calibri" panose="020F0502020204030204" pitchFamily="34" charset="0"/>
              </a:rPr>
              <a:t>transposony</a:t>
            </a:r>
            <a:r>
              <a:rPr lang="cs-CZ" altLang="cs-CZ" sz="2200" b="1" dirty="0">
                <a:latin typeface="Calibri" panose="020F0502020204030204" pitchFamily="34" charset="0"/>
              </a:rPr>
              <a:t> </a:t>
            </a:r>
            <a:r>
              <a:rPr lang="cs-CZ" altLang="cs-CZ" sz="2200" dirty="0">
                <a:latin typeface="Calibri" panose="020F0502020204030204" pitchFamily="34" charset="0"/>
              </a:rPr>
              <a:t>(</a:t>
            </a:r>
            <a:r>
              <a:rPr lang="cs-CZ" altLang="cs-CZ" sz="2200" dirty="0" err="1">
                <a:latin typeface="Calibri" panose="020F0502020204030204" pitchFamily="34" charset="0"/>
              </a:rPr>
              <a:t>cut</a:t>
            </a:r>
            <a:r>
              <a:rPr lang="cs-CZ" altLang="cs-CZ" sz="2200" dirty="0">
                <a:latin typeface="Calibri" panose="020F0502020204030204" pitchFamily="34" charset="0"/>
              </a:rPr>
              <a:t>-and-paste)</a:t>
            </a:r>
          </a:p>
          <a:p>
            <a:pPr algn="ctr" eaLnBrk="1" hangingPunct="1">
              <a:spcBef>
                <a:spcPct val="0"/>
              </a:spcBef>
              <a:buFontTx/>
              <a:buNone/>
            </a:pPr>
            <a:endParaRPr lang="cs-CZ" altLang="cs-CZ" sz="2200" b="1" dirty="0">
              <a:latin typeface="Calibri" panose="020F0502020204030204" pitchFamily="34" charset="0"/>
            </a:endParaRPr>
          </a:p>
        </p:txBody>
      </p:sp>
      <p:sp>
        <p:nvSpPr>
          <p:cNvPr id="2" name="TextovéPole 1"/>
          <p:cNvSpPr txBox="1"/>
          <p:nvPr/>
        </p:nvSpPr>
        <p:spPr>
          <a:xfrm>
            <a:off x="5958530" y="1878187"/>
            <a:ext cx="3006083" cy="409342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Nedílná součást eukaryotních genomů</a:t>
            </a:r>
          </a:p>
          <a:p>
            <a:pPr marL="342900" indent="-342900">
              <a:spcBef>
                <a:spcPts val="1800"/>
              </a:spcBef>
              <a:buFont typeface="Arial" panose="020B0604020202020204" pitchFamily="34" charset="0"/>
              <a:buChar char="•"/>
            </a:pPr>
            <a:r>
              <a:rPr lang="cs-CZ" sz="2000" dirty="0" smtClean="0"/>
              <a:t>Často zabírají většinu genomu</a:t>
            </a:r>
          </a:p>
          <a:p>
            <a:pPr marL="342900" indent="-342900">
              <a:spcBef>
                <a:spcPts val="1800"/>
              </a:spcBef>
              <a:buFont typeface="Arial" panose="020B0604020202020204" pitchFamily="34" charset="0"/>
              <a:buChar char="•"/>
            </a:pPr>
            <a:r>
              <a:rPr lang="cs-CZ" sz="2000" dirty="0" smtClean="0"/>
              <a:t>Obsahují geny potřebné pro vlastní šíření</a:t>
            </a:r>
          </a:p>
          <a:p>
            <a:pPr marL="342900" indent="-342900">
              <a:spcBef>
                <a:spcPts val="1800"/>
              </a:spcBef>
              <a:buFont typeface="Arial" panose="020B0604020202020204" pitchFamily="34" charset="0"/>
              <a:buChar char="•"/>
            </a:pPr>
            <a:r>
              <a:rPr lang="cs-CZ" sz="2000" dirty="0" smtClean="0"/>
              <a:t>Pohyb po genomu nejčastěji škodí/je neutrální</a:t>
            </a:r>
          </a:p>
          <a:p>
            <a:pPr marL="342900" indent="-342900">
              <a:spcBef>
                <a:spcPts val="1800"/>
              </a:spcBef>
              <a:buFont typeface="Arial" panose="020B0604020202020204" pitchFamily="34" charset="0"/>
              <a:buChar char="•"/>
            </a:pPr>
            <a:r>
              <a:rPr lang="cs-CZ" sz="2000" dirty="0" smtClean="0"/>
              <a:t>Významná evoluční síla</a:t>
            </a:r>
            <a:endParaRPr lang="cs-CZ" sz="2000" dirty="0"/>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217" y="1395923"/>
            <a:ext cx="4610911" cy="2777307"/>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217" y="4855791"/>
            <a:ext cx="4383933" cy="1700652"/>
          </a:xfrm>
          <a:prstGeom prst="rect">
            <a:avLst/>
          </a:prstGeom>
        </p:spPr>
      </p:pic>
    </p:spTree>
    <p:extLst>
      <p:ext uri="{BB962C8B-B14F-4D97-AF65-F5344CB8AC3E}">
        <p14:creationId xmlns:p14="http://schemas.microsoft.com/office/powerpoint/2010/main" val="197314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51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7923" y="1333"/>
            <a:ext cx="7886700" cy="1325563"/>
          </a:xfrm>
        </p:spPr>
        <p:txBody>
          <a:bodyPr>
            <a:normAutofit/>
          </a:bodyPr>
          <a:lstStyle/>
          <a:p>
            <a:pPr algn="ctr"/>
            <a:r>
              <a:rPr lang="cs-CZ" sz="4000" dirty="0">
                <a:solidFill>
                  <a:srgbClr val="C00000"/>
                </a:solidFill>
              </a:rPr>
              <a:t>Translokace</a:t>
            </a:r>
          </a:p>
        </p:txBody>
      </p:sp>
      <p:sp>
        <p:nvSpPr>
          <p:cNvPr id="5" name="TextovéPole 4"/>
          <p:cNvSpPr txBox="1"/>
          <p:nvPr/>
        </p:nvSpPr>
        <p:spPr>
          <a:xfrm>
            <a:off x="452900" y="1047982"/>
            <a:ext cx="5696688" cy="769441"/>
          </a:xfrm>
          <a:prstGeom prst="rect">
            <a:avLst/>
          </a:prstGeom>
          <a:noFill/>
        </p:spPr>
        <p:txBody>
          <a:bodyPr wrap="none" rtlCol="0">
            <a:spAutoFit/>
          </a:bodyPr>
          <a:lstStyle/>
          <a:p>
            <a:r>
              <a:rPr lang="cs-CZ" sz="2200" b="1" dirty="0"/>
              <a:t>= přesun části chromosomu na </a:t>
            </a:r>
            <a:r>
              <a:rPr lang="cs-CZ" sz="2200" b="1" dirty="0" smtClean="0"/>
              <a:t>jiný chromosom</a:t>
            </a:r>
            <a:endParaRPr lang="cs-CZ" sz="2200" b="1" dirty="0"/>
          </a:p>
          <a:p>
            <a:endParaRPr lang="cs-CZ" sz="2200" dirty="0" smtClean="0"/>
          </a:p>
        </p:txBody>
      </p:sp>
      <p:sp>
        <p:nvSpPr>
          <p:cNvPr id="6" name="TextovéPole 5"/>
          <p:cNvSpPr txBox="1"/>
          <p:nvPr/>
        </p:nvSpPr>
        <p:spPr>
          <a:xfrm>
            <a:off x="540180" y="1817423"/>
            <a:ext cx="4294275" cy="1323439"/>
          </a:xfrm>
          <a:prstGeom prst="rect">
            <a:avLst/>
          </a:prstGeom>
          <a:noFill/>
        </p:spPr>
        <p:txBody>
          <a:bodyPr wrap="square" rtlCol="0">
            <a:spAutoFit/>
          </a:bodyPr>
          <a:lstStyle/>
          <a:p>
            <a:r>
              <a:rPr lang="cs-CZ" sz="2000" dirty="0"/>
              <a:t>V somatické linii – může dojít ke změně regulace genů </a:t>
            </a:r>
            <a:r>
              <a:rPr lang="cs-CZ" sz="2000" dirty="0" smtClean="0"/>
              <a:t>a vzniku fúzních genů (př</a:t>
            </a:r>
            <a:r>
              <a:rPr lang="cs-CZ" sz="2000" dirty="0"/>
              <a:t>. </a:t>
            </a:r>
            <a:r>
              <a:rPr lang="cs-CZ" sz="2000" dirty="0" smtClean="0"/>
              <a:t>filadelfský </a:t>
            </a:r>
            <a:r>
              <a:rPr lang="cs-CZ" sz="2000" dirty="0"/>
              <a:t>chromosom)</a:t>
            </a:r>
          </a:p>
          <a:p>
            <a:endParaRPr lang="cs-CZ" sz="2000" dirty="0" smtClean="0"/>
          </a:p>
        </p:txBody>
      </p:sp>
      <p:sp>
        <p:nvSpPr>
          <p:cNvPr id="8" name="TextovéPole 7"/>
          <p:cNvSpPr txBox="1"/>
          <p:nvPr/>
        </p:nvSpPr>
        <p:spPr>
          <a:xfrm>
            <a:off x="452900" y="3270953"/>
            <a:ext cx="4512390" cy="1938992"/>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000" dirty="0" smtClean="0"/>
              <a:t>Gen </a:t>
            </a:r>
            <a:r>
              <a:rPr lang="cs-CZ" sz="2000" i="1" dirty="0" err="1" smtClean="0"/>
              <a:t>Abl</a:t>
            </a:r>
            <a:r>
              <a:rPr lang="cs-CZ" sz="2000" i="1" dirty="0" smtClean="0"/>
              <a:t> </a:t>
            </a:r>
            <a:r>
              <a:rPr lang="cs-CZ" sz="2000" dirty="0" smtClean="0"/>
              <a:t>(na chromosomu 9) - stimuluje buněčný růst</a:t>
            </a:r>
          </a:p>
          <a:p>
            <a:pPr marL="342900" indent="-342900">
              <a:spcBef>
                <a:spcPts val="2400"/>
              </a:spcBef>
              <a:buFont typeface="Arial" panose="020B0604020202020204" pitchFamily="34" charset="0"/>
              <a:buChar char="•"/>
            </a:pPr>
            <a:r>
              <a:rPr lang="cs-CZ" sz="2000" dirty="0" smtClean="0"/>
              <a:t>Gen </a:t>
            </a:r>
            <a:r>
              <a:rPr lang="cs-CZ" sz="2000" i="1" dirty="0" smtClean="0"/>
              <a:t>BCR </a:t>
            </a:r>
            <a:r>
              <a:rPr lang="cs-CZ" sz="2000" dirty="0" smtClean="0"/>
              <a:t>(na chromosomu 22) </a:t>
            </a:r>
            <a:r>
              <a:rPr lang="cs-CZ" sz="2000" i="1" dirty="0" smtClean="0"/>
              <a:t>- </a:t>
            </a:r>
            <a:r>
              <a:rPr lang="cs-CZ" sz="2000" dirty="0" smtClean="0"/>
              <a:t>poskytne silný promotor</a:t>
            </a:r>
          </a:p>
          <a:p>
            <a:pPr marL="342900" indent="-342900">
              <a:buFontTx/>
              <a:buChar char="-"/>
            </a:pPr>
            <a:endParaRPr lang="cs-CZ" sz="2000" dirty="0" smtClean="0"/>
          </a:p>
        </p:txBody>
      </p:sp>
      <p:sp>
        <p:nvSpPr>
          <p:cNvPr id="9" name="TextovéPole 8"/>
          <p:cNvSpPr txBox="1"/>
          <p:nvPr/>
        </p:nvSpPr>
        <p:spPr>
          <a:xfrm>
            <a:off x="452900" y="5130581"/>
            <a:ext cx="8054443" cy="1292662"/>
          </a:xfrm>
          <a:prstGeom prst="rect">
            <a:avLst/>
          </a:prstGeom>
          <a:noFill/>
        </p:spPr>
        <p:txBody>
          <a:bodyPr wrap="square" rtlCol="0">
            <a:spAutoFit/>
          </a:bodyPr>
          <a:lstStyle/>
          <a:p>
            <a:pPr marL="342900" indent="-342900">
              <a:buFont typeface="Arial" panose="020B0604020202020204" pitchFamily="34" charset="0"/>
              <a:buChar char="•"/>
            </a:pPr>
            <a:r>
              <a:rPr lang="cs-CZ" sz="2000" dirty="0"/>
              <a:t>Reciproká translokace </a:t>
            </a:r>
            <a:r>
              <a:rPr lang="cs-CZ" sz="2000" dirty="0" err="1"/>
              <a:t>me</a:t>
            </a:r>
            <a:r>
              <a:rPr lang="en-US" sz="2000" dirty="0"/>
              <a:t>z</a:t>
            </a:r>
            <a:r>
              <a:rPr lang="cs-CZ" sz="2000" dirty="0"/>
              <a:t>i 9 a 22 </a:t>
            </a:r>
            <a:r>
              <a:rPr lang="cs-CZ" sz="2000" dirty="0">
                <a:sym typeface="Wingdings" panose="05000000000000000000" pitchFamily="2" charset="2"/>
              </a:rPr>
              <a:t></a:t>
            </a:r>
            <a:r>
              <a:rPr lang="en-US" sz="2000" dirty="0">
                <a:sym typeface="Wingdings" panose="05000000000000000000" pitchFamily="2" charset="2"/>
              </a:rPr>
              <a:t> </a:t>
            </a:r>
            <a:r>
              <a:rPr lang="cs-CZ" sz="2000" dirty="0">
                <a:sym typeface="Wingdings" panose="05000000000000000000" pitchFamily="2" charset="2"/>
              </a:rPr>
              <a:t>zkrácený 22 (filadelfský chromosom), vznik fúzního genu </a:t>
            </a:r>
            <a:r>
              <a:rPr lang="cs-CZ" sz="2000" i="1" dirty="0" smtClean="0"/>
              <a:t>BCR-</a:t>
            </a:r>
            <a:r>
              <a:rPr lang="cs-CZ" sz="2000" i="1" dirty="0" err="1" smtClean="0"/>
              <a:t>Abl</a:t>
            </a:r>
            <a:r>
              <a:rPr lang="cs-CZ" sz="2000" dirty="0" smtClean="0"/>
              <a:t> - exprimován </a:t>
            </a:r>
            <a:r>
              <a:rPr lang="cs-CZ" sz="2000" dirty="0"/>
              <a:t>kontinuálně </a:t>
            </a:r>
            <a:r>
              <a:rPr lang="cs-CZ" sz="2000" dirty="0">
                <a:sym typeface="Wingdings" panose="05000000000000000000" pitchFamily="2" charset="2"/>
              </a:rPr>
              <a:t></a:t>
            </a:r>
            <a:r>
              <a:rPr lang="en-US" sz="2000" dirty="0">
                <a:sym typeface="Wingdings" panose="05000000000000000000" pitchFamily="2" charset="2"/>
              </a:rPr>
              <a:t> </a:t>
            </a:r>
            <a:r>
              <a:rPr lang="cs-CZ" sz="2000" dirty="0">
                <a:sym typeface="Wingdings" panose="05000000000000000000" pitchFamily="2" charset="2"/>
              </a:rPr>
              <a:t> nekontrolovaný růst </a:t>
            </a:r>
            <a:r>
              <a:rPr lang="cs-CZ" sz="2000" dirty="0" smtClean="0">
                <a:sym typeface="Wingdings" panose="05000000000000000000" pitchFamily="2" charset="2"/>
              </a:rPr>
              <a:t>buněk (leukémie)</a:t>
            </a:r>
            <a:endParaRPr lang="cs-CZ" sz="2000" dirty="0">
              <a:sym typeface="Wingdings" panose="05000000000000000000" pitchFamily="2" charset="2"/>
            </a:endParaRPr>
          </a:p>
          <a:p>
            <a:pPr marL="285750" indent="-285750">
              <a:buFont typeface="Arial" panose="020B0604020202020204" pitchFamily="34" charset="0"/>
              <a:buChar char="•"/>
            </a:pPr>
            <a:endParaRPr lang="cs-CZ" dirty="0" smtClean="0"/>
          </a:p>
        </p:txBody>
      </p:sp>
      <p:grpSp>
        <p:nvGrpSpPr>
          <p:cNvPr id="18" name="Skupina 17"/>
          <p:cNvGrpSpPr/>
          <p:nvPr/>
        </p:nvGrpSpPr>
        <p:grpSpPr>
          <a:xfrm>
            <a:off x="5124368" y="1802065"/>
            <a:ext cx="3625863" cy="2267139"/>
            <a:chOff x="5160274" y="1832407"/>
            <a:chExt cx="3625863" cy="2267139"/>
          </a:xfrm>
        </p:grpSpPr>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5203" y="1931448"/>
              <a:ext cx="3490934" cy="2168098"/>
            </a:xfrm>
            <a:prstGeom prst="rect">
              <a:avLst/>
            </a:prstGeom>
          </p:spPr>
        </p:pic>
        <p:sp>
          <p:nvSpPr>
            <p:cNvPr id="16" name="Obdélník 15"/>
            <p:cNvSpPr/>
            <p:nvPr/>
          </p:nvSpPr>
          <p:spPr>
            <a:xfrm>
              <a:off x="5160274" y="1832407"/>
              <a:ext cx="3460955" cy="404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0" name="Ovál 9"/>
          <p:cNvSpPr/>
          <p:nvPr/>
        </p:nvSpPr>
        <p:spPr>
          <a:xfrm>
            <a:off x="7672370" y="2479142"/>
            <a:ext cx="1248696" cy="9129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Přímá spojnice 13"/>
          <p:cNvCxnSpPr>
            <a:stCxn id="10" idx="4"/>
          </p:cNvCxnSpPr>
          <p:nvPr/>
        </p:nvCxnSpPr>
        <p:spPr>
          <a:xfrm>
            <a:off x="8296718" y="3392129"/>
            <a:ext cx="0" cy="3932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7723249" y="3890227"/>
            <a:ext cx="1228093" cy="584775"/>
          </a:xfrm>
          <a:prstGeom prst="rect">
            <a:avLst/>
          </a:prstGeom>
          <a:noFill/>
        </p:spPr>
        <p:txBody>
          <a:bodyPr wrap="none" rtlCol="0">
            <a:spAutoFit/>
          </a:bodyPr>
          <a:lstStyle/>
          <a:p>
            <a:pPr algn="ctr"/>
            <a:r>
              <a:rPr lang="cs-CZ" sz="1600" dirty="0" smtClean="0"/>
              <a:t>filadelfský</a:t>
            </a:r>
          </a:p>
          <a:p>
            <a:pPr algn="ctr"/>
            <a:r>
              <a:rPr lang="cs-CZ" sz="1600" dirty="0" smtClean="0"/>
              <a:t>chromosom</a:t>
            </a:r>
          </a:p>
        </p:txBody>
      </p:sp>
    </p:spTree>
    <p:extLst>
      <p:ext uri="{BB962C8B-B14F-4D97-AF65-F5344CB8AC3E}">
        <p14:creationId xmlns:p14="http://schemas.microsoft.com/office/powerpoint/2010/main" val="27965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a:normAutofit/>
          </a:bodyPr>
          <a:lstStyle/>
          <a:p>
            <a:pPr algn="ctr"/>
            <a:r>
              <a:rPr lang="cs-CZ" sz="4000" dirty="0">
                <a:solidFill>
                  <a:srgbClr val="C00000"/>
                </a:solidFill>
              </a:rPr>
              <a:t>Rekapitulace – strukturní aberace</a:t>
            </a:r>
            <a:endParaRPr lang="en-US" sz="4000" dirty="0">
              <a:solidFill>
                <a:srgbClr val="C00000"/>
              </a:solidFill>
            </a:endParaRPr>
          </a:p>
        </p:txBody>
      </p:sp>
      <p:sp>
        <p:nvSpPr>
          <p:cNvPr id="3" name="TextovéPole 2"/>
          <p:cNvSpPr txBox="1"/>
          <p:nvPr/>
        </p:nvSpPr>
        <p:spPr>
          <a:xfrm>
            <a:off x="550606" y="1111045"/>
            <a:ext cx="7964744" cy="632480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Strukturní aberace  = přestavby chromosomů</a:t>
            </a:r>
          </a:p>
          <a:p>
            <a:pPr marL="342900" indent="-342900">
              <a:spcBef>
                <a:spcPts val="1800"/>
              </a:spcBef>
              <a:buFont typeface="Arial" panose="020B0604020202020204" pitchFamily="34" charset="0"/>
              <a:buChar char="•"/>
            </a:pPr>
            <a:r>
              <a:rPr lang="cs-CZ" sz="2000" dirty="0" smtClean="0">
                <a:solidFill>
                  <a:srgbClr val="0070C0"/>
                </a:solidFill>
              </a:rPr>
              <a:t>Inverze</a:t>
            </a:r>
            <a:r>
              <a:rPr lang="cs-CZ" sz="2000" dirty="0" smtClean="0"/>
              <a:t> = převrácení části chromosomu – zastavení rekombinace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speciace</a:t>
            </a:r>
            <a:r>
              <a:rPr lang="en-US" sz="2000" dirty="0" smtClean="0">
                <a:sym typeface="Wingdings" panose="05000000000000000000" pitchFamily="2" charset="2"/>
              </a:rPr>
              <a:t> a </a:t>
            </a:r>
            <a:r>
              <a:rPr lang="en-US" sz="2000" dirty="0" err="1" smtClean="0">
                <a:sym typeface="Wingdings" panose="05000000000000000000" pitchFamily="2" charset="2"/>
              </a:rPr>
              <a:t>evoluce</a:t>
            </a:r>
            <a:r>
              <a:rPr lang="en-US" sz="2000" dirty="0" smtClean="0">
                <a:sym typeface="Wingdings" panose="05000000000000000000" pitchFamily="2" charset="2"/>
              </a:rPr>
              <a:t> </a:t>
            </a:r>
            <a:r>
              <a:rPr lang="en-US" sz="2000" dirty="0" err="1" smtClean="0">
                <a:sym typeface="Wingdings" panose="05000000000000000000" pitchFamily="2" charset="2"/>
              </a:rPr>
              <a:t>pohlavn</a:t>
            </a:r>
            <a:r>
              <a:rPr lang="cs-CZ" sz="2000" dirty="0" err="1" smtClean="0">
                <a:sym typeface="Wingdings" panose="05000000000000000000" pitchFamily="2" charset="2"/>
              </a:rPr>
              <a:t>ích</a:t>
            </a:r>
            <a:r>
              <a:rPr lang="cs-CZ" sz="2000" dirty="0" smtClean="0">
                <a:sym typeface="Wingdings" panose="05000000000000000000" pitchFamily="2" charset="2"/>
              </a:rPr>
              <a:t> chromosomů</a:t>
            </a:r>
          </a:p>
          <a:p>
            <a:pPr marL="342900" indent="-342900">
              <a:spcBef>
                <a:spcPts val="1800"/>
              </a:spcBef>
              <a:buFont typeface="Arial" panose="020B0604020202020204" pitchFamily="34" charset="0"/>
              <a:buChar char="•"/>
            </a:pPr>
            <a:r>
              <a:rPr lang="cs-CZ" sz="2000" dirty="0" smtClean="0">
                <a:solidFill>
                  <a:srgbClr val="0070C0"/>
                </a:solidFill>
                <a:sym typeface="Wingdings" panose="05000000000000000000" pitchFamily="2" charset="2"/>
              </a:rPr>
              <a:t>Delece</a:t>
            </a:r>
            <a:r>
              <a:rPr lang="cs-CZ" sz="2000" dirty="0" smtClean="0">
                <a:sym typeface="Wingdings" panose="05000000000000000000" pitchFamily="2" charset="2"/>
              </a:rPr>
              <a:t> = ztráta genetického materiálu </a:t>
            </a:r>
            <a:r>
              <a:rPr lang="en-US" sz="2000" dirty="0" smtClean="0">
                <a:sym typeface="Wingdings" panose="05000000000000000000" pitchFamily="2" charset="2"/>
              </a:rPr>
              <a:t> </a:t>
            </a:r>
            <a:r>
              <a:rPr lang="cs-CZ" sz="2000" dirty="0" smtClean="0">
                <a:sym typeface="Wingdings" panose="05000000000000000000" pitchFamily="2" charset="2"/>
              </a:rPr>
              <a:t>redukce velikosti genomu</a:t>
            </a:r>
          </a:p>
          <a:p>
            <a:pPr marL="342900" indent="-342900">
              <a:spcBef>
                <a:spcPts val="1800"/>
              </a:spcBef>
              <a:buFont typeface="Arial" panose="020B0604020202020204" pitchFamily="34" charset="0"/>
              <a:buChar char="•"/>
            </a:pPr>
            <a:r>
              <a:rPr lang="cs-CZ" sz="2000" dirty="0" smtClean="0">
                <a:solidFill>
                  <a:srgbClr val="0070C0"/>
                </a:solidFill>
                <a:sym typeface="Wingdings" panose="05000000000000000000" pitchFamily="2" charset="2"/>
              </a:rPr>
              <a:t>Duplikace</a:t>
            </a:r>
            <a:r>
              <a:rPr lang="cs-CZ" sz="2000" dirty="0" smtClean="0">
                <a:sym typeface="Wingdings" panose="05000000000000000000" pitchFamily="2" charset="2"/>
              </a:rPr>
              <a:t> = zdvojení části </a:t>
            </a:r>
            <a:r>
              <a:rPr lang="en-US" sz="2000" dirty="0" err="1" smtClean="0">
                <a:sym typeface="Wingdings" panose="05000000000000000000" pitchFamily="2" charset="2"/>
              </a:rPr>
              <a:t>chromosom</a:t>
            </a:r>
            <a:r>
              <a:rPr lang="cs-CZ" sz="2000" dirty="0" smtClean="0">
                <a:sym typeface="Wingdings" panose="05000000000000000000" pitchFamily="2" charset="2"/>
              </a:rPr>
              <a:t>u</a:t>
            </a:r>
            <a:r>
              <a:rPr lang="en-US" sz="2000" dirty="0" smtClean="0">
                <a:sym typeface="Wingdings" panose="05000000000000000000" pitchFamily="2" charset="2"/>
              </a:rPr>
              <a:t> </a:t>
            </a:r>
            <a:r>
              <a:rPr lang="cs-CZ" sz="2000" dirty="0" smtClean="0">
                <a:sym typeface="Wingdings" panose="05000000000000000000" pitchFamily="2" charset="2"/>
              </a:rPr>
              <a:t> vznik nových genů</a:t>
            </a:r>
          </a:p>
          <a:p>
            <a:pPr marL="342900" indent="-342900">
              <a:spcBef>
                <a:spcPts val="1800"/>
              </a:spcBef>
              <a:buFont typeface="Arial" panose="020B0604020202020204" pitchFamily="34" charset="0"/>
              <a:buChar char="•"/>
            </a:pPr>
            <a:r>
              <a:rPr lang="cs-CZ" sz="2000" dirty="0" smtClean="0">
                <a:solidFill>
                  <a:srgbClr val="0070C0"/>
                </a:solidFill>
                <a:sym typeface="Wingdings" panose="05000000000000000000" pitchFamily="2" charset="2"/>
              </a:rPr>
              <a:t>Fúze</a:t>
            </a:r>
            <a:r>
              <a:rPr lang="cs-CZ" sz="2000" dirty="0" smtClean="0">
                <a:sym typeface="Wingdings" panose="05000000000000000000" pitchFamily="2" charset="2"/>
              </a:rPr>
              <a:t> = spojení chromosomů </a:t>
            </a:r>
            <a:r>
              <a:rPr lang="en-US" sz="2000" dirty="0" smtClean="0">
                <a:sym typeface="Wingdings" panose="05000000000000000000" pitchFamily="2" charset="2"/>
              </a:rPr>
              <a:t> </a:t>
            </a:r>
            <a:r>
              <a:rPr lang="cs-CZ" sz="2000" dirty="0" smtClean="0">
                <a:sym typeface="Wingdings" panose="05000000000000000000" pitchFamily="2" charset="2"/>
              </a:rPr>
              <a:t>X/Z s autozomem  rychlá selekce recesivních alel</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Fúze a </a:t>
            </a:r>
            <a:r>
              <a:rPr lang="cs-CZ" sz="2000" dirty="0" smtClean="0">
                <a:solidFill>
                  <a:srgbClr val="0070C0"/>
                </a:solidFill>
                <a:sym typeface="Wingdings" panose="05000000000000000000" pitchFamily="2" charset="2"/>
              </a:rPr>
              <a:t>rozpad chromosomů </a:t>
            </a:r>
            <a:r>
              <a:rPr lang="cs-CZ" sz="2000" dirty="0">
                <a:sym typeface="Wingdings" panose="05000000000000000000" pitchFamily="2" charset="2"/>
              </a:rPr>
              <a:t>– </a:t>
            </a:r>
            <a:r>
              <a:rPr lang="cs-CZ" sz="2000" dirty="0" smtClean="0">
                <a:sym typeface="Wingdings" panose="05000000000000000000" pitchFamily="2" charset="2"/>
              </a:rPr>
              <a:t>vznik </a:t>
            </a:r>
            <a:r>
              <a:rPr lang="cs-CZ" sz="2000" dirty="0" err="1" smtClean="0">
                <a:sym typeface="Wingdings" panose="05000000000000000000" pitchFamily="2" charset="2"/>
              </a:rPr>
              <a:t>acentrických</a:t>
            </a:r>
            <a:r>
              <a:rPr lang="cs-CZ" sz="2000" dirty="0" smtClean="0">
                <a:sym typeface="Wingdings" panose="05000000000000000000" pitchFamily="2" charset="2"/>
              </a:rPr>
              <a:t> </a:t>
            </a:r>
            <a:r>
              <a:rPr lang="cs-CZ" sz="2000" dirty="0">
                <a:sym typeface="Wingdings" panose="05000000000000000000" pitchFamily="2" charset="2"/>
              </a:rPr>
              <a:t>a </a:t>
            </a:r>
            <a:r>
              <a:rPr lang="cs-CZ" sz="2000" dirty="0" err="1" smtClean="0">
                <a:sym typeface="Wingdings" panose="05000000000000000000" pitchFamily="2" charset="2"/>
              </a:rPr>
              <a:t>dicentrických</a:t>
            </a:r>
            <a:r>
              <a:rPr lang="cs-CZ" sz="2000" dirty="0" smtClean="0">
                <a:sym typeface="Wingdings" panose="05000000000000000000" pitchFamily="2" charset="2"/>
              </a:rPr>
              <a:t> chromosomů  problémy při rozchodu chromatid</a:t>
            </a:r>
          </a:p>
          <a:p>
            <a:pPr marL="342900" indent="-342900">
              <a:spcBef>
                <a:spcPts val="1800"/>
              </a:spcBef>
              <a:buFont typeface="Arial" panose="020B0604020202020204" pitchFamily="34" charset="0"/>
              <a:buChar char="•"/>
            </a:pPr>
            <a:r>
              <a:rPr lang="cs-CZ" sz="2000" dirty="0" err="1">
                <a:solidFill>
                  <a:srgbClr val="0070C0"/>
                </a:solidFill>
                <a:sym typeface="Wingdings" panose="05000000000000000000" pitchFamily="2" charset="2"/>
              </a:rPr>
              <a:t>Robertsonovská</a:t>
            </a:r>
            <a:r>
              <a:rPr lang="cs-CZ" sz="2000" dirty="0">
                <a:solidFill>
                  <a:srgbClr val="0070C0"/>
                </a:solidFill>
                <a:sym typeface="Wingdings" panose="05000000000000000000" pitchFamily="2" charset="2"/>
              </a:rPr>
              <a:t> translokace </a:t>
            </a:r>
            <a:r>
              <a:rPr lang="cs-CZ" sz="2000" dirty="0">
                <a:sym typeface="Wingdings" panose="05000000000000000000" pitchFamily="2" charset="2"/>
              </a:rPr>
              <a:t>= fúze akrocentrických chromosomů</a:t>
            </a:r>
          </a:p>
          <a:p>
            <a:pPr marL="342900" indent="-342900">
              <a:spcBef>
                <a:spcPts val="1800"/>
              </a:spcBef>
              <a:buFont typeface="Arial" panose="020B0604020202020204" pitchFamily="34" charset="0"/>
              <a:buChar char="•"/>
            </a:pPr>
            <a:r>
              <a:rPr lang="cs-CZ" sz="2000" dirty="0" smtClean="0">
                <a:solidFill>
                  <a:srgbClr val="0070C0"/>
                </a:solidFill>
                <a:sym typeface="Wingdings" panose="05000000000000000000" pitchFamily="2" charset="2"/>
              </a:rPr>
              <a:t>Translokace</a:t>
            </a:r>
            <a:r>
              <a:rPr lang="cs-CZ" sz="2000" dirty="0" smtClean="0">
                <a:sym typeface="Wingdings" panose="05000000000000000000" pitchFamily="2" charset="2"/>
              </a:rPr>
              <a:t> = přesun části chromosomu na jiný chromosom </a:t>
            </a:r>
            <a:r>
              <a:rPr lang="en-US" sz="2000" dirty="0" smtClean="0">
                <a:sym typeface="Wingdings" panose="05000000000000000000" pitchFamily="2" charset="2"/>
              </a:rPr>
              <a:t> </a:t>
            </a:r>
            <a:r>
              <a:rPr lang="cs-CZ" sz="2000" dirty="0" smtClean="0">
                <a:sym typeface="Wingdings" panose="05000000000000000000" pitchFamily="2" charset="2"/>
              </a:rPr>
              <a:t>změna regulace genů, vznik fúzních genů</a:t>
            </a:r>
          </a:p>
          <a:p>
            <a:endParaRPr lang="cs-CZ" sz="2000" dirty="0" smtClean="0">
              <a:sym typeface="Wingdings" panose="05000000000000000000" pitchFamily="2" charset="2"/>
            </a:endParaRPr>
          </a:p>
          <a:p>
            <a:endParaRPr lang="cs-CZ" sz="2000" dirty="0" smtClean="0"/>
          </a:p>
          <a:p>
            <a:endParaRPr lang="cs-CZ" sz="2000" dirty="0" smtClean="0"/>
          </a:p>
        </p:txBody>
      </p:sp>
    </p:spTree>
    <p:extLst>
      <p:ext uri="{BB962C8B-B14F-4D97-AF65-F5344CB8AC3E}">
        <p14:creationId xmlns:p14="http://schemas.microsoft.com/office/powerpoint/2010/main" val="15644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8988" y="73724"/>
            <a:ext cx="7886700" cy="1325563"/>
          </a:xfrm>
        </p:spPr>
        <p:txBody>
          <a:bodyPr>
            <a:normAutofit/>
          </a:bodyPr>
          <a:lstStyle/>
          <a:p>
            <a:pPr algn="ctr"/>
            <a:r>
              <a:rPr lang="cs-CZ" sz="4000" dirty="0">
                <a:solidFill>
                  <a:srgbClr val="C00000"/>
                </a:solidFill>
              </a:rPr>
              <a:t>O čem to bylo</a:t>
            </a:r>
          </a:p>
        </p:txBody>
      </p:sp>
      <p:sp>
        <p:nvSpPr>
          <p:cNvPr id="3" name="TextovéPole 2"/>
          <p:cNvSpPr txBox="1"/>
          <p:nvPr/>
        </p:nvSpPr>
        <p:spPr>
          <a:xfrm>
            <a:off x="628650" y="1248561"/>
            <a:ext cx="7767376" cy="5709255"/>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Eukaryotní genom obsahuje hlavně různé množství repetitivně DNA, geny tvoří menšinu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velikost</a:t>
            </a:r>
            <a:r>
              <a:rPr lang="en-US" sz="2000" dirty="0" smtClean="0">
                <a:sym typeface="Wingdings" panose="05000000000000000000" pitchFamily="2" charset="2"/>
              </a:rPr>
              <a:t> </a:t>
            </a:r>
            <a:r>
              <a:rPr lang="en-US" sz="2000" dirty="0" err="1" smtClean="0">
                <a:sym typeface="Wingdings" panose="05000000000000000000" pitchFamily="2" charset="2"/>
              </a:rPr>
              <a:t>genomu</a:t>
            </a:r>
            <a:r>
              <a:rPr lang="en-US" sz="2000" dirty="0" smtClean="0">
                <a:sym typeface="Wingdings" panose="05000000000000000000" pitchFamily="2" charset="2"/>
              </a:rPr>
              <a:t> </a:t>
            </a:r>
            <a:r>
              <a:rPr lang="en-US" sz="2000" dirty="0" err="1" smtClean="0">
                <a:sym typeface="Wingdings" panose="05000000000000000000" pitchFamily="2" charset="2"/>
              </a:rPr>
              <a:t>neodpov</a:t>
            </a:r>
            <a:r>
              <a:rPr lang="cs-CZ" sz="2000" dirty="0" smtClean="0">
                <a:sym typeface="Wingdings" panose="05000000000000000000" pitchFamily="2" charset="2"/>
              </a:rPr>
              <a:t>í</a:t>
            </a:r>
            <a:r>
              <a:rPr lang="en-US" sz="2000" dirty="0" smtClean="0">
                <a:sym typeface="Wingdings" panose="05000000000000000000" pitchFamily="2" charset="2"/>
              </a:rPr>
              <a:t>d</a:t>
            </a:r>
            <a:r>
              <a:rPr lang="cs-CZ" sz="2000" dirty="0" smtClean="0">
                <a:sym typeface="Wingdings" panose="05000000000000000000" pitchFamily="2" charset="2"/>
              </a:rPr>
              <a:t>á</a:t>
            </a:r>
            <a:r>
              <a:rPr lang="en-US" sz="2000" dirty="0" smtClean="0">
                <a:sym typeface="Wingdings" panose="05000000000000000000" pitchFamily="2" charset="2"/>
              </a:rPr>
              <a:t> </a:t>
            </a:r>
            <a:r>
              <a:rPr lang="cs-CZ" sz="2000" dirty="0" smtClean="0">
                <a:sym typeface="Wingdings" panose="05000000000000000000" pitchFamily="2" charset="2"/>
              </a:rPr>
              <a:t>složitosti </a:t>
            </a:r>
            <a:r>
              <a:rPr lang="en-US" sz="2000" dirty="0" smtClean="0">
                <a:sym typeface="Wingdings" panose="05000000000000000000" pitchFamily="2" charset="2"/>
              </a:rPr>
              <a:t>organism</a:t>
            </a:r>
            <a:r>
              <a:rPr lang="cs-CZ" sz="2000" dirty="0" smtClean="0">
                <a:sym typeface="Wingdings" panose="05000000000000000000" pitchFamily="2" charset="2"/>
              </a:rPr>
              <a:t>u</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Mobilní elementy – parazitické sekvence pohybující se po genomu</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Krátkodobě hlavně negativní (změna exprese genů, vyřazení genů, …) </a:t>
            </a:r>
            <a:r>
              <a:rPr lang="en-US" sz="2000" dirty="0" smtClean="0">
                <a:sym typeface="Wingdings" panose="05000000000000000000" pitchFamily="2" charset="2"/>
              </a:rPr>
              <a:t> </a:t>
            </a:r>
            <a:r>
              <a:rPr lang="cs-CZ" sz="2000" dirty="0" smtClean="0">
                <a:sym typeface="Wingdings" panose="05000000000000000000" pitchFamily="2" charset="2"/>
              </a:rPr>
              <a:t>umlčovány hostitelem</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Dlouhodobě velmi důležité pro evoluci genomu (duplikace genů, změna exprese genů, domestikace genů ME, …)</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Chromosomální aberace – změna počtu a struktury chromosomů</a:t>
            </a:r>
          </a:p>
          <a:p>
            <a:pPr marL="342900" indent="-342900">
              <a:spcBef>
                <a:spcPts val="1800"/>
              </a:spcBef>
              <a:buFont typeface="Arial" panose="020B0604020202020204" pitchFamily="34" charset="0"/>
              <a:buChar char="•"/>
            </a:pPr>
            <a:r>
              <a:rPr lang="cs-CZ" sz="2000" dirty="0" err="1" smtClean="0">
                <a:sym typeface="Wingdings" panose="05000000000000000000" pitchFamily="2" charset="2"/>
              </a:rPr>
              <a:t>Polyploidizace</a:t>
            </a:r>
            <a:r>
              <a:rPr lang="cs-CZ" sz="2000" dirty="0" smtClean="0">
                <a:sym typeface="Wingdings" panose="05000000000000000000" pitchFamily="2" charset="2"/>
              </a:rPr>
              <a:t> – zmnožení celého genomu, významné u rostlin, 2x na bázi obratlovců</a:t>
            </a:r>
          </a:p>
          <a:p>
            <a:pPr marL="342900" indent="-342900">
              <a:spcBef>
                <a:spcPts val="1800"/>
              </a:spcBef>
              <a:buFont typeface="Arial" panose="020B0604020202020204" pitchFamily="34" charset="0"/>
              <a:buChar char="•"/>
            </a:pPr>
            <a:r>
              <a:rPr lang="cs-CZ" sz="2000" dirty="0" err="1" smtClean="0">
                <a:sym typeface="Wingdings" panose="05000000000000000000" pitchFamily="2" charset="2"/>
              </a:rPr>
              <a:t>Polyploidizace</a:t>
            </a:r>
            <a:r>
              <a:rPr lang="cs-CZ" sz="2000" dirty="0">
                <a:sym typeface="Wingdings" panose="05000000000000000000" pitchFamily="2" charset="2"/>
              </a:rPr>
              <a:t> </a:t>
            </a:r>
            <a:r>
              <a:rPr lang="cs-CZ" sz="2000" dirty="0" smtClean="0">
                <a:sym typeface="Wingdings" panose="05000000000000000000" pitchFamily="2" charset="2"/>
              </a:rPr>
              <a:t>+ hybridizace </a:t>
            </a:r>
            <a:r>
              <a:rPr lang="en-US" sz="2000" dirty="0" smtClean="0">
                <a:sym typeface="Wingdings" panose="05000000000000000000" pitchFamily="2" charset="2"/>
              </a:rPr>
              <a:t> </a:t>
            </a:r>
            <a:r>
              <a:rPr lang="cs-CZ" sz="2000" dirty="0" smtClean="0">
                <a:sym typeface="Wingdings" panose="05000000000000000000" pitchFamily="2" charset="2"/>
              </a:rPr>
              <a:t>často vznik nových druhů</a:t>
            </a:r>
          </a:p>
          <a:p>
            <a:pPr marL="342900" indent="-342900">
              <a:spcBef>
                <a:spcPts val="1800"/>
              </a:spcBef>
              <a:buFont typeface="Arial" panose="020B0604020202020204" pitchFamily="34" charset="0"/>
              <a:buChar char="•"/>
            </a:pPr>
            <a:endParaRPr lang="cs-CZ" sz="2000" dirty="0" smtClean="0"/>
          </a:p>
        </p:txBody>
      </p:sp>
    </p:spTree>
    <p:extLst>
      <p:ext uri="{BB962C8B-B14F-4D97-AF65-F5344CB8AC3E}">
        <p14:creationId xmlns:p14="http://schemas.microsoft.com/office/powerpoint/2010/main" val="8055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8988" y="73724"/>
            <a:ext cx="7886700" cy="1325563"/>
          </a:xfrm>
        </p:spPr>
        <p:txBody>
          <a:bodyPr>
            <a:normAutofit/>
          </a:bodyPr>
          <a:lstStyle/>
          <a:p>
            <a:pPr algn="ctr"/>
            <a:r>
              <a:rPr lang="cs-CZ" sz="4000" dirty="0">
                <a:solidFill>
                  <a:srgbClr val="C00000"/>
                </a:solidFill>
              </a:rPr>
              <a:t>O čem to bylo</a:t>
            </a:r>
          </a:p>
        </p:txBody>
      </p:sp>
      <p:sp>
        <p:nvSpPr>
          <p:cNvPr id="3" name="TextovéPole 2"/>
          <p:cNvSpPr txBox="1"/>
          <p:nvPr/>
        </p:nvSpPr>
        <p:spPr>
          <a:xfrm>
            <a:off x="628650" y="1399287"/>
            <a:ext cx="7767376" cy="286232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sym typeface="Wingdings" panose="05000000000000000000" pitchFamily="2" charset="2"/>
              </a:rPr>
              <a:t>Aneuploidie – chybný počet jednotlivých chromosomů – negativní</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Způsobeno </a:t>
            </a:r>
            <a:r>
              <a:rPr lang="cs-CZ" sz="2000" dirty="0" err="1" smtClean="0">
                <a:sym typeface="Wingdings" panose="05000000000000000000" pitchFamily="2" charset="2"/>
              </a:rPr>
              <a:t>nondisjunkcí</a:t>
            </a:r>
            <a:r>
              <a:rPr lang="cs-CZ" sz="2000" dirty="0" smtClean="0">
                <a:sym typeface="Wingdings" panose="05000000000000000000" pitchFamily="2" charset="2"/>
              </a:rPr>
              <a:t>, u člověka častější u starších matek</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Prenatální diagnostika</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Strukturní aberace – přestavby chromosomů – inverze, delece, translokace, fúze, … a jejich role v evoluci</a:t>
            </a:r>
          </a:p>
          <a:p>
            <a:pPr marL="342900" indent="-342900">
              <a:spcBef>
                <a:spcPts val="1800"/>
              </a:spcBef>
              <a:buFont typeface="Arial" panose="020B0604020202020204" pitchFamily="34" charset="0"/>
              <a:buChar char="•"/>
            </a:pPr>
            <a:endParaRPr lang="cs-CZ" sz="2000" dirty="0" smtClean="0"/>
          </a:p>
        </p:txBody>
      </p:sp>
    </p:spTree>
    <p:extLst>
      <p:ext uri="{BB962C8B-B14F-4D97-AF65-F5344CB8AC3E}">
        <p14:creationId xmlns:p14="http://schemas.microsoft.com/office/powerpoint/2010/main" val="384396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938745"/>
            <a:ext cx="7886700" cy="1325563"/>
          </a:xfrm>
        </p:spPr>
        <p:txBody>
          <a:bodyPr>
            <a:normAutofit/>
          </a:bodyPr>
          <a:lstStyle/>
          <a:p>
            <a:pPr algn="ctr"/>
            <a:r>
              <a:rPr lang="cs-CZ" sz="6000" dirty="0" smtClean="0"/>
              <a:t>Přestávka</a:t>
            </a:r>
            <a:endParaRPr lang="en-US" sz="6000" dirty="0"/>
          </a:p>
        </p:txBody>
      </p:sp>
    </p:spTree>
    <p:extLst>
      <p:ext uri="{BB962C8B-B14F-4D97-AF65-F5344CB8AC3E}">
        <p14:creationId xmlns:p14="http://schemas.microsoft.com/office/powerpoint/2010/main" val="32895485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3568" y="764704"/>
            <a:ext cx="7772400" cy="1470025"/>
          </a:xfrm>
        </p:spPr>
        <p:txBody>
          <a:bodyPr>
            <a:normAutofit fontScale="90000"/>
          </a:bodyPr>
          <a:lstStyle/>
          <a:p>
            <a:r>
              <a:rPr lang="cs-CZ" sz="4900" dirty="0"/>
              <a:t>Genetika </a:t>
            </a:r>
            <a:r>
              <a:rPr lang="cs-CZ" sz="4900" dirty="0" smtClean="0"/>
              <a:t>11</a:t>
            </a:r>
            <a:r>
              <a:rPr lang="cs-CZ" sz="4900" dirty="0"/>
              <a:t/>
            </a:r>
            <a:br>
              <a:rPr lang="cs-CZ" sz="4900" dirty="0"/>
            </a:br>
            <a:r>
              <a:rPr lang="cs-CZ" sz="4900" dirty="0" smtClean="0"/>
              <a:t/>
            </a:r>
            <a:br>
              <a:rPr lang="cs-CZ" sz="4900" dirty="0" smtClean="0"/>
            </a:br>
            <a:r>
              <a:rPr lang="cs-CZ" sz="6000" dirty="0" err="1" smtClean="0"/>
              <a:t>Epigenetika</a:t>
            </a:r>
            <a:endParaRPr lang="en-US" sz="6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140968"/>
            <a:ext cx="5014037"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515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O čem to bude</a:t>
            </a:r>
            <a:endParaRPr lang="en-US" sz="4000" dirty="0">
              <a:solidFill>
                <a:srgbClr val="C00000"/>
              </a:solidFill>
            </a:endParaRPr>
          </a:p>
        </p:txBody>
      </p:sp>
      <p:sp>
        <p:nvSpPr>
          <p:cNvPr id="4" name="Zástupný symbol pro obsah 3"/>
          <p:cNvSpPr>
            <a:spLocks noGrp="1"/>
          </p:cNvSpPr>
          <p:nvPr>
            <p:ph idx="1"/>
          </p:nvPr>
        </p:nvSpPr>
        <p:spPr>
          <a:xfrm>
            <a:off x="683568" y="1556792"/>
            <a:ext cx="8229600" cy="4525963"/>
          </a:xfrm>
        </p:spPr>
        <p:txBody>
          <a:bodyPr>
            <a:normAutofit/>
          </a:bodyPr>
          <a:lstStyle/>
          <a:p>
            <a:pPr>
              <a:spcBef>
                <a:spcPts val="3600"/>
              </a:spcBef>
            </a:pPr>
            <a:r>
              <a:rPr lang="cs-CZ" sz="2400" dirty="0" smtClean="0"/>
              <a:t>Co je to </a:t>
            </a:r>
            <a:r>
              <a:rPr lang="cs-CZ" sz="2400" dirty="0" err="1" smtClean="0"/>
              <a:t>epigenetika</a:t>
            </a:r>
            <a:endParaRPr lang="cs-CZ" sz="2400" dirty="0" smtClean="0"/>
          </a:p>
          <a:p>
            <a:pPr>
              <a:spcBef>
                <a:spcPts val="3600"/>
              </a:spcBef>
            </a:pPr>
            <a:r>
              <a:rPr lang="cs-CZ" sz="2400" dirty="0" smtClean="0"/>
              <a:t>Jaké jsou její nástroje</a:t>
            </a:r>
          </a:p>
          <a:p>
            <a:pPr>
              <a:spcBef>
                <a:spcPts val="3600"/>
              </a:spcBef>
            </a:pPr>
            <a:r>
              <a:rPr lang="cs-CZ" sz="2400" dirty="0" smtClean="0"/>
              <a:t>K čemu to je</a:t>
            </a:r>
          </a:p>
          <a:p>
            <a:pPr>
              <a:spcBef>
                <a:spcPts val="3600"/>
              </a:spcBef>
            </a:pPr>
            <a:r>
              <a:rPr lang="cs-CZ" sz="2400" dirty="0" smtClean="0"/>
              <a:t>Genomový imprinting a k čemu (asi) je</a:t>
            </a:r>
          </a:p>
          <a:p>
            <a:pPr>
              <a:spcBef>
                <a:spcPts val="3600"/>
              </a:spcBef>
            </a:pPr>
            <a:r>
              <a:rPr lang="cs-CZ" sz="2400" dirty="0" err="1" smtClean="0"/>
              <a:t>Paramutace</a:t>
            </a:r>
            <a:endParaRPr lang="en-US" sz="2400" dirty="0"/>
          </a:p>
        </p:txBody>
      </p:sp>
    </p:spTree>
    <p:extLst>
      <p:ext uri="{BB962C8B-B14F-4D97-AF65-F5344CB8AC3E}">
        <p14:creationId xmlns:p14="http://schemas.microsoft.com/office/powerpoint/2010/main" val="168307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ctrTitle"/>
          </p:nvPr>
        </p:nvSpPr>
        <p:spPr>
          <a:xfrm>
            <a:off x="1042988" y="0"/>
            <a:ext cx="6800850" cy="1143000"/>
          </a:xfrm>
        </p:spPr>
        <p:txBody>
          <a:bodyPr vert="horz" lIns="91440" tIns="45720" rIns="91440" bIns="45720" rtlCol="0" anchor="ctr">
            <a:normAutofit/>
          </a:bodyPr>
          <a:lstStyle/>
          <a:p>
            <a:r>
              <a:rPr lang="cs-CZ" altLang="cs-CZ" sz="4000" dirty="0" smtClean="0">
                <a:solidFill>
                  <a:srgbClr val="C00000"/>
                </a:solidFill>
              </a:rPr>
              <a:t>Struktura chromosomu</a:t>
            </a:r>
            <a:endParaRPr lang="cs-CZ" altLang="cs-CZ" sz="4000" dirty="0">
              <a:solidFill>
                <a:srgbClr val="C00000"/>
              </a:solidFill>
            </a:endParaRPr>
          </a:p>
        </p:txBody>
      </p:sp>
      <p:sp>
        <p:nvSpPr>
          <p:cNvPr id="40963" name="Text Box 10"/>
          <p:cNvSpPr txBox="1">
            <a:spLocks noChangeArrowheads="1"/>
          </p:cNvSpPr>
          <p:nvPr/>
        </p:nvSpPr>
        <p:spPr bwMode="auto">
          <a:xfrm>
            <a:off x="4964113" y="1510484"/>
            <a:ext cx="3800475"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spcBef>
                <a:spcPts val="1200"/>
              </a:spcBef>
            </a:pPr>
            <a:r>
              <a:rPr lang="cs-CZ" altLang="cs-CZ" sz="2200" dirty="0">
                <a:latin typeface="Calibri" panose="020F0502020204030204" pitchFamily="34" charset="0"/>
              </a:rPr>
              <a:t>Chromosom = 1 </a:t>
            </a:r>
            <a:r>
              <a:rPr lang="cs-CZ" altLang="cs-CZ" sz="2200" dirty="0" smtClean="0">
                <a:latin typeface="Calibri" panose="020F0502020204030204" pitchFamily="34" charset="0"/>
              </a:rPr>
              <a:t>dlouhá molekula </a:t>
            </a:r>
            <a:r>
              <a:rPr lang="cs-CZ" altLang="cs-CZ" sz="2200" dirty="0">
                <a:latin typeface="Calibri" panose="020F0502020204030204" pitchFamily="34" charset="0"/>
              </a:rPr>
              <a:t>DNA + </a:t>
            </a:r>
            <a:r>
              <a:rPr lang="cs-CZ" altLang="cs-CZ" sz="2200" dirty="0" smtClean="0">
                <a:latin typeface="Calibri" panose="020F0502020204030204" pitchFamily="34" charset="0"/>
              </a:rPr>
              <a:t>proteiny</a:t>
            </a:r>
          </a:p>
          <a:p>
            <a:pPr marL="342900" indent="-342900">
              <a:spcBef>
                <a:spcPts val="1200"/>
              </a:spcBef>
            </a:pPr>
            <a:r>
              <a:rPr lang="cs-CZ" altLang="cs-CZ" sz="2200" dirty="0" smtClean="0">
                <a:latin typeface="Calibri" panose="020F0502020204030204" pitchFamily="34" charset="0"/>
              </a:rPr>
              <a:t>Nese stovky až tisíce genů</a:t>
            </a:r>
          </a:p>
          <a:p>
            <a:pPr marL="342900" indent="-342900">
              <a:spcBef>
                <a:spcPts val="1200"/>
              </a:spcBef>
            </a:pPr>
            <a:r>
              <a:rPr lang="cs-CZ" altLang="cs-CZ" sz="2200" dirty="0" smtClean="0">
                <a:latin typeface="Calibri" panose="020F0502020204030204" pitchFamily="34" charset="0"/>
              </a:rPr>
              <a:t>Většina DNA nekóduje protein</a:t>
            </a:r>
          </a:p>
        </p:txBody>
      </p:sp>
      <p:graphicFrame>
        <p:nvGraphicFramePr>
          <p:cNvPr id="40966" name="Object 15"/>
          <p:cNvGraphicFramePr>
            <a:graphicFrameLocks noChangeAspect="1"/>
          </p:cNvGraphicFramePr>
          <p:nvPr/>
        </p:nvGraphicFramePr>
        <p:xfrm>
          <a:off x="395288" y="1196975"/>
          <a:ext cx="4568825" cy="5399088"/>
        </p:xfrm>
        <a:graphic>
          <a:graphicData uri="http://schemas.openxmlformats.org/presentationml/2006/ole">
            <mc:AlternateContent xmlns:mc="http://schemas.openxmlformats.org/markup-compatibility/2006">
              <mc:Choice xmlns:v="urn:schemas-microsoft-com:vml" Requires="v">
                <p:oleObj spid="_x0000_s31749" name="Image" r:id="rId4" imgW="5806247" imgH="6860773" progId="Photoshop.Image.5">
                  <p:embed/>
                </p:oleObj>
              </mc:Choice>
              <mc:Fallback>
                <p:oleObj name="Image" r:id="rId4" imgW="5806247" imgH="686077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196975"/>
                        <a:ext cx="4568825"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ovéPole 1"/>
          <p:cNvSpPr txBox="1"/>
          <p:nvPr/>
        </p:nvSpPr>
        <p:spPr>
          <a:xfrm>
            <a:off x="4668106" y="5949280"/>
            <a:ext cx="4392488" cy="400110"/>
          </a:xfrm>
          <a:prstGeom prst="rect">
            <a:avLst/>
          </a:prstGeom>
          <a:noFill/>
        </p:spPr>
        <p:txBody>
          <a:bodyPr wrap="square" rtlCol="0">
            <a:spAutoFit/>
          </a:bodyPr>
          <a:lstStyle/>
          <a:p>
            <a:r>
              <a:rPr lang="cs-CZ" sz="2000" dirty="0" smtClean="0"/>
              <a:t>DNA + histony = </a:t>
            </a:r>
            <a:r>
              <a:rPr lang="cs-CZ" sz="2000" b="1" dirty="0">
                <a:solidFill>
                  <a:srgbClr val="FF0000"/>
                </a:solidFill>
              </a:rPr>
              <a:t>c</a:t>
            </a:r>
            <a:r>
              <a:rPr lang="cs-CZ" sz="2000" b="1" dirty="0" smtClean="0">
                <a:solidFill>
                  <a:srgbClr val="FF0000"/>
                </a:solidFill>
              </a:rPr>
              <a:t>hromatin</a:t>
            </a:r>
            <a:endParaRPr lang="en-US" sz="2000" dirty="0"/>
          </a:p>
        </p:txBody>
      </p:sp>
    </p:spTree>
    <p:extLst>
      <p:ext uri="{BB962C8B-B14F-4D97-AF65-F5344CB8AC3E}">
        <p14:creationId xmlns:p14="http://schemas.microsoft.com/office/powerpoint/2010/main" val="237192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a:xfrm>
            <a:off x="468313" y="115888"/>
            <a:ext cx="8229600" cy="1143000"/>
          </a:xfrm>
        </p:spPr>
        <p:txBody>
          <a:bodyPr>
            <a:normAutofit/>
          </a:bodyPr>
          <a:lstStyle/>
          <a:p>
            <a:r>
              <a:rPr lang="cs-CZ" altLang="cs-CZ" sz="4000" dirty="0" smtClean="0">
                <a:solidFill>
                  <a:srgbClr val="C00000"/>
                </a:solidFill>
              </a:rPr>
              <a:t>Kondenzace </a:t>
            </a:r>
            <a:r>
              <a:rPr lang="cs-CZ" altLang="cs-CZ" sz="4000" dirty="0">
                <a:solidFill>
                  <a:srgbClr val="C00000"/>
                </a:solidFill>
              </a:rPr>
              <a:t>chromatinu</a:t>
            </a:r>
          </a:p>
        </p:txBody>
      </p:sp>
      <p:graphicFrame>
        <p:nvGraphicFramePr>
          <p:cNvPr id="4099" name="Objekt 2"/>
          <p:cNvGraphicFramePr>
            <a:graphicFrameLocks noChangeAspect="1"/>
          </p:cNvGraphicFramePr>
          <p:nvPr/>
        </p:nvGraphicFramePr>
        <p:xfrm>
          <a:off x="5580063" y="1773238"/>
          <a:ext cx="3290887" cy="3887787"/>
        </p:xfrm>
        <a:graphic>
          <a:graphicData uri="http://schemas.openxmlformats.org/presentationml/2006/ole">
            <mc:AlternateContent xmlns:mc="http://schemas.openxmlformats.org/markup-compatibility/2006">
              <mc:Choice xmlns:v="urn:schemas-microsoft-com:vml" Requires="v">
                <p:oleObj spid="_x0000_s32773" name="Image" r:id="rId4" imgW="5806247" imgH="6860773" progId="Photoshop.Image.5">
                  <p:embed/>
                </p:oleObj>
              </mc:Choice>
              <mc:Fallback>
                <p:oleObj name="Image" r:id="rId4" imgW="5806247" imgH="686077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1773238"/>
                        <a:ext cx="3290887"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63" name="Text Box 45"/>
          <p:cNvSpPr txBox="1">
            <a:spLocks noChangeArrowheads="1"/>
          </p:cNvSpPr>
          <p:nvPr/>
        </p:nvSpPr>
        <p:spPr bwMode="auto">
          <a:xfrm>
            <a:off x="250825" y="1557338"/>
            <a:ext cx="5257800"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100" b="1" dirty="0">
                <a:latin typeface="Calibri" pitchFamily="34" charset="0"/>
              </a:rPr>
              <a:t>Problém:</a:t>
            </a:r>
            <a:r>
              <a:rPr lang="cs-CZ" altLang="cs-CZ" sz="2100" dirty="0">
                <a:latin typeface="Calibri" pitchFamily="34" charset="0"/>
              </a:rPr>
              <a:t> Délka DNA člověka – cca 2 m/buňku</a:t>
            </a:r>
          </a:p>
          <a:p>
            <a:pPr eaLnBrk="1" hangingPunct="1">
              <a:spcBef>
                <a:spcPct val="50000"/>
              </a:spcBef>
              <a:buFontTx/>
              <a:buNone/>
            </a:pPr>
            <a:r>
              <a:rPr lang="cs-CZ" altLang="cs-CZ" sz="2100" dirty="0">
                <a:latin typeface="Calibri" pitchFamily="34" charset="0"/>
              </a:rPr>
              <a:t>Jádro – průměr cca 10 </a:t>
            </a:r>
            <a:r>
              <a:rPr lang="cs-CZ" altLang="cs-CZ" sz="2100" dirty="0">
                <a:latin typeface="Calibri" pitchFamily="34" charset="0"/>
                <a:sym typeface="Symbol" pitchFamily="18" charset="2"/>
              </a:rPr>
              <a:t></a:t>
            </a:r>
            <a:r>
              <a:rPr lang="cs-CZ" altLang="cs-CZ" sz="2100" dirty="0">
                <a:latin typeface="Calibri" pitchFamily="34" charset="0"/>
              </a:rPr>
              <a:t>m</a:t>
            </a:r>
          </a:p>
          <a:p>
            <a:pPr eaLnBrk="1" hangingPunct="1">
              <a:spcBef>
                <a:spcPct val="50000"/>
              </a:spcBef>
              <a:buFontTx/>
              <a:buNone/>
            </a:pPr>
            <a:r>
              <a:rPr lang="cs-CZ" altLang="cs-CZ" sz="2100" dirty="0">
                <a:latin typeface="Calibri" pitchFamily="34" charset="0"/>
                <a:sym typeface="Wingdings" pitchFamily="2" charset="2"/>
              </a:rPr>
              <a:t></a:t>
            </a:r>
            <a:r>
              <a:rPr lang="en-US" altLang="cs-CZ" sz="2100" dirty="0">
                <a:latin typeface="Calibri" pitchFamily="34" charset="0"/>
                <a:sym typeface="Wingdings" pitchFamily="2" charset="2"/>
              </a:rPr>
              <a:t> </a:t>
            </a:r>
            <a:r>
              <a:rPr lang="cs-CZ" altLang="cs-CZ" sz="2100" dirty="0">
                <a:latin typeface="Calibri" pitchFamily="34" charset="0"/>
                <a:sym typeface="Wingdings" pitchFamily="2" charset="2"/>
              </a:rPr>
              <a:t>potřeba kondenzace + zachovat funkci</a:t>
            </a:r>
            <a:endParaRPr lang="cs-CZ" altLang="cs-CZ" sz="2100" dirty="0">
              <a:latin typeface="Calibri" pitchFamily="34" charset="0"/>
            </a:endParaRPr>
          </a:p>
        </p:txBody>
      </p:sp>
      <p:sp>
        <p:nvSpPr>
          <p:cNvPr id="2" name="TextovéPole 1"/>
          <p:cNvSpPr txBox="1"/>
          <p:nvPr/>
        </p:nvSpPr>
        <p:spPr>
          <a:xfrm>
            <a:off x="251520" y="3613398"/>
            <a:ext cx="4680520" cy="186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spcBef>
                <a:spcPct val="50000"/>
              </a:spcBef>
              <a:buFontTx/>
              <a:buNone/>
              <a:defRPr sz="2100" b="1">
                <a:latin typeface="Calibri" pitchFamily="34"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r>
              <a:rPr lang="cs-CZ" dirty="0"/>
              <a:t>Řešení: </a:t>
            </a:r>
            <a:r>
              <a:rPr lang="cs-CZ" b="0" dirty="0"/>
              <a:t>na DNA jsou navázané </a:t>
            </a:r>
            <a:r>
              <a:rPr lang="cs-CZ" b="0" dirty="0" smtClean="0"/>
              <a:t>bazické proteiny</a:t>
            </a:r>
            <a:r>
              <a:rPr lang="cs-CZ" b="0" dirty="0"/>
              <a:t>, které umožňují její organizovanou kondenzaci. </a:t>
            </a:r>
          </a:p>
          <a:p>
            <a:r>
              <a:rPr lang="cs-CZ" b="0" dirty="0" smtClean="0"/>
              <a:t>Chromosom v metafázi je 10 </a:t>
            </a:r>
            <a:r>
              <a:rPr lang="cs-CZ" b="0" dirty="0" err="1" smtClean="0"/>
              <a:t>000x</a:t>
            </a:r>
            <a:r>
              <a:rPr lang="cs-CZ" b="0" dirty="0" smtClean="0"/>
              <a:t> kondenzovanější než volná molekula DNA  </a:t>
            </a:r>
            <a:endParaRPr lang="en-US" b="0" dirty="0"/>
          </a:p>
        </p:txBody>
      </p:sp>
    </p:spTree>
    <p:extLst>
      <p:ext uri="{BB962C8B-B14F-4D97-AF65-F5344CB8AC3E}">
        <p14:creationId xmlns:p14="http://schemas.microsoft.com/office/powerpoint/2010/main" val="331624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p:cNvGrpSpPr/>
          <p:nvPr/>
        </p:nvGrpSpPr>
        <p:grpSpPr>
          <a:xfrm>
            <a:off x="5865622" y="3886384"/>
            <a:ext cx="3086778" cy="2341843"/>
            <a:chOff x="5362960" y="3263493"/>
            <a:chExt cx="3896947" cy="2956493"/>
          </a:xfrm>
        </p:grpSpPr>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977" y="3263493"/>
              <a:ext cx="3822930" cy="29564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Obdélník 1"/>
            <p:cNvSpPr/>
            <p:nvPr/>
          </p:nvSpPr>
          <p:spPr>
            <a:xfrm>
              <a:off x="5362960" y="3302469"/>
              <a:ext cx="1224136" cy="409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46" name="Rectangle 1026"/>
          <p:cNvSpPr>
            <a:spLocks noGrp="1" noChangeArrowheads="1"/>
          </p:cNvSpPr>
          <p:nvPr>
            <p:ph type="title"/>
          </p:nvPr>
        </p:nvSpPr>
        <p:spPr>
          <a:xfrm>
            <a:off x="381000" y="115888"/>
            <a:ext cx="8382000" cy="1282700"/>
          </a:xfrm>
        </p:spPr>
        <p:txBody>
          <a:bodyPr>
            <a:normAutofit/>
          </a:bodyPr>
          <a:lstStyle/>
          <a:p>
            <a:pPr eaLnBrk="1" hangingPunct="1"/>
            <a:r>
              <a:rPr lang="cs-CZ" altLang="cs-CZ" sz="4000" dirty="0">
                <a:solidFill>
                  <a:srgbClr val="C00000"/>
                </a:solidFill>
              </a:rPr>
              <a:t>Histony</a:t>
            </a:r>
          </a:p>
        </p:txBody>
      </p:sp>
      <p:sp>
        <p:nvSpPr>
          <p:cNvPr id="6149" name="TextovéPole 1"/>
          <p:cNvSpPr txBox="1">
            <a:spLocks noChangeArrowheads="1"/>
          </p:cNvSpPr>
          <p:nvPr/>
        </p:nvSpPr>
        <p:spPr bwMode="auto">
          <a:xfrm>
            <a:off x="456349" y="1295137"/>
            <a:ext cx="8280151"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spcBef>
                <a:spcPts val="1200"/>
              </a:spcBef>
            </a:pPr>
            <a:r>
              <a:rPr lang="cs-CZ" altLang="cs-CZ" sz="2200" dirty="0" smtClean="0">
                <a:latin typeface="Calibri" pitchFamily="34" charset="0"/>
              </a:rPr>
              <a:t>Histony umožňují první úroveň kondenzace DNA (</a:t>
            </a:r>
            <a:r>
              <a:rPr lang="cs-CZ" altLang="cs-CZ" sz="2200" dirty="0" err="1" smtClean="0">
                <a:latin typeface="Calibri" pitchFamily="34" charset="0"/>
              </a:rPr>
              <a:t>7x</a:t>
            </a:r>
            <a:r>
              <a:rPr lang="cs-CZ" altLang="cs-CZ" sz="2200" dirty="0" smtClean="0">
                <a:latin typeface="Calibri" pitchFamily="34" charset="0"/>
              </a:rPr>
              <a:t> oproti volné molekule DNA)</a:t>
            </a:r>
          </a:p>
          <a:p>
            <a:pPr marL="342900" indent="-342900">
              <a:spcBef>
                <a:spcPts val="1200"/>
              </a:spcBef>
            </a:pPr>
            <a:r>
              <a:rPr lang="cs-CZ" altLang="cs-CZ" sz="2200" dirty="0" smtClean="0">
                <a:latin typeface="Calibri" pitchFamily="34" charset="0"/>
              </a:rPr>
              <a:t>Na jejich koncích dochází k modifikacím (důležité epigenetické informace)</a:t>
            </a:r>
          </a:p>
          <a:p>
            <a:pPr eaLnBrk="1" hangingPunct="1">
              <a:spcBef>
                <a:spcPct val="0"/>
              </a:spcBef>
              <a:buFontTx/>
              <a:buNone/>
            </a:pPr>
            <a:endParaRPr lang="cs-CZ" altLang="cs-CZ" sz="2200" dirty="0" smtClean="0">
              <a:latin typeface="Calibri" pitchFamily="34" charset="0"/>
            </a:endParaRPr>
          </a:p>
          <a:p>
            <a:pPr eaLnBrk="1" hangingPunct="1">
              <a:spcBef>
                <a:spcPct val="0"/>
              </a:spcBef>
              <a:buFontTx/>
              <a:buNone/>
            </a:pPr>
            <a:r>
              <a:rPr lang="cs-CZ" altLang="cs-CZ" sz="2200" dirty="0" err="1" smtClean="0">
                <a:solidFill>
                  <a:srgbClr val="FF0000"/>
                </a:solidFill>
                <a:latin typeface="Calibri" pitchFamily="34" charset="0"/>
              </a:rPr>
              <a:t>Nukleosom</a:t>
            </a:r>
            <a:r>
              <a:rPr lang="cs-CZ" altLang="cs-CZ" sz="2200" dirty="0" smtClean="0">
                <a:latin typeface="Calibri" pitchFamily="34" charset="0"/>
              </a:rPr>
              <a:t> = </a:t>
            </a:r>
          </a:p>
          <a:p>
            <a:pPr marL="342900" indent="-342900">
              <a:spcBef>
                <a:spcPct val="0"/>
              </a:spcBef>
            </a:pPr>
            <a:r>
              <a:rPr lang="cs-CZ" altLang="cs-CZ" sz="2200" dirty="0" err="1" smtClean="0">
                <a:latin typeface="Calibri" pitchFamily="34" charset="0"/>
              </a:rPr>
              <a:t>oktamer</a:t>
            </a:r>
            <a:r>
              <a:rPr lang="cs-CZ" altLang="cs-CZ" sz="2200" dirty="0" smtClean="0">
                <a:latin typeface="Calibri" pitchFamily="34" charset="0"/>
              </a:rPr>
              <a:t> </a:t>
            </a:r>
            <a:r>
              <a:rPr lang="cs-CZ" altLang="cs-CZ" sz="2200" dirty="0">
                <a:latin typeface="Calibri" pitchFamily="34" charset="0"/>
              </a:rPr>
              <a:t>histonů (</a:t>
            </a:r>
            <a:r>
              <a:rPr lang="cs-CZ" altLang="cs-CZ" sz="2200" dirty="0" err="1">
                <a:latin typeface="Calibri" pitchFamily="34" charset="0"/>
              </a:rPr>
              <a:t>2x</a:t>
            </a:r>
            <a:r>
              <a:rPr lang="cs-CZ" altLang="cs-CZ" sz="2200" dirty="0">
                <a:latin typeface="Calibri" pitchFamily="34" charset="0"/>
              </a:rPr>
              <a:t> </a:t>
            </a:r>
            <a:r>
              <a:rPr lang="cs-CZ" altLang="cs-CZ" sz="2200" dirty="0" err="1">
                <a:latin typeface="Calibri" pitchFamily="34" charset="0"/>
              </a:rPr>
              <a:t>H2A</a:t>
            </a:r>
            <a:r>
              <a:rPr lang="cs-CZ" altLang="cs-CZ" sz="2200" dirty="0">
                <a:latin typeface="Calibri" pitchFamily="34" charset="0"/>
              </a:rPr>
              <a:t>, </a:t>
            </a:r>
            <a:r>
              <a:rPr lang="cs-CZ" altLang="cs-CZ" sz="2200" dirty="0" err="1">
                <a:latin typeface="Calibri" pitchFamily="34" charset="0"/>
              </a:rPr>
              <a:t>2x</a:t>
            </a:r>
            <a:r>
              <a:rPr lang="cs-CZ" altLang="cs-CZ" sz="2200" dirty="0">
                <a:latin typeface="Calibri" pitchFamily="34" charset="0"/>
              </a:rPr>
              <a:t> </a:t>
            </a:r>
            <a:r>
              <a:rPr lang="cs-CZ" altLang="cs-CZ" sz="2200" dirty="0" err="1">
                <a:latin typeface="Calibri" pitchFamily="34" charset="0"/>
              </a:rPr>
              <a:t>H2B</a:t>
            </a:r>
            <a:r>
              <a:rPr lang="cs-CZ" altLang="cs-CZ" sz="2200" dirty="0">
                <a:latin typeface="Calibri" pitchFamily="34" charset="0"/>
              </a:rPr>
              <a:t>, </a:t>
            </a:r>
            <a:r>
              <a:rPr lang="cs-CZ" altLang="cs-CZ" sz="2200" dirty="0" err="1">
                <a:latin typeface="Calibri" pitchFamily="34" charset="0"/>
              </a:rPr>
              <a:t>2x</a:t>
            </a:r>
            <a:r>
              <a:rPr lang="cs-CZ" altLang="cs-CZ" sz="2200" dirty="0">
                <a:latin typeface="Calibri" pitchFamily="34" charset="0"/>
              </a:rPr>
              <a:t> </a:t>
            </a:r>
            <a:r>
              <a:rPr lang="cs-CZ" altLang="cs-CZ" sz="2200" dirty="0" err="1">
                <a:latin typeface="Calibri" pitchFamily="34" charset="0"/>
              </a:rPr>
              <a:t>H3</a:t>
            </a:r>
            <a:r>
              <a:rPr lang="cs-CZ" altLang="cs-CZ" sz="2200" dirty="0">
                <a:latin typeface="Calibri" pitchFamily="34" charset="0"/>
              </a:rPr>
              <a:t> a </a:t>
            </a:r>
            <a:r>
              <a:rPr lang="cs-CZ" altLang="cs-CZ" sz="2200" dirty="0" err="1">
                <a:latin typeface="Calibri" pitchFamily="34" charset="0"/>
              </a:rPr>
              <a:t>2x</a:t>
            </a:r>
            <a:r>
              <a:rPr lang="cs-CZ" altLang="cs-CZ" sz="2200" dirty="0">
                <a:latin typeface="Calibri" pitchFamily="34" charset="0"/>
              </a:rPr>
              <a:t> </a:t>
            </a:r>
            <a:r>
              <a:rPr lang="cs-CZ" altLang="cs-CZ" sz="2200" dirty="0" err="1">
                <a:latin typeface="Calibri" pitchFamily="34" charset="0"/>
              </a:rPr>
              <a:t>H4</a:t>
            </a:r>
            <a:r>
              <a:rPr lang="cs-CZ" altLang="cs-CZ" sz="2200" dirty="0">
                <a:latin typeface="Calibri" pitchFamily="34" charset="0"/>
              </a:rPr>
              <a:t>)</a:t>
            </a:r>
          </a:p>
          <a:p>
            <a:pPr marL="342900" indent="-342900">
              <a:spcBef>
                <a:spcPct val="0"/>
              </a:spcBef>
            </a:pPr>
            <a:r>
              <a:rPr lang="cs-CZ" altLang="cs-CZ" sz="2200" dirty="0" smtClean="0">
                <a:latin typeface="Calibri" pitchFamily="34" charset="0"/>
              </a:rPr>
              <a:t>2 </a:t>
            </a:r>
            <a:r>
              <a:rPr lang="cs-CZ" altLang="cs-CZ" sz="2200" dirty="0">
                <a:latin typeface="Calibri" pitchFamily="34" charset="0"/>
              </a:rPr>
              <a:t>otáčky DNA</a:t>
            </a:r>
          </a:p>
          <a:p>
            <a:pPr marL="342900" indent="-342900">
              <a:spcBef>
                <a:spcPct val="0"/>
              </a:spcBef>
            </a:pPr>
            <a:r>
              <a:rPr lang="cs-CZ" altLang="cs-CZ" sz="2200" dirty="0" err="1" smtClean="0">
                <a:latin typeface="Calibri" pitchFamily="34" charset="0"/>
              </a:rPr>
              <a:t>1x</a:t>
            </a:r>
            <a:r>
              <a:rPr lang="cs-CZ" altLang="cs-CZ" sz="2200" dirty="0" smtClean="0">
                <a:latin typeface="Calibri" pitchFamily="34" charset="0"/>
              </a:rPr>
              <a:t> </a:t>
            </a:r>
            <a:r>
              <a:rPr lang="cs-CZ" altLang="cs-CZ" sz="2200" dirty="0">
                <a:latin typeface="Calibri" pitchFamily="34" charset="0"/>
              </a:rPr>
              <a:t>histon </a:t>
            </a:r>
            <a:r>
              <a:rPr lang="cs-CZ" altLang="cs-CZ" sz="2200" dirty="0" err="1">
                <a:latin typeface="Calibri" pitchFamily="34" charset="0"/>
              </a:rPr>
              <a:t>H1</a:t>
            </a:r>
            <a:endParaRPr lang="cs-CZ" altLang="cs-CZ" sz="2200" dirty="0">
              <a:latin typeface="Calibri" pitchFamily="34" charset="0"/>
            </a:endParaRPr>
          </a:p>
        </p:txBody>
      </p:sp>
      <p:cxnSp>
        <p:nvCxnSpPr>
          <p:cNvPr id="6150" name="Přímá spojnice se šipkou 2"/>
          <p:cNvCxnSpPr>
            <a:cxnSpLocks noChangeShapeType="1"/>
          </p:cNvCxnSpPr>
          <p:nvPr/>
        </p:nvCxnSpPr>
        <p:spPr bwMode="auto">
          <a:xfrm flipH="1">
            <a:off x="1042988" y="5084763"/>
            <a:ext cx="144462" cy="936625"/>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51" name="Přímá spojnice se šipkou 4"/>
          <p:cNvCxnSpPr>
            <a:cxnSpLocks noChangeShapeType="1"/>
          </p:cNvCxnSpPr>
          <p:nvPr/>
        </p:nvCxnSpPr>
        <p:spPr bwMode="auto">
          <a:xfrm flipH="1" flipV="1">
            <a:off x="2339975" y="5300663"/>
            <a:ext cx="360363" cy="1081087"/>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2" name="Šipka doprava 5"/>
          <p:cNvSpPr>
            <a:spLocks noChangeArrowheads="1"/>
          </p:cNvSpPr>
          <p:nvPr/>
        </p:nvSpPr>
        <p:spPr bwMode="auto">
          <a:xfrm>
            <a:off x="827088" y="5949950"/>
            <a:ext cx="1152525" cy="71438"/>
          </a:xfrm>
          <a:prstGeom prst="rightArrow">
            <a:avLst>
              <a:gd name="adj1" fmla="val 50000"/>
              <a:gd name="adj2" fmla="val 5041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200">
              <a:latin typeface="Calibri" pitchFamily="34" charset="0"/>
            </a:endParaRPr>
          </a:p>
        </p:txBody>
      </p:sp>
      <p:sp>
        <p:nvSpPr>
          <p:cNvPr id="6154" name="TextovéPole 10"/>
          <p:cNvSpPr txBox="1">
            <a:spLocks noChangeArrowheads="1"/>
          </p:cNvSpPr>
          <p:nvPr/>
        </p:nvSpPr>
        <p:spPr bwMode="auto">
          <a:xfrm>
            <a:off x="3883075" y="5154309"/>
            <a:ext cx="28797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dirty="0">
                <a:latin typeface="Calibri" pitchFamily="34" charset="0"/>
              </a:rPr>
              <a:t>N-konce histonů – nejčastější místo modifikací</a:t>
            </a:r>
          </a:p>
        </p:txBody>
      </p:sp>
      <p:sp>
        <p:nvSpPr>
          <p:cNvPr id="6153" name="Šipka doprava 9"/>
          <p:cNvSpPr>
            <a:spLocks noChangeArrowheads="1"/>
          </p:cNvSpPr>
          <p:nvPr/>
        </p:nvSpPr>
        <p:spPr bwMode="auto">
          <a:xfrm rot="19328309">
            <a:off x="5999763" y="5041900"/>
            <a:ext cx="620712" cy="85725"/>
          </a:xfrm>
          <a:prstGeom prst="rightArrow">
            <a:avLst>
              <a:gd name="adj1" fmla="val 50000"/>
              <a:gd name="adj2" fmla="val 49646"/>
            </a:avLst>
          </a:prstGeom>
          <a:solidFill>
            <a:schemeClr val="tx1"/>
          </a:solidFill>
          <a:ln w="9525" algn="ctr">
            <a:solidFill>
              <a:schemeClr val="tx1"/>
            </a:solidFill>
            <a:round/>
            <a:headEnd/>
            <a:tailEnd/>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200">
              <a:latin typeface="Calibri" pitchFamily="34" charset="0"/>
            </a:endParaRPr>
          </a:p>
        </p:txBody>
      </p:sp>
    </p:spTree>
    <p:extLst>
      <p:ext uri="{BB962C8B-B14F-4D97-AF65-F5344CB8AC3E}">
        <p14:creationId xmlns:p14="http://schemas.microsoft.com/office/powerpoint/2010/main" val="16026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51"/>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61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49">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49">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49">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p:bldP spid="6154" grpId="0"/>
      <p:bldP spid="61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970" y="111126"/>
            <a:ext cx="7886700" cy="1325563"/>
          </a:xfrm>
        </p:spPr>
        <p:txBody>
          <a:bodyPr>
            <a:normAutofit/>
          </a:bodyPr>
          <a:lstStyle/>
          <a:p>
            <a:pPr algn="ctr"/>
            <a:r>
              <a:rPr lang="cs-CZ" sz="4000" dirty="0">
                <a:solidFill>
                  <a:srgbClr val="C00000"/>
                </a:solidFill>
              </a:rPr>
              <a:t>Autonomní vs. neautonomní ME</a:t>
            </a:r>
            <a:endParaRPr lang="en-US" sz="4000" dirty="0">
              <a:solidFill>
                <a:srgbClr val="C00000"/>
              </a:solidFill>
            </a:endParaRPr>
          </a:p>
        </p:txBody>
      </p:sp>
      <p:sp>
        <p:nvSpPr>
          <p:cNvPr id="3" name="TextovéPole 2"/>
          <p:cNvSpPr txBox="1"/>
          <p:nvPr/>
        </p:nvSpPr>
        <p:spPr>
          <a:xfrm>
            <a:off x="160232" y="1267776"/>
            <a:ext cx="5098982" cy="3477875"/>
          </a:xfrm>
          <a:prstGeom prst="rect">
            <a:avLst/>
          </a:prstGeom>
          <a:noFill/>
        </p:spPr>
        <p:txBody>
          <a:bodyPr wrap="square" rtlCol="0">
            <a:spAutoFit/>
          </a:bodyPr>
          <a:lstStyle/>
          <a:p>
            <a:pPr>
              <a:spcAft>
                <a:spcPts val="1200"/>
              </a:spcAft>
            </a:pPr>
            <a:r>
              <a:rPr lang="cs-CZ" sz="2000" b="1" dirty="0">
                <a:solidFill>
                  <a:srgbClr val="002060"/>
                </a:solidFill>
              </a:rPr>
              <a:t>Autonomní </a:t>
            </a:r>
            <a:r>
              <a:rPr lang="cs-CZ" sz="2000" b="1" dirty="0" smtClean="0">
                <a:solidFill>
                  <a:srgbClr val="002060"/>
                </a:solidFill>
              </a:rPr>
              <a:t>ME </a:t>
            </a:r>
            <a:r>
              <a:rPr lang="cs-CZ" sz="2000" dirty="0" smtClean="0"/>
              <a:t>= ME kódující geny potřebné k přenosu</a:t>
            </a:r>
          </a:p>
          <a:p>
            <a:pPr marL="342900" indent="-342900">
              <a:spcAft>
                <a:spcPts val="1200"/>
              </a:spcAft>
              <a:buFont typeface="Arial" panose="020B0604020202020204" pitchFamily="34" charset="0"/>
              <a:buChar char="•"/>
            </a:pPr>
            <a:r>
              <a:rPr lang="cs-CZ" sz="2000" dirty="0" smtClean="0"/>
              <a:t>pohyb jen s využitím produktů vlastních genů a genů v genomu</a:t>
            </a:r>
          </a:p>
          <a:p>
            <a:pPr marL="342900" indent="-342900">
              <a:spcAft>
                <a:spcPts val="1200"/>
              </a:spcAft>
              <a:buFont typeface="Arial" panose="020B0604020202020204" pitchFamily="34" charset="0"/>
              <a:buChar char="•"/>
            </a:pPr>
            <a:r>
              <a:rPr lang="cs-CZ" sz="2000" dirty="0" smtClean="0"/>
              <a:t>Př. L1 (ze skupiny LINE, nejhojnější elementy v lidském genomu) – 6 </a:t>
            </a:r>
            <a:r>
              <a:rPr lang="cs-CZ" sz="2000" dirty="0" err="1" smtClean="0"/>
              <a:t>kbp</a:t>
            </a:r>
            <a:endParaRPr lang="cs-CZ" sz="2000" dirty="0" smtClean="0"/>
          </a:p>
          <a:p>
            <a:pPr marL="342900" indent="-342900">
              <a:spcAft>
                <a:spcPts val="1200"/>
              </a:spcAft>
              <a:buFont typeface="Arial" panose="020B0604020202020204" pitchFamily="34" charset="0"/>
              <a:buChar char="•"/>
            </a:pPr>
            <a:endParaRPr lang="cs-CZ" sz="2000" dirty="0" smtClean="0"/>
          </a:p>
          <a:p>
            <a:pPr>
              <a:spcAft>
                <a:spcPts val="1200"/>
              </a:spcAft>
            </a:pPr>
            <a:r>
              <a:rPr lang="cs-CZ" sz="2000" b="1" dirty="0" smtClean="0">
                <a:solidFill>
                  <a:srgbClr val="0070C0"/>
                </a:solidFill>
              </a:rPr>
              <a:t>Neautonomní ME </a:t>
            </a:r>
            <a:r>
              <a:rPr lang="cs-CZ" sz="2000" dirty="0" smtClean="0"/>
              <a:t>- mobilní jen za pomoci autonomních elementů</a:t>
            </a:r>
          </a:p>
        </p:txBody>
      </p:sp>
      <p:pic>
        <p:nvPicPr>
          <p:cNvPr id="34818" name="Picture 2" descr="Image result for game of thrones white walker raising de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2093" y="1452958"/>
            <a:ext cx="3276457" cy="182872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72720" y="4799507"/>
            <a:ext cx="5259214" cy="209288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a:t>Př. </a:t>
            </a:r>
            <a:r>
              <a:rPr lang="cs-CZ" sz="2000" dirty="0" smtClean="0"/>
              <a:t>SINE, druhá nejpočetnější třída ME v lidském genomu</a:t>
            </a:r>
          </a:p>
          <a:p>
            <a:pPr marL="342900" indent="-342900">
              <a:spcBef>
                <a:spcPts val="1200"/>
              </a:spcBef>
              <a:buFont typeface="Arial" panose="020B0604020202020204" pitchFamily="34" charset="0"/>
              <a:buChar char="•"/>
            </a:pPr>
            <a:r>
              <a:rPr lang="en-US" sz="2000" dirty="0" smtClean="0"/>
              <a:t>&lt;</a:t>
            </a:r>
            <a:r>
              <a:rPr lang="cs-CZ" sz="2000" dirty="0" smtClean="0"/>
              <a:t> 400 </a:t>
            </a:r>
            <a:r>
              <a:rPr lang="cs-CZ" sz="2000" dirty="0" err="1" smtClean="0"/>
              <a:t>bp</a:t>
            </a:r>
            <a:endParaRPr lang="cs-CZ" sz="2000" dirty="0" smtClean="0"/>
          </a:p>
          <a:p>
            <a:pPr marL="342900" indent="-342900">
              <a:spcBef>
                <a:spcPts val="1200"/>
              </a:spcBef>
              <a:buFont typeface="Arial" panose="020B0604020202020204" pitchFamily="34" charset="0"/>
              <a:buChar char="•"/>
            </a:pPr>
            <a:r>
              <a:rPr lang="cs-CZ" sz="2000" dirty="0" smtClean="0"/>
              <a:t>Nekódují žádný protein</a:t>
            </a:r>
            <a:endParaRPr lang="cs-CZ" sz="2000" dirty="0"/>
          </a:p>
          <a:p>
            <a:pPr marL="342900" indent="-342900">
              <a:spcBef>
                <a:spcPts val="1200"/>
              </a:spcBef>
              <a:buFont typeface="Arial" panose="020B0604020202020204" pitchFamily="34" charset="0"/>
              <a:buChar char="•"/>
            </a:pPr>
            <a:endParaRPr lang="cs-CZ" sz="2000" dirty="0" smtClean="0"/>
          </a:p>
        </p:txBody>
      </p:sp>
      <p:pic>
        <p:nvPicPr>
          <p:cNvPr id="27650" name="Picture 2" descr="Výsledek obrázku pro army of dead game of thr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093" y="4133254"/>
            <a:ext cx="3327768" cy="187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8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3752"/>
            <a:ext cx="8229600" cy="1143000"/>
          </a:xfrm>
        </p:spPr>
        <p:txBody>
          <a:bodyPr/>
          <a:lstStyle/>
          <a:p>
            <a:r>
              <a:rPr lang="cs-CZ" sz="4000" dirty="0">
                <a:solidFill>
                  <a:srgbClr val="C00000"/>
                </a:solidFill>
              </a:rPr>
              <a:t>Stupně kondenzace chromosomu</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196752"/>
            <a:ext cx="3557016" cy="5346192"/>
          </a:xfrm>
          <a:prstGeom prst="rect">
            <a:avLst/>
          </a:prstGeom>
        </p:spPr>
      </p:pic>
      <p:sp>
        <p:nvSpPr>
          <p:cNvPr id="6" name="TextovéPole 5"/>
          <p:cNvSpPr txBox="1"/>
          <p:nvPr/>
        </p:nvSpPr>
        <p:spPr>
          <a:xfrm>
            <a:off x="5724128" y="5733256"/>
            <a:ext cx="2952328" cy="923330"/>
          </a:xfrm>
          <a:prstGeom prst="rect">
            <a:avLst/>
          </a:prstGeom>
          <a:noFill/>
        </p:spPr>
        <p:txBody>
          <a:bodyPr wrap="square" rtlCol="0">
            <a:spAutoFit/>
          </a:bodyPr>
          <a:lstStyle/>
          <a:p>
            <a:r>
              <a:rPr lang="cs-CZ" dirty="0" smtClean="0"/>
              <a:t>maximálně kondenzovaná DNA, jen v metafázi buněčného dělení</a:t>
            </a:r>
            <a:endParaRPr lang="en-US" dirty="0"/>
          </a:p>
        </p:txBody>
      </p:sp>
      <p:sp>
        <p:nvSpPr>
          <p:cNvPr id="7" name="TextovéPole 6"/>
          <p:cNvSpPr txBox="1"/>
          <p:nvPr/>
        </p:nvSpPr>
        <p:spPr>
          <a:xfrm>
            <a:off x="5739184" y="4653136"/>
            <a:ext cx="3240360" cy="923330"/>
          </a:xfrm>
          <a:prstGeom prst="rect">
            <a:avLst/>
          </a:prstGeom>
          <a:noFill/>
        </p:spPr>
        <p:txBody>
          <a:bodyPr wrap="square" rtlCol="0">
            <a:spAutoFit/>
          </a:bodyPr>
          <a:lstStyle/>
          <a:p>
            <a:r>
              <a:rPr lang="cs-CZ" dirty="0" err="1" smtClean="0"/>
              <a:t>euchromatin</a:t>
            </a:r>
            <a:r>
              <a:rPr lang="cs-CZ" dirty="0" smtClean="0"/>
              <a:t> a heterochromatin – různě kondenzované úseky DNA (podle transkripční aktivity)</a:t>
            </a:r>
            <a:endParaRPr lang="en-US" dirty="0"/>
          </a:p>
        </p:txBody>
      </p:sp>
      <p:sp>
        <p:nvSpPr>
          <p:cNvPr id="8" name="TextovéPole 7"/>
          <p:cNvSpPr txBox="1"/>
          <p:nvPr/>
        </p:nvSpPr>
        <p:spPr>
          <a:xfrm>
            <a:off x="5764134" y="1765585"/>
            <a:ext cx="3297312" cy="646331"/>
          </a:xfrm>
          <a:prstGeom prst="rect">
            <a:avLst/>
          </a:prstGeom>
          <a:noFill/>
        </p:spPr>
        <p:txBody>
          <a:bodyPr wrap="square" rtlCol="0">
            <a:spAutoFit/>
          </a:bodyPr>
          <a:lstStyle/>
          <a:p>
            <a:r>
              <a:rPr lang="cs-CZ" dirty="0" err="1" smtClean="0"/>
              <a:t>nukleosomové</a:t>
            </a:r>
            <a:r>
              <a:rPr lang="cs-CZ" dirty="0" smtClean="0"/>
              <a:t> vlákno – 1. stupeň kondenzace DNA</a:t>
            </a:r>
            <a:endParaRPr lang="en-US" dirty="0"/>
          </a:p>
        </p:txBody>
      </p:sp>
      <p:sp>
        <p:nvSpPr>
          <p:cNvPr id="9" name="Šipka doprava 8"/>
          <p:cNvSpPr/>
          <p:nvPr/>
        </p:nvSpPr>
        <p:spPr>
          <a:xfrm rot="10800000">
            <a:off x="4788024" y="5006789"/>
            <a:ext cx="720080"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Šipka doprava 9"/>
          <p:cNvSpPr/>
          <p:nvPr/>
        </p:nvSpPr>
        <p:spPr>
          <a:xfrm rot="10800000">
            <a:off x="4787956" y="5977412"/>
            <a:ext cx="720080"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Šipka doprava 10"/>
          <p:cNvSpPr/>
          <p:nvPr/>
        </p:nvSpPr>
        <p:spPr>
          <a:xfrm rot="10800000">
            <a:off x="4787955" y="1980740"/>
            <a:ext cx="720080"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1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8"/>
            <a:ext cx="8229600" cy="1143000"/>
          </a:xfrm>
        </p:spPr>
        <p:txBody>
          <a:bodyPr>
            <a:normAutofit/>
          </a:bodyPr>
          <a:lstStyle/>
          <a:p>
            <a:r>
              <a:rPr lang="cs-CZ" sz="4000" dirty="0" err="1">
                <a:solidFill>
                  <a:srgbClr val="C00000"/>
                </a:solidFill>
              </a:rPr>
              <a:t>Euchromatin</a:t>
            </a:r>
            <a:r>
              <a:rPr lang="cs-CZ" sz="4000" dirty="0">
                <a:solidFill>
                  <a:srgbClr val="C00000"/>
                </a:solidFill>
              </a:rPr>
              <a:t> vs. heterochromatin</a:t>
            </a:r>
            <a:endParaRPr lang="en-US" sz="4000" dirty="0">
              <a:solidFill>
                <a:srgbClr val="C00000"/>
              </a:solidFill>
            </a:endParaRPr>
          </a:p>
        </p:txBody>
      </p:sp>
      <p:sp>
        <p:nvSpPr>
          <p:cNvPr id="4" name="TextovéPole 3"/>
          <p:cNvSpPr txBox="1"/>
          <p:nvPr/>
        </p:nvSpPr>
        <p:spPr>
          <a:xfrm>
            <a:off x="474440" y="1700808"/>
            <a:ext cx="8208912" cy="2585323"/>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I v </a:t>
            </a:r>
            <a:r>
              <a:rPr lang="cs-CZ" sz="2200" dirty="0" err="1" smtClean="0"/>
              <a:t>interfázním</a:t>
            </a:r>
            <a:r>
              <a:rPr lang="cs-CZ" sz="2200" dirty="0" smtClean="0"/>
              <a:t> jádře jsou různé části chromosomů různě kondenzovány</a:t>
            </a:r>
          </a:p>
          <a:p>
            <a:pPr marL="342900" indent="-342900">
              <a:spcBef>
                <a:spcPts val="1800"/>
              </a:spcBef>
              <a:buFont typeface="Arial" panose="020B0604020202020204" pitchFamily="34" charset="0"/>
              <a:buChar char="•"/>
            </a:pPr>
            <a:r>
              <a:rPr lang="cs-CZ" sz="2200" b="1" dirty="0" err="1" smtClean="0">
                <a:solidFill>
                  <a:srgbClr val="0070C0"/>
                </a:solidFill>
              </a:rPr>
              <a:t>euchromatin</a:t>
            </a:r>
            <a:r>
              <a:rPr lang="cs-CZ" sz="2200" dirty="0" smtClean="0"/>
              <a:t> – rozvolněný chromatin, obvykle obsahuje momentálně přepisované geny </a:t>
            </a:r>
          </a:p>
          <a:p>
            <a:pPr marL="342900" indent="-342900">
              <a:spcBef>
                <a:spcPts val="1800"/>
              </a:spcBef>
              <a:buFont typeface="Arial" panose="020B0604020202020204" pitchFamily="34" charset="0"/>
              <a:buChar char="•"/>
            </a:pPr>
            <a:r>
              <a:rPr lang="cs-CZ" sz="2200" b="1" dirty="0">
                <a:solidFill>
                  <a:srgbClr val="0070C0"/>
                </a:solidFill>
              </a:rPr>
              <a:t>heterochromatin</a:t>
            </a:r>
            <a:r>
              <a:rPr lang="cs-CZ" sz="2200" dirty="0" smtClean="0"/>
              <a:t> – kondenzovaný chromatin, obsahuje </a:t>
            </a:r>
            <a:r>
              <a:rPr lang="cs-CZ" sz="2200" dirty="0" err="1" smtClean="0"/>
              <a:t>transkipčně</a:t>
            </a:r>
            <a:r>
              <a:rPr lang="cs-CZ" sz="2200" dirty="0" smtClean="0"/>
              <a:t> neaktivní DNA</a:t>
            </a:r>
          </a:p>
        </p:txBody>
      </p:sp>
      <p:sp>
        <p:nvSpPr>
          <p:cNvPr id="11" name="TextovéPole 10"/>
          <p:cNvSpPr txBox="1"/>
          <p:nvPr/>
        </p:nvSpPr>
        <p:spPr>
          <a:xfrm>
            <a:off x="1194520" y="5044352"/>
            <a:ext cx="6768752" cy="430887"/>
          </a:xfrm>
          <a:prstGeom prst="rect">
            <a:avLst/>
          </a:prstGeom>
          <a:noFill/>
        </p:spPr>
        <p:txBody>
          <a:bodyPr wrap="square" rtlCol="0">
            <a:spAutoFit/>
          </a:bodyPr>
          <a:lstStyle/>
          <a:p>
            <a:pPr lvl="1"/>
            <a:r>
              <a:rPr lang="cs-CZ" sz="2200" b="1" dirty="0" smtClean="0">
                <a:solidFill>
                  <a:srgbClr val="7030A0"/>
                </a:solidFill>
              </a:rPr>
              <a:t>konstitutivní vs. fakultativní heterochromatin</a:t>
            </a:r>
            <a:endParaRPr lang="en-US" sz="2200" b="1" dirty="0">
              <a:solidFill>
                <a:srgbClr val="7030A0"/>
              </a:solidFill>
            </a:endParaRPr>
          </a:p>
        </p:txBody>
      </p:sp>
    </p:spTree>
    <p:extLst>
      <p:ext uri="{BB962C8B-B14F-4D97-AF65-F5344CB8AC3E}">
        <p14:creationId xmlns:p14="http://schemas.microsoft.com/office/powerpoint/2010/main" val="165384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Typy heterochromatinu</a:t>
            </a:r>
            <a:endParaRPr lang="en-US" sz="4000" dirty="0">
              <a:solidFill>
                <a:srgbClr val="C00000"/>
              </a:solidFill>
            </a:endParaRPr>
          </a:p>
        </p:txBody>
      </p:sp>
      <p:sp>
        <p:nvSpPr>
          <p:cNvPr id="3" name="TextovéPole 2"/>
          <p:cNvSpPr txBox="1"/>
          <p:nvPr/>
        </p:nvSpPr>
        <p:spPr>
          <a:xfrm>
            <a:off x="288570" y="1484784"/>
            <a:ext cx="8603909" cy="2893100"/>
          </a:xfrm>
          <a:prstGeom prst="rect">
            <a:avLst/>
          </a:prstGeom>
          <a:noFill/>
        </p:spPr>
        <p:txBody>
          <a:bodyPr wrap="square" rtlCol="0">
            <a:spAutoFit/>
          </a:bodyPr>
          <a:lstStyle/>
          <a:p>
            <a:pPr lvl="1">
              <a:spcBef>
                <a:spcPts val="1200"/>
              </a:spcBef>
            </a:pPr>
            <a:r>
              <a:rPr lang="cs-CZ" sz="2200" b="1" dirty="0" smtClean="0">
                <a:solidFill>
                  <a:srgbClr val="7030A0"/>
                </a:solidFill>
              </a:rPr>
              <a:t>konstitutivní heterochromatin </a:t>
            </a:r>
            <a:r>
              <a:rPr lang="cs-CZ" sz="2200" dirty="0" smtClean="0"/>
              <a:t>= stálý heterochromatin</a:t>
            </a:r>
          </a:p>
          <a:p>
            <a:pPr marL="800100" lvl="1" indent="-342900">
              <a:spcBef>
                <a:spcPts val="1200"/>
              </a:spcBef>
              <a:buFont typeface="Arial" panose="020B0604020202020204" pitchFamily="34" charset="0"/>
              <a:buChar char="•"/>
            </a:pPr>
            <a:r>
              <a:rPr lang="cs-CZ" sz="2200" dirty="0" smtClean="0"/>
              <a:t>ve všech buňkách ve stejných oblastech</a:t>
            </a:r>
          </a:p>
          <a:p>
            <a:pPr marL="800100" lvl="1" indent="-342900">
              <a:spcBef>
                <a:spcPts val="1200"/>
              </a:spcBef>
              <a:buFont typeface="Arial" panose="020B0604020202020204" pitchFamily="34" charset="0"/>
              <a:buChar char="•"/>
            </a:pPr>
            <a:r>
              <a:rPr lang="cs-CZ" sz="2200" dirty="0" smtClean="0"/>
              <a:t>obsahuje </a:t>
            </a:r>
            <a:r>
              <a:rPr lang="cs-CZ" sz="2200" dirty="0" err="1" smtClean="0"/>
              <a:t>repetitivní</a:t>
            </a:r>
            <a:r>
              <a:rPr lang="cs-CZ" sz="2200" dirty="0" smtClean="0"/>
              <a:t> DNA</a:t>
            </a:r>
          </a:p>
          <a:p>
            <a:pPr marL="800100" lvl="1" indent="-342900">
              <a:spcBef>
                <a:spcPts val="1200"/>
              </a:spcBef>
              <a:buFont typeface="Arial" panose="020B0604020202020204" pitchFamily="34" charset="0"/>
              <a:buChar char="•"/>
            </a:pPr>
            <a:r>
              <a:rPr lang="cs-CZ" sz="2200" dirty="0" smtClean="0"/>
              <a:t>obvykle v centromerách a pohlavních chromosomech W a Y</a:t>
            </a:r>
          </a:p>
          <a:p>
            <a:pPr marL="800100" lvl="1" indent="-342900">
              <a:spcBef>
                <a:spcPts val="1200"/>
              </a:spcBef>
              <a:buFont typeface="Arial" panose="020B0604020202020204" pitchFamily="34" charset="0"/>
              <a:buChar char="•"/>
            </a:pPr>
            <a:endParaRPr lang="cs-CZ" sz="2200" dirty="0" smtClean="0"/>
          </a:p>
          <a:p>
            <a:pPr>
              <a:spcBef>
                <a:spcPts val="1200"/>
              </a:spcBef>
            </a:pPr>
            <a:endParaRPr lang="en-US" sz="2200" dirty="0"/>
          </a:p>
        </p:txBody>
      </p:sp>
      <p:sp>
        <p:nvSpPr>
          <p:cNvPr id="4" name="TextovéPole 3"/>
          <p:cNvSpPr txBox="1"/>
          <p:nvPr/>
        </p:nvSpPr>
        <p:spPr>
          <a:xfrm>
            <a:off x="719741" y="4113991"/>
            <a:ext cx="7344816" cy="1908215"/>
          </a:xfrm>
          <a:prstGeom prst="rect">
            <a:avLst/>
          </a:prstGeom>
          <a:noFill/>
        </p:spPr>
        <p:txBody>
          <a:bodyPr wrap="square" rtlCol="0">
            <a:spAutoFit/>
          </a:bodyPr>
          <a:lstStyle/>
          <a:p>
            <a:pPr marL="0" lvl="1">
              <a:spcBef>
                <a:spcPts val="1200"/>
              </a:spcBef>
            </a:pPr>
            <a:r>
              <a:rPr lang="cs-CZ" sz="2200" b="1" dirty="0" smtClean="0">
                <a:solidFill>
                  <a:srgbClr val="7030A0"/>
                </a:solidFill>
              </a:rPr>
              <a:t>fakultativní heterochromatin </a:t>
            </a:r>
            <a:r>
              <a:rPr lang="cs-CZ" sz="2200" dirty="0" smtClean="0"/>
              <a:t>= dočasný</a:t>
            </a:r>
          </a:p>
          <a:p>
            <a:pPr marL="342900" lvl="1" indent="-342900">
              <a:spcBef>
                <a:spcPts val="1200"/>
              </a:spcBef>
              <a:buFont typeface="Arial" panose="020B0604020202020204" pitchFamily="34" charset="0"/>
              <a:buChar char="•"/>
            </a:pPr>
            <a:r>
              <a:rPr lang="cs-CZ" sz="2200" dirty="0" smtClean="0"/>
              <a:t>jen v určité fázi vývoje/určitých buňkách</a:t>
            </a:r>
          </a:p>
          <a:p>
            <a:pPr marL="342900" lvl="1" indent="-342900">
              <a:spcBef>
                <a:spcPts val="1200"/>
              </a:spcBef>
              <a:buFont typeface="Arial" panose="020B0604020202020204" pitchFamily="34" charset="0"/>
              <a:buChar char="•"/>
            </a:pPr>
            <a:r>
              <a:rPr lang="cs-CZ" sz="2200" dirty="0" smtClean="0"/>
              <a:t>např. </a:t>
            </a:r>
            <a:r>
              <a:rPr lang="cs-CZ" sz="2200" dirty="0" err="1" smtClean="0"/>
              <a:t>Barrovo</a:t>
            </a:r>
            <a:r>
              <a:rPr lang="cs-CZ" sz="2200" dirty="0" smtClean="0"/>
              <a:t> tělísko u samic savců</a:t>
            </a:r>
          </a:p>
          <a:p>
            <a:pPr marL="285750" indent="-285750">
              <a:spcBef>
                <a:spcPts val="1200"/>
              </a:spcBef>
              <a:buFont typeface="Arial" panose="020B0604020202020204" pitchFamily="34" charset="0"/>
              <a:buChar char="•"/>
            </a:pPr>
            <a:endParaRPr lang="en-US" sz="2200" dirty="0"/>
          </a:p>
        </p:txBody>
      </p:sp>
      <p:pic>
        <p:nvPicPr>
          <p:cNvPr id="5" name="Picture 26" descr="barr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449" y="4869160"/>
            <a:ext cx="1617662"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2"/>
          <p:cNvSpPr>
            <a:spLocks noChangeArrowheads="1"/>
          </p:cNvSpPr>
          <p:nvPr/>
        </p:nvSpPr>
        <p:spPr bwMode="auto">
          <a:xfrm>
            <a:off x="6283449" y="6021685"/>
            <a:ext cx="1684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a:latin typeface="Calibri" pitchFamily="34" charset="0"/>
              </a:rPr>
              <a:t> Barrovo tělísko</a:t>
            </a:r>
          </a:p>
        </p:txBody>
      </p:sp>
    </p:spTree>
    <p:extLst>
      <p:ext uri="{BB962C8B-B14F-4D97-AF65-F5344CB8AC3E}">
        <p14:creationId xmlns:p14="http://schemas.microsoft.com/office/powerpoint/2010/main" val="401887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5645" y="116632"/>
            <a:ext cx="8229600" cy="1143000"/>
          </a:xfrm>
        </p:spPr>
        <p:txBody>
          <a:bodyPr>
            <a:normAutofit/>
          </a:bodyPr>
          <a:lstStyle/>
          <a:p>
            <a:r>
              <a:rPr lang="cs-CZ" sz="4000" dirty="0">
                <a:solidFill>
                  <a:srgbClr val="C00000"/>
                </a:solidFill>
              </a:rPr>
              <a:t>Čili: </a:t>
            </a:r>
            <a:endParaRPr lang="en-US" sz="4000" dirty="0">
              <a:solidFill>
                <a:srgbClr val="C00000"/>
              </a:solidFill>
            </a:endParaRPr>
          </a:p>
        </p:txBody>
      </p:sp>
      <p:sp>
        <p:nvSpPr>
          <p:cNvPr id="3" name="TextovéPole 2"/>
          <p:cNvSpPr txBox="1"/>
          <p:nvPr/>
        </p:nvSpPr>
        <p:spPr>
          <a:xfrm>
            <a:off x="467544" y="1196752"/>
            <a:ext cx="8111819" cy="4862870"/>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cs-CZ" sz="2200" dirty="0" smtClean="0"/>
              <a:t>DNA je velmi dlouhá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potřeba kondenzovat </a:t>
            </a:r>
            <a:r>
              <a:rPr lang="en-US" sz="2200" dirty="0" smtClean="0">
                <a:sym typeface="Wingdings" panose="05000000000000000000" pitchFamily="2" charset="2"/>
              </a:rPr>
              <a:t> </a:t>
            </a:r>
            <a:r>
              <a:rPr lang="cs-CZ" sz="2200" dirty="0" smtClean="0">
                <a:sym typeface="Wingdings" panose="05000000000000000000" pitchFamily="2" charset="2"/>
              </a:rPr>
              <a:t>bazické histony</a:t>
            </a:r>
          </a:p>
          <a:p>
            <a:pPr marL="342900" indent="-342900">
              <a:spcAft>
                <a:spcPts val="1800"/>
              </a:spcAft>
              <a:buFont typeface="Arial" panose="020B0604020202020204" pitchFamily="34" charset="0"/>
              <a:buChar char="•"/>
            </a:pPr>
            <a:r>
              <a:rPr lang="cs-CZ" sz="2200" dirty="0" smtClean="0">
                <a:sym typeface="Wingdings" panose="05000000000000000000" pitchFamily="2" charset="2"/>
              </a:rPr>
              <a:t>Různé části chromosomu jsou v interfázi rozvolněné (</a:t>
            </a:r>
            <a:r>
              <a:rPr lang="cs-CZ" sz="2200" dirty="0" err="1" smtClean="0">
                <a:sym typeface="Wingdings" panose="05000000000000000000" pitchFamily="2" charset="2"/>
              </a:rPr>
              <a:t>euchromatin</a:t>
            </a:r>
            <a:r>
              <a:rPr lang="cs-CZ" sz="2200" dirty="0" smtClean="0">
                <a:sym typeface="Wingdings" panose="05000000000000000000" pitchFamily="2" charset="2"/>
              </a:rPr>
              <a:t>), jiné kondenzované (heterochromatin)</a:t>
            </a:r>
          </a:p>
          <a:p>
            <a:pPr marL="342900" indent="-342900">
              <a:spcAft>
                <a:spcPts val="1800"/>
              </a:spcAft>
              <a:buFont typeface="Arial" panose="020B0604020202020204" pitchFamily="34" charset="0"/>
              <a:buChar char="•"/>
            </a:pPr>
            <a:r>
              <a:rPr lang="cs-CZ" sz="2200" dirty="0" smtClean="0">
                <a:sym typeface="Wingdings" panose="05000000000000000000" pitchFamily="2" charset="2"/>
              </a:rPr>
              <a:t>Proč? </a:t>
            </a:r>
          </a:p>
          <a:p>
            <a:pPr marL="914400" lvl="1" indent="-457200">
              <a:spcAft>
                <a:spcPts val="1800"/>
              </a:spcAft>
              <a:buFont typeface="+mj-lt"/>
              <a:buAutoNum type="arabicPeriod"/>
            </a:pPr>
            <a:r>
              <a:rPr lang="cs-CZ" sz="2200" dirty="0">
                <a:sym typeface="Wingdings" panose="05000000000000000000" pitchFamily="2" charset="2"/>
              </a:rPr>
              <a:t>Potřebné geny musí být přístupné RNA </a:t>
            </a:r>
            <a:r>
              <a:rPr lang="cs-CZ" sz="2200" dirty="0" smtClean="0">
                <a:sym typeface="Wingdings" panose="05000000000000000000" pitchFamily="2" charset="2"/>
              </a:rPr>
              <a:t>polymeráze.</a:t>
            </a:r>
            <a:endParaRPr lang="cs-CZ" sz="2200" dirty="0">
              <a:sym typeface="Wingdings" panose="05000000000000000000" pitchFamily="2" charset="2"/>
            </a:endParaRPr>
          </a:p>
          <a:p>
            <a:pPr marL="914400" lvl="1" indent="-457200">
              <a:spcAft>
                <a:spcPts val="1800"/>
              </a:spcAft>
              <a:buFont typeface="+mj-lt"/>
              <a:buAutoNum type="arabicPeriod"/>
            </a:pPr>
            <a:r>
              <a:rPr lang="cs-CZ" sz="2200" dirty="0">
                <a:sym typeface="Wingdings" panose="05000000000000000000" pitchFamily="2" charset="2"/>
              </a:rPr>
              <a:t>V každé buňce jsou všechny geny, ale buňka potřebuje jen některé (fakultativní heterochromatin</a:t>
            </a:r>
            <a:r>
              <a:rPr lang="cs-CZ" sz="2200" dirty="0" smtClean="0">
                <a:sym typeface="Wingdings" panose="05000000000000000000" pitchFamily="2" charset="2"/>
              </a:rPr>
              <a:t>).</a:t>
            </a:r>
            <a:endParaRPr lang="cs-CZ" sz="2200" dirty="0">
              <a:sym typeface="Wingdings" panose="05000000000000000000" pitchFamily="2" charset="2"/>
            </a:endParaRPr>
          </a:p>
          <a:p>
            <a:pPr marL="914400" lvl="1" indent="-457200">
              <a:spcAft>
                <a:spcPts val="1800"/>
              </a:spcAft>
              <a:buFont typeface="+mj-lt"/>
              <a:buAutoNum type="arabicPeriod"/>
            </a:pPr>
            <a:r>
              <a:rPr lang="cs-CZ" sz="2200" dirty="0" smtClean="0">
                <a:sym typeface="Wingdings" panose="05000000000000000000" pitchFamily="2" charset="2"/>
              </a:rPr>
              <a:t>Nepotřebné/škodlivé sekvence je po</a:t>
            </a:r>
            <a:r>
              <a:rPr lang="en-US" sz="2200" dirty="0" smtClean="0">
                <a:sym typeface="Wingdings" panose="05000000000000000000" pitchFamily="2" charset="2"/>
              </a:rPr>
              <a:t>t</a:t>
            </a:r>
            <a:r>
              <a:rPr lang="cs-CZ" sz="2200" dirty="0" err="1" smtClean="0">
                <a:sym typeface="Wingdings" panose="05000000000000000000" pitchFamily="2" charset="2"/>
              </a:rPr>
              <a:t>řeba</a:t>
            </a:r>
            <a:r>
              <a:rPr lang="cs-CZ" sz="2200" dirty="0" smtClean="0">
                <a:sym typeface="Wingdings" panose="05000000000000000000" pitchFamily="2" charset="2"/>
              </a:rPr>
              <a:t> inaktivovat </a:t>
            </a:r>
            <a:r>
              <a:rPr lang="cs-CZ" sz="2200" dirty="0">
                <a:sym typeface="Wingdings" panose="05000000000000000000" pitchFamily="2" charset="2"/>
              </a:rPr>
              <a:t> </a:t>
            </a:r>
            <a:r>
              <a:rPr lang="cs-CZ" sz="2200" dirty="0" smtClean="0">
                <a:sym typeface="Wingdings" panose="05000000000000000000" pitchFamily="2" charset="2"/>
              </a:rPr>
              <a:t>konstitutivní heterochromatin.</a:t>
            </a:r>
          </a:p>
          <a:p>
            <a:pPr marL="342900" indent="-342900">
              <a:spcAft>
                <a:spcPts val="1800"/>
              </a:spcAft>
              <a:buFont typeface="Arial" panose="020B0604020202020204" pitchFamily="34" charset="0"/>
              <a:buChar char="•"/>
            </a:pPr>
            <a:r>
              <a:rPr lang="cs-CZ" sz="2200" dirty="0" smtClean="0"/>
              <a:t>Jak to buňka udělá?  Prostřednictvím epigenetických značek.</a:t>
            </a:r>
            <a:endParaRPr lang="en-US" sz="2200" dirty="0"/>
          </a:p>
        </p:txBody>
      </p:sp>
    </p:spTree>
    <p:extLst>
      <p:ext uri="{BB962C8B-B14F-4D97-AF65-F5344CB8AC3E}">
        <p14:creationId xmlns:p14="http://schemas.microsoft.com/office/powerpoint/2010/main" val="405855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err="1">
                <a:solidFill>
                  <a:srgbClr val="C00000"/>
                </a:solidFill>
              </a:rPr>
              <a:t>Epigenetika</a:t>
            </a:r>
            <a:endParaRPr lang="en-US" sz="4000" dirty="0">
              <a:solidFill>
                <a:srgbClr val="C00000"/>
              </a:solidFill>
            </a:endParaRPr>
          </a:p>
        </p:txBody>
      </p:sp>
      <p:sp>
        <p:nvSpPr>
          <p:cNvPr id="3" name="TextovéPole 2"/>
          <p:cNvSpPr txBox="1"/>
          <p:nvPr/>
        </p:nvSpPr>
        <p:spPr>
          <a:xfrm>
            <a:off x="683568" y="1700808"/>
            <a:ext cx="7632848" cy="1446550"/>
          </a:xfrm>
          <a:prstGeom prst="rect">
            <a:avLst/>
          </a:prstGeom>
          <a:noFill/>
        </p:spPr>
        <p:txBody>
          <a:bodyPr wrap="square" rtlCol="0">
            <a:spAutoFit/>
          </a:bodyPr>
          <a:lstStyle/>
          <a:p>
            <a:r>
              <a:rPr lang="cs-CZ" sz="2200" dirty="0" smtClean="0"/>
              <a:t>= věda o mechanismech </a:t>
            </a:r>
            <a:r>
              <a:rPr lang="cs-CZ" sz="2200" dirty="0"/>
              <a:t>regulace genů, které jsou dědičné mitoticky (čili mezi somatickými buňkami) a někdy meioticky (do potomstva), ale mohou být ustavené a zrušené beze změny sekvence DNA. </a:t>
            </a:r>
          </a:p>
        </p:txBody>
      </p:sp>
    </p:spTree>
    <p:extLst>
      <p:ext uri="{BB962C8B-B14F-4D97-AF65-F5344CB8AC3E}">
        <p14:creationId xmlns:p14="http://schemas.microsoft.com/office/powerpoint/2010/main" val="18274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404664"/>
            <a:ext cx="8229600" cy="1143000"/>
          </a:xfrm>
        </p:spPr>
        <p:txBody>
          <a:bodyPr>
            <a:normAutofit fontScale="90000"/>
          </a:bodyPr>
          <a:lstStyle/>
          <a:p>
            <a:r>
              <a:rPr lang="cs-CZ" altLang="cs-CZ" dirty="0">
                <a:solidFill>
                  <a:srgbClr val="C00000"/>
                </a:solidFill>
              </a:rPr>
              <a:t>Základní nástroje epigenetických procesů</a:t>
            </a:r>
            <a:endParaRPr lang="en-US" dirty="0">
              <a:solidFill>
                <a:srgbClr val="C00000"/>
              </a:solidFill>
            </a:endParaRPr>
          </a:p>
        </p:txBody>
      </p:sp>
      <p:sp>
        <p:nvSpPr>
          <p:cNvPr id="3" name="Text Box 5"/>
          <p:cNvSpPr txBox="1">
            <a:spLocks noChangeArrowheads="1"/>
          </p:cNvSpPr>
          <p:nvPr/>
        </p:nvSpPr>
        <p:spPr bwMode="auto">
          <a:xfrm>
            <a:off x="755576" y="2259360"/>
            <a:ext cx="4824536"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ts val="3000"/>
              </a:spcBef>
              <a:defRPr/>
            </a:pPr>
            <a:r>
              <a:rPr lang="cs-CZ" altLang="cs-CZ" sz="2400" dirty="0">
                <a:solidFill>
                  <a:srgbClr val="008000"/>
                </a:solidFill>
                <a:latin typeface="Calibri" panose="020F0502020204030204" pitchFamily="34" charset="0"/>
              </a:rPr>
              <a:t>modifikace histonů</a:t>
            </a:r>
          </a:p>
          <a:p>
            <a:pPr marL="342900" indent="-342900" eaLnBrk="1" hangingPunct="1">
              <a:spcBef>
                <a:spcPts val="3000"/>
              </a:spcBef>
              <a:defRPr/>
            </a:pPr>
            <a:r>
              <a:rPr lang="cs-CZ" altLang="cs-CZ" sz="2400" dirty="0" smtClean="0">
                <a:solidFill>
                  <a:srgbClr val="008000"/>
                </a:solidFill>
                <a:latin typeface="Calibri" panose="020F0502020204030204" pitchFamily="34" charset="0"/>
              </a:rPr>
              <a:t>metylace DNA</a:t>
            </a:r>
          </a:p>
          <a:p>
            <a:pPr marL="342900" indent="-342900" eaLnBrk="1" hangingPunct="1">
              <a:spcBef>
                <a:spcPts val="3000"/>
              </a:spcBef>
              <a:defRPr/>
            </a:pPr>
            <a:r>
              <a:rPr lang="cs-CZ" altLang="cs-CZ" sz="2400" dirty="0" smtClean="0">
                <a:solidFill>
                  <a:srgbClr val="008000"/>
                </a:solidFill>
                <a:latin typeface="Calibri" panose="020F0502020204030204" pitchFamily="34" charset="0"/>
              </a:rPr>
              <a:t>nekódující RNA</a:t>
            </a:r>
            <a:r>
              <a:rPr lang="cs-CZ" altLang="cs-CZ" sz="2400" dirty="0" smtClean="0">
                <a:solidFill>
                  <a:srgbClr val="339933"/>
                </a:solidFill>
                <a:latin typeface="Calibri" panose="020F0502020204030204" pitchFamily="34" charset="0"/>
              </a:rPr>
              <a:t> </a:t>
            </a:r>
          </a:p>
          <a:p>
            <a:pPr eaLnBrk="1" hangingPunct="1">
              <a:spcBef>
                <a:spcPts val="3000"/>
              </a:spcBef>
              <a:buFontTx/>
              <a:buNone/>
              <a:defRPr/>
            </a:pPr>
            <a:r>
              <a:rPr lang="cs-CZ" altLang="cs-CZ" sz="2400" dirty="0" smtClean="0">
                <a:latin typeface="Calibri" panose="020F0502020204030204" pitchFamily="34" charset="0"/>
              </a:rPr>
              <a:t>- vzájemně spolupracují</a:t>
            </a:r>
          </a:p>
        </p:txBody>
      </p:sp>
    </p:spTree>
    <p:extLst>
      <p:ext uri="{BB962C8B-B14F-4D97-AF65-F5344CB8AC3E}">
        <p14:creationId xmlns:p14="http://schemas.microsoft.com/office/powerpoint/2010/main" val="297304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9" name="Object 25"/>
          <p:cNvGraphicFramePr>
            <a:graphicFrameLocks noChangeAspect="1"/>
          </p:cNvGraphicFramePr>
          <p:nvPr>
            <p:extLst>
              <p:ext uri="{D42A27DB-BD31-4B8C-83A1-F6EECF244321}">
                <p14:modId xmlns:p14="http://schemas.microsoft.com/office/powerpoint/2010/main" val="3986343869"/>
              </p:ext>
            </p:extLst>
          </p:nvPr>
        </p:nvGraphicFramePr>
        <p:xfrm>
          <a:off x="5796136" y="2924944"/>
          <a:ext cx="3201987" cy="3457575"/>
        </p:xfrm>
        <a:graphic>
          <a:graphicData uri="http://schemas.openxmlformats.org/presentationml/2006/ole">
            <mc:AlternateContent xmlns:mc="http://schemas.openxmlformats.org/markup-compatibility/2006">
              <mc:Choice xmlns:v="urn:schemas-microsoft-com:vml" Requires="v">
                <p:oleObj spid="_x0000_s33797" name="Image" r:id="rId4" imgW="3185706" imgH="3438733" progId="Photoshop.Image.12">
                  <p:embed/>
                </p:oleObj>
              </mc:Choice>
              <mc:Fallback>
                <p:oleObj name="Image" r:id="rId4" imgW="3185706" imgH="3438733" progId="Photoshop.Imag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2924944"/>
                        <a:ext cx="3201987" cy="3457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ovéPole 1"/>
          <p:cNvSpPr txBox="1">
            <a:spLocks noChangeArrowheads="1"/>
          </p:cNvSpPr>
          <p:nvPr/>
        </p:nvSpPr>
        <p:spPr bwMode="auto">
          <a:xfrm>
            <a:off x="363136" y="1791518"/>
            <a:ext cx="532859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2400"/>
              </a:spcAft>
              <a:buFontTx/>
              <a:buNone/>
            </a:pPr>
            <a:r>
              <a:rPr lang="cs-CZ" altLang="cs-CZ" sz="2200" dirty="0">
                <a:latin typeface="Calibri" pitchFamily="34" charset="0"/>
              </a:rPr>
              <a:t>= </a:t>
            </a:r>
            <a:r>
              <a:rPr lang="cs-CZ" altLang="cs-CZ" sz="2200" dirty="0" smtClean="0">
                <a:latin typeface="Calibri" pitchFamily="34" charset="0"/>
              </a:rPr>
              <a:t>kovalentní </a:t>
            </a:r>
            <a:r>
              <a:rPr lang="cs-CZ" altLang="cs-CZ" sz="2200" dirty="0" err="1" smtClean="0">
                <a:latin typeface="Calibri" pitchFamily="34" charset="0"/>
              </a:rPr>
              <a:t>posttranslační</a:t>
            </a:r>
            <a:r>
              <a:rPr lang="cs-CZ" altLang="cs-CZ" sz="2200" dirty="0" smtClean="0">
                <a:latin typeface="Calibri" pitchFamily="34" charset="0"/>
              </a:rPr>
              <a:t> připojení </a:t>
            </a:r>
            <a:r>
              <a:rPr lang="cs-CZ" altLang="cs-CZ" sz="2200" dirty="0" smtClean="0">
                <a:solidFill>
                  <a:srgbClr val="CC0000"/>
                </a:solidFill>
                <a:latin typeface="Calibri" pitchFamily="34" charset="0"/>
              </a:rPr>
              <a:t>skupiny </a:t>
            </a:r>
            <a:r>
              <a:rPr lang="cs-CZ" altLang="cs-CZ" sz="2200" dirty="0">
                <a:latin typeface="Calibri" pitchFamily="34" charset="0"/>
              </a:rPr>
              <a:t>(acetylace, metylace, fosforylace</a:t>
            </a:r>
            <a:r>
              <a:rPr lang="cs-CZ" altLang="cs-CZ" sz="2200" dirty="0" smtClean="0">
                <a:latin typeface="Calibri" pitchFamily="34" charset="0"/>
              </a:rPr>
              <a:t>) nebo </a:t>
            </a:r>
            <a:r>
              <a:rPr lang="cs-CZ" altLang="cs-CZ" sz="2200" dirty="0" smtClean="0">
                <a:solidFill>
                  <a:srgbClr val="CC0000"/>
                </a:solidFill>
                <a:latin typeface="Calibri" pitchFamily="34" charset="0"/>
              </a:rPr>
              <a:t>proteinu </a:t>
            </a:r>
            <a:r>
              <a:rPr lang="cs-CZ" altLang="cs-CZ" sz="2200" dirty="0">
                <a:latin typeface="Calibri" pitchFamily="34" charset="0"/>
              </a:rPr>
              <a:t>(</a:t>
            </a:r>
            <a:r>
              <a:rPr lang="cs-CZ" altLang="cs-CZ" sz="2200" dirty="0" err="1">
                <a:latin typeface="Calibri" pitchFamily="34" charset="0"/>
              </a:rPr>
              <a:t>ubiquitinace</a:t>
            </a:r>
            <a:r>
              <a:rPr lang="cs-CZ" altLang="cs-CZ" sz="2200" dirty="0">
                <a:latin typeface="Calibri" pitchFamily="34" charset="0"/>
              </a:rPr>
              <a:t>, </a:t>
            </a:r>
            <a:r>
              <a:rPr lang="cs-CZ" altLang="cs-CZ" sz="2200" dirty="0" err="1">
                <a:latin typeface="Calibri" pitchFamily="34" charset="0"/>
              </a:rPr>
              <a:t>sumoylace</a:t>
            </a:r>
            <a:r>
              <a:rPr lang="cs-CZ" altLang="cs-CZ" sz="2200" dirty="0">
                <a:latin typeface="Calibri" pitchFamily="34" charset="0"/>
              </a:rPr>
              <a:t> – SUMO proteiny, </a:t>
            </a:r>
            <a:r>
              <a:rPr lang="cs-CZ" altLang="cs-CZ" sz="2200" dirty="0" smtClean="0">
                <a:latin typeface="Calibri" pitchFamily="34" charset="0"/>
              </a:rPr>
              <a:t>...)</a:t>
            </a:r>
          </a:p>
          <a:p>
            <a:pPr marL="342900" indent="-342900">
              <a:spcBef>
                <a:spcPct val="0"/>
              </a:spcBef>
              <a:spcAft>
                <a:spcPts val="2400"/>
              </a:spcAft>
            </a:pPr>
            <a:r>
              <a:rPr lang="cs-CZ" altLang="cs-CZ" sz="2200" dirty="0" smtClean="0">
                <a:latin typeface="Calibri" pitchFamily="34" charset="0"/>
              </a:rPr>
              <a:t>většinou na N-konci histonu </a:t>
            </a:r>
            <a:r>
              <a:rPr lang="cs-CZ" altLang="cs-CZ" sz="2200" dirty="0" err="1" smtClean="0">
                <a:latin typeface="Calibri" pitchFamily="34" charset="0"/>
              </a:rPr>
              <a:t>H3</a:t>
            </a:r>
            <a:r>
              <a:rPr lang="cs-CZ" altLang="cs-CZ" sz="2200" dirty="0" smtClean="0">
                <a:latin typeface="Calibri" pitchFamily="34" charset="0"/>
              </a:rPr>
              <a:t> nebo </a:t>
            </a:r>
            <a:r>
              <a:rPr lang="cs-CZ" altLang="cs-CZ" sz="2200" dirty="0" err="1" smtClean="0">
                <a:latin typeface="Calibri" pitchFamily="34" charset="0"/>
              </a:rPr>
              <a:t>H4</a:t>
            </a:r>
            <a:endParaRPr lang="cs-CZ" altLang="cs-CZ" sz="2200" dirty="0" smtClean="0">
              <a:latin typeface="Calibri" pitchFamily="34" charset="0"/>
            </a:endParaRPr>
          </a:p>
          <a:p>
            <a:pPr marL="342900" indent="-342900">
              <a:spcBef>
                <a:spcPct val="0"/>
              </a:spcBef>
              <a:spcAft>
                <a:spcPts val="2400"/>
              </a:spcAft>
            </a:pPr>
            <a:r>
              <a:rPr lang="cs-CZ" altLang="cs-CZ" sz="2200" dirty="0" smtClean="0">
                <a:latin typeface="Calibri" pitchFamily="34" charset="0"/>
              </a:rPr>
              <a:t>modifikace může aktivovat/potlačovat transkripci – záleží na charakteru přidané skupiny/proteinu a pozici aminokyseliny v histonu</a:t>
            </a:r>
          </a:p>
          <a:p>
            <a:pPr marL="342900" indent="-342900">
              <a:spcBef>
                <a:spcPct val="0"/>
              </a:spcBef>
              <a:spcAft>
                <a:spcPts val="2400"/>
              </a:spcAft>
            </a:pPr>
            <a:r>
              <a:rPr lang="cs-CZ" altLang="cs-CZ" sz="2200" dirty="0" smtClean="0">
                <a:latin typeface="Calibri" pitchFamily="34" charset="0"/>
              </a:rPr>
              <a:t>reverzibilní</a:t>
            </a:r>
            <a:endParaRPr lang="cs-CZ" altLang="cs-CZ" sz="2200" dirty="0">
              <a:latin typeface="Calibri" pitchFamily="34" charset="0"/>
            </a:endParaRPr>
          </a:p>
        </p:txBody>
      </p:sp>
      <p:pic>
        <p:nvPicPr>
          <p:cNvPr id="33797"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973" y="980728"/>
            <a:ext cx="1728787" cy="1670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3798" name="Rectangle 2"/>
          <p:cNvSpPr>
            <a:spLocks noGrp="1" noChangeArrowheads="1"/>
          </p:cNvSpPr>
          <p:nvPr>
            <p:ph type="title"/>
          </p:nvPr>
        </p:nvSpPr>
        <p:spPr>
          <a:xfrm>
            <a:off x="387477" y="188640"/>
            <a:ext cx="8229600" cy="114300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Autofit/>
          </a:bodyPr>
          <a:lstStyle/>
          <a:p>
            <a:pPr eaLnBrk="1" hangingPunct="1"/>
            <a:r>
              <a:rPr lang="cs-CZ" altLang="cs-CZ" sz="4000" dirty="0" smtClean="0">
                <a:solidFill>
                  <a:srgbClr val="C00000"/>
                </a:solidFill>
              </a:rPr>
              <a:t>Modifikace </a:t>
            </a:r>
            <a:r>
              <a:rPr lang="cs-CZ" altLang="cs-CZ" sz="4000" dirty="0">
                <a:solidFill>
                  <a:srgbClr val="C00000"/>
                </a:solidFill>
              </a:rPr>
              <a:t>histonů</a:t>
            </a:r>
          </a:p>
        </p:txBody>
      </p:sp>
    </p:spTree>
    <p:extLst>
      <p:ext uri="{BB962C8B-B14F-4D97-AF65-F5344CB8AC3E}">
        <p14:creationId xmlns:p14="http://schemas.microsoft.com/office/powerpoint/2010/main" val="139838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8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p:cNvSpPr>
          <p:nvPr>
            <p:ph type="title"/>
          </p:nvPr>
        </p:nvSpPr>
        <p:spPr>
          <a:xfrm>
            <a:off x="468313" y="26988"/>
            <a:ext cx="8229600" cy="1143000"/>
          </a:xfrm>
        </p:spPr>
        <p:txBody>
          <a:bodyPr>
            <a:normAutofit/>
          </a:bodyPr>
          <a:lstStyle/>
          <a:p>
            <a:pPr eaLnBrk="1" hangingPunct="1">
              <a:defRPr/>
            </a:pPr>
            <a:r>
              <a:rPr lang="cs-CZ" altLang="cs-CZ" sz="4000" dirty="0">
                <a:solidFill>
                  <a:srgbClr val="C00000"/>
                </a:solidFill>
              </a:rPr>
              <a:t>Metylace DNA</a:t>
            </a:r>
          </a:p>
        </p:txBody>
      </p:sp>
      <p:sp>
        <p:nvSpPr>
          <p:cNvPr id="36868" name="TextovéPole 2"/>
          <p:cNvSpPr txBox="1">
            <a:spLocks noChangeArrowheads="1"/>
          </p:cNvSpPr>
          <p:nvPr/>
        </p:nvSpPr>
        <p:spPr bwMode="auto">
          <a:xfrm>
            <a:off x="287880" y="1366831"/>
            <a:ext cx="90185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200"/>
              </a:spcAft>
              <a:buFontTx/>
              <a:buNone/>
            </a:pPr>
            <a:r>
              <a:rPr lang="cs-CZ" altLang="cs-CZ" sz="2200" dirty="0">
                <a:solidFill>
                  <a:srgbClr val="CC0000"/>
                </a:solidFill>
                <a:latin typeface="Calibri" pitchFamily="34" charset="0"/>
              </a:rPr>
              <a:t>Metylace DNA = přidání metylové skupiny na cytosin </a:t>
            </a:r>
            <a:r>
              <a:rPr lang="cs-CZ" altLang="cs-CZ" sz="2200" dirty="0">
                <a:solidFill>
                  <a:srgbClr val="CC0000"/>
                </a:solidFill>
                <a:latin typeface="Calibri" pitchFamily="34" charset="0"/>
                <a:sym typeface="Wingdings" pitchFamily="2" charset="2"/>
              </a:rPr>
              <a:t></a:t>
            </a:r>
            <a:r>
              <a:rPr lang="en-US" altLang="cs-CZ" sz="2200" dirty="0">
                <a:solidFill>
                  <a:srgbClr val="CC0000"/>
                </a:solidFill>
                <a:latin typeface="Calibri" pitchFamily="34" charset="0"/>
                <a:sym typeface="Wingdings" pitchFamily="2" charset="2"/>
              </a:rPr>
              <a:t> </a:t>
            </a:r>
            <a:r>
              <a:rPr lang="cs-CZ" altLang="cs-CZ" sz="2200" dirty="0">
                <a:solidFill>
                  <a:srgbClr val="CC0000"/>
                </a:solidFill>
                <a:latin typeface="Calibri" pitchFamily="34" charset="0"/>
                <a:sym typeface="Wingdings" pitchFamily="2" charset="2"/>
              </a:rPr>
              <a:t>5-</a:t>
            </a:r>
            <a:r>
              <a:rPr lang="cs-CZ" altLang="cs-CZ" sz="2200" dirty="0" err="1">
                <a:solidFill>
                  <a:srgbClr val="CC0000"/>
                </a:solidFill>
                <a:latin typeface="Calibri" pitchFamily="34" charset="0"/>
                <a:sym typeface="Wingdings" pitchFamily="2" charset="2"/>
              </a:rPr>
              <a:t>metylcytosin</a:t>
            </a:r>
            <a:endParaRPr lang="cs-CZ" altLang="cs-CZ" sz="2200" dirty="0">
              <a:solidFill>
                <a:srgbClr val="CC0000"/>
              </a:solidFill>
              <a:latin typeface="Calibri" pitchFamily="34" charset="0"/>
              <a:sym typeface="Wingdings" pitchFamily="2" charset="2"/>
            </a:endParaRPr>
          </a:p>
        </p:txBody>
      </p:sp>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5" y="1793868"/>
            <a:ext cx="3976801" cy="242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ovéPole 4"/>
          <p:cNvSpPr txBox="1">
            <a:spLocks noChangeArrowheads="1"/>
          </p:cNvSpPr>
          <p:nvPr/>
        </p:nvSpPr>
        <p:spPr bwMode="auto">
          <a:xfrm>
            <a:off x="475308" y="4725144"/>
            <a:ext cx="78485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spcAft>
                <a:spcPts val="1200"/>
              </a:spcAft>
              <a:defRPr/>
            </a:pPr>
            <a:r>
              <a:rPr lang="cs-CZ" altLang="cs-CZ" sz="2200" dirty="0" smtClean="0">
                <a:latin typeface="Calibri" panose="020F0502020204030204" pitchFamily="34" charset="0"/>
                <a:sym typeface="Wingdings" panose="05000000000000000000" pitchFamily="2" charset="2"/>
              </a:rPr>
              <a:t>u </a:t>
            </a:r>
            <a:r>
              <a:rPr lang="cs-CZ" altLang="cs-CZ" sz="2200" dirty="0" err="1" smtClean="0">
                <a:latin typeface="Calibri" panose="020F0502020204030204" pitchFamily="34" charset="0"/>
                <a:sym typeface="Wingdings" panose="05000000000000000000" pitchFamily="2" charset="2"/>
              </a:rPr>
              <a:t>prokaryot</a:t>
            </a:r>
            <a:r>
              <a:rPr lang="cs-CZ" altLang="cs-CZ" sz="2200" dirty="0" smtClean="0">
                <a:latin typeface="Calibri" panose="020F0502020204030204" pitchFamily="34" charset="0"/>
                <a:sym typeface="Wingdings" panose="05000000000000000000" pitchFamily="2" charset="2"/>
              </a:rPr>
              <a:t> i </a:t>
            </a:r>
            <a:r>
              <a:rPr lang="cs-CZ" altLang="cs-CZ" sz="2200" dirty="0" err="1" smtClean="0">
                <a:latin typeface="Calibri" panose="020F0502020204030204" pitchFamily="34" charset="0"/>
                <a:sym typeface="Wingdings" panose="05000000000000000000" pitchFamily="2" charset="2"/>
              </a:rPr>
              <a:t>eukaryot</a:t>
            </a:r>
            <a:r>
              <a:rPr lang="cs-CZ" altLang="cs-CZ" sz="2200" dirty="0" smtClean="0">
                <a:latin typeface="Calibri" panose="020F0502020204030204" pitchFamily="34" charset="0"/>
                <a:sym typeface="Wingdings" panose="05000000000000000000" pitchFamily="2" charset="2"/>
              </a:rPr>
              <a:t> (rostliny, houby, živočichové) , ale je různě důležitá (např. drozofila téměř nemá)</a:t>
            </a:r>
          </a:p>
          <a:p>
            <a:pPr marL="342900" indent="-342900" eaLnBrk="1" hangingPunct="1">
              <a:spcBef>
                <a:spcPct val="0"/>
              </a:spcBef>
              <a:spcAft>
                <a:spcPts val="1200"/>
              </a:spcAft>
              <a:defRPr/>
            </a:pPr>
            <a:endParaRPr lang="cs-CZ" altLang="cs-CZ" sz="2200" dirty="0" smtClean="0">
              <a:latin typeface="Calibri" panose="020F0502020204030204" pitchFamily="34" charset="0"/>
              <a:sym typeface="Wingdings" panose="05000000000000000000" pitchFamily="2" charset="2"/>
            </a:endParaRPr>
          </a:p>
          <a:p>
            <a:pPr eaLnBrk="1" hangingPunct="1">
              <a:spcBef>
                <a:spcPct val="0"/>
              </a:spcBef>
              <a:buFontTx/>
              <a:buNone/>
              <a:defRPr/>
            </a:pPr>
            <a:endParaRPr lang="cs-CZ" altLang="cs-CZ" sz="2200" dirty="0" smtClean="0">
              <a:latin typeface="Calibri" panose="020F0502020204030204" pitchFamily="34" charset="0"/>
            </a:endParaRPr>
          </a:p>
        </p:txBody>
      </p:sp>
    </p:spTree>
    <p:extLst>
      <p:ext uri="{BB962C8B-B14F-4D97-AF65-F5344CB8AC3E}">
        <p14:creationId xmlns:p14="http://schemas.microsoft.com/office/powerpoint/2010/main" val="290283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8480" y="188640"/>
            <a:ext cx="8229600" cy="1143000"/>
          </a:xfrm>
        </p:spPr>
        <p:txBody>
          <a:bodyPr>
            <a:normAutofit/>
          </a:bodyPr>
          <a:lstStyle/>
          <a:p>
            <a:r>
              <a:rPr lang="cs-CZ" sz="4000" dirty="0">
                <a:solidFill>
                  <a:srgbClr val="C00000"/>
                </a:solidFill>
              </a:rPr>
              <a:t>Metylace </a:t>
            </a:r>
            <a:r>
              <a:rPr lang="cs-CZ" sz="4000" dirty="0" err="1">
                <a:solidFill>
                  <a:srgbClr val="C00000"/>
                </a:solidFill>
              </a:rPr>
              <a:t>CpG</a:t>
            </a:r>
            <a:r>
              <a:rPr lang="cs-CZ" sz="4000" dirty="0">
                <a:solidFill>
                  <a:srgbClr val="C00000"/>
                </a:solidFill>
              </a:rPr>
              <a:t> </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4221088"/>
            <a:ext cx="5535168" cy="1042416"/>
          </a:xfrm>
          <a:prstGeom prst="rect">
            <a:avLst/>
          </a:prstGeom>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484784"/>
            <a:ext cx="3185438"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nice se šipkou 7"/>
          <p:cNvCxnSpPr/>
          <p:nvPr/>
        </p:nvCxnSpPr>
        <p:spPr>
          <a:xfrm flipH="1">
            <a:off x="2699792" y="3429000"/>
            <a:ext cx="288032" cy="792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Obdélník 8"/>
          <p:cNvSpPr/>
          <p:nvPr/>
        </p:nvSpPr>
        <p:spPr>
          <a:xfrm>
            <a:off x="3995936" y="1713220"/>
            <a:ext cx="4774127" cy="923330"/>
          </a:xfrm>
          <a:prstGeom prst="rect">
            <a:avLst/>
          </a:prstGeom>
        </p:spPr>
        <p:txBody>
          <a:bodyPr wrap="none">
            <a:spAutoFit/>
          </a:bodyPr>
          <a:lstStyle/>
          <a:p>
            <a:pPr marL="342900" indent="-342900">
              <a:spcBef>
                <a:spcPct val="0"/>
              </a:spcBef>
              <a:spcAft>
                <a:spcPts val="1200"/>
              </a:spcAft>
              <a:buFont typeface="Arial" panose="020B0604020202020204" pitchFamily="34" charset="0"/>
              <a:buChar char="•"/>
              <a:defRPr/>
            </a:pPr>
            <a:r>
              <a:rPr lang="cs-CZ" altLang="cs-CZ" sz="2200" dirty="0">
                <a:latin typeface="Calibri" panose="020F0502020204030204" pitchFamily="34" charset="0"/>
                <a:sym typeface="Wingdings" panose="05000000000000000000" pitchFamily="2" charset="2"/>
              </a:rPr>
              <a:t>u savců metylace </a:t>
            </a:r>
            <a:r>
              <a:rPr lang="cs-CZ" altLang="cs-CZ" sz="2200" dirty="0" smtClean="0">
                <a:latin typeface="Calibri" panose="020F0502020204030204" pitchFamily="34" charset="0"/>
                <a:sym typeface="Wingdings" panose="05000000000000000000" pitchFamily="2" charset="2"/>
              </a:rPr>
              <a:t>DNA hlavně </a:t>
            </a:r>
            <a:r>
              <a:rPr lang="cs-CZ" altLang="cs-CZ" sz="2200" dirty="0">
                <a:latin typeface="Calibri" panose="020F0502020204030204" pitchFamily="34" charset="0"/>
                <a:sym typeface="Wingdings" panose="05000000000000000000" pitchFamily="2" charset="2"/>
              </a:rPr>
              <a:t>na </a:t>
            </a:r>
            <a:r>
              <a:rPr lang="cs-CZ" altLang="cs-CZ" sz="2200" dirty="0" err="1" smtClean="0">
                <a:latin typeface="Calibri" panose="020F0502020204030204" pitchFamily="34" charset="0"/>
                <a:sym typeface="Wingdings" panose="05000000000000000000" pitchFamily="2" charset="2"/>
              </a:rPr>
              <a:t>CpG</a:t>
            </a:r>
            <a:endParaRPr lang="cs-CZ" altLang="cs-CZ" sz="2200" dirty="0" smtClean="0">
              <a:latin typeface="Calibri" panose="020F0502020204030204" pitchFamily="34" charset="0"/>
              <a:sym typeface="Wingdings" panose="05000000000000000000" pitchFamily="2" charset="2"/>
            </a:endParaRPr>
          </a:p>
          <a:p>
            <a:pPr marL="342900" indent="-342900">
              <a:spcBef>
                <a:spcPct val="0"/>
              </a:spcBef>
              <a:spcAft>
                <a:spcPts val="1200"/>
              </a:spcAft>
              <a:buFont typeface="Arial" panose="020B0604020202020204" pitchFamily="34" charset="0"/>
              <a:buChar char="•"/>
              <a:defRPr/>
            </a:pPr>
            <a:r>
              <a:rPr lang="cs-CZ" altLang="cs-CZ" sz="2200" dirty="0">
                <a:latin typeface="Calibri" pitchFamily="34" charset="0"/>
                <a:sym typeface="Wingdings" pitchFamily="2" charset="2"/>
              </a:rPr>
              <a:t>U člověka </a:t>
            </a:r>
            <a:r>
              <a:rPr lang="cs-CZ" altLang="cs-CZ" sz="2200" dirty="0" err="1">
                <a:latin typeface="Calibri" pitchFamily="34" charset="0"/>
                <a:sym typeface="Wingdings" pitchFamily="2" charset="2"/>
              </a:rPr>
              <a:t>CpG</a:t>
            </a:r>
            <a:r>
              <a:rPr lang="cs-CZ" altLang="cs-CZ" sz="2200" dirty="0">
                <a:latin typeface="Calibri" pitchFamily="34" charset="0"/>
                <a:sym typeface="Wingdings" pitchFamily="2" charset="2"/>
              </a:rPr>
              <a:t> v ½ genů</a:t>
            </a:r>
          </a:p>
        </p:txBody>
      </p:sp>
    </p:spTree>
    <p:extLst>
      <p:ext uri="{BB962C8B-B14F-4D97-AF65-F5344CB8AC3E}">
        <p14:creationId xmlns:p14="http://schemas.microsoft.com/office/powerpoint/2010/main" val="262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6593" y="116632"/>
            <a:ext cx="8229600" cy="1143000"/>
          </a:xfrm>
        </p:spPr>
        <p:txBody>
          <a:bodyPr>
            <a:normAutofit/>
          </a:bodyPr>
          <a:lstStyle/>
          <a:p>
            <a:r>
              <a:rPr lang="cs-CZ" sz="4000" dirty="0">
                <a:solidFill>
                  <a:srgbClr val="C00000"/>
                </a:solidFill>
              </a:rPr>
              <a:t>Metylace </a:t>
            </a:r>
            <a:r>
              <a:rPr lang="cs-CZ" sz="4000" dirty="0" err="1">
                <a:solidFill>
                  <a:srgbClr val="C00000"/>
                </a:solidFill>
              </a:rPr>
              <a:t>CpG</a:t>
            </a:r>
            <a:r>
              <a:rPr lang="cs-CZ" sz="4000" dirty="0">
                <a:solidFill>
                  <a:srgbClr val="C00000"/>
                </a:solidFill>
              </a:rPr>
              <a:t> po replikaci DNA</a:t>
            </a:r>
            <a:endParaRPr lang="en-US" sz="4000" dirty="0">
              <a:solidFill>
                <a:srgbClr val="C00000"/>
              </a:solidFill>
            </a:endParaRP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1556792"/>
            <a:ext cx="5195330" cy="3821776"/>
          </a:xfrm>
          <a:prstGeom prst="rect">
            <a:avLst/>
          </a:prstGeom>
        </p:spPr>
      </p:pic>
      <p:sp>
        <p:nvSpPr>
          <p:cNvPr id="5" name="Obdélník 4"/>
          <p:cNvSpPr/>
          <p:nvPr/>
        </p:nvSpPr>
        <p:spPr>
          <a:xfrm>
            <a:off x="755576" y="3284984"/>
            <a:ext cx="6696744" cy="2304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395537" y="5820032"/>
            <a:ext cx="7776864" cy="769441"/>
          </a:xfrm>
          <a:prstGeom prst="rect">
            <a:avLst/>
          </a:prstGeom>
          <a:noFill/>
        </p:spPr>
        <p:txBody>
          <a:bodyPr wrap="square" rtlCol="0">
            <a:spAutoFit/>
          </a:bodyPr>
          <a:lstStyle/>
          <a:p>
            <a:r>
              <a:rPr lang="cs-CZ" sz="2200" dirty="0" smtClean="0"/>
              <a:t>DNA </a:t>
            </a:r>
            <a:r>
              <a:rPr lang="cs-CZ" sz="2200" dirty="0" err="1" smtClean="0"/>
              <a:t>metyltransferáza</a:t>
            </a:r>
            <a:r>
              <a:rPr lang="cs-CZ" sz="2200" dirty="0" smtClean="0"/>
              <a:t> 1 (</a:t>
            </a:r>
            <a:r>
              <a:rPr lang="cs-CZ" sz="2200" dirty="0" err="1" smtClean="0"/>
              <a:t>DNMT1</a:t>
            </a:r>
            <a:r>
              <a:rPr lang="cs-CZ" sz="2200" dirty="0" smtClean="0"/>
              <a:t>) – udržuje </a:t>
            </a:r>
            <a:r>
              <a:rPr lang="cs-CZ" sz="2200" dirty="0" err="1" smtClean="0"/>
              <a:t>pattern</a:t>
            </a:r>
            <a:r>
              <a:rPr lang="cs-CZ" sz="2200" dirty="0" smtClean="0"/>
              <a:t> metylace po replikaci DNA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err="1" smtClean="0">
                <a:sym typeface="Wingdings" panose="05000000000000000000" pitchFamily="2" charset="2"/>
              </a:rPr>
              <a:t>pattern</a:t>
            </a:r>
            <a:r>
              <a:rPr lang="cs-CZ" sz="2200" dirty="0" smtClean="0">
                <a:sym typeface="Wingdings" panose="05000000000000000000" pitchFamily="2" charset="2"/>
              </a:rPr>
              <a:t> se dědí v buněčné linii</a:t>
            </a:r>
            <a:endParaRPr lang="en-US" sz="2200" dirty="0" err="1" smtClean="0"/>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4653144"/>
            <a:ext cx="1097280" cy="725424"/>
          </a:xfrm>
          <a:prstGeom prst="rect">
            <a:avLst/>
          </a:prstGeom>
        </p:spPr>
      </p:pic>
    </p:spTree>
    <p:extLst>
      <p:ext uri="{BB962C8B-B14F-4D97-AF65-F5344CB8AC3E}">
        <p14:creationId xmlns:p14="http://schemas.microsoft.com/office/powerpoint/2010/main" val="28553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0003" y="0"/>
            <a:ext cx="7886700" cy="1325563"/>
          </a:xfrm>
        </p:spPr>
        <p:txBody>
          <a:bodyPr>
            <a:normAutofit/>
          </a:bodyPr>
          <a:lstStyle/>
          <a:p>
            <a:pPr algn="ctr"/>
            <a:r>
              <a:rPr lang="cs-CZ" sz="4000" dirty="0">
                <a:solidFill>
                  <a:srgbClr val="C00000"/>
                </a:solidFill>
              </a:rPr>
              <a:t>Objev mobilních elementů</a:t>
            </a:r>
            <a:endParaRPr lang="en-US" sz="4000" dirty="0">
              <a:solidFill>
                <a:srgbClr val="C00000"/>
              </a:solidFill>
            </a:endParaRPr>
          </a:p>
        </p:txBody>
      </p:sp>
      <p:pic>
        <p:nvPicPr>
          <p:cNvPr id="28674" name="Picture 2" descr="A photograph shows two horizontal rows of kernels on an ear of corn. The six kernels in the top row are a pale, beige color. One has dark brown speckles and splotches, while four have purple speckles and splotches, and one has red speckles and splotches. Four kernels in the bottom row are a pale, beige color with no speckles. A fifth kernel is speckled with red. A sixth kernel is a dark brown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309" y="5022803"/>
            <a:ext cx="2227044" cy="156890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se šipkou 5"/>
          <p:cNvCxnSpPr/>
          <p:nvPr/>
        </p:nvCxnSpPr>
        <p:spPr>
          <a:xfrm flipV="1">
            <a:off x="3098800" y="6170384"/>
            <a:ext cx="862573" cy="578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H="1" flipV="1">
            <a:off x="5879173" y="6084164"/>
            <a:ext cx="541947" cy="1151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1103017" y="5954939"/>
            <a:ext cx="1995783" cy="769441"/>
          </a:xfrm>
          <a:prstGeom prst="rect">
            <a:avLst/>
          </a:prstGeom>
          <a:noFill/>
        </p:spPr>
        <p:txBody>
          <a:bodyPr wrap="square" rtlCol="0">
            <a:spAutoFit/>
          </a:bodyPr>
          <a:lstStyle/>
          <a:p>
            <a:r>
              <a:rPr lang="cs-CZ" sz="2200" dirty="0" smtClean="0"/>
              <a:t>recesivní alela </a:t>
            </a:r>
            <a:r>
              <a:rPr lang="cs-CZ" sz="2200" i="1" dirty="0" smtClean="0"/>
              <a:t>C</a:t>
            </a:r>
            <a:r>
              <a:rPr lang="cs-CZ" sz="2200" dirty="0" smtClean="0"/>
              <a:t> - zbarvení</a:t>
            </a:r>
            <a:endParaRPr lang="en-US" sz="2200" dirty="0" smtClean="0"/>
          </a:p>
        </p:txBody>
      </p:sp>
      <p:sp>
        <p:nvSpPr>
          <p:cNvPr id="11" name="TextovéPole 10"/>
          <p:cNvSpPr txBox="1"/>
          <p:nvPr/>
        </p:nvSpPr>
        <p:spPr>
          <a:xfrm>
            <a:off x="6535974" y="5955075"/>
            <a:ext cx="2404826" cy="769441"/>
          </a:xfrm>
          <a:prstGeom prst="rect">
            <a:avLst/>
          </a:prstGeom>
          <a:noFill/>
        </p:spPr>
        <p:txBody>
          <a:bodyPr wrap="none" rtlCol="0">
            <a:spAutoFit/>
          </a:bodyPr>
          <a:lstStyle/>
          <a:p>
            <a:r>
              <a:rPr lang="cs-CZ" sz="2200" dirty="0" smtClean="0"/>
              <a:t>dominantní alela </a:t>
            </a:r>
            <a:r>
              <a:rPr lang="cs-CZ" sz="2200" i="1" dirty="0" err="1" smtClean="0"/>
              <a:t>C</a:t>
            </a:r>
            <a:r>
              <a:rPr lang="cs-CZ" sz="2200" i="1" baseline="30000" dirty="0" err="1" smtClean="0"/>
              <a:t>I</a:t>
            </a:r>
            <a:endParaRPr lang="cs-CZ" sz="2200" i="1" baseline="30000" dirty="0" smtClean="0"/>
          </a:p>
          <a:p>
            <a:r>
              <a:rPr lang="cs-CZ" sz="2200" dirty="0" smtClean="0"/>
              <a:t> - bezbarvost</a:t>
            </a:r>
            <a:endParaRPr lang="en-US" sz="2200" dirty="0" smtClean="0"/>
          </a:p>
        </p:txBody>
      </p:sp>
      <p:sp>
        <p:nvSpPr>
          <p:cNvPr id="13" name="TextovéPole 12"/>
          <p:cNvSpPr txBox="1"/>
          <p:nvPr/>
        </p:nvSpPr>
        <p:spPr>
          <a:xfrm>
            <a:off x="178196" y="4725991"/>
            <a:ext cx="3123804" cy="400110"/>
          </a:xfrm>
          <a:prstGeom prst="rect">
            <a:avLst/>
          </a:prstGeom>
          <a:noFill/>
        </p:spPr>
        <p:txBody>
          <a:bodyPr wrap="square" rtlCol="0">
            <a:spAutoFit/>
          </a:bodyPr>
          <a:lstStyle/>
          <a:p>
            <a:r>
              <a:rPr lang="en-US" sz="2000" dirty="0"/>
              <a:t>Barbara </a:t>
            </a:r>
            <a:r>
              <a:rPr lang="en-US" sz="2000" dirty="0" smtClean="0"/>
              <a:t>McClintock</a:t>
            </a:r>
            <a:endParaRPr lang="cs-CZ" sz="2000" dirty="0" smtClean="0"/>
          </a:p>
        </p:txBody>
      </p:sp>
      <p:pic>
        <p:nvPicPr>
          <p:cNvPr id="28676" name="Picture 4" descr="Výsledek obrázku pro mobile element maize Barbara McClin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76" y="1490662"/>
            <a:ext cx="2085975" cy="30384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2622429" y="1355838"/>
            <a:ext cx="6135492" cy="357020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cs-CZ" sz="2200" dirty="0" smtClean="0"/>
              <a:t>studovala chromosomy kukuřice</a:t>
            </a:r>
          </a:p>
          <a:p>
            <a:pPr marL="342900" indent="-342900">
              <a:spcAft>
                <a:spcPts val="1200"/>
              </a:spcAft>
              <a:buFont typeface="Arial" panose="020B0604020202020204" pitchFamily="34" charset="0"/>
              <a:buChar char="•"/>
            </a:pPr>
            <a:r>
              <a:rPr lang="cs-CZ" sz="2200" dirty="0" smtClean="0"/>
              <a:t>pracovala s několika genetickými </a:t>
            </a:r>
            <a:r>
              <a:rPr lang="cs-CZ" sz="2200" dirty="0" err="1" smtClean="0"/>
              <a:t>markery</a:t>
            </a:r>
            <a:r>
              <a:rPr lang="cs-CZ" sz="2200" dirty="0" smtClean="0"/>
              <a:t> (geny)</a:t>
            </a:r>
          </a:p>
          <a:p>
            <a:pPr marL="342900" indent="-342900">
              <a:spcAft>
                <a:spcPts val="1200"/>
              </a:spcAft>
              <a:buFont typeface="Arial" panose="020B0604020202020204" pitchFamily="34" charset="0"/>
              <a:buChar char="•"/>
            </a:pPr>
            <a:r>
              <a:rPr lang="cs-CZ" sz="2200" dirty="0" smtClean="0"/>
              <a:t>kombinovala cytogenetiku a křížení</a:t>
            </a:r>
          </a:p>
          <a:p>
            <a:pPr marL="342900" indent="-342900">
              <a:spcAft>
                <a:spcPts val="1200"/>
              </a:spcAft>
              <a:buFont typeface="Arial" panose="020B0604020202020204" pitchFamily="34" charset="0"/>
              <a:buChar char="•"/>
            </a:pPr>
            <a:r>
              <a:rPr lang="cs-CZ" sz="2200" dirty="0" smtClean="0"/>
              <a:t>dlouhodobý pečlivý výzkum zvláštního strakatého zbarvení semen</a:t>
            </a:r>
          </a:p>
          <a:p>
            <a:pPr marL="342900" indent="-342900">
              <a:spcAft>
                <a:spcPts val="1200"/>
              </a:spcAft>
              <a:buFont typeface="Arial" panose="020B0604020202020204" pitchFamily="34" charset="0"/>
              <a:buChar char="•"/>
            </a:pPr>
            <a:r>
              <a:rPr lang="cs-CZ" sz="2200" dirty="0" smtClean="0"/>
              <a:t>objev mobilních elementů </a:t>
            </a:r>
          </a:p>
          <a:p>
            <a:pPr marL="342900" indent="-342900">
              <a:spcAft>
                <a:spcPts val="1200"/>
              </a:spcAft>
              <a:buFont typeface="Arial" panose="020B0604020202020204" pitchFamily="34" charset="0"/>
              <a:buChar char="•"/>
            </a:pPr>
            <a:r>
              <a:rPr lang="cs-CZ" sz="2200" dirty="0"/>
              <a:t>1983 udělena Nobelova cena za objev mobilních </a:t>
            </a:r>
            <a:r>
              <a:rPr lang="cs-CZ" sz="2200" dirty="0" err="1" smtClean="0"/>
              <a:t>elemetů</a:t>
            </a:r>
            <a:endParaRPr lang="en-US" sz="2200" dirty="0"/>
          </a:p>
        </p:txBody>
      </p:sp>
    </p:spTree>
    <p:extLst>
      <p:ext uri="{BB962C8B-B14F-4D97-AF65-F5344CB8AC3E}">
        <p14:creationId xmlns:p14="http://schemas.microsoft.com/office/powerpoint/2010/main" val="26177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Metylace </a:t>
            </a:r>
            <a:r>
              <a:rPr lang="cs-CZ" sz="4000" i="1" dirty="0">
                <a:solidFill>
                  <a:srgbClr val="C00000"/>
                </a:solidFill>
              </a:rPr>
              <a:t>de novo</a:t>
            </a:r>
            <a:endParaRPr lang="en-US" sz="4000" i="1"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5085184"/>
            <a:ext cx="1097280" cy="472440"/>
          </a:xfrm>
          <a:prstGeom prst="rect">
            <a:avLst/>
          </a:prstGeom>
        </p:spPr>
      </p:pic>
      <p:sp>
        <p:nvSpPr>
          <p:cNvPr id="4" name="TextovéPole 3"/>
          <p:cNvSpPr txBox="1"/>
          <p:nvPr/>
        </p:nvSpPr>
        <p:spPr>
          <a:xfrm>
            <a:off x="395537" y="5820032"/>
            <a:ext cx="7776864" cy="769441"/>
          </a:xfrm>
          <a:prstGeom prst="rect">
            <a:avLst/>
          </a:prstGeom>
          <a:noFill/>
        </p:spPr>
        <p:txBody>
          <a:bodyPr wrap="square" rtlCol="0">
            <a:spAutoFit/>
          </a:bodyPr>
          <a:lstStyle/>
          <a:p>
            <a:r>
              <a:rPr lang="cs-CZ" sz="2200" dirty="0" smtClean="0"/>
              <a:t>DNA </a:t>
            </a:r>
            <a:r>
              <a:rPr lang="cs-CZ" sz="2200" dirty="0" err="1" smtClean="0"/>
              <a:t>metyltransferáza</a:t>
            </a:r>
            <a:r>
              <a:rPr lang="cs-CZ" sz="2200" dirty="0" smtClean="0"/>
              <a:t> 3 (</a:t>
            </a:r>
            <a:r>
              <a:rPr lang="cs-CZ" sz="2200" dirty="0" err="1" smtClean="0"/>
              <a:t>DNMT3</a:t>
            </a:r>
            <a:r>
              <a:rPr lang="cs-CZ" sz="2200" dirty="0" smtClean="0"/>
              <a:t>) – </a:t>
            </a:r>
            <a:r>
              <a:rPr lang="cs-CZ" sz="2200" dirty="0" err="1" smtClean="0"/>
              <a:t>metyluje</a:t>
            </a:r>
            <a:r>
              <a:rPr lang="cs-CZ" sz="2200" dirty="0" smtClean="0"/>
              <a:t> DNA na nových místech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 změna v regulaci genů</a:t>
            </a:r>
            <a:endParaRPr lang="en-US" sz="2200" dirty="0" err="1" smtClean="0"/>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3" y="1417734"/>
            <a:ext cx="5022675" cy="3903670"/>
          </a:xfrm>
          <a:prstGeom prst="rect">
            <a:avLst/>
          </a:prstGeom>
        </p:spPr>
      </p:pic>
      <p:sp>
        <p:nvSpPr>
          <p:cNvPr id="6" name="Obdélník 5"/>
          <p:cNvSpPr/>
          <p:nvPr/>
        </p:nvSpPr>
        <p:spPr>
          <a:xfrm>
            <a:off x="755576" y="2924944"/>
            <a:ext cx="5832648" cy="2632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0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a:xfrm>
            <a:off x="493167" y="96618"/>
            <a:ext cx="8229600" cy="1143000"/>
          </a:xfrm>
        </p:spPr>
        <p:txBody>
          <a:bodyPr>
            <a:normAutofit/>
          </a:bodyPr>
          <a:lstStyle/>
          <a:p>
            <a:r>
              <a:rPr lang="cs-CZ" sz="4000" dirty="0">
                <a:solidFill>
                  <a:srgbClr val="C00000"/>
                </a:solidFill>
              </a:rPr>
              <a:t>Nekódující RNA (</a:t>
            </a:r>
            <a:r>
              <a:rPr lang="cs-CZ" sz="4000" dirty="0" err="1">
                <a:solidFill>
                  <a:srgbClr val="C00000"/>
                </a:solidFill>
              </a:rPr>
              <a:t>lncRNA</a:t>
            </a:r>
            <a:r>
              <a:rPr lang="cs-CZ" sz="4000" dirty="0">
                <a:solidFill>
                  <a:srgbClr val="C00000"/>
                </a:solidFill>
              </a:rPr>
              <a:t>)</a:t>
            </a:r>
            <a:endParaRPr lang="cs-CZ" altLang="cs-CZ" sz="4000" dirty="0">
              <a:solidFill>
                <a:srgbClr val="C00000"/>
              </a:solidFill>
            </a:endParaRPr>
          </a:p>
        </p:txBody>
      </p:sp>
      <p:sp>
        <p:nvSpPr>
          <p:cNvPr id="4099" name="Text Box 4"/>
          <p:cNvSpPr txBox="1">
            <a:spLocks noChangeArrowheads="1"/>
          </p:cNvSpPr>
          <p:nvPr/>
        </p:nvSpPr>
        <p:spPr bwMode="auto">
          <a:xfrm>
            <a:off x="322448" y="1268760"/>
            <a:ext cx="8281615"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a:spcBef>
                <a:spcPts val="1800"/>
              </a:spcBef>
              <a:buFont typeface="Arial" panose="020B0604020202020204" pitchFamily="34" charset="0"/>
              <a:buChar char="•"/>
            </a:pPr>
            <a:r>
              <a:rPr lang="cs-CZ" sz="2200" dirty="0">
                <a:latin typeface="+mn-lt"/>
              </a:rPr>
              <a:t>Geny kódující protein tvoří malou část genomu (u člověka 1,5%) ALE téměř celý genom je přepisován do </a:t>
            </a:r>
            <a:r>
              <a:rPr lang="cs-CZ" sz="2200" dirty="0" smtClean="0">
                <a:latin typeface="+mn-lt"/>
              </a:rPr>
              <a:t>různých typů tzv. nekódující </a:t>
            </a:r>
            <a:r>
              <a:rPr lang="cs-CZ" sz="2200" dirty="0">
                <a:latin typeface="+mn-lt"/>
              </a:rPr>
              <a:t>RNA</a:t>
            </a:r>
          </a:p>
          <a:p>
            <a:pPr marL="285750" indent="-285750">
              <a:spcBef>
                <a:spcPts val="1800"/>
              </a:spcBef>
              <a:buFont typeface="Arial" panose="020B0604020202020204" pitchFamily="34" charset="0"/>
              <a:buChar char="•"/>
            </a:pPr>
            <a:r>
              <a:rPr lang="cs-CZ" sz="2200" dirty="0" smtClean="0">
                <a:latin typeface="+mn-lt"/>
              </a:rPr>
              <a:t>dlouhé </a:t>
            </a:r>
            <a:r>
              <a:rPr lang="cs-CZ" sz="2200" dirty="0">
                <a:latin typeface="+mn-lt"/>
              </a:rPr>
              <a:t>nekódující RNA (</a:t>
            </a:r>
            <a:r>
              <a:rPr lang="en-US" sz="2200" dirty="0">
                <a:latin typeface="+mn-lt"/>
              </a:rPr>
              <a:t>&gt;</a:t>
            </a:r>
            <a:r>
              <a:rPr lang="cs-CZ" sz="2200" dirty="0">
                <a:latin typeface="+mn-lt"/>
              </a:rPr>
              <a:t> 200 bází) – ovlivňují lokální kondenzaci chromatinu </a:t>
            </a:r>
            <a:endParaRPr lang="cs-CZ" sz="2200" dirty="0" smtClean="0">
              <a:latin typeface="+mn-lt"/>
            </a:endParaRPr>
          </a:p>
          <a:p>
            <a:pPr marL="285750" indent="-285750">
              <a:spcBef>
                <a:spcPts val="1800"/>
              </a:spcBef>
              <a:buFont typeface="Arial" panose="020B0604020202020204" pitchFamily="34" charset="0"/>
              <a:buChar char="•"/>
            </a:pPr>
            <a:r>
              <a:rPr lang="cs-CZ" sz="2200" dirty="0" smtClean="0">
                <a:latin typeface="+mn-lt"/>
              </a:rPr>
              <a:t>Příklady známých funkcí </a:t>
            </a:r>
            <a:r>
              <a:rPr lang="cs-CZ" sz="2200" dirty="0" err="1" smtClean="0">
                <a:latin typeface="+mn-lt"/>
              </a:rPr>
              <a:t>lncRNA</a:t>
            </a:r>
            <a:r>
              <a:rPr lang="cs-CZ" sz="2200" dirty="0" smtClean="0">
                <a:latin typeface="+mn-lt"/>
              </a:rPr>
              <a:t>:</a:t>
            </a:r>
          </a:p>
          <a:p>
            <a:pPr marL="1028700" lvl="1">
              <a:spcBef>
                <a:spcPts val="1800"/>
              </a:spcBef>
              <a:buFont typeface="Arial" panose="020B0604020202020204" pitchFamily="34" charset="0"/>
              <a:buChar char="•"/>
            </a:pPr>
            <a:r>
              <a:rPr lang="cs-CZ" altLang="cs-CZ" sz="1800" dirty="0" err="1" smtClean="0">
                <a:latin typeface="+mn-lt"/>
              </a:rPr>
              <a:t>reprogramování</a:t>
            </a:r>
            <a:r>
              <a:rPr lang="cs-CZ" altLang="cs-CZ" sz="1800" dirty="0" smtClean="0">
                <a:latin typeface="+mn-lt"/>
              </a:rPr>
              <a:t> kmenových buněk</a:t>
            </a:r>
          </a:p>
          <a:p>
            <a:pPr marL="1028700" lvl="1">
              <a:spcBef>
                <a:spcPct val="50000"/>
              </a:spcBef>
              <a:buFont typeface="Arial" panose="020B0604020202020204" pitchFamily="34" charset="0"/>
              <a:buChar char="•"/>
              <a:defRPr/>
            </a:pPr>
            <a:r>
              <a:rPr lang="cs-CZ" altLang="cs-CZ" sz="1800" dirty="0" smtClean="0">
                <a:latin typeface="+mn-lt"/>
              </a:rPr>
              <a:t>regulace </a:t>
            </a:r>
            <a:r>
              <a:rPr lang="cs-CZ" altLang="cs-CZ" sz="1800" dirty="0" err="1" smtClean="0">
                <a:latin typeface="+mn-lt"/>
              </a:rPr>
              <a:t>homeotických</a:t>
            </a:r>
            <a:r>
              <a:rPr lang="cs-CZ" altLang="cs-CZ" sz="1800" dirty="0" smtClean="0">
                <a:latin typeface="+mn-lt"/>
              </a:rPr>
              <a:t> genů</a:t>
            </a:r>
          </a:p>
          <a:p>
            <a:pPr marL="1028700" lvl="1">
              <a:spcBef>
                <a:spcPct val="50000"/>
              </a:spcBef>
              <a:buFont typeface="Arial" panose="020B0604020202020204" pitchFamily="34" charset="0"/>
              <a:buChar char="•"/>
              <a:defRPr/>
            </a:pPr>
            <a:r>
              <a:rPr lang="cs-CZ" altLang="cs-CZ" sz="1800" dirty="0" smtClean="0">
                <a:latin typeface="+mn-lt"/>
              </a:rPr>
              <a:t>genomový imprinting</a:t>
            </a:r>
          </a:p>
          <a:p>
            <a:pPr marL="1028700" lvl="1">
              <a:spcBef>
                <a:spcPct val="50000"/>
              </a:spcBef>
              <a:buFont typeface="Arial" panose="020B0604020202020204" pitchFamily="34" charset="0"/>
              <a:buChar char="•"/>
              <a:defRPr/>
            </a:pPr>
            <a:r>
              <a:rPr lang="cs-CZ" altLang="cs-CZ" sz="1800" dirty="0" smtClean="0">
                <a:latin typeface="+mn-lt"/>
              </a:rPr>
              <a:t>inaktivace chromosomu X</a:t>
            </a:r>
          </a:p>
        </p:txBody>
      </p:sp>
      <p:sp>
        <p:nvSpPr>
          <p:cNvPr id="4101" name="TextovéPole 1"/>
          <p:cNvSpPr txBox="1">
            <a:spLocks noChangeArrowheads="1"/>
          </p:cNvSpPr>
          <p:nvPr/>
        </p:nvSpPr>
        <p:spPr bwMode="auto">
          <a:xfrm>
            <a:off x="383906" y="5517232"/>
            <a:ext cx="84248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400" b="1" dirty="0">
                <a:solidFill>
                  <a:srgbClr val="FF0000"/>
                </a:solidFill>
                <a:latin typeface="Calibri" pitchFamily="34" charset="0"/>
              </a:rPr>
              <a:t>Obecně regulace epigenetických procesů </a:t>
            </a:r>
            <a:r>
              <a:rPr lang="cs-CZ" altLang="cs-CZ" sz="2000" dirty="0">
                <a:solidFill>
                  <a:srgbClr val="FF0000"/>
                </a:solidFill>
                <a:latin typeface="Calibri" pitchFamily="34" charset="0"/>
              </a:rPr>
              <a:t>(diferenciace, reakce genomu na vnější prostředí, funkce mozku).</a:t>
            </a:r>
          </a:p>
          <a:p>
            <a:pPr eaLnBrk="1" hangingPunct="1">
              <a:spcBef>
                <a:spcPct val="0"/>
              </a:spcBef>
              <a:buFontTx/>
              <a:buNone/>
            </a:pPr>
            <a:endParaRPr lang="cs-CZ" altLang="cs-CZ" sz="2000" b="1" dirty="0">
              <a:latin typeface="Calibri" pitchFamily="34" charset="0"/>
            </a:endParaRPr>
          </a:p>
        </p:txBody>
      </p:sp>
    </p:spTree>
    <p:extLst>
      <p:ext uri="{BB962C8B-B14F-4D97-AF65-F5344CB8AC3E}">
        <p14:creationId xmlns:p14="http://schemas.microsoft.com/office/powerpoint/2010/main" val="649852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Inaktivace chromosomu </a:t>
            </a:r>
            <a:r>
              <a:rPr lang="cs-CZ" sz="4000" dirty="0" smtClean="0">
                <a:solidFill>
                  <a:srgbClr val="C00000"/>
                </a:solidFill>
              </a:rPr>
              <a:t>X – ukázka spolupráce epigenetických nástrojů</a:t>
            </a:r>
            <a:endParaRPr lang="en-US" sz="4000" dirty="0">
              <a:solidFill>
                <a:srgbClr val="C00000"/>
              </a:solidFill>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451" y="1988840"/>
            <a:ext cx="3753846" cy="2910006"/>
          </a:xfrm>
          <a:prstGeom prst="rect">
            <a:avLst/>
          </a:prstGeom>
        </p:spPr>
      </p:pic>
      <p:pic>
        <p:nvPicPr>
          <p:cNvPr id="5" name="Picture 26" descr="barr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921" y="5280643"/>
            <a:ext cx="1617662"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3779911" y="5474565"/>
            <a:ext cx="5131469" cy="769441"/>
          </a:xfrm>
          <a:prstGeom prst="rect">
            <a:avLst/>
          </a:prstGeom>
          <a:noFill/>
        </p:spPr>
        <p:txBody>
          <a:bodyPr wrap="none" rtlCol="0">
            <a:spAutoFit/>
          </a:bodyPr>
          <a:lstStyle/>
          <a:p>
            <a:r>
              <a:rPr lang="cs-CZ" sz="2200" dirty="0" err="1" smtClean="0"/>
              <a:t>Xic</a:t>
            </a:r>
            <a:r>
              <a:rPr lang="cs-CZ" sz="2200" dirty="0" smtClean="0"/>
              <a:t> = X-</a:t>
            </a:r>
            <a:r>
              <a:rPr lang="cs-CZ" sz="2200" dirty="0" err="1" smtClean="0"/>
              <a:t>inactivation</a:t>
            </a:r>
            <a:r>
              <a:rPr lang="cs-CZ" sz="2200" dirty="0" smtClean="0"/>
              <a:t> center</a:t>
            </a:r>
          </a:p>
          <a:p>
            <a:r>
              <a:rPr lang="cs-CZ" sz="2200" dirty="0" err="1" smtClean="0"/>
              <a:t>Xist</a:t>
            </a:r>
            <a:r>
              <a:rPr lang="cs-CZ" sz="2200" dirty="0" smtClean="0"/>
              <a:t> (</a:t>
            </a:r>
            <a:r>
              <a:rPr lang="en-US" sz="2200" dirty="0" smtClean="0"/>
              <a:t>X-inactive </a:t>
            </a:r>
            <a:r>
              <a:rPr lang="en-US" sz="2200" dirty="0"/>
              <a:t>specific </a:t>
            </a:r>
            <a:r>
              <a:rPr lang="en-US" sz="2200" dirty="0" smtClean="0"/>
              <a:t>transcript</a:t>
            </a:r>
            <a:r>
              <a:rPr lang="cs-CZ" sz="2200" dirty="0" smtClean="0"/>
              <a:t>) = </a:t>
            </a:r>
            <a:r>
              <a:rPr lang="cs-CZ" sz="2200" dirty="0" err="1" smtClean="0"/>
              <a:t>lncRNA</a:t>
            </a:r>
            <a:endParaRPr lang="cs-CZ" sz="2200" dirty="0" smtClean="0"/>
          </a:p>
        </p:txBody>
      </p:sp>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3731874"/>
            <a:ext cx="3754606" cy="1166972"/>
          </a:xfrm>
          <a:prstGeom prst="rect">
            <a:avLst/>
          </a:prstGeom>
        </p:spPr>
      </p:pic>
      <p:sp>
        <p:nvSpPr>
          <p:cNvPr id="8" name="TextovéPole 7"/>
          <p:cNvSpPr txBox="1"/>
          <p:nvPr/>
        </p:nvSpPr>
        <p:spPr>
          <a:xfrm>
            <a:off x="5783386" y="3069539"/>
            <a:ext cx="1763881" cy="430887"/>
          </a:xfrm>
          <a:prstGeom prst="rect">
            <a:avLst/>
          </a:prstGeom>
          <a:noFill/>
        </p:spPr>
        <p:txBody>
          <a:bodyPr wrap="none" rtlCol="0">
            <a:spAutoFit/>
          </a:bodyPr>
          <a:lstStyle/>
          <a:p>
            <a:r>
              <a:rPr lang="cs-CZ" sz="2200" dirty="0" smtClean="0"/>
              <a:t>chromosom X</a:t>
            </a:r>
            <a:endParaRPr lang="en-US" sz="2200" dirty="0" err="1" smtClean="0"/>
          </a:p>
        </p:txBody>
      </p:sp>
    </p:spTree>
    <p:extLst>
      <p:ext uri="{BB962C8B-B14F-4D97-AF65-F5344CB8AC3E}">
        <p14:creationId xmlns:p14="http://schemas.microsoft.com/office/powerpoint/2010/main" val="378619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solidFill>
                  <a:srgbClr val="C00000"/>
                </a:solidFill>
              </a:rPr>
              <a:t>Inaktivace chromosomu X</a:t>
            </a:r>
            <a:endParaRPr lang="en-US"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772816"/>
            <a:ext cx="8176751" cy="3528392"/>
          </a:xfrm>
          <a:prstGeom prst="rect">
            <a:avLst/>
          </a:prstGeom>
        </p:spPr>
      </p:pic>
      <p:sp>
        <p:nvSpPr>
          <p:cNvPr id="5" name="Obdélník 4"/>
          <p:cNvSpPr/>
          <p:nvPr/>
        </p:nvSpPr>
        <p:spPr>
          <a:xfrm>
            <a:off x="6804248" y="1556792"/>
            <a:ext cx="2160240" cy="4176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4932040" y="1556792"/>
            <a:ext cx="2232248" cy="4176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2843808" y="1556792"/>
            <a:ext cx="2160240" cy="4032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Skupina 9"/>
          <p:cNvGrpSpPr/>
          <p:nvPr/>
        </p:nvGrpSpPr>
        <p:grpSpPr>
          <a:xfrm>
            <a:off x="1403648" y="1772816"/>
            <a:ext cx="1440160" cy="3168352"/>
            <a:chOff x="1403648" y="1772816"/>
            <a:chExt cx="1440160" cy="3168352"/>
          </a:xfrm>
        </p:grpSpPr>
        <p:sp>
          <p:nvSpPr>
            <p:cNvPr id="8" name="Obdélník 7"/>
            <p:cNvSpPr/>
            <p:nvPr/>
          </p:nvSpPr>
          <p:spPr>
            <a:xfrm>
              <a:off x="1403648" y="2348880"/>
              <a:ext cx="1440160" cy="2592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1907704" y="1772816"/>
              <a:ext cx="936104"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350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204864"/>
            <a:ext cx="8229600" cy="1143000"/>
          </a:xfrm>
        </p:spPr>
        <p:txBody>
          <a:bodyPr/>
          <a:lstStyle/>
          <a:p>
            <a:r>
              <a:rPr lang="cs-CZ" dirty="0" smtClean="0"/>
              <a:t>Už víme jak, teď ještě proč.</a:t>
            </a:r>
            <a:endParaRPr lang="en-US" dirty="0"/>
          </a:p>
        </p:txBody>
      </p:sp>
    </p:spTree>
    <p:extLst>
      <p:ext uri="{BB962C8B-B14F-4D97-AF65-F5344CB8AC3E}">
        <p14:creationId xmlns:p14="http://schemas.microsoft.com/office/powerpoint/2010/main" val="3650228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3838" y="0"/>
            <a:ext cx="8229600" cy="1143000"/>
          </a:xfrm>
        </p:spPr>
        <p:txBody>
          <a:bodyPr>
            <a:normAutofit/>
          </a:bodyPr>
          <a:lstStyle/>
          <a:p>
            <a:r>
              <a:rPr lang="cs-CZ" sz="4000" dirty="0">
                <a:solidFill>
                  <a:srgbClr val="C00000"/>
                </a:solidFill>
              </a:rPr>
              <a:t>K čemu je </a:t>
            </a:r>
            <a:r>
              <a:rPr lang="cs-CZ" sz="4000" dirty="0" err="1">
                <a:solidFill>
                  <a:srgbClr val="C00000"/>
                </a:solidFill>
              </a:rPr>
              <a:t>epigenom</a:t>
            </a:r>
            <a:endParaRPr lang="en-US" sz="4000" dirty="0">
              <a:solidFill>
                <a:srgbClr val="C00000"/>
              </a:solidFill>
            </a:endParaRPr>
          </a:p>
        </p:txBody>
      </p:sp>
      <p:sp>
        <p:nvSpPr>
          <p:cNvPr id="3" name="TextovéPole 2"/>
          <p:cNvSpPr txBox="1"/>
          <p:nvPr/>
        </p:nvSpPr>
        <p:spPr>
          <a:xfrm>
            <a:off x="472750" y="993371"/>
            <a:ext cx="8275714" cy="1600438"/>
          </a:xfrm>
          <a:prstGeom prst="rect">
            <a:avLst/>
          </a:prstGeom>
          <a:noFill/>
        </p:spPr>
        <p:txBody>
          <a:bodyPr wrap="square" rtlCol="0">
            <a:spAutoFit/>
          </a:bodyPr>
          <a:lstStyle/>
          <a:p>
            <a:pPr marL="342900" indent="-342900">
              <a:spcBef>
                <a:spcPts val="600"/>
              </a:spcBef>
              <a:buFont typeface="+mj-lt"/>
              <a:buAutoNum type="arabicPeriod"/>
            </a:pPr>
            <a:r>
              <a:rPr lang="cs-CZ" sz="2200" b="1" dirty="0" smtClean="0">
                <a:solidFill>
                  <a:srgbClr val="009900"/>
                </a:solidFill>
              </a:rPr>
              <a:t>Přizpůsobení konkrétnímu prostředí</a:t>
            </a:r>
          </a:p>
          <a:p>
            <a:pPr marL="742950" lvl="1" indent="-285750">
              <a:spcBef>
                <a:spcPts val="600"/>
              </a:spcBef>
              <a:buFont typeface="Arial" panose="020B0604020202020204" pitchFamily="34" charset="0"/>
              <a:buChar char="•"/>
            </a:pPr>
            <a:r>
              <a:rPr lang="cs-CZ" sz="2200" dirty="0" smtClean="0"/>
              <a:t>Změny v DNA jsou </a:t>
            </a:r>
            <a:r>
              <a:rPr lang="en-US" sz="2200" dirty="0" err="1" smtClean="0"/>
              <a:t>vz</a:t>
            </a:r>
            <a:r>
              <a:rPr lang="cs-CZ" sz="2200" dirty="0" err="1" smtClean="0"/>
              <a:t>ácné</a:t>
            </a:r>
            <a:r>
              <a:rPr lang="cs-CZ" sz="2200" dirty="0" smtClean="0"/>
              <a:t> </a:t>
            </a:r>
            <a:r>
              <a:rPr lang="cs-CZ" sz="2200" dirty="0" smtClean="0">
                <a:sym typeface="Wingdings" panose="05000000000000000000" pitchFamily="2" charset="2"/>
              </a:rPr>
              <a:t> genom se vyvíjí pomalu</a:t>
            </a:r>
          </a:p>
          <a:p>
            <a:pPr marL="742950" lvl="1" indent="-285750">
              <a:spcBef>
                <a:spcPts val="600"/>
              </a:spcBef>
              <a:buFont typeface="Arial" panose="020B0604020202020204" pitchFamily="34" charset="0"/>
              <a:buChar char="•"/>
            </a:pPr>
            <a:r>
              <a:rPr lang="cs-CZ" sz="2200" dirty="0" smtClean="0">
                <a:sym typeface="Wingdings" panose="05000000000000000000" pitchFamily="2" charset="2"/>
              </a:rPr>
              <a:t>Prostředí se mění rychle </a:t>
            </a:r>
            <a:r>
              <a:rPr lang="en-US" sz="2200" dirty="0" smtClean="0">
                <a:sym typeface="Wingdings" panose="05000000000000000000" pitchFamily="2" charset="2"/>
              </a:rPr>
              <a:t> </a:t>
            </a:r>
            <a:r>
              <a:rPr lang="cs-CZ" sz="2200" dirty="0" smtClean="0">
                <a:sym typeface="Wingdings" panose="05000000000000000000" pitchFamily="2" charset="2"/>
              </a:rPr>
              <a:t>potřeba mít prostředek, jak fungování genomu přizpůsobit pro konkrétní prostředí </a:t>
            </a:r>
            <a:r>
              <a:rPr lang="en-US" sz="2200" dirty="0" smtClean="0">
                <a:sym typeface="Wingdings" panose="05000000000000000000" pitchFamily="2" charset="2"/>
              </a:rPr>
              <a:t> </a:t>
            </a:r>
            <a:endParaRPr lang="cs-CZ" sz="2200" dirty="0" smtClean="0">
              <a:sym typeface="Wingdings" panose="05000000000000000000" pitchFamily="2" charset="2"/>
            </a:endParaRPr>
          </a:p>
        </p:txBody>
      </p:sp>
      <p:pic>
        <p:nvPicPr>
          <p:cNvPr id="4" name="Picture 6" descr="http://entomologytoday.files.wordpress.com/2014/01/camponotus-discolor-aw-wpfi.jpg?w=410&amp;h=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074" y="4355182"/>
            <a:ext cx="3552825"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300" y="2996952"/>
            <a:ext cx="3767138" cy="136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019524"/>
            <a:ext cx="32353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11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a:xfrm>
            <a:off x="468313" y="-26988"/>
            <a:ext cx="8229600" cy="1143001"/>
          </a:xfrm>
        </p:spPr>
        <p:txBody>
          <a:bodyPr/>
          <a:lstStyle/>
          <a:p>
            <a:r>
              <a:rPr lang="cs-CZ" altLang="cs-CZ" sz="4000" dirty="0" smtClean="0">
                <a:solidFill>
                  <a:srgbClr val="C00000"/>
                </a:solidFill>
                <a:latin typeface="Calibri" pitchFamily="34" charset="0"/>
              </a:rPr>
              <a:t>Metylace DNA a kasty u včely</a:t>
            </a: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96975"/>
            <a:ext cx="5903913" cy="367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0" name="TextovéPole 3"/>
          <p:cNvSpPr txBox="1">
            <a:spLocks noChangeArrowheads="1"/>
          </p:cNvSpPr>
          <p:nvPr/>
        </p:nvSpPr>
        <p:spPr bwMode="auto">
          <a:xfrm>
            <a:off x="539750" y="5229225"/>
            <a:ext cx="5981700"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200"/>
              </a:spcAft>
            </a:pPr>
            <a:r>
              <a:rPr lang="cs-CZ" altLang="cs-CZ" sz="2200">
                <a:latin typeface="Calibri" pitchFamily="34" charset="0"/>
              </a:rPr>
              <a:t>Královny méně metylace v genomu</a:t>
            </a:r>
          </a:p>
          <a:p>
            <a:pPr eaLnBrk="1" hangingPunct="1">
              <a:spcBef>
                <a:spcPct val="0"/>
              </a:spcBef>
              <a:spcAft>
                <a:spcPts val="1200"/>
              </a:spcAft>
            </a:pPr>
            <a:r>
              <a:rPr lang="cs-CZ" altLang="cs-CZ" sz="2200">
                <a:latin typeface="Calibri" pitchFamily="34" charset="0"/>
              </a:rPr>
              <a:t>Mateří kašička obsahuje inhibitory Dnmt a HDAC</a:t>
            </a:r>
          </a:p>
          <a:p>
            <a:pPr eaLnBrk="1" hangingPunct="1">
              <a:spcBef>
                <a:spcPct val="0"/>
              </a:spcBef>
              <a:spcAft>
                <a:spcPts val="1200"/>
              </a:spcAft>
            </a:pPr>
            <a:r>
              <a:rPr lang="cs-CZ" altLang="cs-CZ" sz="2200">
                <a:latin typeface="Calibri" pitchFamily="34" charset="0"/>
              </a:rPr>
              <a:t>RNAi Dnmt3 </a:t>
            </a:r>
            <a:r>
              <a:rPr lang="cs-CZ" altLang="cs-CZ" sz="2200">
                <a:latin typeface="Calibri" pitchFamily="34" charset="0"/>
                <a:sym typeface="Wingdings" pitchFamily="2" charset="2"/>
              </a:rPr>
              <a:t> vývoj v královnu</a:t>
            </a:r>
            <a:endParaRPr lang="cs-CZ" altLang="cs-CZ" sz="2200">
              <a:latin typeface="Calibri" pitchFamily="34" charset="0"/>
            </a:endParaRPr>
          </a:p>
        </p:txBody>
      </p:sp>
    </p:spTree>
    <p:extLst>
      <p:ext uri="{BB962C8B-B14F-4D97-AF65-F5344CB8AC3E}">
        <p14:creationId xmlns:p14="http://schemas.microsoft.com/office/powerpoint/2010/main" val="1639590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3838" y="0"/>
            <a:ext cx="8229600" cy="1143000"/>
          </a:xfrm>
        </p:spPr>
        <p:txBody>
          <a:bodyPr>
            <a:normAutofit/>
          </a:bodyPr>
          <a:lstStyle/>
          <a:p>
            <a:r>
              <a:rPr lang="cs-CZ" sz="4000" dirty="0">
                <a:solidFill>
                  <a:srgbClr val="C00000"/>
                </a:solidFill>
              </a:rPr>
              <a:t>K čemu je </a:t>
            </a:r>
            <a:r>
              <a:rPr lang="cs-CZ" sz="4000" dirty="0" err="1">
                <a:solidFill>
                  <a:srgbClr val="C00000"/>
                </a:solidFill>
              </a:rPr>
              <a:t>epigenom</a:t>
            </a:r>
            <a:endParaRPr lang="en-US" sz="4000" dirty="0">
              <a:solidFill>
                <a:srgbClr val="C00000"/>
              </a:solidFill>
            </a:endParaRPr>
          </a:p>
        </p:txBody>
      </p:sp>
      <p:sp>
        <p:nvSpPr>
          <p:cNvPr id="3" name="TextovéPole 2"/>
          <p:cNvSpPr txBox="1"/>
          <p:nvPr/>
        </p:nvSpPr>
        <p:spPr>
          <a:xfrm>
            <a:off x="472750" y="1268760"/>
            <a:ext cx="7920880" cy="1184940"/>
          </a:xfrm>
          <a:prstGeom prst="rect">
            <a:avLst/>
          </a:prstGeom>
          <a:noFill/>
        </p:spPr>
        <p:txBody>
          <a:bodyPr wrap="square" rtlCol="0">
            <a:spAutoFit/>
          </a:bodyPr>
          <a:lstStyle/>
          <a:p>
            <a:pPr marL="457200" indent="-457200">
              <a:spcBef>
                <a:spcPts val="600"/>
              </a:spcBef>
              <a:buFont typeface="+mj-lt"/>
              <a:buAutoNum type="arabicPeriod" startAt="2"/>
            </a:pPr>
            <a:r>
              <a:rPr lang="cs-CZ" sz="2200" b="1" dirty="0" smtClean="0">
                <a:solidFill>
                  <a:srgbClr val="009900"/>
                </a:solidFill>
                <a:sym typeface="Wingdings" panose="05000000000000000000" pitchFamily="2" charset="2"/>
              </a:rPr>
              <a:t>Diferenciace </a:t>
            </a:r>
            <a:r>
              <a:rPr lang="cs-CZ" sz="2200" b="1" dirty="0">
                <a:solidFill>
                  <a:srgbClr val="009900"/>
                </a:solidFill>
                <a:sym typeface="Wingdings" panose="05000000000000000000" pitchFamily="2" charset="2"/>
              </a:rPr>
              <a:t>buněk v mnohobuněčném organismu</a:t>
            </a:r>
          </a:p>
          <a:p>
            <a:pPr lvl="1">
              <a:spcBef>
                <a:spcPts val="600"/>
              </a:spcBef>
            </a:pPr>
            <a:r>
              <a:rPr lang="cs-CZ" sz="2200" dirty="0" smtClean="0">
                <a:sym typeface="Wingdings" panose="05000000000000000000" pitchFamily="2" charset="2"/>
              </a:rPr>
              <a:t>Každá buňka v mnohobuněčném organismu obsahuje kompletní genom, ale potřebuje z něj jen určité geny. </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9030" y="2780928"/>
            <a:ext cx="5268319"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58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3838" y="0"/>
            <a:ext cx="8229600" cy="1143000"/>
          </a:xfrm>
        </p:spPr>
        <p:txBody>
          <a:bodyPr>
            <a:normAutofit/>
          </a:bodyPr>
          <a:lstStyle/>
          <a:p>
            <a:r>
              <a:rPr lang="cs-CZ" sz="4000" dirty="0">
                <a:solidFill>
                  <a:srgbClr val="C00000"/>
                </a:solidFill>
              </a:rPr>
              <a:t>K čemu je </a:t>
            </a:r>
            <a:r>
              <a:rPr lang="cs-CZ" sz="4000" dirty="0" err="1">
                <a:solidFill>
                  <a:srgbClr val="C00000"/>
                </a:solidFill>
              </a:rPr>
              <a:t>epigenom</a:t>
            </a:r>
            <a:endParaRPr lang="en-US" sz="4000" dirty="0">
              <a:solidFill>
                <a:srgbClr val="C00000"/>
              </a:solidFill>
            </a:endParaRPr>
          </a:p>
        </p:txBody>
      </p:sp>
      <p:sp>
        <p:nvSpPr>
          <p:cNvPr id="3" name="TextovéPole 2"/>
          <p:cNvSpPr txBox="1"/>
          <p:nvPr/>
        </p:nvSpPr>
        <p:spPr>
          <a:xfrm>
            <a:off x="462382" y="1268760"/>
            <a:ext cx="7920880" cy="1492716"/>
          </a:xfrm>
          <a:prstGeom prst="rect">
            <a:avLst/>
          </a:prstGeom>
          <a:noFill/>
        </p:spPr>
        <p:txBody>
          <a:bodyPr wrap="square" rtlCol="0">
            <a:spAutoFit/>
          </a:bodyPr>
          <a:lstStyle/>
          <a:p>
            <a:pPr marL="457200" indent="-457200">
              <a:spcBef>
                <a:spcPts val="600"/>
              </a:spcBef>
              <a:buFont typeface="+mj-lt"/>
              <a:buAutoNum type="arabicPeriod" startAt="3"/>
            </a:pPr>
            <a:r>
              <a:rPr lang="cs-CZ" sz="2200" b="1" dirty="0" smtClean="0">
                <a:solidFill>
                  <a:srgbClr val="009900"/>
                </a:solidFill>
                <a:sym typeface="Wingdings" panose="05000000000000000000" pitchFamily="2" charset="2"/>
              </a:rPr>
              <a:t>Umlčení </a:t>
            </a:r>
            <a:r>
              <a:rPr lang="cs-CZ" sz="2200" b="1" dirty="0">
                <a:solidFill>
                  <a:srgbClr val="009900"/>
                </a:solidFill>
                <a:sym typeface="Wingdings" panose="05000000000000000000" pitchFamily="2" charset="2"/>
              </a:rPr>
              <a:t>mobilních </a:t>
            </a:r>
            <a:r>
              <a:rPr lang="cs-CZ" sz="2200" b="1" dirty="0" smtClean="0">
                <a:solidFill>
                  <a:srgbClr val="009900"/>
                </a:solidFill>
                <a:sym typeface="Wingdings" panose="05000000000000000000" pitchFamily="2" charset="2"/>
              </a:rPr>
              <a:t>elementů</a:t>
            </a:r>
            <a:endParaRPr lang="cs-CZ" sz="2200" b="1" dirty="0">
              <a:solidFill>
                <a:srgbClr val="009900"/>
              </a:solidFill>
              <a:sym typeface="Wingdings" panose="05000000000000000000" pitchFamily="2" charset="2"/>
            </a:endParaRPr>
          </a:p>
          <a:p>
            <a:pPr marL="342900" indent="-342900">
              <a:spcBef>
                <a:spcPts val="3000"/>
              </a:spcBef>
              <a:buFont typeface="+mj-lt"/>
              <a:buAutoNum type="arabicPeriod" startAt="3"/>
            </a:pPr>
            <a:r>
              <a:rPr lang="cs-CZ" sz="2200" b="1" dirty="0" smtClean="0">
                <a:solidFill>
                  <a:srgbClr val="009900"/>
                </a:solidFill>
                <a:sym typeface="Wingdings" panose="05000000000000000000" pitchFamily="2" charset="2"/>
              </a:rPr>
              <a:t>  Genomový </a:t>
            </a:r>
            <a:r>
              <a:rPr lang="cs-CZ" sz="2200" b="1" dirty="0">
                <a:solidFill>
                  <a:srgbClr val="009900"/>
                </a:solidFill>
                <a:sym typeface="Wingdings" panose="05000000000000000000" pitchFamily="2" charset="2"/>
              </a:rPr>
              <a:t>imprinting </a:t>
            </a:r>
            <a:r>
              <a:rPr lang="cs-CZ" sz="2200" dirty="0" smtClean="0">
                <a:sym typeface="Wingdings" panose="05000000000000000000" pitchFamily="2" charset="2"/>
              </a:rPr>
              <a:t>– u savců a rostlin, pravděpodobně souboj rodičů o zdroje (teorie rodičovského konfliktu)</a:t>
            </a:r>
          </a:p>
        </p:txBody>
      </p:sp>
    </p:spTree>
    <p:extLst>
      <p:ext uri="{BB962C8B-B14F-4D97-AF65-F5344CB8AC3E}">
        <p14:creationId xmlns:p14="http://schemas.microsoft.com/office/powerpoint/2010/main" val="4252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611188" y="30163"/>
            <a:ext cx="8229600" cy="1143000"/>
          </a:xfrm>
        </p:spPr>
        <p:txBody>
          <a:bodyPr>
            <a:normAutofit/>
          </a:bodyPr>
          <a:lstStyle/>
          <a:p>
            <a:r>
              <a:rPr lang="cs-CZ" altLang="cs-CZ" sz="4000" dirty="0">
                <a:solidFill>
                  <a:srgbClr val="C00000"/>
                </a:solidFill>
              </a:rPr>
              <a:t>Genomový imprinting</a:t>
            </a:r>
          </a:p>
        </p:txBody>
      </p:sp>
      <p:sp>
        <p:nvSpPr>
          <p:cNvPr id="16387" name="TextovéPole 1"/>
          <p:cNvSpPr txBox="1">
            <a:spLocks noChangeArrowheads="1"/>
          </p:cNvSpPr>
          <p:nvPr/>
        </p:nvSpPr>
        <p:spPr bwMode="auto">
          <a:xfrm>
            <a:off x="342900" y="1341438"/>
            <a:ext cx="849788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marL="800100" indent="-34290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2400"/>
              </a:spcBef>
            </a:pPr>
            <a:r>
              <a:rPr lang="cs-CZ" altLang="cs-CZ" sz="2200" b="1" dirty="0" smtClean="0">
                <a:latin typeface="Calibri" pitchFamily="34" charset="0"/>
              </a:rPr>
              <a:t>Alely od otce i od matky jsou u většiny genů exprimovány stejně</a:t>
            </a:r>
          </a:p>
          <a:p>
            <a:pPr eaLnBrk="1" hangingPunct="1">
              <a:spcBef>
                <a:spcPts val="2400"/>
              </a:spcBef>
            </a:pPr>
            <a:r>
              <a:rPr lang="cs-CZ" altLang="cs-CZ" sz="2200" b="1" dirty="0" smtClean="0">
                <a:latin typeface="Calibri" pitchFamily="34" charset="0"/>
              </a:rPr>
              <a:t>Existují výjimky (tj. </a:t>
            </a:r>
            <a:r>
              <a:rPr lang="cs-CZ" altLang="cs-CZ" sz="2200" b="1" dirty="0" err="1" smtClean="0">
                <a:latin typeface="Calibri" pitchFamily="34" charset="0"/>
              </a:rPr>
              <a:t>maternální</a:t>
            </a:r>
            <a:r>
              <a:rPr lang="cs-CZ" altLang="cs-CZ" sz="2200" b="1" dirty="0" smtClean="0">
                <a:latin typeface="Calibri" pitchFamily="34" charset="0"/>
              </a:rPr>
              <a:t> alela aktivní, </a:t>
            </a:r>
            <a:r>
              <a:rPr lang="cs-CZ" altLang="cs-CZ" sz="2200" b="1" dirty="0" err="1" smtClean="0">
                <a:latin typeface="Calibri" pitchFamily="34" charset="0"/>
              </a:rPr>
              <a:t>paternální</a:t>
            </a:r>
            <a:r>
              <a:rPr lang="cs-CZ" altLang="cs-CZ" sz="2200" b="1" dirty="0" smtClean="0">
                <a:latin typeface="Calibri" pitchFamily="34" charset="0"/>
              </a:rPr>
              <a:t> umlčena, nebo naopak) = </a:t>
            </a:r>
            <a:r>
              <a:rPr lang="cs-CZ" altLang="cs-CZ" sz="2200" b="1" dirty="0" smtClean="0">
                <a:solidFill>
                  <a:srgbClr val="FF0000"/>
                </a:solidFill>
                <a:latin typeface="Calibri" pitchFamily="34" charset="0"/>
              </a:rPr>
              <a:t>genomový imprinting</a:t>
            </a:r>
          </a:p>
          <a:p>
            <a:pPr eaLnBrk="1" hangingPunct="1">
              <a:spcBef>
                <a:spcPts val="2400"/>
              </a:spcBef>
            </a:pPr>
            <a:r>
              <a:rPr lang="cs-CZ" altLang="cs-CZ" sz="2200" dirty="0" smtClean="0">
                <a:latin typeface="Calibri" pitchFamily="34" charset="0"/>
              </a:rPr>
              <a:t>Výskyt </a:t>
            </a:r>
            <a:r>
              <a:rPr lang="cs-CZ" altLang="cs-CZ" sz="2200" dirty="0">
                <a:latin typeface="Calibri" pitchFamily="34" charset="0"/>
              </a:rPr>
              <a:t>u </a:t>
            </a:r>
            <a:r>
              <a:rPr lang="cs-CZ" altLang="cs-CZ" sz="2200" dirty="0" smtClean="0">
                <a:latin typeface="Calibri" pitchFamily="34" charset="0"/>
              </a:rPr>
              <a:t>savců (kromě vejcorodých), krytosemenných rostlin a některého hmyzu</a:t>
            </a:r>
            <a:endParaRPr lang="cs-CZ" altLang="cs-CZ" sz="2200" dirty="0">
              <a:latin typeface="Calibri" pitchFamily="34" charset="0"/>
            </a:endParaRPr>
          </a:p>
        </p:txBody>
      </p:sp>
    </p:spTree>
    <p:extLst>
      <p:ext uri="{BB962C8B-B14F-4D97-AF65-F5344CB8AC3E}">
        <p14:creationId xmlns:p14="http://schemas.microsoft.com/office/powerpoint/2010/main" val="23440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189" y="1219200"/>
            <a:ext cx="3302127" cy="5262880"/>
          </a:xfrm>
          <a:prstGeom prst="rect">
            <a:avLst/>
          </a:prstGeom>
        </p:spPr>
      </p:pic>
      <p:sp>
        <p:nvSpPr>
          <p:cNvPr id="2" name="Nadpis 1"/>
          <p:cNvSpPr>
            <a:spLocks noGrp="1"/>
          </p:cNvSpPr>
          <p:nvPr>
            <p:ph type="title"/>
          </p:nvPr>
        </p:nvSpPr>
        <p:spPr>
          <a:xfrm>
            <a:off x="415290" y="0"/>
            <a:ext cx="8322310" cy="1325563"/>
          </a:xfrm>
        </p:spPr>
        <p:txBody>
          <a:bodyPr vert="horz" lIns="91440" tIns="45720" rIns="91440" bIns="45720" rtlCol="0" anchor="ctr">
            <a:normAutofit/>
          </a:bodyPr>
          <a:lstStyle/>
          <a:p>
            <a:pPr algn="ctr"/>
            <a:r>
              <a:rPr lang="cs-CZ" sz="4000" i="1" dirty="0" err="1">
                <a:solidFill>
                  <a:srgbClr val="C00000"/>
                </a:solidFill>
              </a:rPr>
              <a:t>Ac</a:t>
            </a:r>
            <a:r>
              <a:rPr lang="cs-CZ" sz="4000" i="1" dirty="0">
                <a:solidFill>
                  <a:srgbClr val="C00000"/>
                </a:solidFill>
              </a:rPr>
              <a:t>/</a:t>
            </a:r>
            <a:r>
              <a:rPr lang="cs-CZ" sz="4000" i="1" dirty="0" err="1">
                <a:solidFill>
                  <a:srgbClr val="C00000"/>
                </a:solidFill>
              </a:rPr>
              <a:t>Ds</a:t>
            </a:r>
            <a:r>
              <a:rPr lang="cs-CZ" sz="4000" dirty="0">
                <a:solidFill>
                  <a:srgbClr val="C00000"/>
                </a:solidFill>
              </a:rPr>
              <a:t> – první objevené </a:t>
            </a:r>
            <a:r>
              <a:rPr lang="cs-CZ" sz="4000" dirty="0" smtClean="0">
                <a:solidFill>
                  <a:srgbClr val="C00000"/>
                </a:solidFill>
              </a:rPr>
              <a:t>ME</a:t>
            </a:r>
            <a:endParaRPr lang="en-US" sz="4000" dirty="0">
              <a:solidFill>
                <a:srgbClr val="C00000"/>
              </a:solidFill>
            </a:endParaRPr>
          </a:p>
        </p:txBody>
      </p:sp>
      <p:sp>
        <p:nvSpPr>
          <p:cNvPr id="4" name="TextovéPole 3"/>
          <p:cNvSpPr txBox="1"/>
          <p:nvPr/>
        </p:nvSpPr>
        <p:spPr>
          <a:xfrm>
            <a:off x="274320" y="1432560"/>
            <a:ext cx="2021840" cy="707886"/>
          </a:xfrm>
          <a:prstGeom prst="rect">
            <a:avLst/>
          </a:prstGeom>
          <a:noFill/>
        </p:spPr>
        <p:txBody>
          <a:bodyPr wrap="square" rtlCol="0">
            <a:spAutoFit/>
          </a:bodyPr>
          <a:lstStyle/>
          <a:p>
            <a:r>
              <a:rPr lang="cs-CZ" sz="2000" dirty="0" smtClean="0"/>
              <a:t>homozygot pro alelu </a:t>
            </a:r>
            <a:r>
              <a:rPr lang="cs-CZ" sz="2000" i="1" dirty="0" smtClean="0"/>
              <a:t>C</a:t>
            </a:r>
            <a:r>
              <a:rPr lang="cs-CZ" sz="2000" dirty="0" smtClean="0"/>
              <a:t> (zbarvení) </a:t>
            </a:r>
            <a:endParaRPr lang="en-US" sz="2000" dirty="0" smtClean="0"/>
          </a:p>
        </p:txBody>
      </p:sp>
      <p:sp>
        <p:nvSpPr>
          <p:cNvPr id="5" name="TextovéPole 4"/>
          <p:cNvSpPr txBox="1"/>
          <p:nvPr/>
        </p:nvSpPr>
        <p:spPr>
          <a:xfrm>
            <a:off x="6390640" y="1432560"/>
            <a:ext cx="2580640" cy="707886"/>
          </a:xfrm>
          <a:prstGeom prst="rect">
            <a:avLst/>
          </a:prstGeom>
          <a:noFill/>
        </p:spPr>
        <p:txBody>
          <a:bodyPr wrap="square" rtlCol="0">
            <a:spAutoFit/>
          </a:bodyPr>
          <a:lstStyle/>
          <a:p>
            <a:r>
              <a:rPr lang="cs-CZ" sz="2000" dirty="0" smtClean="0"/>
              <a:t>homozygot pro alelu </a:t>
            </a:r>
            <a:r>
              <a:rPr lang="cs-CZ" sz="2000" i="1" dirty="0" err="1" smtClean="0"/>
              <a:t>C</a:t>
            </a:r>
            <a:r>
              <a:rPr lang="cs-CZ" sz="2000" i="1" baseline="30000" dirty="0" err="1" smtClean="0"/>
              <a:t>I</a:t>
            </a:r>
            <a:r>
              <a:rPr lang="cs-CZ" sz="2000" dirty="0" smtClean="0"/>
              <a:t> (inhibuje barevnost) </a:t>
            </a:r>
            <a:endParaRPr lang="en-US" sz="2000" dirty="0" smtClean="0"/>
          </a:p>
        </p:txBody>
      </p:sp>
      <p:pic>
        <p:nvPicPr>
          <p:cNvPr id="29700" name="Picture 4" descr="Související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722" y="2140446"/>
            <a:ext cx="1791474" cy="1791474"/>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Související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0640" y="2330063"/>
            <a:ext cx="2194927" cy="141224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9756" y="5537200"/>
            <a:ext cx="1388347" cy="1209040"/>
          </a:xfrm>
          <a:prstGeom prst="rect">
            <a:avLst/>
          </a:prstGeom>
        </p:spPr>
      </p:pic>
      <p:sp>
        <p:nvSpPr>
          <p:cNvPr id="8" name="Obdélník 7"/>
          <p:cNvSpPr/>
          <p:nvPr/>
        </p:nvSpPr>
        <p:spPr>
          <a:xfrm>
            <a:off x="2618740" y="3860800"/>
            <a:ext cx="2631440" cy="1960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Skupina 10"/>
          <p:cNvGrpSpPr/>
          <p:nvPr/>
        </p:nvGrpSpPr>
        <p:grpSpPr>
          <a:xfrm>
            <a:off x="3728720" y="5466080"/>
            <a:ext cx="2128392" cy="1280160"/>
            <a:chOff x="3728720" y="5466080"/>
            <a:chExt cx="2128392" cy="1280160"/>
          </a:xfrm>
        </p:grpSpPr>
        <p:sp>
          <p:nvSpPr>
            <p:cNvPr id="9" name="Obdélník 8"/>
            <p:cNvSpPr/>
            <p:nvPr/>
          </p:nvSpPr>
          <p:spPr>
            <a:xfrm>
              <a:off x="3891280" y="5466080"/>
              <a:ext cx="1965832" cy="128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3728720" y="6035040"/>
              <a:ext cx="411480" cy="467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bdélník 12"/>
          <p:cNvSpPr/>
          <p:nvPr/>
        </p:nvSpPr>
        <p:spPr>
          <a:xfrm>
            <a:off x="2697720" y="2052320"/>
            <a:ext cx="233148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4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7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97884"/>
            <a:ext cx="8229600" cy="1143000"/>
          </a:xfrm>
        </p:spPr>
        <p:txBody>
          <a:bodyPr>
            <a:normAutofit/>
          </a:bodyPr>
          <a:lstStyle/>
          <a:p>
            <a:r>
              <a:rPr lang="cs-CZ" sz="4000" dirty="0">
                <a:solidFill>
                  <a:srgbClr val="C00000"/>
                </a:solidFill>
              </a:rPr>
              <a:t>Savci musí mít oba rodiče</a:t>
            </a:r>
            <a:endParaRPr lang="en-US" sz="4000" dirty="0">
              <a:solidFill>
                <a:srgbClr val="C00000"/>
              </a:solidFill>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2348880"/>
            <a:ext cx="6156176" cy="4000991"/>
          </a:xfrm>
          <a:prstGeom prst="rect">
            <a:avLst/>
          </a:prstGeom>
        </p:spPr>
      </p:pic>
      <p:sp>
        <p:nvSpPr>
          <p:cNvPr id="4" name="TextovéPole 3"/>
          <p:cNvSpPr txBox="1"/>
          <p:nvPr/>
        </p:nvSpPr>
        <p:spPr>
          <a:xfrm>
            <a:off x="539552" y="1052736"/>
            <a:ext cx="8208912" cy="1107996"/>
          </a:xfrm>
          <a:prstGeom prst="rect">
            <a:avLst/>
          </a:prstGeom>
          <a:noFill/>
        </p:spPr>
        <p:txBody>
          <a:bodyPr wrap="square" rtlCol="0">
            <a:spAutoFit/>
          </a:bodyPr>
          <a:lstStyle/>
          <a:p>
            <a:r>
              <a:rPr lang="cs-CZ" altLang="cs-CZ" sz="2200" dirty="0" smtClean="0">
                <a:latin typeface="Calibri" pitchFamily="34" charset="0"/>
              </a:rPr>
              <a:t>V 80</a:t>
            </a:r>
            <a:r>
              <a:rPr lang="cs-CZ" altLang="cs-CZ" sz="2200" dirty="0">
                <a:latin typeface="Calibri" pitchFamily="34" charset="0"/>
              </a:rPr>
              <a:t>. letech 20. století u m</a:t>
            </a:r>
            <a:r>
              <a:rPr lang="en-US" altLang="cs-CZ" sz="2200" dirty="0">
                <a:latin typeface="Calibri" pitchFamily="34" charset="0"/>
              </a:rPr>
              <a:t>y</a:t>
            </a:r>
            <a:r>
              <a:rPr lang="cs-CZ" altLang="cs-CZ" sz="2200" dirty="0" err="1">
                <a:latin typeface="Calibri" pitchFamily="34" charset="0"/>
              </a:rPr>
              <a:t>ší</a:t>
            </a:r>
            <a:r>
              <a:rPr lang="cs-CZ" altLang="cs-CZ" sz="2200" dirty="0">
                <a:latin typeface="Calibri" pitchFamily="34" charset="0"/>
              </a:rPr>
              <a:t>  provedena výměna prvojader </a:t>
            </a:r>
            <a:r>
              <a:rPr lang="cs-CZ" altLang="cs-CZ" sz="2200" dirty="0" smtClean="0">
                <a:latin typeface="Calibri" pitchFamily="34" charset="0"/>
                <a:sym typeface="Wingdings" panose="05000000000000000000" pitchFamily="2" charset="2"/>
              </a:rPr>
              <a:t></a:t>
            </a:r>
            <a:r>
              <a:rPr lang="en-US" altLang="cs-CZ" sz="2200" dirty="0" smtClean="0">
                <a:latin typeface="Calibri" pitchFamily="34" charset="0"/>
                <a:sym typeface="Wingdings" panose="05000000000000000000" pitchFamily="2" charset="2"/>
              </a:rPr>
              <a:t> </a:t>
            </a:r>
            <a:r>
              <a:rPr lang="cs-CZ" altLang="cs-CZ" sz="2200" dirty="0" smtClean="0">
                <a:latin typeface="Calibri" pitchFamily="34" charset="0"/>
              </a:rPr>
              <a:t>vznik </a:t>
            </a:r>
            <a:r>
              <a:rPr lang="cs-CZ" altLang="cs-CZ" sz="2200" dirty="0">
                <a:latin typeface="Calibri" pitchFamily="34" charset="0"/>
              </a:rPr>
              <a:t>zygoty s pouze </a:t>
            </a:r>
            <a:r>
              <a:rPr lang="cs-CZ" altLang="cs-CZ" sz="2200" dirty="0" err="1">
                <a:latin typeface="Calibri" pitchFamily="34" charset="0"/>
              </a:rPr>
              <a:t>paternálním</a:t>
            </a:r>
            <a:r>
              <a:rPr lang="cs-CZ" altLang="cs-CZ" sz="2200" dirty="0">
                <a:latin typeface="Calibri" pitchFamily="34" charset="0"/>
              </a:rPr>
              <a:t> </a:t>
            </a:r>
            <a:r>
              <a:rPr lang="en-US" altLang="cs-CZ" sz="2200" dirty="0" smtClean="0">
                <a:latin typeface="Calibri" pitchFamily="34" charset="0"/>
              </a:rPr>
              <a:t>a</a:t>
            </a:r>
            <a:r>
              <a:rPr lang="cs-CZ" altLang="cs-CZ" sz="2200" dirty="0" smtClean="0">
                <a:latin typeface="Calibri" pitchFamily="34" charset="0"/>
              </a:rPr>
              <a:t> </a:t>
            </a:r>
            <a:r>
              <a:rPr lang="cs-CZ" altLang="cs-CZ" sz="2200" dirty="0" err="1">
                <a:latin typeface="Calibri" pitchFamily="34" charset="0"/>
              </a:rPr>
              <a:t>maternálním</a:t>
            </a:r>
            <a:r>
              <a:rPr lang="cs-CZ" altLang="cs-CZ" sz="2200" dirty="0">
                <a:latin typeface="Calibri" pitchFamily="34" charset="0"/>
              </a:rPr>
              <a:t> genomem</a:t>
            </a:r>
          </a:p>
          <a:p>
            <a:endParaRPr lang="en-US" sz="2200" dirty="0"/>
          </a:p>
        </p:txBody>
      </p:sp>
      <p:sp>
        <p:nvSpPr>
          <p:cNvPr id="5" name="Obdélník 4"/>
          <p:cNvSpPr/>
          <p:nvPr/>
        </p:nvSpPr>
        <p:spPr>
          <a:xfrm>
            <a:off x="5076056" y="2160732"/>
            <a:ext cx="2520280" cy="4580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0449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normAutofit/>
          </a:bodyPr>
          <a:lstStyle/>
          <a:p>
            <a:r>
              <a:rPr lang="cs-CZ" altLang="cs-CZ" sz="4000" dirty="0">
                <a:solidFill>
                  <a:srgbClr val="C00000"/>
                </a:solidFill>
              </a:rPr>
              <a:t>První objevené </a:t>
            </a:r>
            <a:r>
              <a:rPr lang="cs-CZ" altLang="cs-CZ" sz="4000" dirty="0" err="1">
                <a:solidFill>
                  <a:srgbClr val="C00000"/>
                </a:solidFill>
              </a:rPr>
              <a:t>imprintované</a:t>
            </a:r>
            <a:r>
              <a:rPr lang="cs-CZ" altLang="cs-CZ" sz="4000" dirty="0">
                <a:solidFill>
                  <a:srgbClr val="C00000"/>
                </a:solidFill>
              </a:rPr>
              <a:t> geny</a:t>
            </a:r>
          </a:p>
        </p:txBody>
      </p:sp>
      <p:sp>
        <p:nvSpPr>
          <p:cNvPr id="17411" name="TextovéPole 2"/>
          <p:cNvSpPr txBox="1">
            <a:spLocks noChangeArrowheads="1"/>
          </p:cNvSpPr>
          <p:nvPr/>
        </p:nvSpPr>
        <p:spPr bwMode="auto">
          <a:xfrm>
            <a:off x="684213" y="2039268"/>
            <a:ext cx="8208962" cy="315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3000"/>
              </a:spcAft>
              <a:buFontTx/>
              <a:buNone/>
              <a:defRPr/>
            </a:pPr>
            <a:r>
              <a:rPr lang="cs-CZ" altLang="cs-CZ" sz="2800" b="1" i="1" dirty="0" smtClean="0">
                <a:solidFill>
                  <a:srgbClr val="57AA1E"/>
                </a:solidFill>
                <a:latin typeface="Calibri" panose="020F0502020204030204" pitchFamily="34" charset="0"/>
              </a:rPr>
              <a:t>Igf2</a:t>
            </a:r>
            <a:r>
              <a:rPr lang="cs-CZ" altLang="cs-CZ" sz="2800" b="1" dirty="0" smtClean="0">
                <a:solidFill>
                  <a:srgbClr val="57AA1E"/>
                </a:solidFill>
                <a:latin typeface="Calibri" panose="020F0502020204030204" pitchFamily="34" charset="0"/>
              </a:rPr>
              <a:t> – růstový faktor</a:t>
            </a:r>
          </a:p>
          <a:p>
            <a:pPr marL="342900" indent="-342900" eaLnBrk="1" hangingPunct="1">
              <a:spcBef>
                <a:spcPct val="0"/>
              </a:spcBef>
              <a:spcAft>
                <a:spcPts val="3000"/>
              </a:spcAft>
              <a:defRPr/>
            </a:pPr>
            <a:r>
              <a:rPr lang="cs-CZ" altLang="cs-CZ" sz="2400" dirty="0" smtClean="0">
                <a:latin typeface="Calibri" panose="020F0502020204030204" pitchFamily="34" charset="0"/>
              </a:rPr>
              <a:t>u vačnatců a </a:t>
            </a:r>
            <a:r>
              <a:rPr lang="cs-CZ" altLang="cs-CZ" sz="2400" dirty="0" err="1" smtClean="0">
                <a:latin typeface="Calibri" panose="020F0502020204030204" pitchFamily="34" charset="0"/>
              </a:rPr>
              <a:t>placentálů</a:t>
            </a:r>
            <a:r>
              <a:rPr lang="cs-CZ" altLang="cs-CZ" sz="2400" dirty="0" smtClean="0">
                <a:latin typeface="Calibri" panose="020F0502020204030204" pitchFamily="34" charset="0"/>
              </a:rPr>
              <a:t> exprimována jen alela od otce</a:t>
            </a:r>
          </a:p>
          <a:p>
            <a:pPr marL="342900" indent="-342900" eaLnBrk="1" hangingPunct="1">
              <a:spcBef>
                <a:spcPct val="0"/>
              </a:spcBef>
              <a:spcAft>
                <a:spcPts val="3000"/>
              </a:spcAft>
              <a:defRPr/>
            </a:pPr>
            <a:r>
              <a:rPr lang="cs-CZ" altLang="cs-CZ" sz="2400" dirty="0" smtClean="0">
                <a:latin typeface="Calibri" panose="020F0502020204030204" pitchFamily="34" charset="0"/>
              </a:rPr>
              <a:t>delece otcovské kopie </a:t>
            </a:r>
            <a:r>
              <a:rPr lang="cs-CZ" altLang="cs-CZ" sz="2400" dirty="0" smtClean="0">
                <a:latin typeface="Calibri" panose="020F0502020204030204" pitchFamily="34" charset="0"/>
                <a:sym typeface="Wingdings" panose="05000000000000000000" pitchFamily="2" charset="2"/>
              </a:rPr>
              <a:t></a:t>
            </a:r>
            <a:r>
              <a:rPr lang="en-US" altLang="cs-CZ" sz="2400" dirty="0" smtClean="0">
                <a:latin typeface="Calibri" panose="020F0502020204030204" pitchFamily="34" charset="0"/>
                <a:sym typeface="Wingdings" panose="05000000000000000000" pitchFamily="2" charset="2"/>
              </a:rPr>
              <a:t> embryo 40</a:t>
            </a:r>
            <a:r>
              <a:rPr lang="cs-CZ" altLang="cs-CZ" sz="2400" dirty="0" smtClean="0">
                <a:latin typeface="Calibri" panose="020F0502020204030204" pitchFamily="34" charset="0"/>
                <a:sym typeface="Wingdings" panose="05000000000000000000" pitchFamily="2" charset="2"/>
              </a:rPr>
              <a:t>% normální velikosti</a:t>
            </a:r>
          </a:p>
          <a:p>
            <a:pPr marL="342900" indent="-342900" eaLnBrk="1" hangingPunct="1">
              <a:spcBef>
                <a:spcPct val="0"/>
              </a:spcBef>
              <a:spcAft>
                <a:spcPts val="3000"/>
              </a:spcAft>
              <a:defRPr/>
            </a:pPr>
            <a:r>
              <a:rPr lang="cs-CZ" altLang="cs-CZ" sz="2400" dirty="0" smtClean="0">
                <a:latin typeface="Calibri" panose="020F0502020204030204" pitchFamily="34" charset="0"/>
                <a:sym typeface="Wingdings" panose="05000000000000000000" pitchFamily="2" charset="2"/>
              </a:rPr>
              <a:t>2 </a:t>
            </a:r>
            <a:r>
              <a:rPr lang="cs-CZ" altLang="cs-CZ" sz="2400" dirty="0" err="1" smtClean="0">
                <a:latin typeface="Calibri" panose="020F0502020204030204" pitchFamily="34" charset="0"/>
                <a:sym typeface="Wingdings" panose="05000000000000000000" pitchFamily="2" charset="2"/>
              </a:rPr>
              <a:t>paternální</a:t>
            </a:r>
            <a:r>
              <a:rPr lang="cs-CZ" altLang="cs-CZ" sz="2400" dirty="0" smtClean="0">
                <a:latin typeface="Calibri" panose="020F0502020204030204" pitchFamily="34" charset="0"/>
                <a:sym typeface="Wingdings" panose="05000000000000000000" pitchFamily="2" charset="2"/>
              </a:rPr>
              <a:t> kopie u člověka </a:t>
            </a:r>
            <a:r>
              <a:rPr lang="en-US" altLang="cs-CZ" sz="2400" dirty="0" smtClean="0">
                <a:latin typeface="Calibri" panose="020F0502020204030204" pitchFamily="34" charset="0"/>
                <a:sym typeface="Wingdings" panose="05000000000000000000" pitchFamily="2" charset="2"/>
              </a:rPr>
              <a:t> Be</a:t>
            </a:r>
            <a:r>
              <a:rPr lang="cs-CZ" altLang="cs-CZ" sz="2400" dirty="0" smtClean="0">
                <a:latin typeface="Calibri" panose="020F0502020204030204" pitchFamily="34" charset="0"/>
                <a:sym typeface="Wingdings" panose="05000000000000000000" pitchFamily="2" charset="2"/>
              </a:rPr>
              <a:t>c</a:t>
            </a:r>
            <a:r>
              <a:rPr lang="en-US" altLang="cs-CZ" sz="2400" dirty="0" err="1" smtClean="0">
                <a:latin typeface="Calibri" panose="020F0502020204030204" pitchFamily="34" charset="0"/>
                <a:sym typeface="Wingdings" panose="05000000000000000000" pitchFamily="2" charset="2"/>
              </a:rPr>
              <a:t>kwith-Wiedermann</a:t>
            </a:r>
            <a:r>
              <a:rPr lang="cs-CZ" altLang="cs-CZ" sz="2400" dirty="0" smtClean="0">
                <a:latin typeface="Calibri" panose="020F0502020204030204" pitchFamily="34" charset="0"/>
                <a:sym typeface="Wingdings" panose="05000000000000000000" pitchFamily="2" charset="2"/>
              </a:rPr>
              <a:t>ů</a:t>
            </a:r>
            <a:r>
              <a:rPr lang="en-US" altLang="cs-CZ" sz="2400" dirty="0" smtClean="0">
                <a:latin typeface="Calibri" panose="020F0502020204030204" pitchFamily="34" charset="0"/>
                <a:sym typeface="Wingdings" panose="05000000000000000000" pitchFamily="2" charset="2"/>
              </a:rPr>
              <a:t>v </a:t>
            </a:r>
            <a:r>
              <a:rPr lang="en-US" altLang="cs-CZ" sz="2400" dirty="0" err="1" smtClean="0">
                <a:latin typeface="Calibri" panose="020F0502020204030204" pitchFamily="34" charset="0"/>
                <a:sym typeface="Wingdings" panose="05000000000000000000" pitchFamily="2" charset="2"/>
              </a:rPr>
              <a:t>syndrom</a:t>
            </a:r>
            <a:r>
              <a:rPr lang="en-US" altLang="cs-CZ" sz="2400" dirty="0" smtClean="0">
                <a:latin typeface="Calibri" panose="020F0502020204030204" pitchFamily="34" charset="0"/>
                <a:sym typeface="Wingdings" panose="05000000000000000000" pitchFamily="2" charset="2"/>
              </a:rPr>
              <a:t> =  p</a:t>
            </a:r>
            <a:r>
              <a:rPr lang="cs-CZ" altLang="cs-CZ" sz="2400" dirty="0" err="1" smtClean="0">
                <a:latin typeface="Calibri" panose="020F0502020204030204" pitchFamily="34" charset="0"/>
                <a:sym typeface="Wingdings" panose="05000000000000000000" pitchFamily="2" charset="2"/>
              </a:rPr>
              <a:t>řerostlý</a:t>
            </a:r>
            <a:r>
              <a:rPr lang="cs-CZ" altLang="cs-CZ" sz="2400" dirty="0" smtClean="0">
                <a:latin typeface="Calibri" panose="020F0502020204030204" pitchFamily="34" charset="0"/>
                <a:sym typeface="Wingdings" panose="05000000000000000000" pitchFamily="2" charset="2"/>
              </a:rPr>
              <a:t> plod a vysoký výskyt nádorů</a:t>
            </a:r>
            <a:endParaRPr lang="cs-CZ" altLang="cs-CZ" sz="2400" dirty="0" smtClean="0">
              <a:latin typeface="Calibri" panose="020F0502020204030204" pitchFamily="34" charset="0"/>
            </a:endParaRP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484313"/>
            <a:ext cx="1512888"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1484313"/>
            <a:ext cx="1609725"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71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a:xfrm>
            <a:off x="539750" y="125413"/>
            <a:ext cx="8229600" cy="1143000"/>
          </a:xfrm>
        </p:spPr>
        <p:txBody>
          <a:bodyPr>
            <a:normAutofit/>
          </a:bodyPr>
          <a:lstStyle/>
          <a:p>
            <a:r>
              <a:rPr lang="cs-CZ" altLang="cs-CZ" sz="4000" dirty="0">
                <a:solidFill>
                  <a:srgbClr val="C00000"/>
                </a:solidFill>
              </a:rPr>
              <a:t>První objevené </a:t>
            </a:r>
            <a:r>
              <a:rPr lang="cs-CZ" altLang="cs-CZ" sz="4000" dirty="0" err="1">
                <a:solidFill>
                  <a:srgbClr val="C00000"/>
                </a:solidFill>
              </a:rPr>
              <a:t>imprintované</a:t>
            </a:r>
            <a:r>
              <a:rPr lang="cs-CZ" altLang="cs-CZ" sz="4000" dirty="0">
                <a:solidFill>
                  <a:srgbClr val="C00000"/>
                </a:solidFill>
              </a:rPr>
              <a:t> geny</a:t>
            </a:r>
          </a:p>
        </p:txBody>
      </p:sp>
      <p:sp>
        <p:nvSpPr>
          <p:cNvPr id="18435" name="TextovéPole 2"/>
          <p:cNvSpPr txBox="1">
            <a:spLocks noChangeArrowheads="1"/>
          </p:cNvSpPr>
          <p:nvPr/>
        </p:nvSpPr>
        <p:spPr bwMode="auto">
          <a:xfrm>
            <a:off x="284163" y="1268413"/>
            <a:ext cx="4608512" cy="324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800"/>
              </a:spcAft>
              <a:buFontTx/>
              <a:buNone/>
              <a:defRPr/>
            </a:pPr>
            <a:r>
              <a:rPr lang="cs-CZ" altLang="cs-CZ" sz="2800" b="1" i="1" dirty="0" err="1" smtClean="0">
                <a:solidFill>
                  <a:srgbClr val="57AA1E"/>
                </a:solidFill>
                <a:latin typeface="Calibri" pitchFamily="34" charset="0"/>
              </a:rPr>
              <a:t>Igf2r</a:t>
            </a:r>
            <a:r>
              <a:rPr lang="cs-CZ" altLang="cs-CZ" sz="2800" b="1" i="1" dirty="0" smtClean="0">
                <a:solidFill>
                  <a:srgbClr val="57AA1E"/>
                </a:solidFill>
                <a:latin typeface="Calibri" pitchFamily="34" charset="0"/>
              </a:rPr>
              <a:t> </a:t>
            </a:r>
            <a:r>
              <a:rPr lang="cs-CZ" altLang="cs-CZ" sz="2800" b="1" dirty="0" smtClean="0">
                <a:solidFill>
                  <a:srgbClr val="57AA1E"/>
                </a:solidFill>
                <a:latin typeface="Calibri" pitchFamily="34" charset="0"/>
              </a:rPr>
              <a:t>– receptor </a:t>
            </a:r>
            <a:r>
              <a:rPr lang="cs-CZ" altLang="cs-CZ" sz="2800" b="1" i="1" dirty="0" err="1" smtClean="0">
                <a:solidFill>
                  <a:srgbClr val="57AA1E"/>
                </a:solidFill>
                <a:latin typeface="Calibri" pitchFamily="34" charset="0"/>
              </a:rPr>
              <a:t>Igf2</a:t>
            </a:r>
            <a:endParaRPr lang="cs-CZ" altLang="cs-CZ" sz="2800" b="1" i="1" dirty="0" smtClean="0">
              <a:solidFill>
                <a:srgbClr val="57AA1E"/>
              </a:solidFill>
              <a:latin typeface="Calibri" pitchFamily="34" charset="0"/>
            </a:endParaRPr>
          </a:p>
          <a:p>
            <a:pPr marL="342900" indent="-342900" eaLnBrk="1" hangingPunct="1">
              <a:spcBef>
                <a:spcPct val="0"/>
              </a:spcBef>
              <a:spcAft>
                <a:spcPts val="1800"/>
              </a:spcAft>
              <a:defRPr/>
            </a:pPr>
            <a:r>
              <a:rPr lang="cs-CZ" altLang="cs-CZ" sz="2200" dirty="0" smtClean="0">
                <a:latin typeface="Calibri" pitchFamily="34" charset="0"/>
              </a:rPr>
              <a:t>u vačnatců a </a:t>
            </a:r>
            <a:r>
              <a:rPr lang="cs-CZ" altLang="cs-CZ" sz="2200" dirty="0" err="1" smtClean="0">
                <a:latin typeface="Calibri" pitchFamily="34" charset="0"/>
              </a:rPr>
              <a:t>placentálů</a:t>
            </a:r>
            <a:r>
              <a:rPr lang="cs-CZ" altLang="cs-CZ" sz="2200" dirty="0" smtClean="0">
                <a:latin typeface="Calibri" pitchFamily="34" charset="0"/>
              </a:rPr>
              <a:t> aktivní jen </a:t>
            </a:r>
            <a:r>
              <a:rPr lang="cs-CZ" altLang="cs-CZ" sz="2200" dirty="0" err="1" smtClean="0">
                <a:latin typeface="Calibri" pitchFamily="34" charset="0"/>
              </a:rPr>
              <a:t>maternální</a:t>
            </a:r>
            <a:r>
              <a:rPr lang="cs-CZ" altLang="cs-CZ" sz="2200" dirty="0" smtClean="0">
                <a:latin typeface="Calibri" pitchFamily="34" charset="0"/>
              </a:rPr>
              <a:t> alela</a:t>
            </a:r>
          </a:p>
          <a:p>
            <a:pPr marL="342900" indent="-342900" eaLnBrk="1" hangingPunct="1">
              <a:spcBef>
                <a:spcPct val="0"/>
              </a:spcBef>
              <a:spcAft>
                <a:spcPts val="1800"/>
              </a:spcAft>
              <a:defRPr/>
            </a:pPr>
            <a:r>
              <a:rPr lang="cs-CZ" altLang="cs-CZ" sz="2200" dirty="0" smtClean="0">
                <a:latin typeface="Calibri" pitchFamily="34" charset="0"/>
              </a:rPr>
              <a:t>Produkt </a:t>
            </a:r>
            <a:r>
              <a:rPr lang="cs-CZ" altLang="cs-CZ" sz="2200" i="1" dirty="0" err="1" smtClean="0">
                <a:latin typeface="Calibri" pitchFamily="34" charset="0"/>
              </a:rPr>
              <a:t>Igf2r</a:t>
            </a:r>
            <a:r>
              <a:rPr lang="cs-CZ" altLang="cs-CZ" sz="2200" dirty="0" smtClean="0">
                <a:latin typeface="Calibri" pitchFamily="34" charset="0"/>
              </a:rPr>
              <a:t> chytá a likviduje produkt </a:t>
            </a:r>
            <a:r>
              <a:rPr lang="cs-CZ" altLang="cs-CZ" sz="2200" i="1" dirty="0" err="1" smtClean="0">
                <a:latin typeface="Calibri" pitchFamily="34" charset="0"/>
              </a:rPr>
              <a:t>Igf2</a:t>
            </a:r>
            <a:endParaRPr lang="cs-CZ" altLang="cs-CZ" sz="2200" i="1" dirty="0" smtClean="0">
              <a:latin typeface="Calibri" pitchFamily="34" charset="0"/>
            </a:endParaRPr>
          </a:p>
          <a:p>
            <a:pPr marL="342900" indent="-342900" eaLnBrk="1" hangingPunct="1">
              <a:spcBef>
                <a:spcPct val="0"/>
              </a:spcBef>
              <a:spcAft>
                <a:spcPts val="1800"/>
              </a:spcAft>
              <a:defRPr/>
            </a:pPr>
            <a:r>
              <a:rPr lang="cs-CZ" altLang="cs-CZ" sz="2200" dirty="0" smtClean="0">
                <a:latin typeface="Calibri" pitchFamily="34" charset="0"/>
                <a:sym typeface="Wingdings" pitchFamily="2" charset="2"/>
              </a:rPr>
              <a:t>Delece </a:t>
            </a:r>
            <a:r>
              <a:rPr lang="cs-CZ" altLang="cs-CZ" sz="2200" dirty="0" err="1" smtClean="0">
                <a:latin typeface="Calibri" pitchFamily="34" charset="0"/>
                <a:sym typeface="Wingdings" pitchFamily="2" charset="2"/>
              </a:rPr>
              <a:t>maternální</a:t>
            </a:r>
            <a:r>
              <a:rPr lang="cs-CZ" altLang="cs-CZ" sz="2200" dirty="0" smtClean="0">
                <a:latin typeface="Calibri" pitchFamily="34" charset="0"/>
                <a:sym typeface="Wingdings" pitchFamily="2" charset="2"/>
              </a:rPr>
              <a:t> kopie </a:t>
            </a:r>
            <a:r>
              <a:rPr lang="en-US" altLang="cs-CZ" sz="2200" dirty="0" smtClean="0">
                <a:latin typeface="Calibri" pitchFamily="34" charset="0"/>
                <a:sym typeface="Wingdings" pitchFamily="2" charset="2"/>
              </a:rPr>
              <a:t> </a:t>
            </a:r>
            <a:r>
              <a:rPr lang="cs-CZ" altLang="cs-CZ" sz="2200" dirty="0" smtClean="0">
                <a:latin typeface="Calibri" pitchFamily="34" charset="0"/>
                <a:sym typeface="Wingdings" pitchFamily="2" charset="2"/>
              </a:rPr>
              <a:t>embryo 125-130% normální velikosti</a:t>
            </a:r>
            <a:endParaRPr lang="cs-CZ" altLang="cs-CZ" sz="2200" dirty="0" smtClean="0">
              <a:latin typeface="Calibri" pitchFamily="34" charset="0"/>
            </a:endParaRPr>
          </a:p>
        </p:txBody>
      </p:sp>
      <p:pic>
        <p:nvPicPr>
          <p:cNvPr id="235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268413"/>
            <a:ext cx="1512888"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2026" y="1268413"/>
            <a:ext cx="1609725"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descr="Související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4454" y="3841178"/>
            <a:ext cx="2408692" cy="134855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353217" y="5314348"/>
            <a:ext cx="3124832" cy="1107996"/>
          </a:xfrm>
          <a:prstGeom prst="rect">
            <a:avLst/>
          </a:prstGeom>
          <a:noFill/>
        </p:spPr>
        <p:txBody>
          <a:bodyPr wrap="square" rtlCol="0">
            <a:spAutoFit/>
          </a:bodyPr>
          <a:lstStyle/>
          <a:p>
            <a:r>
              <a:rPr lang="cs-CZ" sz="2200" dirty="0" smtClean="0"/>
              <a:t>U ptakopyska a ježury nejsou </a:t>
            </a:r>
            <a:r>
              <a:rPr lang="cs-CZ" sz="2200" i="1" dirty="0" smtClean="0"/>
              <a:t>Igf2</a:t>
            </a:r>
            <a:r>
              <a:rPr lang="cs-CZ" sz="2200" dirty="0" smtClean="0"/>
              <a:t> a </a:t>
            </a:r>
            <a:r>
              <a:rPr lang="cs-CZ" sz="2200" i="1" dirty="0" smtClean="0"/>
              <a:t>Igf2r</a:t>
            </a:r>
            <a:r>
              <a:rPr lang="cs-CZ" sz="2200" dirty="0" smtClean="0"/>
              <a:t> </a:t>
            </a:r>
            <a:r>
              <a:rPr lang="cs-CZ" sz="2200" dirty="0" err="1" smtClean="0"/>
              <a:t>imprintované</a:t>
            </a:r>
            <a:r>
              <a:rPr lang="cs-CZ" sz="2200" dirty="0" smtClean="0"/>
              <a:t>.</a:t>
            </a:r>
            <a:endParaRPr lang="en-US" sz="2200" dirty="0"/>
          </a:p>
        </p:txBody>
      </p:sp>
    </p:spTree>
    <p:extLst>
      <p:ext uri="{BB962C8B-B14F-4D97-AF65-F5344CB8AC3E}">
        <p14:creationId xmlns:p14="http://schemas.microsoft.com/office/powerpoint/2010/main" val="173831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a:xfrm>
            <a:off x="467544" y="102196"/>
            <a:ext cx="8229600" cy="1143000"/>
          </a:xfrm>
        </p:spPr>
        <p:txBody>
          <a:bodyPr>
            <a:normAutofit/>
          </a:bodyPr>
          <a:lstStyle/>
          <a:p>
            <a:r>
              <a:rPr lang="cs-CZ" altLang="cs-CZ" sz="4000" i="1" dirty="0" err="1" smtClean="0">
                <a:solidFill>
                  <a:srgbClr val="C00000"/>
                </a:solidFill>
              </a:rPr>
              <a:t>Igf2</a:t>
            </a:r>
            <a:r>
              <a:rPr lang="cs-CZ" altLang="cs-CZ" sz="4000" i="1" dirty="0" smtClean="0">
                <a:solidFill>
                  <a:srgbClr val="C00000"/>
                </a:solidFill>
              </a:rPr>
              <a:t> </a:t>
            </a:r>
            <a:r>
              <a:rPr lang="cs-CZ" altLang="cs-CZ" sz="4000" dirty="0" smtClean="0">
                <a:solidFill>
                  <a:srgbClr val="C00000"/>
                </a:solidFill>
              </a:rPr>
              <a:t>a </a:t>
            </a:r>
            <a:r>
              <a:rPr lang="cs-CZ" altLang="cs-CZ" sz="4000" i="1" dirty="0" err="1" smtClean="0">
                <a:solidFill>
                  <a:srgbClr val="C00000"/>
                </a:solidFill>
              </a:rPr>
              <a:t>Igf2r</a:t>
            </a:r>
            <a:r>
              <a:rPr lang="cs-CZ" altLang="cs-CZ" sz="4000" i="1" dirty="0" smtClean="0">
                <a:solidFill>
                  <a:srgbClr val="C00000"/>
                </a:solidFill>
              </a:rPr>
              <a:t> </a:t>
            </a:r>
            <a:r>
              <a:rPr lang="cs-CZ" altLang="cs-CZ" sz="4000" dirty="0" smtClean="0">
                <a:solidFill>
                  <a:srgbClr val="C00000"/>
                </a:solidFill>
              </a:rPr>
              <a:t>působí proti sobě</a:t>
            </a:r>
            <a:endParaRPr lang="cs-CZ" altLang="cs-CZ" sz="4000" dirty="0">
              <a:solidFill>
                <a:srgbClr val="C00000"/>
              </a:solidFill>
            </a:endParaRPr>
          </a:p>
        </p:txBody>
      </p:sp>
      <p:sp>
        <p:nvSpPr>
          <p:cNvPr id="7" name="TextovéPole 3"/>
          <p:cNvSpPr txBox="1">
            <a:spLocks noChangeArrowheads="1"/>
          </p:cNvSpPr>
          <p:nvPr/>
        </p:nvSpPr>
        <p:spPr bwMode="auto">
          <a:xfrm>
            <a:off x="539552" y="5856785"/>
            <a:ext cx="84137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200" b="1" dirty="0">
                <a:solidFill>
                  <a:srgbClr val="C00000"/>
                </a:solidFill>
                <a:latin typeface="Calibri" pitchFamily="34" charset="0"/>
              </a:rPr>
              <a:t>Imprinting </a:t>
            </a:r>
            <a:r>
              <a:rPr lang="cs-CZ" altLang="cs-CZ" sz="2200" b="1" i="1" dirty="0" err="1">
                <a:solidFill>
                  <a:srgbClr val="C00000"/>
                </a:solidFill>
                <a:latin typeface="Calibri" pitchFamily="34" charset="0"/>
              </a:rPr>
              <a:t>Igf2</a:t>
            </a:r>
            <a:r>
              <a:rPr lang="cs-CZ" altLang="cs-CZ" sz="2200" b="1" dirty="0">
                <a:solidFill>
                  <a:srgbClr val="C00000"/>
                </a:solidFill>
                <a:latin typeface="Calibri" pitchFamily="34" charset="0"/>
              </a:rPr>
              <a:t> a </a:t>
            </a:r>
            <a:r>
              <a:rPr lang="cs-CZ" altLang="cs-CZ" sz="2200" b="1" i="1" dirty="0" err="1">
                <a:solidFill>
                  <a:srgbClr val="C00000"/>
                </a:solidFill>
                <a:latin typeface="Calibri" pitchFamily="34" charset="0"/>
              </a:rPr>
              <a:t>Igf2r</a:t>
            </a:r>
            <a:r>
              <a:rPr lang="cs-CZ" altLang="cs-CZ" sz="2200" b="1" dirty="0">
                <a:solidFill>
                  <a:srgbClr val="C00000"/>
                </a:solidFill>
                <a:latin typeface="Calibri" pitchFamily="34" charset="0"/>
              </a:rPr>
              <a:t> zřejmě souvisí s těsným spojením matky a embrya během embryonálního vývoje </a:t>
            </a:r>
            <a:r>
              <a:rPr lang="cs-CZ" altLang="cs-CZ" sz="2200" b="1" dirty="0" smtClean="0">
                <a:solidFill>
                  <a:srgbClr val="C00000"/>
                </a:solidFill>
                <a:latin typeface="Calibri" pitchFamily="34" charset="0"/>
                <a:sym typeface="Wingdings" pitchFamily="2" charset="2"/>
              </a:rPr>
              <a:t></a:t>
            </a:r>
            <a:r>
              <a:rPr lang="en-US" altLang="cs-CZ" sz="2200" b="1" dirty="0" smtClean="0">
                <a:solidFill>
                  <a:srgbClr val="C00000"/>
                </a:solidFill>
                <a:latin typeface="Calibri" pitchFamily="34" charset="0"/>
                <a:sym typeface="Wingdings" pitchFamily="2" charset="2"/>
              </a:rPr>
              <a:t> </a:t>
            </a:r>
            <a:r>
              <a:rPr lang="cs-CZ" altLang="cs-CZ" sz="2200" b="1" dirty="0">
                <a:solidFill>
                  <a:srgbClr val="C00000"/>
                </a:solidFill>
                <a:latin typeface="Calibri" pitchFamily="34" charset="0"/>
                <a:sym typeface="Wingdings" pitchFamily="2" charset="2"/>
              </a:rPr>
              <a:t>prostor pro manipulaci.</a:t>
            </a:r>
            <a:endParaRPr lang="cs-CZ" altLang="cs-CZ" sz="2200" b="1" dirty="0">
              <a:solidFill>
                <a:srgbClr val="C00000"/>
              </a:solidFill>
              <a:latin typeface="Calibri"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496" y="1212528"/>
            <a:ext cx="6345862" cy="4536504"/>
          </a:xfrm>
          <a:prstGeom prst="rect">
            <a:avLst/>
          </a:prstGeom>
        </p:spPr>
      </p:pic>
      <p:sp>
        <p:nvSpPr>
          <p:cNvPr id="3" name="Obdélník 2"/>
          <p:cNvSpPr/>
          <p:nvPr/>
        </p:nvSpPr>
        <p:spPr>
          <a:xfrm>
            <a:off x="1242938" y="4845906"/>
            <a:ext cx="3672408" cy="95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4427984" y="1212528"/>
            <a:ext cx="3672408" cy="2268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Skupina 7"/>
          <p:cNvGrpSpPr/>
          <p:nvPr/>
        </p:nvGrpSpPr>
        <p:grpSpPr>
          <a:xfrm>
            <a:off x="4860032" y="3717032"/>
            <a:ext cx="3384376" cy="2139753"/>
            <a:chOff x="4860032" y="3717032"/>
            <a:chExt cx="3384376" cy="2139753"/>
          </a:xfrm>
        </p:grpSpPr>
        <p:sp>
          <p:nvSpPr>
            <p:cNvPr id="4" name="Obdélník 3"/>
            <p:cNvSpPr/>
            <p:nvPr/>
          </p:nvSpPr>
          <p:spPr>
            <a:xfrm>
              <a:off x="4932040" y="3717032"/>
              <a:ext cx="3312368" cy="2139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4860032" y="5085184"/>
              <a:ext cx="185613"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bdélník 9"/>
          <p:cNvSpPr/>
          <p:nvPr/>
        </p:nvSpPr>
        <p:spPr>
          <a:xfrm>
            <a:off x="1424682" y="3827550"/>
            <a:ext cx="3672408" cy="1018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00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5"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idx="4294967295"/>
          </p:nvPr>
        </p:nvSpPr>
        <p:spPr>
          <a:xfrm>
            <a:off x="395536" y="112230"/>
            <a:ext cx="8229600" cy="1143000"/>
          </a:xfrm>
        </p:spPr>
        <p:txBody>
          <a:bodyPr vert="horz" lIns="91440" tIns="45720" rIns="91440" bIns="45720" rtlCol="0" anchor="ctr">
            <a:normAutofit/>
          </a:bodyPr>
          <a:lstStyle/>
          <a:p>
            <a:r>
              <a:rPr lang="cs-CZ" altLang="cs-CZ" sz="4000" dirty="0">
                <a:solidFill>
                  <a:srgbClr val="C00000"/>
                </a:solidFill>
              </a:rPr>
              <a:t>Výskyt imprintingu u obratlovců</a:t>
            </a: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340" y="1405128"/>
            <a:ext cx="5989320" cy="5300472"/>
          </a:xfrm>
          <a:prstGeom prst="rect">
            <a:avLst/>
          </a:prstGeom>
        </p:spPr>
      </p:pic>
    </p:spTree>
    <p:extLst>
      <p:ext uri="{BB962C8B-B14F-4D97-AF65-F5344CB8AC3E}">
        <p14:creationId xmlns:p14="http://schemas.microsoft.com/office/powerpoint/2010/main" val="5906843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457200" y="93663"/>
            <a:ext cx="8229600" cy="1143000"/>
          </a:xfrm>
        </p:spPr>
        <p:txBody>
          <a:bodyPr>
            <a:normAutofit/>
          </a:bodyPr>
          <a:lstStyle/>
          <a:p>
            <a:r>
              <a:rPr lang="cs-CZ" altLang="cs-CZ" sz="4000" dirty="0">
                <a:solidFill>
                  <a:srgbClr val="C00000"/>
                </a:solidFill>
              </a:rPr>
              <a:t>Teorie rodičovského konfliktu</a:t>
            </a:r>
          </a:p>
        </p:txBody>
      </p:sp>
      <p:sp>
        <p:nvSpPr>
          <p:cNvPr id="27651" name="TextovéPole 3"/>
          <p:cNvSpPr txBox="1">
            <a:spLocks noChangeArrowheads="1"/>
          </p:cNvSpPr>
          <p:nvPr/>
        </p:nvSpPr>
        <p:spPr bwMode="auto">
          <a:xfrm>
            <a:off x="250825" y="1284288"/>
            <a:ext cx="87852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200" b="1">
                <a:solidFill>
                  <a:srgbClr val="499C10"/>
                </a:solidFill>
                <a:latin typeface="Calibri" pitchFamily="34" charset="0"/>
              </a:rPr>
              <a:t>IGs jsou nástrojem v boji matky a otce o zdroje, které matka poskytne potomkovi</a:t>
            </a:r>
          </a:p>
          <a:p>
            <a:pPr eaLnBrk="1" hangingPunct="1">
              <a:spcBef>
                <a:spcPct val="0"/>
              </a:spcBef>
              <a:buFontTx/>
              <a:buNone/>
            </a:pPr>
            <a:endParaRPr lang="cs-CZ" altLang="cs-CZ" sz="2200">
              <a:latin typeface="Calibri" pitchFamily="34" charset="0"/>
            </a:endParaRPr>
          </a:p>
        </p:txBody>
      </p:sp>
      <p:pic>
        <p:nvPicPr>
          <p:cNvPr id="2765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676" y="2564904"/>
            <a:ext cx="1149350" cy="1728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Související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639205"/>
            <a:ext cx="4215850"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Výsledek obrázku pro chldr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444" t="20283" r="11628" b="5174"/>
          <a:stretch/>
        </p:blipFill>
        <p:spPr bwMode="auto">
          <a:xfrm>
            <a:off x="5238751" y="4502657"/>
            <a:ext cx="3759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5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a:xfrm>
            <a:off x="419894" y="36513"/>
            <a:ext cx="8229600" cy="1143000"/>
          </a:xfrm>
        </p:spPr>
        <p:txBody>
          <a:bodyPr/>
          <a:lstStyle/>
          <a:p>
            <a:pPr>
              <a:defRPr/>
            </a:pPr>
            <a:r>
              <a:rPr lang="cs-CZ" altLang="cs-CZ" sz="4000" kern="1200" dirty="0">
                <a:solidFill>
                  <a:srgbClr val="C00000"/>
                </a:solidFill>
                <a:latin typeface="Calibri" panose="020F0502020204030204" pitchFamily="34" charset="0"/>
              </a:rPr>
              <a:t>Mateřská péče a imprinting</a:t>
            </a:r>
          </a:p>
        </p:txBody>
      </p:sp>
      <p:sp>
        <p:nvSpPr>
          <p:cNvPr id="3" name="Obdélník 2"/>
          <p:cNvSpPr/>
          <p:nvPr/>
        </p:nvSpPr>
        <p:spPr bwMode="auto">
          <a:xfrm>
            <a:off x="5751513" y="1484313"/>
            <a:ext cx="3173412" cy="420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rgbClr val="FFFFFF"/>
              </a:solidFill>
            </a:endParaRPr>
          </a:p>
        </p:txBody>
      </p:sp>
      <p:pic>
        <p:nvPicPr>
          <p:cNvPr id="501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1589088"/>
            <a:ext cx="2960688" cy="186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5" y="3602038"/>
            <a:ext cx="2951163" cy="1958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TextovéPole 4"/>
          <p:cNvSpPr txBox="1">
            <a:spLocks noChangeArrowheads="1"/>
          </p:cNvSpPr>
          <p:nvPr/>
        </p:nvSpPr>
        <p:spPr bwMode="auto">
          <a:xfrm>
            <a:off x="395536" y="1884888"/>
            <a:ext cx="5183188"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spcAft>
                <a:spcPts val="2400"/>
              </a:spcAft>
              <a:defRPr/>
            </a:pPr>
            <a:r>
              <a:rPr lang="cs-CZ" altLang="cs-CZ" sz="2200" dirty="0" err="1" smtClean="0">
                <a:latin typeface="Calibri" panose="020F0502020204030204" pitchFamily="34" charset="0"/>
              </a:rPr>
              <a:t>Knock-out</a:t>
            </a:r>
            <a:r>
              <a:rPr lang="cs-CZ" altLang="cs-CZ" sz="2200" dirty="0" smtClean="0">
                <a:latin typeface="Calibri" panose="020F0502020204030204" pitchFamily="34" charset="0"/>
              </a:rPr>
              <a:t> vede k poruchám mateřské péče - dodávání živin embryu, kojení, olizování a </a:t>
            </a:r>
            <a:r>
              <a:rPr lang="cs-CZ" altLang="cs-CZ" sz="2200" dirty="0" err="1" smtClean="0">
                <a:latin typeface="Calibri" panose="020F0502020204030204" pitchFamily="34" charset="0"/>
              </a:rPr>
              <a:t>opečovávání</a:t>
            </a:r>
            <a:r>
              <a:rPr lang="cs-CZ" altLang="cs-CZ" sz="2200" dirty="0" smtClean="0">
                <a:latin typeface="Calibri" panose="020F0502020204030204" pitchFamily="34" charset="0"/>
              </a:rPr>
              <a:t>, či stavba hnízda. </a:t>
            </a:r>
          </a:p>
          <a:p>
            <a:pPr marL="342900" indent="-342900" eaLnBrk="1" hangingPunct="1">
              <a:spcBef>
                <a:spcPct val="0"/>
              </a:spcBef>
              <a:spcAft>
                <a:spcPts val="2400"/>
              </a:spcAft>
              <a:defRPr/>
            </a:pPr>
            <a:r>
              <a:rPr lang="cs-CZ" altLang="cs-CZ" sz="2200" dirty="0" smtClean="0">
                <a:latin typeface="Calibri" panose="020F0502020204030204" pitchFamily="34" charset="0"/>
              </a:rPr>
              <a:t>Výměna potomstva mezi </a:t>
            </a:r>
            <a:r>
              <a:rPr lang="cs-CZ" altLang="cs-CZ" sz="2200" dirty="0" err="1" smtClean="0">
                <a:latin typeface="Calibri" panose="020F0502020204030204" pitchFamily="34" charset="0"/>
              </a:rPr>
              <a:t>wt</a:t>
            </a:r>
            <a:r>
              <a:rPr lang="cs-CZ" altLang="cs-CZ" sz="2200" dirty="0" smtClean="0">
                <a:latin typeface="Calibri" panose="020F0502020204030204" pitchFamily="34" charset="0"/>
              </a:rPr>
              <a:t> a Peg3- liniemi </a:t>
            </a:r>
            <a:r>
              <a:rPr lang="cs-CZ" altLang="cs-CZ" sz="2200" dirty="0" smtClean="0">
                <a:latin typeface="Calibri" panose="020F0502020204030204" pitchFamily="34" charset="0"/>
                <a:sym typeface="Wingdings" panose="05000000000000000000" pitchFamily="2" charset="2"/>
              </a:rPr>
              <a:t></a:t>
            </a:r>
            <a:r>
              <a:rPr lang="en-US" altLang="cs-CZ" sz="2200" dirty="0" smtClean="0">
                <a:latin typeface="Calibri" panose="020F0502020204030204" pitchFamily="34" charset="0"/>
                <a:sym typeface="Wingdings" panose="05000000000000000000" pitchFamily="2" charset="2"/>
              </a:rPr>
              <a:t> </a:t>
            </a:r>
            <a:r>
              <a:rPr lang="cs-CZ" altLang="cs-CZ" sz="2200" dirty="0" smtClean="0">
                <a:latin typeface="Calibri" panose="020F0502020204030204" pitchFamily="34" charset="0"/>
                <a:sym typeface="Wingdings" panose="05000000000000000000" pitchFamily="2" charset="2"/>
              </a:rPr>
              <a:t>chování převzato od náhradní matky, přeneslo se na vnoučata</a:t>
            </a:r>
            <a:endParaRPr lang="cs-CZ" altLang="cs-CZ" sz="2200" dirty="0" smtClean="0">
              <a:latin typeface="Calibri" panose="020F0502020204030204" pitchFamily="34" charset="0"/>
            </a:endParaRPr>
          </a:p>
        </p:txBody>
      </p:sp>
      <p:sp>
        <p:nvSpPr>
          <p:cNvPr id="41989" name="TextovéPole 5"/>
          <p:cNvSpPr txBox="1">
            <a:spLocks noChangeArrowheads="1"/>
          </p:cNvSpPr>
          <p:nvPr/>
        </p:nvSpPr>
        <p:spPr bwMode="auto">
          <a:xfrm>
            <a:off x="434974" y="5661248"/>
            <a:ext cx="87455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800"/>
              </a:spcAft>
              <a:buFontTx/>
              <a:buNone/>
            </a:pPr>
            <a:r>
              <a:rPr lang="cs-CZ" altLang="cs-CZ" sz="2200" b="1" dirty="0">
                <a:solidFill>
                  <a:srgbClr val="FF0000"/>
                </a:solidFill>
                <a:latin typeface="Calibri" pitchFamily="34" charset="0"/>
              </a:rPr>
              <a:t>1) </a:t>
            </a:r>
            <a:r>
              <a:rPr lang="cs-CZ" altLang="cs-CZ" sz="2200" b="1" i="1" dirty="0" err="1">
                <a:solidFill>
                  <a:srgbClr val="FF0000"/>
                </a:solidFill>
                <a:latin typeface="Calibri" pitchFamily="34" charset="0"/>
              </a:rPr>
              <a:t>Peg3</a:t>
            </a:r>
            <a:r>
              <a:rPr lang="cs-CZ" altLang="cs-CZ" sz="2200" b="1" dirty="0">
                <a:solidFill>
                  <a:srgbClr val="FF0000"/>
                </a:solidFill>
                <a:latin typeface="Calibri" pitchFamily="34" charset="0"/>
              </a:rPr>
              <a:t> manipuluje matku směrem k péči o potomstvo</a:t>
            </a:r>
          </a:p>
          <a:p>
            <a:pPr eaLnBrk="1" hangingPunct="1">
              <a:spcBef>
                <a:spcPct val="0"/>
              </a:spcBef>
              <a:spcAft>
                <a:spcPts val="1800"/>
              </a:spcAft>
              <a:buFontTx/>
              <a:buNone/>
            </a:pPr>
            <a:r>
              <a:rPr lang="cs-CZ" altLang="cs-CZ" sz="2200" b="1" dirty="0">
                <a:solidFill>
                  <a:srgbClr val="FF0000"/>
                </a:solidFill>
                <a:latin typeface="Calibri" pitchFamily="34" charset="0"/>
              </a:rPr>
              <a:t>2) Zkušenosti z raného vývoje se přenášejí až do následující generace</a:t>
            </a:r>
          </a:p>
        </p:txBody>
      </p:sp>
      <p:sp>
        <p:nvSpPr>
          <p:cNvPr id="2" name="TextovéPole 1"/>
          <p:cNvSpPr txBox="1"/>
          <p:nvPr/>
        </p:nvSpPr>
        <p:spPr>
          <a:xfrm>
            <a:off x="683568" y="1192748"/>
            <a:ext cx="1022844" cy="584775"/>
          </a:xfrm>
          <a:prstGeom prst="rect">
            <a:avLst/>
          </a:prstGeom>
          <a:noFill/>
        </p:spPr>
        <p:txBody>
          <a:bodyPr wrap="none" rtlCol="0">
            <a:spAutoFit/>
          </a:bodyPr>
          <a:lstStyle/>
          <a:p>
            <a:r>
              <a:rPr lang="cs-CZ" sz="3200" b="1" i="1" dirty="0" err="1" smtClean="0"/>
              <a:t>Peg</a:t>
            </a:r>
            <a:r>
              <a:rPr lang="cs-CZ" sz="3200" b="1" i="1" dirty="0" err="1"/>
              <a:t>3</a:t>
            </a:r>
            <a:endParaRPr lang="en-US" sz="3200" b="1" i="1" dirty="0"/>
          </a:p>
        </p:txBody>
      </p:sp>
    </p:spTree>
    <p:extLst>
      <p:ext uri="{BB962C8B-B14F-4D97-AF65-F5344CB8AC3E}">
        <p14:creationId xmlns:p14="http://schemas.microsoft.com/office/powerpoint/2010/main" val="1711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8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8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420688" y="278493"/>
            <a:ext cx="8229600" cy="1143000"/>
          </a:xfrm>
        </p:spPr>
        <p:txBody>
          <a:bodyPr>
            <a:normAutofit fontScale="90000"/>
          </a:bodyPr>
          <a:lstStyle/>
          <a:p>
            <a:pPr>
              <a:defRPr/>
            </a:pPr>
            <a:r>
              <a:rPr lang="cs-CZ" altLang="cs-CZ" sz="3100" dirty="0">
                <a:solidFill>
                  <a:srgbClr val="C00000"/>
                </a:solidFill>
                <a:latin typeface="Calibri" panose="020F0502020204030204" pitchFamily="34" charset="0"/>
              </a:rPr>
              <a:t>Příklady lidských syndromů způsobených chybou </a:t>
            </a:r>
            <a:r>
              <a:rPr lang="cs-CZ" altLang="cs-CZ" sz="3100" dirty="0" smtClean="0">
                <a:solidFill>
                  <a:srgbClr val="C00000"/>
                </a:solidFill>
                <a:latin typeface="Calibri" panose="020F0502020204030204" pitchFamily="34" charset="0"/>
              </a:rPr>
              <a:t>imprintingu</a:t>
            </a:r>
            <a:r>
              <a:rPr lang="cs-CZ" altLang="cs-CZ" sz="4000" dirty="0" smtClean="0">
                <a:solidFill>
                  <a:srgbClr val="C00000"/>
                </a:solidFill>
                <a:latin typeface="Calibri" panose="020F0502020204030204" pitchFamily="34" charset="0"/>
              </a:rPr>
              <a:t/>
            </a:r>
            <a:br>
              <a:rPr lang="cs-CZ" altLang="cs-CZ" sz="4000" dirty="0" smtClean="0">
                <a:solidFill>
                  <a:srgbClr val="C00000"/>
                </a:solidFill>
                <a:latin typeface="Calibri" panose="020F0502020204030204" pitchFamily="34" charset="0"/>
              </a:rPr>
            </a:br>
            <a:r>
              <a:rPr lang="cs-CZ" altLang="cs-CZ" sz="4000" dirty="0" smtClean="0">
                <a:solidFill>
                  <a:srgbClr val="C00000"/>
                </a:solidFill>
                <a:latin typeface="Calibri" panose="020F0502020204030204" pitchFamily="34" charset="0"/>
              </a:rPr>
              <a:t>Syndrom </a:t>
            </a:r>
            <a:r>
              <a:rPr lang="cs-CZ" altLang="cs-CZ" sz="4000" kern="1200" dirty="0" err="1">
                <a:solidFill>
                  <a:srgbClr val="C00000"/>
                </a:solidFill>
                <a:latin typeface="Calibri" panose="020F0502020204030204" pitchFamily="34" charset="0"/>
              </a:rPr>
              <a:t>Prader-Willi</a:t>
            </a:r>
            <a:endParaRPr lang="cs-CZ" altLang="cs-CZ" sz="4000" kern="1200" dirty="0">
              <a:solidFill>
                <a:srgbClr val="C00000"/>
              </a:solidFill>
              <a:latin typeface="Calibri" panose="020F0502020204030204" pitchFamily="34" charset="0"/>
            </a:endParaRP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916832"/>
            <a:ext cx="2349500" cy="35004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TextovéPole 2"/>
          <p:cNvSpPr txBox="1">
            <a:spLocks noChangeArrowheads="1"/>
          </p:cNvSpPr>
          <p:nvPr/>
        </p:nvSpPr>
        <p:spPr bwMode="auto">
          <a:xfrm>
            <a:off x="6154985" y="5589240"/>
            <a:ext cx="3457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s-ES" altLang="cs-CZ" sz="1600" dirty="0">
                <a:latin typeface="Calibri" pitchFamily="34" charset="0"/>
              </a:rPr>
              <a:t>La monstrua desnuda (1680)</a:t>
            </a:r>
            <a:endParaRPr lang="cs-CZ" altLang="cs-CZ" sz="1600" dirty="0">
              <a:latin typeface="Calibri" pitchFamily="34" charset="0"/>
            </a:endParaRPr>
          </a:p>
          <a:p>
            <a:pPr eaLnBrk="1" hangingPunct="1">
              <a:spcBef>
                <a:spcPct val="0"/>
              </a:spcBef>
              <a:buFontTx/>
              <a:buNone/>
            </a:pPr>
            <a:r>
              <a:rPr lang="cs-CZ" altLang="cs-CZ" sz="1600" dirty="0">
                <a:latin typeface="Calibri" pitchFamily="34" charset="0"/>
              </a:rPr>
              <a:t>od</a:t>
            </a:r>
            <a:r>
              <a:rPr lang="es-ES" altLang="cs-CZ" sz="1600" dirty="0">
                <a:latin typeface="Calibri" pitchFamily="34" charset="0"/>
              </a:rPr>
              <a:t> de Juan Carreño de Miranda</a:t>
            </a:r>
            <a:endParaRPr lang="cs-CZ" altLang="cs-CZ" sz="1600" dirty="0">
              <a:latin typeface="Calibri" pitchFamily="34" charset="0"/>
            </a:endParaRPr>
          </a:p>
          <a:p>
            <a:pPr eaLnBrk="1" hangingPunct="1">
              <a:spcBef>
                <a:spcPct val="0"/>
              </a:spcBef>
              <a:buFontTx/>
              <a:buNone/>
            </a:pPr>
            <a:r>
              <a:rPr lang="cs-CZ" altLang="cs-CZ" sz="1600" dirty="0">
                <a:latin typeface="Calibri" pitchFamily="34" charset="0"/>
              </a:rPr>
              <a:t>- pravděpodobně dívka s </a:t>
            </a:r>
            <a:r>
              <a:rPr lang="cs-CZ" altLang="cs-CZ" sz="1600" dirty="0" err="1" smtClean="0">
                <a:latin typeface="Calibri" pitchFamily="34" charset="0"/>
              </a:rPr>
              <a:t>PWS</a:t>
            </a:r>
            <a:endParaRPr lang="cs-CZ" altLang="cs-CZ" sz="1600" dirty="0">
              <a:latin typeface="Calibri" pitchFamily="34" charset="0"/>
            </a:endParaRPr>
          </a:p>
        </p:txBody>
      </p:sp>
      <p:sp>
        <p:nvSpPr>
          <p:cNvPr id="21509" name="TextovéPole 3"/>
          <p:cNvSpPr txBox="1">
            <a:spLocks noChangeArrowheads="1"/>
          </p:cNvSpPr>
          <p:nvPr/>
        </p:nvSpPr>
        <p:spPr bwMode="auto">
          <a:xfrm>
            <a:off x="363538" y="4270375"/>
            <a:ext cx="4751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200"/>
              </a:spcAft>
              <a:buFontTx/>
              <a:buNone/>
              <a:defRPr/>
            </a:pPr>
            <a:r>
              <a:rPr lang="cs-CZ" altLang="cs-CZ" sz="2200" b="1" dirty="0" smtClean="0">
                <a:solidFill>
                  <a:srgbClr val="0070C0"/>
                </a:solidFill>
                <a:latin typeface="Calibri" panose="020F0502020204030204" pitchFamily="34" charset="0"/>
              </a:rPr>
              <a:t>Příčina:</a:t>
            </a:r>
          </a:p>
          <a:p>
            <a:pPr marL="342900" indent="-342900" eaLnBrk="1" hangingPunct="1">
              <a:spcBef>
                <a:spcPct val="0"/>
              </a:spcBef>
              <a:spcAft>
                <a:spcPts val="1200"/>
              </a:spcAft>
              <a:defRPr/>
            </a:pPr>
            <a:r>
              <a:rPr lang="cs-CZ" altLang="cs-CZ" sz="2200" dirty="0" smtClean="0">
                <a:latin typeface="Calibri" panose="020F0502020204030204" pitchFamily="34" charset="0"/>
              </a:rPr>
              <a:t>delece části </a:t>
            </a:r>
            <a:r>
              <a:rPr lang="cs-CZ" altLang="cs-CZ" sz="2200" b="1" dirty="0" err="1" smtClean="0">
                <a:solidFill>
                  <a:srgbClr val="339933"/>
                </a:solidFill>
                <a:latin typeface="Calibri" panose="020F0502020204030204" pitchFamily="34" charset="0"/>
              </a:rPr>
              <a:t>paternálního</a:t>
            </a:r>
            <a:r>
              <a:rPr lang="cs-CZ" altLang="cs-CZ" sz="2200" b="1" dirty="0" smtClean="0">
                <a:solidFill>
                  <a:srgbClr val="339933"/>
                </a:solidFill>
                <a:latin typeface="Calibri" panose="020F0502020204030204" pitchFamily="34" charset="0"/>
              </a:rPr>
              <a:t> </a:t>
            </a:r>
            <a:r>
              <a:rPr lang="cs-CZ" altLang="cs-CZ" sz="2200" dirty="0" smtClean="0">
                <a:solidFill>
                  <a:srgbClr val="339933"/>
                </a:solidFill>
                <a:latin typeface="Calibri" panose="020F0502020204030204" pitchFamily="34" charset="0"/>
              </a:rPr>
              <a:t> </a:t>
            </a:r>
            <a:r>
              <a:rPr lang="cs-CZ" altLang="cs-CZ" sz="2200" dirty="0" smtClean="0">
                <a:latin typeface="Calibri" panose="020F0502020204030204" pitchFamily="34" charset="0"/>
              </a:rPr>
              <a:t>chromosomu 15 – ztráta genu, který je </a:t>
            </a:r>
            <a:r>
              <a:rPr lang="cs-CZ" altLang="cs-CZ" sz="2200" dirty="0" err="1" smtClean="0">
                <a:latin typeface="Calibri" panose="020F0502020204030204" pitchFamily="34" charset="0"/>
              </a:rPr>
              <a:t>maternálně</a:t>
            </a:r>
            <a:r>
              <a:rPr lang="cs-CZ" altLang="cs-CZ" sz="2200" dirty="0" smtClean="0">
                <a:latin typeface="Calibri" panose="020F0502020204030204" pitchFamily="34" charset="0"/>
              </a:rPr>
              <a:t> </a:t>
            </a:r>
            <a:r>
              <a:rPr lang="cs-CZ" altLang="cs-CZ" sz="2200" dirty="0" err="1" smtClean="0">
                <a:latin typeface="Calibri" panose="020F0502020204030204" pitchFamily="34" charset="0"/>
              </a:rPr>
              <a:t>imprintován</a:t>
            </a:r>
            <a:r>
              <a:rPr lang="cs-CZ" altLang="cs-CZ" sz="2200" dirty="0" smtClean="0">
                <a:latin typeface="Calibri" panose="020F0502020204030204" pitchFamily="34" charset="0"/>
              </a:rPr>
              <a:t> </a:t>
            </a:r>
            <a:r>
              <a:rPr lang="cs-CZ" altLang="cs-CZ" sz="2200" dirty="0" smtClean="0">
                <a:latin typeface="Calibri" panose="020F0502020204030204" pitchFamily="34" charset="0"/>
                <a:sym typeface="Wingdings" panose="05000000000000000000" pitchFamily="2" charset="2"/>
              </a:rPr>
              <a:t></a:t>
            </a:r>
            <a:r>
              <a:rPr lang="en-US" altLang="cs-CZ" sz="2200" dirty="0" smtClean="0">
                <a:latin typeface="Calibri" panose="020F0502020204030204" pitchFamily="34" charset="0"/>
                <a:sym typeface="Wingdings" panose="05000000000000000000" pitchFamily="2" charset="2"/>
              </a:rPr>
              <a:t> </a:t>
            </a:r>
            <a:r>
              <a:rPr lang="en-US" altLang="cs-CZ" sz="2200" dirty="0" err="1" smtClean="0">
                <a:latin typeface="Calibri" panose="020F0502020204030204" pitchFamily="34" charset="0"/>
                <a:sym typeface="Wingdings" panose="05000000000000000000" pitchFamily="2" charset="2"/>
              </a:rPr>
              <a:t>jedinci</a:t>
            </a:r>
            <a:r>
              <a:rPr lang="en-US" altLang="cs-CZ" sz="2200" dirty="0" smtClean="0">
                <a:latin typeface="Calibri" panose="020F0502020204030204" pitchFamily="34" charset="0"/>
                <a:sym typeface="Wingdings" panose="05000000000000000000" pitchFamily="2" charset="2"/>
              </a:rPr>
              <a:t> s PWS </a:t>
            </a:r>
            <a:r>
              <a:rPr lang="en-US" altLang="cs-CZ" sz="2200" dirty="0" err="1" smtClean="0">
                <a:latin typeface="Calibri" panose="020F0502020204030204" pitchFamily="34" charset="0"/>
                <a:sym typeface="Wingdings" panose="05000000000000000000" pitchFamily="2" charset="2"/>
              </a:rPr>
              <a:t>nemaj</a:t>
            </a:r>
            <a:r>
              <a:rPr lang="cs-CZ" altLang="cs-CZ" sz="2200" dirty="0" smtClean="0">
                <a:latin typeface="Calibri" panose="020F0502020204030204" pitchFamily="34" charset="0"/>
                <a:sym typeface="Wingdings" panose="05000000000000000000" pitchFamily="2" charset="2"/>
              </a:rPr>
              <a:t>í</a:t>
            </a:r>
            <a:r>
              <a:rPr lang="en-US" altLang="cs-CZ" sz="2200" dirty="0" smtClean="0">
                <a:latin typeface="Calibri" panose="020F0502020204030204" pitchFamily="34" charset="0"/>
                <a:sym typeface="Wingdings" panose="05000000000000000000" pitchFamily="2" charset="2"/>
              </a:rPr>
              <a:t> </a:t>
            </a:r>
            <a:r>
              <a:rPr lang="en-US" altLang="cs-CZ" sz="2200" dirty="0" err="1" smtClean="0">
                <a:latin typeface="Calibri" panose="020F0502020204030204" pitchFamily="34" charset="0"/>
                <a:sym typeface="Wingdings" panose="05000000000000000000" pitchFamily="2" charset="2"/>
              </a:rPr>
              <a:t>aktivn</a:t>
            </a:r>
            <a:r>
              <a:rPr lang="cs-CZ" altLang="cs-CZ" sz="2200" dirty="0" smtClean="0">
                <a:latin typeface="Calibri" panose="020F0502020204030204" pitchFamily="34" charset="0"/>
                <a:sym typeface="Wingdings" panose="05000000000000000000" pitchFamily="2" charset="2"/>
              </a:rPr>
              <a:t>í</a:t>
            </a:r>
            <a:r>
              <a:rPr lang="en-US" altLang="cs-CZ" sz="2200" dirty="0" smtClean="0">
                <a:latin typeface="Calibri" panose="020F0502020204030204" pitchFamily="34" charset="0"/>
                <a:sym typeface="Wingdings" panose="05000000000000000000" pitchFamily="2" charset="2"/>
              </a:rPr>
              <a:t> </a:t>
            </a:r>
            <a:r>
              <a:rPr lang="en-US" altLang="cs-CZ" sz="2200" dirty="0" err="1" smtClean="0">
                <a:latin typeface="Calibri" panose="020F0502020204030204" pitchFamily="34" charset="0"/>
                <a:sym typeface="Wingdings" panose="05000000000000000000" pitchFamily="2" charset="2"/>
              </a:rPr>
              <a:t>alelu</a:t>
            </a:r>
            <a:r>
              <a:rPr lang="en-US" altLang="cs-CZ" sz="2200" dirty="0" smtClean="0">
                <a:latin typeface="Calibri" panose="020F0502020204030204" pitchFamily="34" charset="0"/>
                <a:sym typeface="Wingdings" panose="05000000000000000000" pitchFamily="2" charset="2"/>
              </a:rPr>
              <a:t>. </a:t>
            </a:r>
            <a:r>
              <a:rPr lang="cs-CZ" altLang="cs-CZ" sz="2200" dirty="0" smtClean="0">
                <a:latin typeface="Calibri" panose="020F0502020204030204" pitchFamily="34" charset="0"/>
              </a:rPr>
              <a:t> </a:t>
            </a:r>
          </a:p>
        </p:txBody>
      </p:sp>
      <p:sp>
        <p:nvSpPr>
          <p:cNvPr id="15366" name="TextovéPole 4"/>
          <p:cNvSpPr txBox="1">
            <a:spLocks noChangeArrowheads="1"/>
          </p:cNvSpPr>
          <p:nvPr/>
        </p:nvSpPr>
        <p:spPr bwMode="auto">
          <a:xfrm>
            <a:off x="363538" y="1412875"/>
            <a:ext cx="511175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800"/>
              </a:spcAft>
              <a:buFontTx/>
              <a:buNone/>
              <a:defRPr/>
            </a:pPr>
            <a:r>
              <a:rPr lang="cs-CZ" altLang="cs-CZ" sz="2200" b="1" dirty="0" smtClean="0">
                <a:solidFill>
                  <a:srgbClr val="0070C0"/>
                </a:solidFill>
                <a:latin typeface="Calibri" panose="020F0502020204030204" pitchFamily="34" charset="0"/>
              </a:rPr>
              <a:t>Projev:</a:t>
            </a:r>
          </a:p>
          <a:p>
            <a:pPr marL="342900" indent="-342900" eaLnBrk="1" hangingPunct="1">
              <a:spcBef>
                <a:spcPct val="0"/>
              </a:spcBef>
              <a:spcAft>
                <a:spcPts val="800"/>
              </a:spcAft>
              <a:defRPr/>
            </a:pPr>
            <a:r>
              <a:rPr lang="cs-CZ" altLang="cs-CZ" sz="2200" dirty="0" smtClean="0">
                <a:latin typeface="Calibri" panose="020F0502020204030204" pitchFamily="34" charset="0"/>
              </a:rPr>
              <a:t>malý vzrůst</a:t>
            </a:r>
          </a:p>
          <a:p>
            <a:pPr marL="342900" indent="-342900" eaLnBrk="1" hangingPunct="1">
              <a:spcBef>
                <a:spcPct val="0"/>
              </a:spcBef>
              <a:spcAft>
                <a:spcPts val="800"/>
              </a:spcAft>
              <a:defRPr/>
            </a:pPr>
            <a:r>
              <a:rPr lang="cs-CZ" altLang="cs-CZ" sz="2200" dirty="0" smtClean="0">
                <a:latin typeface="Calibri" panose="020F0502020204030204" pitchFamily="34" charset="0"/>
              </a:rPr>
              <a:t>snížená inteligence (IQ ~ 70)</a:t>
            </a:r>
          </a:p>
          <a:p>
            <a:pPr marL="342900" indent="-342900" eaLnBrk="1" hangingPunct="1">
              <a:spcBef>
                <a:spcPct val="0"/>
              </a:spcBef>
              <a:spcAft>
                <a:spcPts val="800"/>
              </a:spcAft>
              <a:defRPr/>
            </a:pPr>
            <a:r>
              <a:rPr lang="cs-CZ" altLang="cs-CZ" sz="2200" dirty="0" smtClean="0">
                <a:latin typeface="Calibri" panose="020F0502020204030204" pitchFamily="34" charset="0"/>
              </a:rPr>
              <a:t>problémy s učením</a:t>
            </a:r>
          </a:p>
          <a:p>
            <a:pPr marL="342900" indent="-342900" eaLnBrk="1" hangingPunct="1">
              <a:spcBef>
                <a:spcPct val="0"/>
              </a:spcBef>
              <a:spcAft>
                <a:spcPts val="800"/>
              </a:spcAft>
              <a:defRPr/>
            </a:pPr>
            <a:r>
              <a:rPr lang="cs-CZ" altLang="cs-CZ" sz="2200" dirty="0" smtClean="0">
                <a:latin typeface="Calibri" panose="020F0502020204030204" pitchFamily="34" charset="0"/>
              </a:rPr>
              <a:t>chronický pocit hladu </a:t>
            </a:r>
            <a:r>
              <a:rPr lang="cs-CZ" altLang="cs-CZ" sz="2200" dirty="0" smtClean="0">
                <a:latin typeface="Calibri" panose="020F0502020204030204" pitchFamily="34" charset="0"/>
                <a:sym typeface="Wingdings" panose="05000000000000000000" pitchFamily="2" charset="2"/>
              </a:rPr>
              <a:t></a:t>
            </a:r>
            <a:r>
              <a:rPr lang="en-US" altLang="cs-CZ" sz="2200" dirty="0" smtClean="0">
                <a:latin typeface="Calibri" panose="020F0502020204030204" pitchFamily="34" charset="0"/>
                <a:sym typeface="Wingdings" panose="05000000000000000000" pitchFamily="2" charset="2"/>
              </a:rPr>
              <a:t> </a:t>
            </a:r>
            <a:r>
              <a:rPr lang="en-US" altLang="cs-CZ" sz="2200" dirty="0" err="1" smtClean="0">
                <a:latin typeface="Calibri" panose="020F0502020204030204" pitchFamily="34" charset="0"/>
                <a:sym typeface="Wingdings" panose="05000000000000000000" pitchFamily="2" charset="2"/>
              </a:rPr>
              <a:t>chorob</a:t>
            </a:r>
            <a:r>
              <a:rPr lang="cs-CZ" altLang="cs-CZ" sz="2200" dirty="0" err="1" smtClean="0">
                <a:latin typeface="Calibri" panose="020F0502020204030204" pitchFamily="34" charset="0"/>
                <a:sym typeface="Wingdings" panose="05000000000000000000" pitchFamily="2" charset="2"/>
              </a:rPr>
              <a:t>né</a:t>
            </a:r>
            <a:r>
              <a:rPr lang="cs-CZ" altLang="cs-CZ" sz="2200" dirty="0" smtClean="0">
                <a:latin typeface="Calibri" panose="020F0502020204030204" pitchFamily="34" charset="0"/>
                <a:sym typeface="Wingdings" panose="05000000000000000000" pitchFamily="2" charset="2"/>
              </a:rPr>
              <a:t> přejídání </a:t>
            </a:r>
            <a:r>
              <a:rPr lang="en-US" altLang="cs-CZ" sz="2200" dirty="0" smtClean="0">
                <a:latin typeface="Calibri" panose="020F0502020204030204" pitchFamily="34" charset="0"/>
                <a:sym typeface="Wingdings" panose="05000000000000000000" pitchFamily="2" charset="2"/>
              </a:rPr>
              <a:t> </a:t>
            </a:r>
            <a:r>
              <a:rPr lang="cs-CZ" altLang="cs-CZ" sz="2200" dirty="0" smtClean="0">
                <a:latin typeface="Calibri" panose="020F0502020204030204" pitchFamily="34" charset="0"/>
                <a:sym typeface="Wingdings" panose="05000000000000000000" pitchFamily="2" charset="2"/>
              </a:rPr>
              <a:t>obezita</a:t>
            </a:r>
          </a:p>
          <a:p>
            <a:pPr marL="342900" indent="-342900" eaLnBrk="1" hangingPunct="1">
              <a:spcBef>
                <a:spcPct val="0"/>
              </a:spcBef>
              <a:spcAft>
                <a:spcPts val="800"/>
              </a:spcAft>
              <a:defRPr/>
            </a:pPr>
            <a:r>
              <a:rPr lang="cs-CZ" altLang="cs-CZ" sz="2200" dirty="0" smtClean="0">
                <a:latin typeface="Calibri" panose="020F0502020204030204" pitchFamily="34" charset="0"/>
              </a:rPr>
              <a:t>…</a:t>
            </a:r>
          </a:p>
        </p:txBody>
      </p:sp>
      <p:sp>
        <p:nvSpPr>
          <p:cNvPr id="21511" name="TextovéPole 5"/>
          <p:cNvSpPr txBox="1">
            <a:spLocks noChangeArrowheads="1"/>
          </p:cNvSpPr>
          <p:nvPr/>
        </p:nvSpPr>
        <p:spPr bwMode="auto">
          <a:xfrm>
            <a:off x="363538" y="6280150"/>
            <a:ext cx="43767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200"/>
              </a:spcAft>
            </a:pPr>
            <a:r>
              <a:rPr lang="cs-CZ" altLang="cs-CZ" sz="2200" b="1">
                <a:latin typeface="Calibri" pitchFamily="34" charset="0"/>
              </a:rPr>
              <a:t>Sesterský syndrom - Angelmanův</a:t>
            </a:r>
          </a:p>
        </p:txBody>
      </p:sp>
    </p:spTree>
    <p:extLst>
      <p:ext uri="{BB962C8B-B14F-4D97-AF65-F5344CB8AC3E}">
        <p14:creationId xmlns:p14="http://schemas.microsoft.com/office/powerpoint/2010/main" val="4154927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a:xfrm>
            <a:off x="467544" y="213293"/>
            <a:ext cx="8229600" cy="1143000"/>
          </a:xfrm>
        </p:spPr>
        <p:txBody>
          <a:bodyPr>
            <a:normAutofit fontScale="90000"/>
          </a:bodyPr>
          <a:lstStyle/>
          <a:p>
            <a:pPr>
              <a:defRPr/>
            </a:pPr>
            <a:r>
              <a:rPr lang="cs-CZ" altLang="cs-CZ" sz="3100" dirty="0">
                <a:solidFill>
                  <a:srgbClr val="C00000"/>
                </a:solidFill>
                <a:latin typeface="Calibri" panose="020F0502020204030204" pitchFamily="34" charset="0"/>
              </a:rPr>
              <a:t>Příklady lidských syndromů způsobených chybou imprintingu </a:t>
            </a:r>
            <a:r>
              <a:rPr lang="cs-CZ" altLang="cs-CZ" sz="3100" dirty="0" smtClean="0">
                <a:solidFill>
                  <a:srgbClr val="C00000"/>
                </a:solidFill>
                <a:latin typeface="Calibri" panose="020F0502020204030204" pitchFamily="34" charset="0"/>
              </a:rPr>
              <a:t/>
            </a:r>
            <a:br>
              <a:rPr lang="cs-CZ" altLang="cs-CZ" sz="3100" dirty="0" smtClean="0">
                <a:solidFill>
                  <a:srgbClr val="C00000"/>
                </a:solidFill>
                <a:latin typeface="Calibri" panose="020F0502020204030204" pitchFamily="34" charset="0"/>
              </a:rPr>
            </a:br>
            <a:r>
              <a:rPr lang="cs-CZ" altLang="cs-CZ" sz="4000" kern="1200" dirty="0" err="1" smtClean="0">
                <a:solidFill>
                  <a:srgbClr val="C00000"/>
                </a:solidFill>
                <a:latin typeface="Calibri" panose="020F0502020204030204" pitchFamily="34" charset="0"/>
              </a:rPr>
              <a:t>Angelmanův</a:t>
            </a:r>
            <a:r>
              <a:rPr lang="cs-CZ" altLang="cs-CZ" sz="4000" kern="1200" dirty="0" smtClean="0">
                <a:solidFill>
                  <a:srgbClr val="C00000"/>
                </a:solidFill>
                <a:latin typeface="Calibri" panose="020F0502020204030204" pitchFamily="34" charset="0"/>
              </a:rPr>
              <a:t> </a:t>
            </a:r>
            <a:r>
              <a:rPr lang="cs-CZ" altLang="cs-CZ" sz="4000" kern="1200" dirty="0">
                <a:solidFill>
                  <a:srgbClr val="C00000"/>
                </a:solidFill>
                <a:latin typeface="Calibri" panose="020F0502020204030204" pitchFamily="34" charset="0"/>
              </a:rPr>
              <a:t>syndrom </a:t>
            </a: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767929"/>
            <a:ext cx="2944813" cy="38163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ovéPole 3"/>
          <p:cNvSpPr txBox="1">
            <a:spLocks noChangeArrowheads="1"/>
          </p:cNvSpPr>
          <p:nvPr/>
        </p:nvSpPr>
        <p:spPr bwMode="auto">
          <a:xfrm>
            <a:off x="204788" y="4721225"/>
            <a:ext cx="56832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200"/>
              </a:spcAft>
              <a:buFontTx/>
              <a:buNone/>
              <a:defRPr/>
            </a:pPr>
            <a:r>
              <a:rPr lang="cs-CZ" altLang="cs-CZ" sz="2200" b="1" dirty="0" smtClean="0">
                <a:solidFill>
                  <a:srgbClr val="0070C0"/>
                </a:solidFill>
                <a:latin typeface="Calibri" panose="020F0502020204030204" pitchFamily="34" charset="0"/>
              </a:rPr>
              <a:t>Příčina:</a:t>
            </a:r>
          </a:p>
          <a:p>
            <a:pPr marL="342900" indent="-342900" eaLnBrk="1" hangingPunct="1">
              <a:spcBef>
                <a:spcPct val="0"/>
              </a:spcBef>
              <a:spcAft>
                <a:spcPts val="1200"/>
              </a:spcAft>
              <a:defRPr/>
            </a:pPr>
            <a:r>
              <a:rPr lang="cs-CZ" altLang="cs-CZ" sz="2200" dirty="0" smtClean="0">
                <a:latin typeface="Calibri" panose="020F0502020204030204" pitchFamily="34" charset="0"/>
              </a:rPr>
              <a:t>Delece části </a:t>
            </a:r>
            <a:r>
              <a:rPr lang="cs-CZ" altLang="cs-CZ" sz="2200" dirty="0" err="1" smtClean="0">
                <a:latin typeface="Calibri" panose="020F0502020204030204" pitchFamily="34" charset="0"/>
              </a:rPr>
              <a:t>maternálního</a:t>
            </a:r>
            <a:r>
              <a:rPr lang="cs-CZ" altLang="cs-CZ" sz="2200" dirty="0" smtClean="0">
                <a:latin typeface="Calibri" panose="020F0502020204030204" pitchFamily="34" charset="0"/>
              </a:rPr>
              <a:t> chromosomu 15</a:t>
            </a:r>
          </a:p>
          <a:p>
            <a:pPr marL="342900" indent="-342900" eaLnBrk="1" hangingPunct="1">
              <a:spcBef>
                <a:spcPct val="0"/>
              </a:spcBef>
              <a:spcAft>
                <a:spcPts val="1200"/>
              </a:spcAft>
              <a:defRPr/>
            </a:pPr>
            <a:r>
              <a:rPr lang="cs-CZ" altLang="cs-CZ" sz="2200" dirty="0" smtClean="0">
                <a:latin typeface="Calibri" panose="020F0502020204030204" pitchFamily="34" charset="0"/>
              </a:rPr>
              <a:t>Důvodem je zřejmě  chybějící </a:t>
            </a:r>
            <a:r>
              <a:rPr lang="cs-CZ" altLang="cs-CZ" sz="2200" dirty="0" err="1" smtClean="0">
                <a:latin typeface="Calibri" panose="020F0502020204030204" pitchFamily="34" charset="0"/>
              </a:rPr>
              <a:t>maternální</a:t>
            </a:r>
            <a:r>
              <a:rPr lang="cs-CZ" altLang="cs-CZ" sz="2200" dirty="0" smtClean="0">
                <a:latin typeface="Calibri" panose="020F0502020204030204" pitchFamily="34" charset="0"/>
              </a:rPr>
              <a:t> aktivní alela genu UBE3A (</a:t>
            </a:r>
            <a:r>
              <a:rPr lang="cs-CZ" altLang="cs-CZ" sz="2200" dirty="0" err="1" smtClean="0">
                <a:latin typeface="Calibri" panose="020F0502020204030204" pitchFamily="34" charset="0"/>
              </a:rPr>
              <a:t>ubiquitin</a:t>
            </a:r>
            <a:r>
              <a:rPr lang="cs-CZ" altLang="cs-CZ" sz="2200" dirty="0" smtClean="0">
                <a:latin typeface="Calibri" panose="020F0502020204030204" pitchFamily="34" charset="0"/>
              </a:rPr>
              <a:t> ligáza)</a:t>
            </a:r>
          </a:p>
        </p:txBody>
      </p:sp>
      <p:sp>
        <p:nvSpPr>
          <p:cNvPr id="22533" name="TextovéPole 4"/>
          <p:cNvSpPr txBox="1">
            <a:spLocks noChangeArrowheads="1"/>
          </p:cNvSpPr>
          <p:nvPr/>
        </p:nvSpPr>
        <p:spPr bwMode="auto">
          <a:xfrm>
            <a:off x="6227763" y="5584279"/>
            <a:ext cx="26050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a:latin typeface="Calibri" pitchFamily="34" charset="0"/>
              </a:rPr>
              <a:t>Chlapec s loutkou </a:t>
            </a:r>
          </a:p>
          <a:p>
            <a:pPr algn="ctr" eaLnBrk="1" hangingPunct="1">
              <a:spcBef>
                <a:spcPct val="0"/>
              </a:spcBef>
              <a:buFontTx/>
              <a:buNone/>
            </a:pPr>
            <a:r>
              <a:rPr lang="cs-CZ" altLang="cs-CZ" sz="1600">
                <a:latin typeface="Calibri" pitchFamily="34" charset="0"/>
              </a:rPr>
              <a:t> Giovani Francesco Caroto</a:t>
            </a:r>
          </a:p>
        </p:txBody>
      </p:sp>
      <p:sp>
        <p:nvSpPr>
          <p:cNvPr id="16390" name="TextovéPole 6"/>
          <p:cNvSpPr txBox="1">
            <a:spLocks noChangeArrowheads="1"/>
          </p:cNvSpPr>
          <p:nvPr/>
        </p:nvSpPr>
        <p:spPr bwMode="auto">
          <a:xfrm>
            <a:off x="204788" y="1363663"/>
            <a:ext cx="58324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1200"/>
              </a:spcAft>
              <a:buFontTx/>
              <a:buNone/>
              <a:defRPr/>
            </a:pPr>
            <a:r>
              <a:rPr lang="cs-CZ" altLang="cs-CZ" sz="2200" b="1" dirty="0" smtClean="0">
                <a:solidFill>
                  <a:srgbClr val="0070C0"/>
                </a:solidFill>
                <a:latin typeface="Calibri" panose="020F0502020204030204" pitchFamily="34" charset="0"/>
              </a:rPr>
              <a:t>Projev:</a:t>
            </a:r>
          </a:p>
          <a:p>
            <a:pPr marL="342900" indent="-342900" eaLnBrk="1" hangingPunct="1">
              <a:spcBef>
                <a:spcPct val="0"/>
              </a:spcBef>
              <a:spcAft>
                <a:spcPts val="1200"/>
              </a:spcAft>
              <a:defRPr/>
            </a:pPr>
            <a:r>
              <a:rPr lang="cs-CZ" altLang="cs-CZ" sz="2200" dirty="0" smtClean="0">
                <a:latin typeface="Calibri" panose="020F0502020204030204" pitchFamily="34" charset="0"/>
              </a:rPr>
              <a:t>problémy s koordinací pohybu, nemotorná chůze</a:t>
            </a:r>
          </a:p>
          <a:p>
            <a:pPr marL="342900" indent="-342900" eaLnBrk="1" hangingPunct="1">
              <a:spcBef>
                <a:spcPct val="0"/>
              </a:spcBef>
              <a:spcAft>
                <a:spcPts val="1200"/>
              </a:spcAft>
              <a:defRPr/>
            </a:pPr>
            <a:r>
              <a:rPr lang="cs-CZ" altLang="cs-CZ" sz="2200" dirty="0" smtClean="0">
                <a:latin typeface="Calibri" panose="020F0502020204030204" pitchFamily="34" charset="0"/>
              </a:rPr>
              <a:t>neschopnost mluvit (max. několik slov)</a:t>
            </a:r>
          </a:p>
          <a:p>
            <a:pPr marL="342900" indent="-342900" eaLnBrk="1" hangingPunct="1">
              <a:spcBef>
                <a:spcPct val="0"/>
              </a:spcBef>
              <a:spcAft>
                <a:spcPts val="1200"/>
              </a:spcAft>
              <a:defRPr/>
            </a:pPr>
            <a:r>
              <a:rPr lang="cs-CZ" altLang="cs-CZ" sz="2200" dirty="0" smtClean="0">
                <a:latin typeface="Calibri" panose="020F0502020204030204" pitchFamily="34" charset="0"/>
              </a:rPr>
              <a:t>opožděný psychosomatický vývoj</a:t>
            </a:r>
          </a:p>
          <a:p>
            <a:pPr marL="342900" indent="-342900" eaLnBrk="1" hangingPunct="1">
              <a:spcBef>
                <a:spcPct val="0"/>
              </a:spcBef>
              <a:spcAft>
                <a:spcPts val="1200"/>
              </a:spcAft>
              <a:defRPr/>
            </a:pPr>
            <a:r>
              <a:rPr lang="cs-CZ" altLang="cs-CZ" sz="2200" dirty="0" smtClean="0">
                <a:latin typeface="Calibri" panose="020F0502020204030204" pitchFamily="34" charset="0"/>
              </a:rPr>
              <a:t>zvláštní chování, stále se usmívá</a:t>
            </a:r>
          </a:p>
          <a:p>
            <a:pPr marL="342900" indent="-342900" eaLnBrk="1" hangingPunct="1">
              <a:spcBef>
                <a:spcPct val="0"/>
              </a:spcBef>
              <a:spcAft>
                <a:spcPts val="1200"/>
              </a:spcAft>
              <a:defRPr/>
            </a:pPr>
            <a:r>
              <a:rPr lang="cs-CZ" altLang="cs-CZ" sz="2200" dirty="0" smtClean="0">
                <a:latin typeface="Calibri" panose="020F0502020204030204" pitchFamily="34" charset="0"/>
              </a:rPr>
              <a:t>…</a:t>
            </a:r>
          </a:p>
        </p:txBody>
      </p:sp>
    </p:spTree>
    <p:extLst>
      <p:ext uri="{BB962C8B-B14F-4D97-AF65-F5344CB8AC3E}">
        <p14:creationId xmlns:p14="http://schemas.microsoft.com/office/powerpoint/2010/main" val="317443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143000"/>
          </a:xfrm>
        </p:spPr>
        <p:txBody>
          <a:bodyPr>
            <a:normAutofit/>
          </a:bodyPr>
          <a:lstStyle/>
          <a:p>
            <a:r>
              <a:rPr lang="cs-CZ" sz="4000" dirty="0">
                <a:solidFill>
                  <a:srgbClr val="C00000"/>
                </a:solidFill>
              </a:rPr>
              <a:t>Imprinting u krytosemenných rostlin</a:t>
            </a:r>
            <a:endParaRPr lang="en-US" sz="4000" dirty="0">
              <a:solidFill>
                <a:srgbClr val="C00000"/>
              </a:solidFill>
            </a:endParaRPr>
          </a:p>
        </p:txBody>
      </p:sp>
      <p:sp>
        <p:nvSpPr>
          <p:cNvPr id="3" name="TextovéPole 2"/>
          <p:cNvSpPr txBox="1"/>
          <p:nvPr/>
        </p:nvSpPr>
        <p:spPr>
          <a:xfrm>
            <a:off x="377060" y="1268760"/>
            <a:ext cx="6336704" cy="243143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Nalezen u kukuřice, rýže, </a:t>
            </a:r>
            <a:r>
              <a:rPr lang="cs-CZ" sz="2200" dirty="0" err="1" smtClean="0"/>
              <a:t>huseníčku</a:t>
            </a:r>
            <a:r>
              <a:rPr lang="cs-CZ" sz="2200" dirty="0" smtClean="0"/>
              <a:t> (</a:t>
            </a:r>
            <a:r>
              <a:rPr lang="cs-CZ" sz="2200" i="1" dirty="0" err="1" smtClean="0"/>
              <a:t>Arabidopsis</a:t>
            </a:r>
            <a:r>
              <a:rPr lang="cs-CZ" sz="2200" i="1" dirty="0" smtClean="0"/>
              <a:t> </a:t>
            </a:r>
            <a:r>
              <a:rPr lang="cs-CZ" sz="2200" i="1" dirty="0" err="1" smtClean="0"/>
              <a:t>thaliana</a:t>
            </a:r>
            <a:r>
              <a:rPr lang="cs-CZ" sz="2200" i="1" dirty="0" smtClean="0"/>
              <a:t>, </a:t>
            </a:r>
            <a:r>
              <a:rPr lang="cs-CZ" sz="2200" dirty="0" smtClean="0"/>
              <a:t>) a skočce (</a:t>
            </a:r>
            <a:r>
              <a:rPr lang="en-US" sz="2200" i="1" dirty="0" err="1"/>
              <a:t>Ricinus</a:t>
            </a:r>
            <a:r>
              <a:rPr lang="en-US" sz="2200" i="1" dirty="0"/>
              <a:t> </a:t>
            </a:r>
            <a:r>
              <a:rPr lang="en-US" sz="2200" i="1" dirty="0" err="1" smtClean="0"/>
              <a:t>communis</a:t>
            </a:r>
            <a:r>
              <a:rPr lang="cs-CZ" sz="2200" dirty="0" smtClean="0"/>
              <a:t>)</a:t>
            </a:r>
          </a:p>
          <a:p>
            <a:pPr marL="342900" indent="-342900">
              <a:spcBef>
                <a:spcPts val="1200"/>
              </a:spcBef>
              <a:buFont typeface="Arial" panose="020B0604020202020204" pitchFamily="34" charset="0"/>
              <a:buChar char="•"/>
            </a:pPr>
            <a:r>
              <a:rPr lang="cs-CZ" sz="2200" dirty="0" smtClean="0"/>
              <a:t>Vyskytuje se především v endospermu (triploidní výživné pletivo), v embryu moc ne</a:t>
            </a:r>
          </a:p>
          <a:p>
            <a:pPr marL="342900" indent="-342900">
              <a:spcBef>
                <a:spcPts val="1200"/>
              </a:spcBef>
              <a:buFont typeface="Arial" panose="020B0604020202020204" pitchFamily="34" charset="0"/>
              <a:buChar char="•"/>
            </a:pPr>
            <a:r>
              <a:rPr lang="cs-CZ" sz="2200" dirty="0" smtClean="0"/>
              <a:t>Nalezeny stovky </a:t>
            </a:r>
            <a:r>
              <a:rPr lang="cs-CZ" sz="2200" dirty="0" err="1" smtClean="0"/>
              <a:t>imprintovaných</a:t>
            </a:r>
            <a:r>
              <a:rPr lang="cs-CZ" sz="2200" dirty="0" smtClean="0"/>
              <a:t> genů – některé ovlivňují velikost endospermu</a:t>
            </a:r>
            <a:endParaRPr lang="en-US" sz="2200" dirty="0"/>
          </a:p>
        </p:txBody>
      </p:sp>
      <p:pic>
        <p:nvPicPr>
          <p:cNvPr id="7172" name="Picture 4" descr="Arabidopsis thali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236" y="4077069"/>
            <a:ext cx="1638407" cy="227142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icinus March 20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160" y="4083630"/>
            <a:ext cx="1896448" cy="249124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upload.wikimedia.org/wikipedia/commons/thumb/6/6f/Klip_kukuruza_uzgojen_u_Me%C4%91imurju_%28Croatia%29.JPG/800px-Klip_kukuruza_uzgojen_u_Me%C4%91imurju_%28Croatia%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077071"/>
            <a:ext cx="1849578" cy="246744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4698" y="4073494"/>
            <a:ext cx="2442395" cy="183179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4596" y="1208084"/>
            <a:ext cx="2068012" cy="2368119"/>
          </a:xfrm>
          <a:prstGeom prst="rect">
            <a:avLst/>
          </a:prstGeom>
        </p:spPr>
      </p:pic>
    </p:spTree>
    <p:extLst>
      <p:ext uri="{BB962C8B-B14F-4D97-AF65-F5344CB8AC3E}">
        <p14:creationId xmlns:p14="http://schemas.microsoft.com/office/powerpoint/2010/main" val="419886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0250" y="263526"/>
            <a:ext cx="7886700" cy="1325563"/>
          </a:xfrm>
        </p:spPr>
        <p:txBody>
          <a:bodyPr>
            <a:normAutofit/>
          </a:bodyPr>
          <a:lstStyle/>
          <a:p>
            <a:pPr algn="ctr"/>
            <a:r>
              <a:rPr lang="cs-CZ" sz="4000" i="1" dirty="0">
                <a:solidFill>
                  <a:srgbClr val="C00000"/>
                </a:solidFill>
              </a:rPr>
              <a:t>As/</a:t>
            </a:r>
            <a:r>
              <a:rPr lang="cs-CZ" sz="4000" i="1" dirty="0" err="1">
                <a:solidFill>
                  <a:srgbClr val="C00000"/>
                </a:solidFill>
              </a:rPr>
              <a:t>Dc</a:t>
            </a:r>
            <a:r>
              <a:rPr lang="cs-CZ" sz="4000" dirty="0">
                <a:solidFill>
                  <a:srgbClr val="C00000"/>
                </a:solidFill>
              </a:rPr>
              <a:t> – jak vypadají</a:t>
            </a:r>
            <a:endParaRPr lang="en-US" sz="4000" dirty="0">
              <a:solidFill>
                <a:srgbClr val="C00000"/>
              </a:solidFill>
            </a:endParaRP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384" y="2153960"/>
            <a:ext cx="6352032" cy="4059936"/>
          </a:xfrm>
          <a:prstGeom prst="rect">
            <a:avLst/>
          </a:prstGeom>
        </p:spPr>
      </p:pic>
      <p:sp>
        <p:nvSpPr>
          <p:cNvPr id="8" name="Obdélník 7"/>
          <p:cNvSpPr/>
          <p:nvPr/>
        </p:nvSpPr>
        <p:spPr>
          <a:xfrm>
            <a:off x="965200" y="5659120"/>
            <a:ext cx="7416800" cy="792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p:cNvSpPr/>
          <p:nvPr/>
        </p:nvSpPr>
        <p:spPr>
          <a:xfrm>
            <a:off x="894080" y="4750856"/>
            <a:ext cx="7416800" cy="792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762000" y="3647440"/>
            <a:ext cx="7416800" cy="1103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42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1143000"/>
          </a:xfrm>
        </p:spPr>
        <p:txBody>
          <a:bodyPr>
            <a:normAutofit/>
          </a:bodyPr>
          <a:lstStyle/>
          <a:p>
            <a:r>
              <a:rPr lang="cs-CZ" sz="4000" dirty="0">
                <a:solidFill>
                  <a:srgbClr val="C00000"/>
                </a:solidFill>
              </a:rPr>
              <a:t>Genomový imprinting- rekapitulace</a:t>
            </a:r>
            <a:endParaRPr lang="en-US" sz="4000" dirty="0">
              <a:solidFill>
                <a:srgbClr val="C00000"/>
              </a:solidFill>
            </a:endParaRPr>
          </a:p>
        </p:txBody>
      </p:sp>
      <p:sp>
        <p:nvSpPr>
          <p:cNvPr id="3" name="TextovéPole 2"/>
          <p:cNvSpPr txBox="1"/>
          <p:nvPr/>
        </p:nvSpPr>
        <p:spPr>
          <a:xfrm>
            <a:off x="755576" y="1556792"/>
            <a:ext cx="7632848" cy="5539978"/>
          </a:xfrm>
          <a:prstGeom prst="rect">
            <a:avLst/>
          </a:prstGeom>
          <a:noFill/>
        </p:spPr>
        <p:txBody>
          <a:bodyPr wrap="square" rtlCol="0">
            <a:spAutoFit/>
          </a:bodyPr>
          <a:lstStyle/>
          <a:p>
            <a:pPr>
              <a:spcBef>
                <a:spcPts val="1800"/>
              </a:spcBef>
            </a:pPr>
            <a:r>
              <a:rPr lang="cs-CZ" sz="2200" dirty="0" smtClean="0"/>
              <a:t>= exprimuje se buď jen </a:t>
            </a:r>
            <a:r>
              <a:rPr lang="cs-CZ" sz="2200" dirty="0" err="1" smtClean="0"/>
              <a:t>paternální</a:t>
            </a:r>
            <a:r>
              <a:rPr lang="cs-CZ" sz="2200" dirty="0" smtClean="0"/>
              <a:t> nebo jen </a:t>
            </a:r>
            <a:r>
              <a:rPr lang="cs-CZ" sz="2200" dirty="0" err="1" smtClean="0"/>
              <a:t>maternální</a:t>
            </a:r>
            <a:r>
              <a:rPr lang="cs-CZ" sz="2200" dirty="0" smtClean="0"/>
              <a:t> alela</a:t>
            </a:r>
          </a:p>
          <a:p>
            <a:pPr marL="285750" indent="-285750">
              <a:spcBef>
                <a:spcPts val="1800"/>
              </a:spcBef>
              <a:buFontTx/>
              <a:buChar char="-"/>
            </a:pPr>
            <a:r>
              <a:rPr lang="cs-CZ" sz="2200" b="1" dirty="0" smtClean="0"/>
              <a:t>vzácný</a:t>
            </a:r>
            <a:r>
              <a:rPr lang="cs-CZ" sz="2200" dirty="0" smtClean="0"/>
              <a:t> (jen u savců, krytosemenných rostlin a některého hmyzu)</a:t>
            </a:r>
          </a:p>
          <a:p>
            <a:pPr marL="285750" indent="-285750">
              <a:spcBef>
                <a:spcPts val="1800"/>
              </a:spcBef>
              <a:buFontTx/>
              <a:buChar char="-"/>
            </a:pPr>
            <a:r>
              <a:rPr lang="cs-CZ" sz="2200" b="1" dirty="0" smtClean="0"/>
              <a:t>u </a:t>
            </a:r>
            <a:r>
              <a:rPr lang="cs-CZ" sz="2200" b="1" dirty="0"/>
              <a:t>malého množství </a:t>
            </a:r>
            <a:r>
              <a:rPr lang="cs-CZ" sz="2200" b="1" dirty="0" smtClean="0"/>
              <a:t>genů (stovky)</a:t>
            </a:r>
            <a:endParaRPr lang="cs-CZ" sz="2200" dirty="0"/>
          </a:p>
          <a:p>
            <a:pPr marL="285750" indent="-285750">
              <a:spcBef>
                <a:spcPts val="1800"/>
              </a:spcBef>
              <a:buFontTx/>
              <a:buChar char="-"/>
            </a:pPr>
            <a:r>
              <a:rPr lang="cs-CZ" sz="2200" dirty="0" smtClean="0"/>
              <a:t>často mají vliv na výživu potomka a chování (exprese v placentě, v mozku a endospermu)</a:t>
            </a:r>
          </a:p>
          <a:p>
            <a:pPr marL="285750" indent="-285750">
              <a:spcBef>
                <a:spcPts val="1800"/>
              </a:spcBef>
              <a:buFontTx/>
              <a:buChar char="-"/>
            </a:pPr>
            <a:r>
              <a:rPr lang="cs-CZ" sz="2200" dirty="0" smtClean="0"/>
              <a:t>nejpravděpodobnějším vysvětlením je </a:t>
            </a:r>
            <a:r>
              <a:rPr lang="cs-CZ" sz="2200" b="1" dirty="0" smtClean="0"/>
              <a:t>teorie rodičovského konfliktu </a:t>
            </a:r>
            <a:r>
              <a:rPr lang="cs-CZ" sz="2200" dirty="0" smtClean="0"/>
              <a:t>(boj </a:t>
            </a:r>
            <a:r>
              <a:rPr lang="cs-CZ" sz="2200" dirty="0" err="1" smtClean="0"/>
              <a:t>maternálních</a:t>
            </a:r>
            <a:r>
              <a:rPr lang="cs-CZ" sz="2200" dirty="0" smtClean="0"/>
              <a:t> a </a:t>
            </a:r>
            <a:r>
              <a:rPr lang="cs-CZ" sz="2200" dirty="0" err="1" smtClean="0"/>
              <a:t>paternálních</a:t>
            </a:r>
            <a:r>
              <a:rPr lang="cs-CZ" sz="2200" dirty="0" smtClean="0"/>
              <a:t> genů o množství matčiných zdrojů pro potomka)</a:t>
            </a:r>
          </a:p>
          <a:p>
            <a:pPr marL="285750" indent="-285750">
              <a:spcBef>
                <a:spcPts val="1800"/>
              </a:spcBef>
              <a:buFontTx/>
              <a:buChar char="-"/>
            </a:pPr>
            <a:r>
              <a:rPr lang="cs-CZ" sz="2200" dirty="0" smtClean="0"/>
              <a:t>porucha </a:t>
            </a:r>
            <a:r>
              <a:rPr lang="cs-CZ" sz="2200" dirty="0" err="1" smtClean="0"/>
              <a:t>imprintovaných</a:t>
            </a:r>
            <a:r>
              <a:rPr lang="cs-CZ" sz="2200" dirty="0" smtClean="0"/>
              <a:t> genů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nemoc/postižení (např. syndrom </a:t>
            </a:r>
            <a:r>
              <a:rPr lang="cs-CZ" sz="2200" dirty="0" err="1" smtClean="0">
                <a:sym typeface="Wingdings" panose="05000000000000000000" pitchFamily="2" charset="2"/>
              </a:rPr>
              <a:t>Prader-Willy</a:t>
            </a:r>
            <a:r>
              <a:rPr lang="cs-CZ" sz="2200" dirty="0" smtClean="0">
                <a:sym typeface="Wingdings" panose="05000000000000000000" pitchFamily="2" charset="2"/>
              </a:rPr>
              <a:t>/</a:t>
            </a:r>
            <a:r>
              <a:rPr lang="cs-CZ" sz="2200" dirty="0" err="1" smtClean="0">
                <a:sym typeface="Wingdings" panose="05000000000000000000" pitchFamily="2" charset="2"/>
              </a:rPr>
              <a:t>Angelmanův</a:t>
            </a:r>
            <a:r>
              <a:rPr lang="cs-CZ" sz="2200" dirty="0" smtClean="0">
                <a:sym typeface="Wingdings" panose="05000000000000000000" pitchFamily="2" charset="2"/>
              </a:rPr>
              <a:t> syndrom)</a:t>
            </a:r>
            <a:endParaRPr lang="cs-CZ" sz="2200" dirty="0"/>
          </a:p>
          <a:p>
            <a:pPr marL="285750" indent="-285750">
              <a:spcBef>
                <a:spcPts val="1800"/>
              </a:spcBef>
              <a:buFontTx/>
              <a:buChar char="-"/>
            </a:pPr>
            <a:endParaRPr lang="en-US" sz="2200" dirty="0"/>
          </a:p>
        </p:txBody>
      </p:sp>
    </p:spTree>
    <p:extLst>
      <p:ext uri="{BB962C8B-B14F-4D97-AF65-F5344CB8AC3E}">
        <p14:creationId xmlns:p14="http://schemas.microsoft.com/office/powerpoint/2010/main" val="187154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idx="4294967295"/>
          </p:nvPr>
        </p:nvSpPr>
        <p:spPr>
          <a:xfrm>
            <a:off x="511482" y="111295"/>
            <a:ext cx="8229600" cy="1143001"/>
          </a:xfrm>
        </p:spPr>
        <p:txBody>
          <a:bodyPr/>
          <a:lstStyle/>
          <a:p>
            <a:pPr algn="ctr">
              <a:defRPr/>
            </a:pPr>
            <a:r>
              <a:rPr lang="cs-CZ" altLang="cs-CZ" sz="4000" kern="1200" dirty="0">
                <a:solidFill>
                  <a:srgbClr val="C00000"/>
                </a:solidFill>
                <a:latin typeface="Calibri" panose="020F0502020204030204" pitchFamily="34" charset="0"/>
              </a:rPr>
              <a:t>Vliv výživy na </a:t>
            </a:r>
            <a:r>
              <a:rPr lang="cs-CZ" altLang="cs-CZ" sz="4000" kern="1200" dirty="0" err="1">
                <a:solidFill>
                  <a:srgbClr val="C00000"/>
                </a:solidFill>
                <a:latin typeface="Calibri" panose="020F0502020204030204" pitchFamily="34" charset="0"/>
              </a:rPr>
              <a:t>epigenom</a:t>
            </a:r>
            <a:endParaRPr lang="cs-CZ" altLang="cs-CZ" sz="4000" kern="1200" dirty="0">
              <a:solidFill>
                <a:srgbClr val="C00000"/>
              </a:solidFill>
              <a:latin typeface="Calibri" panose="020F0502020204030204" pitchFamily="34" charset="0"/>
            </a:endParaRPr>
          </a:p>
        </p:txBody>
      </p:sp>
      <p:sp>
        <p:nvSpPr>
          <p:cNvPr id="47109" name="Text Box 8"/>
          <p:cNvSpPr txBox="1">
            <a:spLocks noChangeArrowheads="1"/>
          </p:cNvSpPr>
          <p:nvPr/>
        </p:nvSpPr>
        <p:spPr bwMode="auto">
          <a:xfrm>
            <a:off x="690253" y="1151965"/>
            <a:ext cx="805082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cs-CZ" altLang="cs-CZ" sz="2200" dirty="0" smtClean="0">
                <a:latin typeface="Calibri" pitchFamily="34" charset="0"/>
              </a:rPr>
              <a:t>Myší linie s mutací </a:t>
            </a:r>
            <a:r>
              <a:rPr lang="cs-CZ" altLang="cs-CZ" sz="2200" i="1" dirty="0" err="1" smtClean="0">
                <a:latin typeface="Calibri" pitchFamily="34" charset="0"/>
              </a:rPr>
              <a:t>A</a:t>
            </a:r>
            <a:r>
              <a:rPr lang="cs-CZ" altLang="cs-CZ" sz="2200" i="1" baseline="-25000" dirty="0" err="1" smtClean="0">
                <a:latin typeface="Calibri" pitchFamily="34" charset="0"/>
              </a:rPr>
              <a:t>vy</a:t>
            </a:r>
            <a:r>
              <a:rPr lang="cs-CZ" altLang="cs-CZ" sz="2200" dirty="0" smtClean="0">
                <a:latin typeface="Calibri" pitchFamily="34" charset="0"/>
              </a:rPr>
              <a:t> (</a:t>
            </a:r>
            <a:r>
              <a:rPr lang="cs-CZ" altLang="cs-CZ" sz="2200" dirty="0" err="1" smtClean="0">
                <a:latin typeface="Calibri" pitchFamily="34" charset="0"/>
              </a:rPr>
              <a:t>agouti</a:t>
            </a:r>
            <a:r>
              <a:rPr lang="cs-CZ" altLang="cs-CZ" sz="2200" dirty="0" smtClean="0">
                <a:latin typeface="Calibri" pitchFamily="34" charset="0"/>
              </a:rPr>
              <a:t> </a:t>
            </a:r>
            <a:r>
              <a:rPr lang="cs-CZ" altLang="cs-CZ" sz="2200" dirty="0" err="1" smtClean="0">
                <a:latin typeface="Calibri" pitchFamily="34" charset="0"/>
              </a:rPr>
              <a:t>viable</a:t>
            </a:r>
            <a:r>
              <a:rPr lang="cs-CZ" altLang="cs-CZ" sz="2200" dirty="0" smtClean="0">
                <a:latin typeface="Calibri" pitchFamily="34" charset="0"/>
              </a:rPr>
              <a:t> </a:t>
            </a:r>
            <a:r>
              <a:rPr lang="cs-CZ" altLang="cs-CZ" sz="2200" dirty="0" err="1" smtClean="0">
                <a:latin typeface="Calibri" pitchFamily="34" charset="0"/>
              </a:rPr>
              <a:t>yellow</a:t>
            </a:r>
            <a:r>
              <a:rPr lang="cs-CZ" altLang="cs-CZ" sz="2200" dirty="0" smtClean="0">
                <a:latin typeface="Calibri" pitchFamily="34" charset="0"/>
              </a:rPr>
              <a:t>) – model pro vliv </a:t>
            </a:r>
            <a:r>
              <a:rPr lang="cs-CZ" altLang="cs-CZ" sz="2200" dirty="0" err="1" smtClean="0">
                <a:latin typeface="Calibri" pitchFamily="34" charset="0"/>
              </a:rPr>
              <a:t>epigenomu</a:t>
            </a:r>
            <a:r>
              <a:rPr lang="cs-CZ" altLang="cs-CZ" sz="2200" dirty="0" smtClean="0">
                <a:latin typeface="Calibri" pitchFamily="34" charset="0"/>
              </a:rPr>
              <a:t> na fenotyp</a:t>
            </a:r>
          </a:p>
        </p:txBody>
      </p:sp>
      <p:pic>
        <p:nvPicPr>
          <p:cNvPr id="4711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848" y="2292306"/>
            <a:ext cx="4223310" cy="3039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6" name="Text Box 12"/>
          <p:cNvSpPr txBox="1">
            <a:spLocks noChangeArrowheads="1"/>
          </p:cNvSpPr>
          <p:nvPr/>
        </p:nvSpPr>
        <p:spPr bwMode="auto">
          <a:xfrm>
            <a:off x="125973" y="3310896"/>
            <a:ext cx="2555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dirty="0">
                <a:solidFill>
                  <a:srgbClr val="CC0000"/>
                </a:solidFill>
                <a:latin typeface="Calibri" pitchFamily="34" charset="0"/>
              </a:rPr>
              <a:t>Žluté myši - sklon k obezitě a rakovině</a:t>
            </a:r>
          </a:p>
        </p:txBody>
      </p:sp>
      <p:sp>
        <p:nvSpPr>
          <p:cNvPr id="2" name="TextovéPole 1"/>
          <p:cNvSpPr txBox="1"/>
          <p:nvPr/>
        </p:nvSpPr>
        <p:spPr>
          <a:xfrm>
            <a:off x="1093170" y="5809129"/>
            <a:ext cx="7244997" cy="769441"/>
          </a:xfrm>
          <a:prstGeom prst="rect">
            <a:avLst/>
          </a:prstGeom>
          <a:noFill/>
        </p:spPr>
        <p:txBody>
          <a:bodyPr wrap="none" rtlCol="0">
            <a:spAutoFit/>
          </a:bodyPr>
          <a:lstStyle/>
          <a:p>
            <a:r>
              <a:rPr lang="cs-CZ" altLang="cs-CZ" sz="2200" dirty="0">
                <a:latin typeface="Calibri" pitchFamily="34" charset="0"/>
              </a:rPr>
              <a:t>Vložení ME do genu </a:t>
            </a:r>
            <a:r>
              <a:rPr lang="cs-CZ" altLang="cs-CZ" sz="2200" dirty="0" err="1">
                <a:latin typeface="Calibri" pitchFamily="34" charset="0"/>
              </a:rPr>
              <a:t>agouti</a:t>
            </a:r>
            <a:r>
              <a:rPr lang="cs-CZ" altLang="cs-CZ" sz="2200" dirty="0">
                <a:latin typeface="Calibri" pitchFamily="34" charset="0"/>
              </a:rPr>
              <a:t> </a:t>
            </a:r>
            <a:r>
              <a:rPr lang="cs-CZ" altLang="cs-CZ" sz="2200" dirty="0">
                <a:latin typeface="Calibri" pitchFamily="34" charset="0"/>
                <a:sym typeface="Wingdings" pitchFamily="2" charset="2"/>
              </a:rPr>
              <a:t></a:t>
            </a:r>
            <a:r>
              <a:rPr lang="en-US" altLang="cs-CZ" sz="2200" dirty="0">
                <a:latin typeface="Calibri" pitchFamily="34" charset="0"/>
                <a:sym typeface="Wingdings" pitchFamily="2" charset="2"/>
              </a:rPr>
              <a:t> </a:t>
            </a:r>
            <a:r>
              <a:rPr lang="cs-CZ" altLang="cs-CZ" sz="2200" dirty="0">
                <a:latin typeface="Calibri" pitchFamily="34" charset="0"/>
                <a:sym typeface="Wingdings" pitchFamily="2" charset="2"/>
              </a:rPr>
              <a:t>nesprávná</a:t>
            </a:r>
            <a:r>
              <a:rPr lang="en-US" altLang="cs-CZ" sz="2200" dirty="0">
                <a:latin typeface="Calibri" pitchFamily="34" charset="0"/>
                <a:sym typeface="Wingdings" pitchFamily="2" charset="2"/>
              </a:rPr>
              <a:t> </a:t>
            </a:r>
            <a:r>
              <a:rPr lang="en-US" altLang="cs-CZ" sz="2200" dirty="0" err="1">
                <a:latin typeface="Calibri" pitchFamily="34" charset="0"/>
                <a:sym typeface="Wingdings" pitchFamily="2" charset="2"/>
              </a:rPr>
              <a:t>exprese</a:t>
            </a:r>
            <a:r>
              <a:rPr lang="cs-CZ" altLang="cs-CZ" sz="2200" dirty="0">
                <a:latin typeface="Calibri" pitchFamily="34" charset="0"/>
                <a:sym typeface="Wingdings" pitchFamily="2" charset="2"/>
              </a:rPr>
              <a:t> </a:t>
            </a:r>
            <a:r>
              <a:rPr lang="en-US" altLang="cs-CZ" sz="2200" dirty="0">
                <a:latin typeface="Calibri" pitchFamily="34" charset="0"/>
                <a:sym typeface="Wingdings" pitchFamily="2" charset="2"/>
              </a:rPr>
              <a:t> </a:t>
            </a:r>
            <a:r>
              <a:rPr lang="cs-CZ" altLang="cs-CZ" sz="2200" dirty="0">
                <a:latin typeface="Calibri" pitchFamily="34" charset="0"/>
                <a:sym typeface="Wingdings" pitchFamily="2" charset="2"/>
              </a:rPr>
              <a:t>žlutá myš</a:t>
            </a:r>
          </a:p>
          <a:p>
            <a:endParaRPr lang="en-US" sz="2200" dirty="0" smtClean="0"/>
          </a:p>
        </p:txBody>
      </p:sp>
    </p:spTree>
    <p:extLst>
      <p:ext uri="{BB962C8B-B14F-4D97-AF65-F5344CB8AC3E}">
        <p14:creationId xmlns:p14="http://schemas.microsoft.com/office/powerpoint/2010/main" val="412181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 Box 8"/>
          <p:cNvSpPr txBox="1">
            <a:spLocks noChangeArrowheads="1"/>
          </p:cNvSpPr>
          <p:nvPr/>
        </p:nvSpPr>
        <p:spPr bwMode="auto">
          <a:xfrm>
            <a:off x="94830" y="5710517"/>
            <a:ext cx="885666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eaLnBrk="1" hangingPunct="1">
              <a:spcBef>
                <a:spcPct val="50000"/>
              </a:spcBef>
              <a:defRPr/>
            </a:pPr>
            <a:r>
              <a:rPr lang="cs-CZ" altLang="cs-CZ" sz="2200" dirty="0" smtClean="0">
                <a:latin typeface="Calibri" pitchFamily="34" charset="0"/>
              </a:rPr>
              <a:t>Krmení matek stravou s donory metylových skupin (</a:t>
            </a:r>
            <a:r>
              <a:rPr lang="cs-CZ" altLang="cs-CZ" sz="2200" dirty="0" err="1" smtClean="0">
                <a:latin typeface="Calibri" pitchFamily="34" charset="0"/>
              </a:rPr>
              <a:t>methionin</a:t>
            </a:r>
            <a:r>
              <a:rPr lang="cs-CZ" altLang="cs-CZ" sz="2200" dirty="0" smtClean="0">
                <a:latin typeface="Calibri" pitchFamily="34" charset="0"/>
              </a:rPr>
              <a:t>, cholin) a </a:t>
            </a:r>
            <a:r>
              <a:rPr lang="cs-CZ" altLang="cs-CZ" sz="2200" dirty="0" err="1" smtClean="0">
                <a:latin typeface="Calibri" pitchFamily="34" charset="0"/>
              </a:rPr>
              <a:t>kofaktory</a:t>
            </a:r>
            <a:r>
              <a:rPr lang="cs-CZ" altLang="cs-CZ" sz="2200" dirty="0" smtClean="0">
                <a:latin typeface="Calibri" pitchFamily="34" charset="0"/>
              </a:rPr>
              <a:t> (kyselina listová, </a:t>
            </a:r>
            <a:r>
              <a:rPr lang="cs-CZ" altLang="cs-CZ" sz="2200" dirty="0" err="1" smtClean="0">
                <a:latin typeface="Calibri" pitchFamily="34" charset="0"/>
              </a:rPr>
              <a:t>B12</a:t>
            </a:r>
            <a:r>
              <a:rPr lang="cs-CZ" altLang="cs-CZ" sz="2200" dirty="0" smtClean="0">
                <a:latin typeface="Calibri" pitchFamily="34" charset="0"/>
              </a:rPr>
              <a:t>) </a:t>
            </a:r>
            <a:r>
              <a:rPr lang="cs-CZ" altLang="cs-CZ" sz="2200" dirty="0" smtClean="0">
                <a:latin typeface="Calibri" pitchFamily="34" charset="0"/>
                <a:sym typeface="Wingdings" pitchFamily="2" charset="2"/>
              </a:rPr>
              <a:t></a:t>
            </a:r>
            <a:r>
              <a:rPr lang="en-US" altLang="cs-CZ" sz="2200" dirty="0" smtClean="0">
                <a:latin typeface="Calibri" pitchFamily="34" charset="0"/>
                <a:sym typeface="Wingdings" pitchFamily="2" charset="2"/>
              </a:rPr>
              <a:t> </a:t>
            </a:r>
            <a:r>
              <a:rPr lang="cs-CZ" altLang="cs-CZ" sz="2200" dirty="0" smtClean="0">
                <a:latin typeface="Calibri" pitchFamily="34" charset="0"/>
                <a:sym typeface="Wingdings" pitchFamily="2" charset="2"/>
              </a:rPr>
              <a:t>represe promotoru ME </a:t>
            </a:r>
            <a:r>
              <a:rPr lang="en-US" altLang="cs-CZ" sz="2200" dirty="0" smtClean="0">
                <a:latin typeface="Calibri" pitchFamily="34" charset="0"/>
                <a:sym typeface="Wingdings" pitchFamily="2" charset="2"/>
              </a:rPr>
              <a:t> </a:t>
            </a:r>
            <a:r>
              <a:rPr lang="en-US" altLang="cs-CZ" sz="2200" dirty="0" err="1" smtClean="0">
                <a:latin typeface="Calibri" pitchFamily="34" charset="0"/>
                <a:sym typeface="Wingdings" pitchFamily="2" charset="2"/>
              </a:rPr>
              <a:t>hn</a:t>
            </a:r>
            <a:r>
              <a:rPr lang="cs-CZ" altLang="cs-CZ" sz="2200" dirty="0" err="1" smtClean="0">
                <a:latin typeface="Calibri" pitchFamily="34" charset="0"/>
                <a:sym typeface="Wingdings" pitchFamily="2" charset="2"/>
              </a:rPr>
              <a:t>ědé</a:t>
            </a:r>
            <a:r>
              <a:rPr lang="cs-CZ" altLang="cs-CZ" sz="2200" dirty="0" smtClean="0">
                <a:latin typeface="Calibri" pitchFamily="34" charset="0"/>
                <a:sym typeface="Wingdings" pitchFamily="2" charset="2"/>
              </a:rPr>
              <a:t> potomstvo</a:t>
            </a:r>
            <a:endParaRPr lang="cs-CZ" altLang="cs-CZ" sz="2200" dirty="0" smtClean="0">
              <a:latin typeface="Calibri" pitchFamily="34" charset="0"/>
            </a:endParaRPr>
          </a:p>
        </p:txBody>
      </p:sp>
      <p:graphicFrame>
        <p:nvGraphicFramePr>
          <p:cNvPr id="47114" name="Object 10"/>
          <p:cNvGraphicFramePr>
            <a:graphicFrameLocks noChangeAspect="1"/>
          </p:cNvGraphicFramePr>
          <p:nvPr>
            <p:extLst>
              <p:ext uri="{D42A27DB-BD31-4B8C-83A1-F6EECF244321}">
                <p14:modId xmlns:p14="http://schemas.microsoft.com/office/powerpoint/2010/main" val="4023192264"/>
              </p:ext>
            </p:extLst>
          </p:nvPr>
        </p:nvGraphicFramePr>
        <p:xfrm>
          <a:off x="269112" y="1052590"/>
          <a:ext cx="8682380" cy="4454242"/>
        </p:xfrm>
        <a:graphic>
          <a:graphicData uri="http://schemas.openxmlformats.org/presentationml/2006/ole">
            <mc:AlternateContent xmlns:mc="http://schemas.openxmlformats.org/markup-compatibility/2006">
              <mc:Choice xmlns:v="urn:schemas-microsoft-com:vml" Requires="v">
                <p:oleObj spid="_x0000_s35844" name="Image" r:id="rId4" imgW="12758207" imgH="6544299" progId="Photoshop.Image.5">
                  <p:embed/>
                </p:oleObj>
              </mc:Choice>
              <mc:Fallback>
                <p:oleObj name="Image" r:id="rId4" imgW="12758207" imgH="6544299"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112" y="1052590"/>
                        <a:ext cx="8682380" cy="4454242"/>
                      </a:xfrm>
                      <a:prstGeom prst="rect">
                        <a:avLst/>
                      </a:prstGeom>
                      <a:noFill/>
                      <a:ln w="9525">
                        <a:noFill/>
                        <a:miter lim="800000"/>
                        <a:headEnd/>
                        <a:tailEnd/>
                      </a:ln>
                      <a:effectLst/>
                      <a:extLst/>
                    </p:spPr>
                  </p:pic>
                </p:oleObj>
              </mc:Fallback>
            </mc:AlternateContent>
          </a:graphicData>
        </a:graphic>
      </p:graphicFrame>
      <p:sp>
        <p:nvSpPr>
          <p:cNvPr id="7" name="Nadpis 1"/>
          <p:cNvSpPr txBox="1">
            <a:spLocks/>
          </p:cNvSpPr>
          <p:nvPr/>
        </p:nvSpPr>
        <p:spPr>
          <a:xfrm>
            <a:off x="511482" y="111295"/>
            <a:ext cx="8229600" cy="1143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s-CZ" altLang="cs-CZ" sz="4000" smtClean="0">
                <a:solidFill>
                  <a:srgbClr val="C00000"/>
                </a:solidFill>
                <a:latin typeface="Calibri" panose="020F0502020204030204" pitchFamily="34" charset="0"/>
              </a:rPr>
              <a:t>Vliv výživy na epigenom</a:t>
            </a:r>
            <a:endParaRPr lang="cs-CZ" altLang="cs-CZ" sz="4000" dirty="0">
              <a:solidFill>
                <a:srgbClr val="C00000"/>
              </a:solidFill>
              <a:latin typeface="Calibri" panose="020F0502020204030204" pitchFamily="34" charset="0"/>
            </a:endParaRPr>
          </a:p>
        </p:txBody>
      </p:sp>
      <p:grpSp>
        <p:nvGrpSpPr>
          <p:cNvPr id="6" name="Skupina 5"/>
          <p:cNvGrpSpPr/>
          <p:nvPr/>
        </p:nvGrpSpPr>
        <p:grpSpPr>
          <a:xfrm>
            <a:off x="94830" y="1855694"/>
            <a:ext cx="3925841" cy="3079377"/>
            <a:chOff x="94830" y="1855694"/>
            <a:chExt cx="3925841" cy="3079377"/>
          </a:xfrm>
        </p:grpSpPr>
        <p:sp>
          <p:nvSpPr>
            <p:cNvPr id="2" name="Obdélník 1"/>
            <p:cNvSpPr/>
            <p:nvPr/>
          </p:nvSpPr>
          <p:spPr>
            <a:xfrm>
              <a:off x="94830" y="1855694"/>
              <a:ext cx="2675264" cy="3079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p:cNvSpPr/>
            <p:nvPr/>
          </p:nvSpPr>
          <p:spPr>
            <a:xfrm>
              <a:off x="2514600" y="1855694"/>
              <a:ext cx="1506071" cy="726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Skupina 7"/>
          <p:cNvGrpSpPr/>
          <p:nvPr/>
        </p:nvGrpSpPr>
        <p:grpSpPr>
          <a:xfrm>
            <a:off x="5674659" y="1855694"/>
            <a:ext cx="3276833" cy="3697941"/>
            <a:chOff x="5674659" y="1855694"/>
            <a:chExt cx="3276833" cy="3697941"/>
          </a:xfrm>
        </p:grpSpPr>
        <p:sp>
          <p:nvSpPr>
            <p:cNvPr id="4" name="Zaoblený obdélník 3"/>
            <p:cNvSpPr/>
            <p:nvPr/>
          </p:nvSpPr>
          <p:spPr>
            <a:xfrm>
              <a:off x="5674659" y="1855694"/>
              <a:ext cx="2380129" cy="7261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6575612" y="2447365"/>
              <a:ext cx="2375880" cy="3106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354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7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a:xfrm>
            <a:off x="468313" y="31750"/>
            <a:ext cx="8229600" cy="1143000"/>
          </a:xfrm>
        </p:spPr>
        <p:txBody>
          <a:bodyPr/>
          <a:lstStyle/>
          <a:p>
            <a:pPr>
              <a:defRPr/>
            </a:pPr>
            <a:r>
              <a:rPr lang="cs-CZ" altLang="cs-CZ" sz="4000" kern="1200" dirty="0">
                <a:solidFill>
                  <a:srgbClr val="C00000"/>
                </a:solidFill>
                <a:latin typeface="Calibri" panose="020F0502020204030204" pitchFamily="34" charset="0"/>
              </a:rPr>
              <a:t>Vliv výživy na </a:t>
            </a:r>
            <a:r>
              <a:rPr lang="cs-CZ" altLang="cs-CZ" sz="4000" kern="1200" dirty="0" err="1">
                <a:solidFill>
                  <a:srgbClr val="C00000"/>
                </a:solidFill>
                <a:latin typeface="Calibri" panose="020F0502020204030204" pitchFamily="34" charset="0"/>
              </a:rPr>
              <a:t>epigenom</a:t>
            </a:r>
            <a:endParaRPr lang="cs-CZ" altLang="cs-CZ" sz="4000" kern="1200" dirty="0">
              <a:solidFill>
                <a:srgbClr val="C00000"/>
              </a:solidFill>
              <a:latin typeface="Calibri" panose="020F0502020204030204" pitchFamily="34" charset="0"/>
            </a:endParaRPr>
          </a:p>
        </p:txBody>
      </p:sp>
      <p:sp>
        <p:nvSpPr>
          <p:cNvPr id="45059" name="Text Box 10"/>
          <p:cNvSpPr txBox="1">
            <a:spLocks noChangeArrowheads="1"/>
          </p:cNvSpPr>
          <p:nvPr/>
        </p:nvSpPr>
        <p:spPr bwMode="auto">
          <a:xfrm>
            <a:off x="323850" y="3549650"/>
            <a:ext cx="8640638"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cs-CZ" altLang="cs-CZ" sz="2400" b="1" dirty="0" smtClean="0">
                <a:solidFill>
                  <a:schemeClr val="accent5">
                    <a:lumMod val="50000"/>
                  </a:schemeClr>
                </a:solidFill>
                <a:latin typeface="Calibri" panose="020F0502020204030204" pitchFamily="34" charset="0"/>
              </a:rPr>
              <a:t>Příjem potravy v rané fázi života ovlivňuje metylaci DNA</a:t>
            </a:r>
          </a:p>
          <a:p>
            <a:pPr marL="342900" indent="-342900" eaLnBrk="1" hangingPunct="1">
              <a:spcBef>
                <a:spcPct val="50000"/>
              </a:spcBef>
              <a:defRPr/>
            </a:pPr>
            <a:r>
              <a:rPr lang="cs-CZ" altLang="cs-CZ" sz="2200" dirty="0" smtClean="0">
                <a:latin typeface="Calibri" panose="020F0502020204030204" pitchFamily="34" charset="0"/>
              </a:rPr>
              <a:t>Obzvláště citlivé jsou mobilní elementy (</a:t>
            </a:r>
            <a:r>
              <a:rPr lang="cs-CZ" altLang="cs-CZ" sz="2200" dirty="0" err="1" smtClean="0">
                <a:latin typeface="Calibri" panose="020F0502020204030204" pitchFamily="34" charset="0"/>
              </a:rPr>
              <a:t>MEs</a:t>
            </a:r>
            <a:r>
              <a:rPr lang="cs-CZ" altLang="cs-CZ" sz="2200" dirty="0" smtClean="0">
                <a:latin typeface="Calibri" panose="020F0502020204030204" pitchFamily="34" charset="0"/>
              </a:rPr>
              <a:t>) a </a:t>
            </a:r>
            <a:r>
              <a:rPr lang="cs-CZ" altLang="cs-CZ" sz="2200" dirty="0" err="1" smtClean="0">
                <a:latin typeface="Calibri" panose="020F0502020204030204" pitchFamily="34" charset="0"/>
              </a:rPr>
              <a:t>imprintované</a:t>
            </a:r>
            <a:r>
              <a:rPr lang="cs-CZ" altLang="cs-CZ" sz="2200" dirty="0" smtClean="0">
                <a:latin typeface="Calibri" panose="020F0502020204030204" pitchFamily="34" charset="0"/>
              </a:rPr>
              <a:t> geny (</a:t>
            </a:r>
            <a:r>
              <a:rPr lang="cs-CZ" altLang="cs-CZ" sz="2200" dirty="0" err="1" smtClean="0">
                <a:latin typeface="Calibri" panose="020F0502020204030204" pitchFamily="34" charset="0"/>
              </a:rPr>
              <a:t>IGs</a:t>
            </a:r>
            <a:r>
              <a:rPr lang="cs-CZ" altLang="cs-CZ" sz="2200" dirty="0" smtClean="0">
                <a:latin typeface="Calibri" panose="020F0502020204030204" pitchFamily="34" charset="0"/>
              </a:rPr>
              <a:t>)</a:t>
            </a:r>
          </a:p>
          <a:p>
            <a:pPr marL="342900" indent="-342900" eaLnBrk="1" hangingPunct="1">
              <a:spcBef>
                <a:spcPct val="50000"/>
              </a:spcBef>
              <a:defRPr/>
            </a:pPr>
            <a:r>
              <a:rPr lang="cs-CZ" altLang="cs-CZ" sz="2200" dirty="0" smtClean="0">
                <a:latin typeface="Calibri" panose="020F0502020204030204" pitchFamily="34" charset="0"/>
              </a:rPr>
              <a:t>Málo metylace </a:t>
            </a:r>
            <a:r>
              <a:rPr lang="cs-CZ" altLang="cs-CZ" sz="2200" dirty="0" smtClean="0">
                <a:latin typeface="Calibri" panose="020F0502020204030204" pitchFamily="34" charset="0"/>
                <a:sym typeface="Wingdings" panose="05000000000000000000" pitchFamily="2" charset="2"/>
              </a:rPr>
              <a:t></a:t>
            </a:r>
            <a:r>
              <a:rPr lang="en-US" altLang="cs-CZ" sz="2200" dirty="0" smtClean="0">
                <a:latin typeface="Calibri" panose="020F0502020204030204" pitchFamily="34" charset="0"/>
                <a:sym typeface="Wingdings" panose="05000000000000000000" pitchFamily="2" charset="2"/>
              </a:rPr>
              <a:t> </a:t>
            </a:r>
            <a:r>
              <a:rPr lang="cs-CZ" altLang="cs-CZ" sz="2200" dirty="0" smtClean="0">
                <a:latin typeface="Calibri" panose="020F0502020204030204" pitchFamily="34" charset="0"/>
                <a:sym typeface="Wingdings" panose="05000000000000000000" pitchFamily="2" charset="2"/>
              </a:rPr>
              <a:t>mobilita </a:t>
            </a:r>
            <a:r>
              <a:rPr lang="cs-CZ" altLang="cs-CZ" sz="2200" dirty="0" err="1" smtClean="0">
                <a:latin typeface="Calibri" panose="020F0502020204030204" pitchFamily="34" charset="0"/>
                <a:sym typeface="Wingdings" panose="05000000000000000000" pitchFamily="2" charset="2"/>
              </a:rPr>
              <a:t>MEs</a:t>
            </a:r>
            <a:r>
              <a:rPr lang="cs-CZ" altLang="cs-CZ" sz="2200" dirty="0" smtClean="0">
                <a:latin typeface="Calibri" panose="020F0502020204030204" pitchFamily="34" charset="0"/>
                <a:sym typeface="Wingdings" panose="05000000000000000000" pitchFamily="2" charset="2"/>
              </a:rPr>
              <a:t> + aktivita jejich promotorů </a:t>
            </a:r>
            <a:r>
              <a:rPr lang="en-US" altLang="cs-CZ" sz="2200" dirty="0" smtClean="0">
                <a:latin typeface="Calibri" panose="020F0502020204030204" pitchFamily="34" charset="0"/>
                <a:sym typeface="Wingdings" panose="05000000000000000000" pitchFamily="2" charset="2"/>
              </a:rPr>
              <a:t> z</a:t>
            </a:r>
            <a:r>
              <a:rPr lang="cs-CZ" altLang="cs-CZ" sz="2200" dirty="0" smtClean="0">
                <a:latin typeface="Calibri" panose="020F0502020204030204" pitchFamily="34" charset="0"/>
                <a:sym typeface="Wingdings" panose="05000000000000000000" pitchFamily="2" charset="2"/>
              </a:rPr>
              <a:t>měna exprese přilehlých genů</a:t>
            </a:r>
          </a:p>
          <a:p>
            <a:pPr marL="342900" indent="-342900" eaLnBrk="1" hangingPunct="1">
              <a:spcBef>
                <a:spcPct val="50000"/>
              </a:spcBef>
              <a:defRPr/>
            </a:pPr>
            <a:r>
              <a:rPr lang="cs-CZ" altLang="cs-CZ" sz="2200" dirty="0" smtClean="0">
                <a:latin typeface="Calibri" panose="020F0502020204030204" pitchFamily="34" charset="0"/>
              </a:rPr>
              <a:t>Málo metylace </a:t>
            </a:r>
            <a:r>
              <a:rPr lang="cs-CZ" altLang="cs-CZ" sz="2200" dirty="0" smtClean="0">
                <a:latin typeface="Calibri" panose="020F0502020204030204" pitchFamily="34" charset="0"/>
                <a:sym typeface="Wingdings" panose="05000000000000000000" pitchFamily="2" charset="2"/>
              </a:rPr>
              <a:t></a:t>
            </a:r>
            <a:r>
              <a:rPr lang="en-US" altLang="cs-CZ" sz="2200" dirty="0" smtClean="0">
                <a:latin typeface="Calibri" panose="020F0502020204030204" pitchFamily="34" charset="0"/>
                <a:sym typeface="Wingdings" panose="05000000000000000000" pitchFamily="2" charset="2"/>
              </a:rPr>
              <a:t> </a:t>
            </a:r>
            <a:r>
              <a:rPr lang="en-US" altLang="cs-CZ" sz="2200" dirty="0" err="1" smtClean="0">
                <a:latin typeface="Calibri" panose="020F0502020204030204" pitchFamily="34" charset="0"/>
                <a:sym typeface="Wingdings" panose="05000000000000000000" pitchFamily="2" charset="2"/>
              </a:rPr>
              <a:t>bialelick</a:t>
            </a:r>
            <a:r>
              <a:rPr lang="cs-CZ" altLang="cs-CZ" sz="2200" dirty="0" smtClean="0">
                <a:latin typeface="Calibri" panose="020F0502020204030204" pitchFamily="34" charset="0"/>
                <a:sym typeface="Wingdings" panose="05000000000000000000" pitchFamily="2" charset="2"/>
              </a:rPr>
              <a:t>á</a:t>
            </a:r>
            <a:r>
              <a:rPr lang="en-US" altLang="cs-CZ" sz="2200" dirty="0" smtClean="0">
                <a:latin typeface="Calibri" panose="020F0502020204030204" pitchFamily="34" charset="0"/>
                <a:sym typeface="Wingdings" panose="05000000000000000000" pitchFamily="2" charset="2"/>
              </a:rPr>
              <a:t> </a:t>
            </a:r>
            <a:r>
              <a:rPr lang="en-US" altLang="cs-CZ" sz="2200" dirty="0" err="1" smtClean="0">
                <a:latin typeface="Calibri" panose="020F0502020204030204" pitchFamily="34" charset="0"/>
                <a:sym typeface="Wingdings" panose="05000000000000000000" pitchFamily="2" charset="2"/>
              </a:rPr>
              <a:t>exprese</a:t>
            </a:r>
            <a:r>
              <a:rPr lang="en-US" altLang="cs-CZ" sz="2200" dirty="0" smtClean="0">
                <a:latin typeface="Calibri" panose="020F0502020204030204" pitchFamily="34" charset="0"/>
                <a:sym typeface="Wingdings" panose="05000000000000000000" pitchFamily="2" charset="2"/>
              </a:rPr>
              <a:t> IGs</a:t>
            </a:r>
          </a:p>
          <a:p>
            <a:pPr marL="342900" indent="-342900" eaLnBrk="1" hangingPunct="1">
              <a:spcBef>
                <a:spcPct val="50000"/>
              </a:spcBef>
              <a:defRPr/>
            </a:pPr>
            <a:r>
              <a:rPr lang="cs-CZ" altLang="cs-CZ" sz="2200" dirty="0" smtClean="0">
                <a:latin typeface="Calibri" panose="020F0502020204030204" pitchFamily="34" charset="0"/>
                <a:sym typeface="Wingdings" panose="05000000000000000000" pitchFamily="2" charset="2"/>
              </a:rPr>
              <a:t>Příliš mnoho metylace  umlčení aktivních alel </a:t>
            </a:r>
            <a:r>
              <a:rPr lang="cs-CZ" altLang="cs-CZ" sz="2200" dirty="0" err="1" smtClean="0">
                <a:latin typeface="Calibri" panose="020F0502020204030204" pitchFamily="34" charset="0"/>
                <a:sym typeface="Wingdings" panose="05000000000000000000" pitchFamily="2" charset="2"/>
              </a:rPr>
              <a:t>IGs</a:t>
            </a:r>
            <a:endParaRPr lang="cs-CZ" altLang="cs-CZ" sz="2200" dirty="0" smtClean="0">
              <a:latin typeface="Calibri" panose="020F0502020204030204" pitchFamily="34" charset="0"/>
            </a:endParaRPr>
          </a:p>
        </p:txBody>
      </p:sp>
      <p:sp>
        <p:nvSpPr>
          <p:cNvPr id="56324" name="Text Box 13"/>
          <p:cNvSpPr txBox="1">
            <a:spLocks noChangeArrowheads="1"/>
          </p:cNvSpPr>
          <p:nvPr/>
        </p:nvSpPr>
        <p:spPr bwMode="auto">
          <a:xfrm>
            <a:off x="323850" y="1557338"/>
            <a:ext cx="6551613"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499C10"/>
                </a:solidFill>
                <a:latin typeface="Calibri" pitchFamily="34" charset="0"/>
              </a:rPr>
              <a:t>Přísun živin během embryonálního vývoje a na počátku života může ovlivnit zdraví v dospělosti (krevní tlak, kardiovaskulární choroby, cukrovka, rakovina).</a:t>
            </a:r>
            <a:r>
              <a:rPr lang="cs-CZ" altLang="cs-CZ" sz="2200">
                <a:solidFill>
                  <a:srgbClr val="499C10"/>
                </a:solidFill>
                <a:latin typeface="Calibri" pitchFamily="34" charset="0"/>
              </a:rPr>
              <a:t> </a:t>
            </a:r>
          </a:p>
        </p:txBody>
      </p:sp>
      <p:pic>
        <p:nvPicPr>
          <p:cNvPr id="5632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1377950"/>
            <a:ext cx="1789113" cy="1789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565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0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05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allAtOnce"/>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Nadpis 1"/>
          <p:cNvSpPr>
            <a:spLocks/>
          </p:cNvSpPr>
          <p:nvPr/>
        </p:nvSpPr>
        <p:spPr bwMode="auto">
          <a:xfrm>
            <a:off x="457200" y="115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cs-CZ" sz="4000" dirty="0">
                <a:solidFill>
                  <a:srgbClr val="C00000"/>
                </a:solidFill>
                <a:latin typeface="Calibri" panose="020F0502020204030204" pitchFamily="34" charset="0"/>
                <a:ea typeface="+mj-ea"/>
                <a:cs typeface="+mj-cs"/>
              </a:rPr>
              <a:t>Vliv výživy na </a:t>
            </a:r>
            <a:r>
              <a:rPr lang="cs-CZ" sz="4000" dirty="0" err="1">
                <a:solidFill>
                  <a:srgbClr val="C00000"/>
                </a:solidFill>
                <a:latin typeface="Calibri" panose="020F0502020204030204" pitchFamily="34" charset="0"/>
                <a:ea typeface="+mj-ea"/>
                <a:cs typeface="+mj-cs"/>
              </a:rPr>
              <a:t>epigenom</a:t>
            </a:r>
            <a:endParaRPr lang="cs-CZ" sz="4000" dirty="0">
              <a:solidFill>
                <a:srgbClr val="C00000"/>
              </a:solidFill>
              <a:latin typeface="Calibri" panose="020F0502020204030204" pitchFamily="34" charset="0"/>
              <a:ea typeface="+mj-ea"/>
              <a:cs typeface="+mj-cs"/>
            </a:endParaRPr>
          </a:p>
        </p:txBody>
      </p:sp>
      <p:pic>
        <p:nvPicPr>
          <p:cNvPr id="583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925" y="3284538"/>
            <a:ext cx="5264150" cy="3241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Text Box 7"/>
          <p:cNvSpPr txBox="1">
            <a:spLocks noChangeArrowheads="1"/>
          </p:cNvSpPr>
          <p:nvPr/>
        </p:nvSpPr>
        <p:spPr bwMode="auto">
          <a:xfrm>
            <a:off x="611188" y="1268413"/>
            <a:ext cx="7920037"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cs-CZ" altLang="cs-CZ" sz="2400" b="1" dirty="0" smtClean="0">
                <a:solidFill>
                  <a:schemeClr val="accent5">
                    <a:lumMod val="50000"/>
                  </a:schemeClr>
                </a:solidFill>
                <a:latin typeface="Calibri" panose="020F0502020204030204" pitchFamily="34" charset="0"/>
              </a:rPr>
              <a:t>Hladomor v Holandsku v zimě 1944/1945</a:t>
            </a:r>
          </a:p>
          <a:p>
            <a:pPr eaLnBrk="1" hangingPunct="1">
              <a:spcBef>
                <a:spcPct val="50000"/>
              </a:spcBef>
              <a:buFontTx/>
              <a:buNone/>
              <a:defRPr/>
            </a:pPr>
            <a:r>
              <a:rPr lang="cs-CZ" altLang="cs-CZ" sz="2200" dirty="0" smtClean="0">
                <a:latin typeface="Calibri" panose="020F0502020204030204" pitchFamily="34" charset="0"/>
              </a:rPr>
              <a:t>Srovnání lidí počatých v tomto období s nepostiženými sourozenci </a:t>
            </a:r>
            <a:r>
              <a:rPr lang="cs-CZ" altLang="cs-CZ" sz="2200" dirty="0" smtClean="0">
                <a:latin typeface="Calibri" panose="020F0502020204030204" pitchFamily="34" charset="0"/>
                <a:sym typeface="Wingdings" panose="05000000000000000000" pitchFamily="2" charset="2"/>
              </a:rPr>
              <a:t></a:t>
            </a:r>
            <a:r>
              <a:rPr lang="en-US" altLang="cs-CZ" sz="2200" dirty="0" smtClean="0">
                <a:latin typeface="Calibri" panose="020F0502020204030204" pitchFamily="34" charset="0"/>
                <a:sym typeface="Wingdings" panose="05000000000000000000" pitchFamily="2" charset="2"/>
              </a:rPr>
              <a:t> </a:t>
            </a:r>
            <a:r>
              <a:rPr lang="cs-CZ" altLang="cs-CZ" sz="2200" dirty="0" smtClean="0">
                <a:latin typeface="Calibri" panose="020F0502020204030204" pitchFamily="34" charset="0"/>
                <a:sym typeface="Wingdings" panose="05000000000000000000" pitchFamily="2" charset="2"/>
              </a:rPr>
              <a:t>rozdíly v metylacích </a:t>
            </a:r>
            <a:r>
              <a:rPr lang="cs-CZ" altLang="cs-CZ" sz="2200" i="1" dirty="0" smtClean="0">
                <a:latin typeface="Calibri" panose="020F0502020204030204" pitchFamily="34" charset="0"/>
                <a:sym typeface="Wingdings" panose="05000000000000000000" pitchFamily="2" charset="2"/>
              </a:rPr>
              <a:t>Igf2</a:t>
            </a:r>
            <a:r>
              <a:rPr lang="cs-CZ" altLang="cs-CZ" sz="2200" dirty="0" smtClean="0">
                <a:latin typeface="Calibri" panose="020F0502020204030204" pitchFamily="34" charset="0"/>
                <a:sym typeface="Wingdings" panose="05000000000000000000" pitchFamily="2" charset="2"/>
              </a:rPr>
              <a:t> po 60 letech</a:t>
            </a:r>
          </a:p>
          <a:p>
            <a:pPr eaLnBrk="1" hangingPunct="1">
              <a:spcBef>
                <a:spcPct val="50000"/>
              </a:spcBef>
              <a:buFontTx/>
              <a:buNone/>
              <a:defRPr/>
            </a:pPr>
            <a:r>
              <a:rPr lang="cs-CZ" altLang="cs-CZ" sz="2200" dirty="0" smtClean="0">
                <a:latin typeface="Calibri" panose="020F0502020204030204" pitchFamily="34" charset="0"/>
                <a:sym typeface="Wingdings" panose="05000000000000000000" pitchFamily="2" charset="2"/>
              </a:rPr>
              <a:t></a:t>
            </a:r>
            <a:r>
              <a:rPr lang="en-US" altLang="cs-CZ" sz="2200" dirty="0" smtClean="0">
                <a:latin typeface="Calibri" panose="020F0502020204030204" pitchFamily="34" charset="0"/>
                <a:sym typeface="Wingdings" panose="05000000000000000000" pitchFamily="2" charset="2"/>
              </a:rPr>
              <a:t> </a:t>
            </a:r>
            <a:r>
              <a:rPr lang="en-US" altLang="cs-CZ" sz="2200" dirty="0" err="1" smtClean="0">
                <a:latin typeface="Calibri" panose="020F0502020204030204" pitchFamily="34" charset="0"/>
                <a:sym typeface="Wingdings" panose="05000000000000000000" pitchFamily="2" charset="2"/>
              </a:rPr>
              <a:t>vn</a:t>
            </a:r>
            <a:r>
              <a:rPr lang="cs-CZ" altLang="cs-CZ" sz="2200" dirty="0" err="1" smtClean="0">
                <a:latin typeface="Calibri" panose="020F0502020204030204" pitchFamily="34" charset="0"/>
                <a:sym typeface="Wingdings" panose="05000000000000000000" pitchFamily="2" charset="2"/>
              </a:rPr>
              <a:t>ější</a:t>
            </a:r>
            <a:r>
              <a:rPr lang="en-US" altLang="cs-CZ" sz="2200" dirty="0" smtClean="0">
                <a:latin typeface="Calibri" panose="020F0502020204030204" pitchFamily="34" charset="0"/>
                <a:sym typeface="Wingdings" panose="05000000000000000000" pitchFamily="2" charset="2"/>
              </a:rPr>
              <a:t> </a:t>
            </a:r>
            <a:r>
              <a:rPr lang="en-US" altLang="cs-CZ" sz="2200" dirty="0" err="1" smtClean="0">
                <a:latin typeface="Calibri" panose="020F0502020204030204" pitchFamily="34" charset="0"/>
                <a:sym typeface="Wingdings" panose="05000000000000000000" pitchFamily="2" charset="2"/>
              </a:rPr>
              <a:t>vlivy</a:t>
            </a:r>
            <a:r>
              <a:rPr lang="en-US" altLang="cs-CZ" sz="2200" dirty="0" smtClean="0">
                <a:latin typeface="Calibri" panose="020F0502020204030204" pitchFamily="34" charset="0"/>
                <a:sym typeface="Wingdings" panose="05000000000000000000" pitchFamily="2" charset="2"/>
              </a:rPr>
              <a:t> </a:t>
            </a:r>
            <a:r>
              <a:rPr lang="cs-CZ" altLang="cs-CZ" sz="2200" dirty="0" smtClean="0">
                <a:latin typeface="Calibri" panose="020F0502020204030204" pitchFamily="34" charset="0"/>
                <a:sym typeface="Wingdings" panose="05000000000000000000" pitchFamily="2" charset="2"/>
              </a:rPr>
              <a:t>na počátku těhotenství přetrvávají po celý život</a:t>
            </a:r>
            <a:endParaRPr lang="cs-CZ" altLang="cs-CZ" sz="2200" dirty="0" smtClean="0">
              <a:latin typeface="Calibri" panose="020F0502020204030204" pitchFamily="34" charset="0"/>
            </a:endParaRPr>
          </a:p>
        </p:txBody>
      </p:sp>
    </p:spTree>
    <p:extLst>
      <p:ext uri="{BB962C8B-B14F-4D97-AF65-F5344CB8AC3E}">
        <p14:creationId xmlns:p14="http://schemas.microsoft.com/office/powerpoint/2010/main" val="270020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9042" y="0"/>
            <a:ext cx="8229600" cy="1143000"/>
          </a:xfrm>
        </p:spPr>
        <p:txBody>
          <a:bodyPr>
            <a:normAutofit/>
          </a:bodyPr>
          <a:lstStyle/>
          <a:p>
            <a:r>
              <a:rPr lang="cs-CZ" sz="4000" dirty="0" err="1">
                <a:solidFill>
                  <a:srgbClr val="C00000"/>
                </a:solidFill>
                <a:latin typeface="Calibri" pitchFamily="34" charset="0"/>
              </a:rPr>
              <a:t>Paramutace</a:t>
            </a:r>
            <a:endParaRPr lang="en-US" sz="4000" dirty="0">
              <a:solidFill>
                <a:srgbClr val="C00000"/>
              </a:solidFill>
              <a:latin typeface="Calibri" pitchFamily="34" charset="0"/>
            </a:endParaRPr>
          </a:p>
        </p:txBody>
      </p:sp>
      <p:sp>
        <p:nvSpPr>
          <p:cNvPr id="3" name="TextovéPole 2"/>
          <p:cNvSpPr txBox="1"/>
          <p:nvPr/>
        </p:nvSpPr>
        <p:spPr>
          <a:xfrm>
            <a:off x="3779912" y="2060848"/>
            <a:ext cx="45719" cy="369332"/>
          </a:xfrm>
          <a:prstGeom prst="rect">
            <a:avLst/>
          </a:prstGeom>
          <a:noFill/>
        </p:spPr>
        <p:txBody>
          <a:bodyPr wrap="square" rtlCol="0">
            <a:spAutoFit/>
          </a:bodyPr>
          <a:lstStyle/>
          <a:p>
            <a:endParaRPr lang="en-US" dirty="0"/>
          </a:p>
        </p:txBody>
      </p:sp>
      <p:sp>
        <p:nvSpPr>
          <p:cNvPr id="4" name="TextovéPole 3"/>
          <p:cNvSpPr txBox="1"/>
          <p:nvPr/>
        </p:nvSpPr>
        <p:spPr>
          <a:xfrm>
            <a:off x="3392724" y="1111674"/>
            <a:ext cx="5571764" cy="557075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200" dirty="0" err="1" smtClean="0"/>
              <a:t>Prvn</a:t>
            </a:r>
            <a:r>
              <a:rPr lang="cs-CZ" sz="2200" dirty="0" smtClean="0"/>
              <a:t>í</a:t>
            </a:r>
            <a:r>
              <a:rPr lang="en-US" sz="2200" dirty="0" smtClean="0"/>
              <a:t> </a:t>
            </a:r>
            <a:r>
              <a:rPr lang="en-US" sz="2200" dirty="0" err="1" smtClean="0"/>
              <a:t>paramutace</a:t>
            </a:r>
            <a:r>
              <a:rPr lang="en-US" sz="2200" dirty="0" smtClean="0"/>
              <a:t> pops</a:t>
            </a:r>
            <a:r>
              <a:rPr lang="cs-CZ" sz="2200" dirty="0" smtClean="0"/>
              <a:t>á</a:t>
            </a:r>
            <a:r>
              <a:rPr lang="en-US" sz="2200" dirty="0" err="1" smtClean="0"/>
              <a:t>na</a:t>
            </a:r>
            <a:r>
              <a:rPr lang="en-US" sz="2200" dirty="0" smtClean="0"/>
              <a:t> u kuku</a:t>
            </a:r>
            <a:r>
              <a:rPr lang="cs-CZ" sz="2200" dirty="0"/>
              <a:t>ř</a:t>
            </a:r>
            <a:r>
              <a:rPr lang="en-US" sz="2200" dirty="0" smtClean="0"/>
              <a:t>ice </a:t>
            </a:r>
            <a:endParaRPr lang="cs-CZ" sz="2200" dirty="0" smtClean="0"/>
          </a:p>
          <a:p>
            <a:pPr marL="342900" indent="-342900">
              <a:spcBef>
                <a:spcPts val="1200"/>
              </a:spcBef>
              <a:buFont typeface="Arial" panose="020B0604020202020204" pitchFamily="34" charset="0"/>
              <a:buChar char="•"/>
            </a:pPr>
            <a:r>
              <a:rPr lang="cs-CZ" sz="2200" dirty="0" smtClean="0"/>
              <a:t>Gen </a:t>
            </a:r>
            <a:r>
              <a:rPr lang="cs-CZ" sz="2200" i="1" dirty="0" smtClean="0"/>
              <a:t>R</a:t>
            </a:r>
            <a:r>
              <a:rPr lang="cs-CZ" sz="2200" dirty="0" smtClean="0"/>
              <a:t> – spouští dráhu syntézy antokyanů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fialové zrno</a:t>
            </a:r>
            <a:endParaRPr lang="cs-CZ" sz="2200" dirty="0" smtClean="0"/>
          </a:p>
          <a:p>
            <a:pPr marL="800100" lvl="1" indent="-342900">
              <a:spcBef>
                <a:spcPts val="1200"/>
              </a:spcBef>
              <a:buFont typeface="Arial" panose="020B0604020202020204" pitchFamily="34" charset="0"/>
              <a:buChar char="•"/>
            </a:pPr>
            <a:r>
              <a:rPr lang="cs-CZ" sz="2200" i="1" dirty="0" err="1" smtClean="0"/>
              <a:t>R</a:t>
            </a:r>
            <a:r>
              <a:rPr lang="cs-CZ" sz="2200" i="1" baseline="30000" dirty="0" err="1" smtClean="0"/>
              <a:t>r</a:t>
            </a:r>
            <a:r>
              <a:rPr lang="cs-CZ" sz="2200" i="1" baseline="30000" dirty="0" smtClean="0"/>
              <a:t> </a:t>
            </a:r>
            <a:r>
              <a:rPr lang="cs-CZ" sz="2200" dirty="0" smtClean="0"/>
              <a:t>– standardní alela </a:t>
            </a:r>
            <a:r>
              <a:rPr lang="cs-CZ" sz="2200" dirty="0" smtClean="0">
                <a:sym typeface="Wingdings" panose="05000000000000000000" pitchFamily="2" charset="2"/>
              </a:rPr>
              <a:t> fialové zrno</a:t>
            </a:r>
            <a:endParaRPr lang="cs-CZ" sz="2200" dirty="0" smtClean="0"/>
          </a:p>
          <a:p>
            <a:pPr marL="800100" lvl="1" indent="-342900">
              <a:spcBef>
                <a:spcPts val="1200"/>
              </a:spcBef>
              <a:buFont typeface="Arial" panose="020B0604020202020204" pitchFamily="34" charset="0"/>
              <a:buChar char="•"/>
            </a:pPr>
            <a:r>
              <a:rPr lang="cs-CZ" sz="2200" i="1" dirty="0" err="1" smtClean="0"/>
              <a:t>R</a:t>
            </a:r>
            <a:r>
              <a:rPr lang="cs-CZ" sz="2200" i="1" baseline="30000" dirty="0" err="1" smtClean="0"/>
              <a:t>St</a:t>
            </a:r>
            <a:r>
              <a:rPr lang="cs-CZ" sz="2200" dirty="0"/>
              <a:t>– </a:t>
            </a:r>
            <a:r>
              <a:rPr lang="cs-CZ" sz="2200" dirty="0" smtClean="0"/>
              <a:t>skvrnité zrno</a:t>
            </a:r>
          </a:p>
          <a:p>
            <a:pPr marL="800100" lvl="1" indent="-342900">
              <a:spcBef>
                <a:spcPts val="1200"/>
              </a:spcBef>
              <a:buFont typeface="Arial" panose="020B0604020202020204" pitchFamily="34" charset="0"/>
              <a:buChar char="•"/>
            </a:pPr>
            <a:r>
              <a:rPr lang="cs-CZ" sz="2200" i="1" dirty="0" err="1" smtClean="0"/>
              <a:t>r</a:t>
            </a:r>
            <a:r>
              <a:rPr lang="cs-CZ" sz="2200" i="1" baseline="30000" dirty="0" err="1" smtClean="0"/>
              <a:t>r</a:t>
            </a:r>
            <a:r>
              <a:rPr lang="cs-CZ" sz="2200" i="1" baseline="30000" dirty="0" smtClean="0"/>
              <a:t> </a:t>
            </a:r>
            <a:r>
              <a:rPr lang="cs-CZ" sz="2200" dirty="0" smtClean="0"/>
              <a:t>– bezbarvé zrno</a:t>
            </a:r>
            <a:endParaRPr lang="cs-CZ" sz="2200" dirty="0"/>
          </a:p>
          <a:p>
            <a:pPr marL="342900" indent="-342900">
              <a:spcBef>
                <a:spcPts val="1200"/>
              </a:spcBef>
              <a:buFont typeface="Arial" panose="020B0604020202020204" pitchFamily="34" charset="0"/>
              <a:buChar char="•"/>
            </a:pPr>
            <a:r>
              <a:rPr lang="cs-CZ" sz="2200" dirty="0" smtClean="0"/>
              <a:t>Potomci heterozygota </a:t>
            </a:r>
            <a:r>
              <a:rPr lang="cs-CZ" sz="2200" i="1" dirty="0" err="1" smtClean="0"/>
              <a:t>R</a:t>
            </a:r>
            <a:r>
              <a:rPr lang="cs-CZ" sz="2200" i="1" baseline="30000" dirty="0" err="1" smtClean="0"/>
              <a:t>r</a:t>
            </a:r>
            <a:r>
              <a:rPr lang="cs-CZ" sz="2200" i="1" baseline="30000" dirty="0" smtClean="0"/>
              <a:t> </a:t>
            </a:r>
            <a:r>
              <a:rPr lang="cs-CZ" sz="2200" dirty="0" smtClean="0"/>
              <a:t>/</a:t>
            </a:r>
            <a:r>
              <a:rPr lang="cs-CZ" sz="2200" i="1" dirty="0" smtClean="0"/>
              <a:t> </a:t>
            </a:r>
            <a:r>
              <a:rPr lang="cs-CZ" sz="2200" i="1" dirty="0" err="1" smtClean="0"/>
              <a:t>R</a:t>
            </a:r>
            <a:r>
              <a:rPr lang="cs-CZ" sz="2200" i="1" baseline="30000" dirty="0" err="1" smtClean="0"/>
              <a:t>St</a:t>
            </a:r>
            <a:r>
              <a:rPr lang="cs-CZ" sz="2200" i="1" baseline="30000" dirty="0" smtClean="0"/>
              <a:t> </a:t>
            </a:r>
            <a:r>
              <a:rPr lang="cs-CZ" sz="2200" dirty="0" smtClean="0"/>
              <a:t>skvrnití i bez skvrnité alely</a:t>
            </a:r>
          </a:p>
          <a:p>
            <a:pPr marL="342900" indent="-342900">
              <a:spcBef>
                <a:spcPts val="1200"/>
              </a:spcBef>
              <a:buFont typeface="Arial" panose="020B0604020202020204" pitchFamily="34" charset="0"/>
              <a:buChar char="•"/>
            </a:pPr>
            <a:r>
              <a:rPr lang="cs-CZ" sz="2200" dirty="0" smtClean="0"/>
              <a:t>Pozměněná alela </a:t>
            </a:r>
            <a:r>
              <a:rPr lang="cs-CZ" sz="2200" i="1" dirty="0" err="1" smtClean="0"/>
              <a:t>R</a:t>
            </a:r>
            <a:r>
              <a:rPr lang="cs-CZ" sz="2200" i="1" baseline="30000" dirty="0" err="1" smtClean="0"/>
              <a:t>r</a:t>
            </a:r>
            <a:r>
              <a:rPr lang="cs-CZ" sz="2200" i="1" dirty="0"/>
              <a:t> </a:t>
            </a:r>
            <a:r>
              <a:rPr lang="cs-CZ" sz="2200" dirty="0" smtClean="0"/>
              <a:t>dělá skvrnitý fenotyp, dědí se do dalších generací, může sama měnit další alely, může být  změněna zpět.</a:t>
            </a:r>
          </a:p>
          <a:p>
            <a:pPr marL="342900" indent="-342900">
              <a:spcBef>
                <a:spcPts val="1200"/>
              </a:spcBef>
              <a:buFont typeface="Arial" panose="020B0604020202020204" pitchFamily="34" charset="0"/>
              <a:buChar char="•"/>
            </a:pPr>
            <a:r>
              <a:rPr lang="cs-CZ" sz="2200" dirty="0" smtClean="0"/>
              <a:t>Alela </a:t>
            </a:r>
            <a:r>
              <a:rPr lang="cs-CZ" sz="2200" i="1" dirty="0" err="1" smtClean="0"/>
              <a:t>R</a:t>
            </a:r>
            <a:r>
              <a:rPr lang="cs-CZ" sz="2200" i="1" baseline="30000" dirty="0" err="1" smtClean="0"/>
              <a:t>r</a:t>
            </a:r>
            <a:r>
              <a:rPr lang="cs-CZ" sz="2200" i="1" baseline="30000" dirty="0" smtClean="0"/>
              <a:t> </a:t>
            </a:r>
            <a:r>
              <a:rPr lang="cs-CZ" sz="2200" i="1" dirty="0" err="1" smtClean="0"/>
              <a:t>paramutabilní</a:t>
            </a:r>
            <a:r>
              <a:rPr lang="cs-CZ" sz="2200" i="1" dirty="0" smtClean="0"/>
              <a:t>, </a:t>
            </a:r>
            <a:r>
              <a:rPr lang="cs-CZ" sz="2200" dirty="0" smtClean="0"/>
              <a:t>alela</a:t>
            </a:r>
            <a:r>
              <a:rPr lang="cs-CZ" sz="2200" i="1" dirty="0" smtClean="0"/>
              <a:t> </a:t>
            </a:r>
            <a:r>
              <a:rPr lang="cs-CZ" sz="2200" i="1" dirty="0" err="1"/>
              <a:t>R</a:t>
            </a:r>
            <a:r>
              <a:rPr lang="cs-CZ" sz="2200" i="1" baseline="30000" dirty="0" err="1"/>
              <a:t>St</a:t>
            </a:r>
            <a:r>
              <a:rPr lang="cs-CZ" sz="2200" i="1" baseline="30000" dirty="0"/>
              <a:t> </a:t>
            </a:r>
            <a:r>
              <a:rPr lang="cs-CZ" sz="2200" dirty="0" err="1" smtClean="0"/>
              <a:t>paramutagenní</a:t>
            </a:r>
            <a:endParaRPr lang="cs-CZ" sz="22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42" y="1340768"/>
            <a:ext cx="2874319"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590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84784"/>
            <a:ext cx="2393950" cy="466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779912" y="2060848"/>
            <a:ext cx="45719" cy="369332"/>
          </a:xfrm>
          <a:prstGeom prst="rect">
            <a:avLst/>
          </a:prstGeom>
          <a:noFill/>
        </p:spPr>
        <p:txBody>
          <a:bodyPr wrap="square" rtlCol="0">
            <a:spAutoFit/>
          </a:bodyPr>
          <a:lstStyle/>
          <a:p>
            <a:endParaRPr lang="en-US" dirty="0"/>
          </a:p>
        </p:txBody>
      </p:sp>
      <p:sp>
        <p:nvSpPr>
          <p:cNvPr id="4" name="TextovéPole 3"/>
          <p:cNvSpPr txBox="1"/>
          <p:nvPr/>
        </p:nvSpPr>
        <p:spPr>
          <a:xfrm>
            <a:off x="3392724" y="1583794"/>
            <a:ext cx="5328592" cy="383181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U myši popsána nulová alela </a:t>
            </a:r>
            <a:r>
              <a:rPr lang="cs-CZ" sz="2200" i="1" dirty="0" err="1"/>
              <a:t>Kit</a:t>
            </a:r>
            <a:r>
              <a:rPr lang="cs-CZ" sz="2200" i="1" baseline="30000" dirty="0" err="1"/>
              <a:t>tm1Alf</a:t>
            </a:r>
            <a:r>
              <a:rPr lang="cs-CZ" sz="2200" i="1" dirty="0"/>
              <a:t> </a:t>
            </a:r>
            <a:r>
              <a:rPr lang="cs-CZ" sz="2200" i="1" dirty="0" smtClean="0"/>
              <a:t> </a:t>
            </a:r>
            <a:r>
              <a:rPr lang="cs-CZ" sz="2200" dirty="0" smtClean="0"/>
              <a:t>- nevzniká funkční protein</a:t>
            </a:r>
          </a:p>
          <a:p>
            <a:pPr marL="342900" indent="-342900">
              <a:spcBef>
                <a:spcPts val="1800"/>
              </a:spcBef>
              <a:buFont typeface="Arial" panose="020B0604020202020204" pitchFamily="34" charset="0"/>
              <a:buChar char="•"/>
            </a:pPr>
            <a:r>
              <a:rPr lang="cs-CZ" sz="2200" dirty="0" smtClean="0"/>
              <a:t>Heterozygoti </a:t>
            </a:r>
            <a:r>
              <a:rPr lang="cs-CZ" sz="2200" i="1" dirty="0" err="1"/>
              <a:t>Kit</a:t>
            </a:r>
            <a:r>
              <a:rPr lang="cs-CZ" sz="2200" i="1" baseline="30000" dirty="0" err="1"/>
              <a:t>tm1Alf</a:t>
            </a:r>
            <a:r>
              <a:rPr lang="cs-CZ" sz="2200" i="1" dirty="0"/>
              <a:t> </a:t>
            </a:r>
            <a:r>
              <a:rPr lang="cs-CZ" sz="2200" i="1" dirty="0" smtClean="0"/>
              <a:t>/</a:t>
            </a:r>
            <a:r>
              <a:rPr lang="cs-CZ" sz="2200" i="1" dirty="0" err="1" smtClean="0"/>
              <a:t>Kit</a:t>
            </a:r>
            <a:r>
              <a:rPr lang="cs-CZ" sz="2200" i="1" baseline="30000" dirty="0" smtClean="0"/>
              <a:t>+</a:t>
            </a:r>
            <a:r>
              <a:rPr lang="cs-CZ" sz="2200" i="1" dirty="0" smtClean="0"/>
              <a:t> - bílý ocásek</a:t>
            </a:r>
          </a:p>
          <a:p>
            <a:pPr marL="342900" indent="-342900">
              <a:spcBef>
                <a:spcPts val="1800"/>
              </a:spcBef>
              <a:buFont typeface="Arial" panose="020B0604020202020204" pitchFamily="34" charset="0"/>
              <a:buChar char="•"/>
            </a:pPr>
            <a:r>
              <a:rPr lang="cs-CZ" sz="2200" dirty="0" smtClean="0"/>
              <a:t>Kříženi s homozygoty </a:t>
            </a:r>
            <a:r>
              <a:rPr lang="cs-CZ" sz="2200" i="1" dirty="0" err="1"/>
              <a:t>Kit</a:t>
            </a:r>
            <a:r>
              <a:rPr lang="cs-CZ" sz="2200" i="1" baseline="30000" dirty="0" smtClean="0"/>
              <a:t>+</a:t>
            </a:r>
            <a:r>
              <a:rPr lang="cs-CZ" sz="2200" dirty="0" smtClean="0"/>
              <a:t>/</a:t>
            </a:r>
            <a:r>
              <a:rPr lang="cs-CZ" sz="2200" i="1" dirty="0" err="1" smtClean="0"/>
              <a:t>Kit</a:t>
            </a:r>
            <a:r>
              <a:rPr lang="cs-CZ" sz="2200" i="1" baseline="30000" dirty="0"/>
              <a:t>+</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bílý ocásek i u  potomků, kteří nezdědili </a:t>
            </a:r>
            <a:r>
              <a:rPr lang="cs-CZ" sz="2200" i="1" dirty="0" err="1"/>
              <a:t>Kit</a:t>
            </a:r>
            <a:r>
              <a:rPr lang="cs-CZ" sz="2200" i="1" baseline="30000" dirty="0" err="1"/>
              <a:t>tm1Alf</a:t>
            </a:r>
            <a:r>
              <a:rPr lang="cs-CZ" sz="2200" i="1" dirty="0"/>
              <a:t> </a:t>
            </a:r>
            <a:endParaRPr lang="cs-CZ" sz="2200" i="1" dirty="0" smtClean="0"/>
          </a:p>
          <a:p>
            <a:pPr marL="342900" indent="-342900">
              <a:spcBef>
                <a:spcPts val="1800"/>
              </a:spcBef>
              <a:buFont typeface="Arial" panose="020B0604020202020204" pitchFamily="34" charset="0"/>
              <a:buChar char="•"/>
            </a:pPr>
            <a:r>
              <a:rPr lang="cs-CZ" sz="2200" dirty="0" smtClean="0"/>
              <a:t>Příčinou patrně RNA z </a:t>
            </a:r>
            <a:r>
              <a:rPr lang="cs-CZ" sz="2200" dirty="0"/>
              <a:t> </a:t>
            </a:r>
            <a:r>
              <a:rPr lang="cs-CZ" sz="2200" i="1" dirty="0" err="1"/>
              <a:t>Kit</a:t>
            </a:r>
            <a:r>
              <a:rPr lang="cs-CZ" sz="2200" i="1" baseline="30000" dirty="0" err="1"/>
              <a:t>tm1Alf</a:t>
            </a:r>
            <a:r>
              <a:rPr lang="cs-CZ" sz="2200" i="1" dirty="0"/>
              <a:t> </a:t>
            </a:r>
            <a:r>
              <a:rPr lang="en-US" sz="2200" dirty="0" smtClean="0"/>
              <a:t> </a:t>
            </a:r>
            <a:r>
              <a:rPr lang="en-US" sz="2200" dirty="0" err="1" smtClean="0"/>
              <a:t>ve</a:t>
            </a:r>
            <a:r>
              <a:rPr lang="en-US" sz="2200" dirty="0" smtClean="0"/>
              <a:t> </a:t>
            </a:r>
            <a:r>
              <a:rPr lang="en-US" sz="2200" dirty="0" err="1" smtClean="0"/>
              <a:t>spermii</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matrice</a:t>
            </a:r>
            <a:r>
              <a:rPr lang="en-US" sz="2200" dirty="0" smtClean="0">
                <a:sym typeface="Wingdings" panose="05000000000000000000" pitchFamily="2" charset="2"/>
              </a:rPr>
              <a:t> pro </a:t>
            </a:r>
            <a:r>
              <a:rPr lang="en-US" sz="2200" dirty="0" smtClean="0">
                <a:solidFill>
                  <a:srgbClr val="FF0000"/>
                </a:solidFill>
                <a:sym typeface="Wingdings" panose="05000000000000000000" pitchFamily="2" charset="2"/>
              </a:rPr>
              <a:t>RNA </a:t>
            </a:r>
            <a:r>
              <a:rPr lang="en-US" sz="2200" dirty="0" err="1" smtClean="0">
                <a:solidFill>
                  <a:srgbClr val="FF0000"/>
                </a:solidFill>
                <a:sym typeface="Wingdings" panose="05000000000000000000" pitchFamily="2" charset="2"/>
              </a:rPr>
              <a:t>interferenci</a:t>
            </a:r>
            <a:r>
              <a:rPr lang="en-US" sz="2200" dirty="0" smtClean="0">
                <a:sym typeface="Wingdings" panose="05000000000000000000" pitchFamily="2" charset="2"/>
              </a:rPr>
              <a:t> </a:t>
            </a:r>
            <a:r>
              <a:rPr lang="cs-CZ" sz="2200" dirty="0" smtClean="0">
                <a:sym typeface="Wingdings" panose="05000000000000000000" pitchFamily="2" charset="2"/>
              </a:rPr>
              <a:t> likvidace </a:t>
            </a:r>
            <a:r>
              <a:rPr lang="cs-CZ" sz="2200" dirty="0" err="1" smtClean="0">
                <a:sym typeface="Wingdings" panose="05000000000000000000" pitchFamily="2" charset="2"/>
              </a:rPr>
              <a:t>mRNA</a:t>
            </a:r>
            <a:r>
              <a:rPr lang="cs-CZ" sz="2200" dirty="0" smtClean="0">
                <a:sym typeface="Wingdings" panose="05000000000000000000" pitchFamily="2" charset="2"/>
              </a:rPr>
              <a:t> z alely </a:t>
            </a:r>
            <a:r>
              <a:rPr lang="cs-CZ" sz="2200" i="1" dirty="0" err="1" smtClean="0"/>
              <a:t>Kit</a:t>
            </a:r>
            <a:r>
              <a:rPr lang="cs-CZ" sz="2200" i="1" baseline="30000" dirty="0"/>
              <a:t>+</a:t>
            </a:r>
            <a:r>
              <a:rPr lang="cs-CZ" sz="2200" i="1" dirty="0"/>
              <a:t> </a:t>
            </a:r>
            <a:endParaRPr lang="en-US" sz="2200" dirty="0"/>
          </a:p>
        </p:txBody>
      </p:sp>
      <p:sp>
        <p:nvSpPr>
          <p:cNvPr id="7" name="Nadpis 1"/>
          <p:cNvSpPr>
            <a:spLocks noGrp="1"/>
          </p:cNvSpPr>
          <p:nvPr>
            <p:ph type="title"/>
          </p:nvPr>
        </p:nvSpPr>
        <p:spPr>
          <a:xfrm>
            <a:off x="339042" y="0"/>
            <a:ext cx="8229600" cy="1143000"/>
          </a:xfrm>
        </p:spPr>
        <p:txBody>
          <a:bodyPr>
            <a:normAutofit/>
          </a:bodyPr>
          <a:lstStyle/>
          <a:p>
            <a:r>
              <a:rPr lang="cs-CZ" sz="4000" dirty="0" err="1">
                <a:solidFill>
                  <a:srgbClr val="C00000"/>
                </a:solidFill>
                <a:latin typeface="Calibri" pitchFamily="34" charset="0"/>
              </a:rPr>
              <a:t>Paramutace</a:t>
            </a:r>
            <a:endParaRPr lang="en-US" sz="4000" dirty="0">
              <a:solidFill>
                <a:srgbClr val="C00000"/>
              </a:solidFill>
              <a:latin typeface="Calibri" pitchFamily="34" charset="0"/>
            </a:endParaRPr>
          </a:p>
        </p:txBody>
      </p:sp>
    </p:spTree>
    <p:extLst>
      <p:ext uri="{BB962C8B-B14F-4D97-AF65-F5344CB8AC3E}">
        <p14:creationId xmlns:p14="http://schemas.microsoft.com/office/powerpoint/2010/main" val="109707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C00000"/>
                </a:solidFill>
              </a:rPr>
              <a:t>Epigenetická </a:t>
            </a:r>
            <a:r>
              <a:rPr lang="cs-CZ" dirty="0" err="1" smtClean="0">
                <a:solidFill>
                  <a:srgbClr val="C00000"/>
                </a:solidFill>
              </a:rPr>
              <a:t>dedičnost</a:t>
            </a:r>
            <a:endParaRPr lang="en-US" dirty="0">
              <a:solidFill>
                <a:srgbClr val="C00000"/>
              </a:solidFill>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203" y="1628800"/>
            <a:ext cx="6368145" cy="4680520"/>
          </a:xfrm>
          <a:prstGeom prst="rect">
            <a:avLst/>
          </a:prstGeom>
        </p:spPr>
      </p:pic>
    </p:spTree>
    <p:extLst>
      <p:ext uri="{BB962C8B-B14F-4D97-AF65-F5344CB8AC3E}">
        <p14:creationId xmlns:p14="http://schemas.microsoft.com/office/powerpoint/2010/main" val="15450819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29406" y="1268760"/>
            <a:ext cx="7848872" cy="6001643"/>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Interakce alel jednoho genu </a:t>
            </a:r>
          </a:p>
          <a:p>
            <a:pPr marL="342900" indent="-342900">
              <a:spcBef>
                <a:spcPts val="1800"/>
              </a:spcBef>
              <a:buFont typeface="Arial" panose="020B0604020202020204" pitchFamily="34" charset="0"/>
              <a:buChar char="•"/>
            </a:pPr>
            <a:r>
              <a:rPr lang="cs-CZ" sz="2200" dirty="0"/>
              <a:t>Jedna alela pozmění druhou </a:t>
            </a:r>
            <a:r>
              <a:rPr lang="cs-CZ" sz="2200" dirty="0">
                <a:sym typeface="Wingdings" panose="05000000000000000000" pitchFamily="2" charset="2"/>
              </a:rPr>
              <a:t> ta převezme její fenotypový projev </a:t>
            </a:r>
            <a:endParaRPr lang="cs-CZ" sz="2200" dirty="0"/>
          </a:p>
          <a:p>
            <a:pPr marL="342900" indent="-342900">
              <a:spcBef>
                <a:spcPts val="1800"/>
              </a:spcBef>
              <a:buFont typeface="Arial" panose="020B0604020202020204" pitchFamily="34" charset="0"/>
              <a:buChar char="•"/>
            </a:pPr>
            <a:r>
              <a:rPr lang="cs-CZ" sz="2200" dirty="0" smtClean="0"/>
              <a:t>Způsobuje </a:t>
            </a:r>
            <a:r>
              <a:rPr lang="cs-CZ" sz="2200" dirty="0" err="1" smtClean="0"/>
              <a:t>nemendelistickou</a:t>
            </a:r>
            <a:r>
              <a:rPr lang="cs-CZ" sz="2200" dirty="0" smtClean="0"/>
              <a:t> dědičnost fenotypu</a:t>
            </a:r>
          </a:p>
          <a:p>
            <a:pPr marL="342900" indent="-342900">
              <a:spcBef>
                <a:spcPts val="1800"/>
              </a:spcBef>
              <a:buFont typeface="Arial" panose="020B0604020202020204" pitchFamily="34" charset="0"/>
              <a:buChar char="•"/>
            </a:pPr>
            <a:r>
              <a:rPr lang="cs-CZ" sz="2200" dirty="0" smtClean="0"/>
              <a:t>Změna se dědí i do dalších generací</a:t>
            </a:r>
          </a:p>
          <a:p>
            <a:pPr marL="342900" indent="-342900">
              <a:spcBef>
                <a:spcPts val="1800"/>
              </a:spcBef>
              <a:buFont typeface="Arial" panose="020B0604020202020204" pitchFamily="34" charset="0"/>
              <a:buChar char="•"/>
            </a:pPr>
            <a:r>
              <a:rPr lang="cs-CZ" sz="2200" dirty="0" smtClean="0"/>
              <a:t>Je vratná</a:t>
            </a:r>
          </a:p>
          <a:p>
            <a:pPr marL="342900" indent="-342900">
              <a:spcBef>
                <a:spcPts val="1800"/>
              </a:spcBef>
              <a:buFont typeface="Arial" panose="020B0604020202020204" pitchFamily="34" charset="0"/>
              <a:buChar char="•"/>
            </a:pPr>
            <a:r>
              <a:rPr lang="cs-CZ" sz="2200" dirty="0" smtClean="0"/>
              <a:t>Nedochází ke změně sekvence DNA</a:t>
            </a:r>
          </a:p>
          <a:p>
            <a:pPr marL="342900" indent="-342900">
              <a:spcBef>
                <a:spcPts val="1800"/>
              </a:spcBef>
              <a:buFont typeface="Arial" panose="020B0604020202020204" pitchFamily="34" charset="0"/>
              <a:buChar char="•"/>
            </a:pPr>
            <a:r>
              <a:rPr lang="cs-CZ" sz="2200" dirty="0" smtClean="0"/>
              <a:t>Principem patrně změna epigenetických značek + RNA interference</a:t>
            </a:r>
          </a:p>
          <a:p>
            <a:pPr marL="342900" indent="-342900">
              <a:spcBef>
                <a:spcPts val="1800"/>
              </a:spcBef>
              <a:buFont typeface="Arial" panose="020B0604020202020204" pitchFamily="34" charset="0"/>
              <a:buChar char="•"/>
            </a:pPr>
            <a:r>
              <a:rPr lang="cs-CZ" sz="2200" dirty="0" smtClean="0"/>
              <a:t>(Patrně) vzácný fenomén, který ale využívá běžné epigenetické nástroje</a:t>
            </a:r>
            <a:endParaRPr lang="cs-CZ" sz="2200" dirty="0"/>
          </a:p>
          <a:p>
            <a:pPr marL="342900" indent="-342900">
              <a:spcBef>
                <a:spcPts val="1800"/>
              </a:spcBef>
              <a:buFont typeface="Arial" panose="020B0604020202020204" pitchFamily="34" charset="0"/>
              <a:buChar char="•"/>
            </a:pPr>
            <a:endParaRPr lang="en-US" sz="2200" dirty="0"/>
          </a:p>
        </p:txBody>
      </p:sp>
      <p:sp>
        <p:nvSpPr>
          <p:cNvPr id="5" name="Nadpis 1"/>
          <p:cNvSpPr txBox="1">
            <a:spLocks/>
          </p:cNvSpPr>
          <p:nvPr/>
        </p:nvSpPr>
        <p:spPr>
          <a:xfrm>
            <a:off x="339042"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err="1" smtClean="0">
                <a:solidFill>
                  <a:srgbClr val="C00000"/>
                </a:solidFill>
                <a:latin typeface="Calibri" pitchFamily="34" charset="0"/>
              </a:rPr>
              <a:t>Paramutace</a:t>
            </a:r>
            <a:r>
              <a:rPr lang="cs-CZ" sz="4000" dirty="0" smtClean="0">
                <a:solidFill>
                  <a:srgbClr val="C00000"/>
                </a:solidFill>
                <a:latin typeface="Calibri" pitchFamily="34" charset="0"/>
              </a:rPr>
              <a:t> - rekapitulace</a:t>
            </a:r>
            <a:endParaRPr lang="en-US" sz="4000" dirty="0">
              <a:solidFill>
                <a:srgbClr val="C00000"/>
              </a:solidFill>
              <a:latin typeface="Calibri" pitchFamily="34" charset="0"/>
            </a:endParaRPr>
          </a:p>
        </p:txBody>
      </p:sp>
    </p:spTree>
    <p:extLst>
      <p:ext uri="{BB962C8B-B14F-4D97-AF65-F5344CB8AC3E}">
        <p14:creationId xmlns:p14="http://schemas.microsoft.com/office/powerpoint/2010/main" val="33901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a:spLocks noChangeArrowheads="1"/>
          </p:cNvSpPr>
          <p:nvPr/>
        </p:nvSpPr>
        <p:spPr bwMode="auto">
          <a:xfrm>
            <a:off x="430213" y="1258888"/>
            <a:ext cx="8281987" cy="530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1500"/>
              </a:spcAft>
            </a:pPr>
            <a:r>
              <a:rPr lang="cs-CZ" altLang="cs-CZ" sz="2200" dirty="0">
                <a:latin typeface="Calibri" pitchFamily="34" charset="0"/>
              </a:rPr>
              <a:t>Epigenetické změny umožňují genomu pružně reagovat na vnější podmínky</a:t>
            </a:r>
          </a:p>
          <a:p>
            <a:pPr eaLnBrk="1" hangingPunct="1">
              <a:spcBef>
                <a:spcPct val="0"/>
              </a:spcBef>
              <a:spcAft>
                <a:spcPts val="1500"/>
              </a:spcAft>
            </a:pPr>
            <a:r>
              <a:rPr lang="cs-CZ" altLang="cs-CZ" sz="2200" dirty="0">
                <a:latin typeface="Calibri" pitchFamily="34" charset="0"/>
              </a:rPr>
              <a:t>Hlavními nástroji modulace </a:t>
            </a:r>
            <a:r>
              <a:rPr lang="cs-CZ" altLang="cs-CZ" sz="2200" dirty="0" err="1">
                <a:latin typeface="Calibri" pitchFamily="34" charset="0"/>
              </a:rPr>
              <a:t>epigenomu</a:t>
            </a:r>
            <a:r>
              <a:rPr lang="cs-CZ" altLang="cs-CZ" sz="2200" dirty="0">
                <a:latin typeface="Calibri" pitchFamily="34" charset="0"/>
              </a:rPr>
              <a:t> jsou modifikace </a:t>
            </a:r>
            <a:r>
              <a:rPr lang="cs-CZ" altLang="cs-CZ" sz="2200" dirty="0" smtClean="0">
                <a:latin typeface="Calibri" pitchFamily="34" charset="0"/>
              </a:rPr>
              <a:t>histonů, metylace </a:t>
            </a:r>
            <a:r>
              <a:rPr lang="cs-CZ" altLang="cs-CZ" sz="2200" dirty="0">
                <a:latin typeface="Calibri" pitchFamily="34" charset="0"/>
              </a:rPr>
              <a:t>DNA </a:t>
            </a:r>
            <a:r>
              <a:rPr lang="cs-CZ" altLang="cs-CZ" sz="2200" dirty="0" smtClean="0">
                <a:latin typeface="Calibri" pitchFamily="34" charset="0"/>
              </a:rPr>
              <a:t>a nekódující RNA</a:t>
            </a:r>
            <a:endParaRPr lang="cs-CZ" altLang="cs-CZ" sz="2200" dirty="0">
              <a:latin typeface="Calibri" pitchFamily="34" charset="0"/>
            </a:endParaRPr>
          </a:p>
          <a:p>
            <a:pPr eaLnBrk="1" hangingPunct="1">
              <a:spcBef>
                <a:spcPct val="0"/>
              </a:spcBef>
              <a:spcAft>
                <a:spcPts val="1500"/>
              </a:spcAft>
            </a:pPr>
            <a:r>
              <a:rPr lang="cs-CZ" altLang="cs-CZ" sz="2200" dirty="0" smtClean="0">
                <a:latin typeface="Calibri" pitchFamily="34" charset="0"/>
              </a:rPr>
              <a:t>Genomový </a:t>
            </a:r>
            <a:r>
              <a:rPr lang="cs-CZ" altLang="cs-CZ" sz="2200" dirty="0">
                <a:latin typeface="Calibri" pitchFamily="34" charset="0"/>
              </a:rPr>
              <a:t>imprinting </a:t>
            </a:r>
            <a:r>
              <a:rPr lang="cs-CZ" altLang="cs-CZ" sz="2200" dirty="0" smtClean="0">
                <a:latin typeface="Calibri" pitchFamily="34" charset="0"/>
              </a:rPr>
              <a:t>– </a:t>
            </a:r>
            <a:r>
              <a:rPr lang="cs-CZ" altLang="cs-CZ" sz="2200" dirty="0">
                <a:latin typeface="Calibri" pitchFamily="34" charset="0"/>
              </a:rPr>
              <a:t>ovlivňuje růst </a:t>
            </a:r>
            <a:r>
              <a:rPr lang="cs-CZ" altLang="cs-CZ" sz="2200" dirty="0" smtClean="0">
                <a:latin typeface="Calibri" pitchFamily="34" charset="0"/>
              </a:rPr>
              <a:t>embrya, boj </a:t>
            </a:r>
            <a:r>
              <a:rPr lang="cs-CZ" altLang="cs-CZ" sz="2200" dirty="0">
                <a:latin typeface="Calibri" pitchFamily="34" charset="0"/>
              </a:rPr>
              <a:t>otce a matky o matčiny zdroje </a:t>
            </a:r>
          </a:p>
          <a:p>
            <a:pPr eaLnBrk="1" hangingPunct="1">
              <a:spcBef>
                <a:spcPct val="0"/>
              </a:spcBef>
              <a:spcAft>
                <a:spcPts val="1500"/>
              </a:spcAft>
            </a:pPr>
            <a:r>
              <a:rPr lang="cs-CZ" altLang="cs-CZ" sz="2200" dirty="0">
                <a:latin typeface="Calibri" pitchFamily="34" charset="0"/>
              </a:rPr>
              <a:t>Epigenetické změny mohou být ovlivněny prostředím a mají dlouhodobý efekt</a:t>
            </a:r>
          </a:p>
          <a:p>
            <a:pPr eaLnBrk="1" hangingPunct="1">
              <a:spcBef>
                <a:spcPct val="0"/>
              </a:spcBef>
              <a:spcAft>
                <a:spcPts val="1500"/>
              </a:spcAft>
            </a:pPr>
            <a:r>
              <a:rPr lang="cs-CZ" altLang="cs-CZ" sz="2200" dirty="0">
                <a:latin typeface="Calibri" pitchFamily="34" charset="0"/>
              </a:rPr>
              <a:t>Správná výživa v těhotenství a mateřská péče vytvářejí odolnost vůči stresu a chorobám</a:t>
            </a:r>
          </a:p>
          <a:p>
            <a:pPr eaLnBrk="1" hangingPunct="1">
              <a:spcBef>
                <a:spcPct val="0"/>
              </a:spcBef>
              <a:spcAft>
                <a:spcPts val="1500"/>
              </a:spcAft>
            </a:pPr>
            <a:r>
              <a:rPr lang="cs-CZ" altLang="cs-CZ" sz="2200" dirty="0">
                <a:latin typeface="Calibri" pitchFamily="34" charset="0"/>
              </a:rPr>
              <a:t>Strava, životní prostředí, léky a návykové látky ovlivňují </a:t>
            </a:r>
            <a:r>
              <a:rPr lang="cs-CZ" altLang="cs-CZ" sz="2200" dirty="0" err="1" smtClean="0">
                <a:latin typeface="Calibri" pitchFamily="34" charset="0"/>
              </a:rPr>
              <a:t>epigenom</a:t>
            </a:r>
            <a:endParaRPr lang="cs-CZ" altLang="cs-CZ" sz="2200" dirty="0" smtClean="0">
              <a:latin typeface="Calibri" pitchFamily="34" charset="0"/>
            </a:endParaRPr>
          </a:p>
          <a:p>
            <a:pPr eaLnBrk="1" hangingPunct="1">
              <a:spcBef>
                <a:spcPct val="0"/>
              </a:spcBef>
              <a:spcAft>
                <a:spcPts val="1500"/>
              </a:spcAft>
            </a:pPr>
            <a:r>
              <a:rPr lang="cs-CZ" altLang="cs-CZ" sz="2200" dirty="0" err="1" smtClean="0">
                <a:latin typeface="Calibri" pitchFamily="34" charset="0"/>
              </a:rPr>
              <a:t>Paramutace</a:t>
            </a:r>
            <a:r>
              <a:rPr lang="cs-CZ" altLang="cs-CZ" sz="2200" dirty="0" smtClean="0">
                <a:latin typeface="Calibri" pitchFamily="34" charset="0"/>
              </a:rPr>
              <a:t> – jedna alela ovlivní projev jiné alely téhož genu, vzácné</a:t>
            </a:r>
            <a:endParaRPr lang="cs-CZ" altLang="cs-CZ" sz="2200" dirty="0">
              <a:latin typeface="Calibri" pitchFamily="34" charset="0"/>
            </a:endParaRPr>
          </a:p>
        </p:txBody>
      </p:sp>
      <p:sp>
        <p:nvSpPr>
          <p:cNvPr id="36867" name="Nadpis 1"/>
          <p:cNvSpPr txBox="1">
            <a:spLocks/>
          </p:cNvSpPr>
          <p:nvPr/>
        </p:nvSpPr>
        <p:spPr bwMode="auto">
          <a:xfrm>
            <a:off x="457200" y="115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defRPr/>
            </a:pPr>
            <a:r>
              <a:rPr lang="cs-CZ" altLang="cs-CZ" sz="4000" dirty="0">
                <a:solidFill>
                  <a:srgbClr val="C00000"/>
                </a:solidFill>
                <a:latin typeface="Calibri" pitchFamily="34" charset="0"/>
                <a:ea typeface="+mj-ea"/>
                <a:cs typeface="+mj-cs"/>
              </a:rPr>
              <a:t>O čem to bylo</a:t>
            </a:r>
          </a:p>
        </p:txBody>
      </p:sp>
    </p:spTree>
    <p:extLst>
      <p:ext uri="{BB962C8B-B14F-4D97-AF65-F5344CB8AC3E}">
        <p14:creationId xmlns:p14="http://schemas.microsoft.com/office/powerpoint/2010/main" val="2479198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6140</TotalTime>
  <Words>10278</Words>
  <Application>Microsoft Office PowerPoint</Application>
  <PresentationFormat>Předvádění na obrazovce (4:3)</PresentationFormat>
  <Paragraphs>810</Paragraphs>
  <Slides>100</Slides>
  <Notes>75</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2</vt:i4>
      </vt:variant>
      <vt:variant>
        <vt:lpstr>Nadpisy snímků</vt:lpstr>
      </vt:variant>
      <vt:variant>
        <vt:i4>100</vt:i4>
      </vt:variant>
    </vt:vector>
  </HeadingPairs>
  <TitlesOfParts>
    <vt:vector size="110" baseType="lpstr">
      <vt:lpstr>ＭＳ Ｐゴシック</vt:lpstr>
      <vt:lpstr>Arial</vt:lpstr>
      <vt:lpstr>Calibri</vt:lpstr>
      <vt:lpstr>Calibri Light</vt:lpstr>
      <vt:lpstr>Symbol</vt:lpstr>
      <vt:lpstr>Times New Roman</vt:lpstr>
      <vt:lpstr>Wingdings</vt:lpstr>
      <vt:lpstr>Motiv Office</vt:lpstr>
      <vt:lpstr>CorelDRAW</vt:lpstr>
      <vt:lpstr>Image</vt:lpstr>
      <vt:lpstr>Evoluce genomu</vt:lpstr>
      <vt:lpstr>O čem to bude</vt:lpstr>
      <vt:lpstr>Velikost genomu neodpovídá počtu genů</vt:lpstr>
      <vt:lpstr>Jak vypadá průměrný eukaryotní genom</vt:lpstr>
      <vt:lpstr>Mobilní elementy</vt:lpstr>
      <vt:lpstr>Autonomní vs. neautonomní ME</vt:lpstr>
      <vt:lpstr>Objev mobilních elementů</vt:lpstr>
      <vt:lpstr>Ac/Ds – první objevené ME</vt:lpstr>
      <vt:lpstr>As/Dc – jak vypadají</vt:lpstr>
      <vt:lpstr>Jak vypadají mobilní elementy</vt:lpstr>
      <vt:lpstr>Prezentace aplikace PowerPoint</vt:lpstr>
      <vt:lpstr>Prezentace aplikace PowerPoint</vt:lpstr>
      <vt:lpstr>Prezentace aplikace PowerPoint</vt:lpstr>
      <vt:lpstr>Prezentace aplikace PowerPoint</vt:lpstr>
      <vt:lpstr>Vložení ME do genu</vt:lpstr>
      <vt:lpstr>ME způsobují nerovnoměrný crossing-over</vt:lpstr>
      <vt:lpstr>Zkrocení mobilních elementů</vt:lpstr>
      <vt:lpstr>Hybridní dysgeneze - příklad osvobození ME</vt:lpstr>
      <vt:lpstr>Rekapitulace – vliv ME na genom hostitele</vt:lpstr>
      <vt:lpstr>Chromosomální aberace</vt:lpstr>
      <vt:lpstr>Početní chromosomální aberace</vt:lpstr>
      <vt:lpstr>Polyploidizace</vt:lpstr>
      <vt:lpstr>Využití polyploidizace v zemědělství </vt:lpstr>
      <vt:lpstr>Polyploidizace může ovlivnit fertilitu</vt:lpstr>
      <vt:lpstr>Sterilní kultivary v zemědělství </vt:lpstr>
      <vt:lpstr>Prezentace aplikace PowerPoint</vt:lpstr>
      <vt:lpstr>Polyploidizace je u rostlin běžná</vt:lpstr>
      <vt:lpstr>Polyploidizace v historii obratlovců</vt:lpstr>
      <vt:lpstr>Rekapitulace - polyploidizace</vt:lpstr>
      <vt:lpstr>Aneuploidie = změny počtu jednotlivých chromosomů</vt:lpstr>
      <vt:lpstr>Nondisjunkce</vt:lpstr>
      <vt:lpstr>Aneuploidie lidských chromosomů</vt:lpstr>
      <vt:lpstr>Edwardsův syndrom – trisomie chromosomu 18</vt:lpstr>
      <vt:lpstr>Patauův syndrom – trisomie chromosomu 13</vt:lpstr>
      <vt:lpstr>Prezentace aplikace PowerPoint</vt:lpstr>
      <vt:lpstr>Nondisjunkce u starších matek</vt:lpstr>
      <vt:lpstr>Ne za všechno můžou matky</vt:lpstr>
      <vt:lpstr>Prenatální diagnostika</vt:lpstr>
      <vt:lpstr>Prenatální diagnostika</vt:lpstr>
      <vt:lpstr>Rekapitulace - aneuploidie</vt:lpstr>
      <vt:lpstr>Prezentace aplikace PowerPoint</vt:lpstr>
      <vt:lpstr>Aberace, o kterých jsme už mluvili</vt:lpstr>
      <vt:lpstr>Aberace, o kterých jsme už mluvili</vt:lpstr>
      <vt:lpstr>Prezentace aplikace PowerPoint</vt:lpstr>
      <vt:lpstr>Fúze chromosomů </vt:lpstr>
      <vt:lpstr>Zlom chromosomu</vt:lpstr>
      <vt:lpstr>Počty chromosomů se mohou lišit i u příbuzných druhů</vt:lpstr>
      <vt:lpstr>Fúze chromosomů v historii člověka</vt:lpstr>
      <vt:lpstr>Translokace</vt:lpstr>
      <vt:lpstr>Translokace</vt:lpstr>
      <vt:lpstr>Rekapitulace – strukturní aberace</vt:lpstr>
      <vt:lpstr>O čem to bylo</vt:lpstr>
      <vt:lpstr>O čem to bylo</vt:lpstr>
      <vt:lpstr>Přestávka</vt:lpstr>
      <vt:lpstr>Genetika 11  Epigenetika</vt:lpstr>
      <vt:lpstr>O čem to bude</vt:lpstr>
      <vt:lpstr>Struktura chromosomu</vt:lpstr>
      <vt:lpstr>Kondenzace chromatinu</vt:lpstr>
      <vt:lpstr>Histony</vt:lpstr>
      <vt:lpstr>Stupně kondenzace chromosomu</vt:lpstr>
      <vt:lpstr>Euchromatin vs. heterochromatin</vt:lpstr>
      <vt:lpstr>Typy heterochromatinu</vt:lpstr>
      <vt:lpstr>Čili: </vt:lpstr>
      <vt:lpstr>Epigenetika</vt:lpstr>
      <vt:lpstr>Základní nástroje epigenetických procesů</vt:lpstr>
      <vt:lpstr>Modifikace histonů</vt:lpstr>
      <vt:lpstr>Metylace DNA</vt:lpstr>
      <vt:lpstr>Metylace CpG </vt:lpstr>
      <vt:lpstr>Metylace CpG po replikaci DNA</vt:lpstr>
      <vt:lpstr>Metylace de novo</vt:lpstr>
      <vt:lpstr>Nekódující RNA (lncRNA)</vt:lpstr>
      <vt:lpstr>Inaktivace chromosomu X – ukázka spolupráce epigenetických nástrojů</vt:lpstr>
      <vt:lpstr>Inaktivace chromosomu X</vt:lpstr>
      <vt:lpstr>Už víme jak, teď ještě proč.</vt:lpstr>
      <vt:lpstr>K čemu je epigenom</vt:lpstr>
      <vt:lpstr>Metylace DNA a kasty u včely</vt:lpstr>
      <vt:lpstr>K čemu je epigenom</vt:lpstr>
      <vt:lpstr>K čemu je epigenom</vt:lpstr>
      <vt:lpstr>Genomový imprinting</vt:lpstr>
      <vt:lpstr>Savci musí mít oba rodiče</vt:lpstr>
      <vt:lpstr>První objevené imprintované geny</vt:lpstr>
      <vt:lpstr>První objevené imprintované geny</vt:lpstr>
      <vt:lpstr>Igf2 a Igf2r působí proti sobě</vt:lpstr>
      <vt:lpstr>Výskyt imprintingu u obratlovců</vt:lpstr>
      <vt:lpstr>Teorie rodičovského konfliktu</vt:lpstr>
      <vt:lpstr>Mateřská péče a imprinting</vt:lpstr>
      <vt:lpstr>Příklady lidských syndromů způsobených chybou imprintingu Syndrom Prader-Willi</vt:lpstr>
      <vt:lpstr>Příklady lidských syndromů způsobených chybou imprintingu  Angelmanův syndrom </vt:lpstr>
      <vt:lpstr>Imprinting u krytosemenných rostlin</vt:lpstr>
      <vt:lpstr>Genomový imprinting- rekapitulace</vt:lpstr>
      <vt:lpstr>Vliv výživy na epigenom</vt:lpstr>
      <vt:lpstr>Prezentace aplikace PowerPoint</vt:lpstr>
      <vt:lpstr>Vliv výživy na epigenom</vt:lpstr>
      <vt:lpstr>Prezentace aplikace PowerPoint</vt:lpstr>
      <vt:lpstr>Paramutace</vt:lpstr>
      <vt:lpstr>Paramutace</vt:lpstr>
      <vt:lpstr>Epigenetická dedičnost</vt:lpstr>
      <vt:lpstr>Prezentace aplikace PowerPoint</vt:lpstr>
      <vt:lpstr>Prezentace aplikace PowerPoint</vt:lpstr>
      <vt:lpstr>Konec! Děkuji za pozornost.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01</dc:title>
  <dc:creator>Magda</dc:creator>
  <cp:lastModifiedBy>Magda</cp:lastModifiedBy>
  <cp:revision>491</cp:revision>
  <dcterms:created xsi:type="dcterms:W3CDTF">2016-08-10T06:27:11Z</dcterms:created>
  <dcterms:modified xsi:type="dcterms:W3CDTF">2019-04-24T07:29:47Z</dcterms:modified>
</cp:coreProperties>
</file>