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B609A-5C90-410A-80E6-F1686713EF3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113BC-4F4F-47DB-96D0-9BDAE8A87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42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Latina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Ablativ absolutní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46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/>
              <a:t>Ablativ absolutní – poznámky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Použití ablativu pro vyjádření časové okolnosti děje je v latině velmi časté a je třeba si na to zvyknout. Když uvidíme nějaký ablativ bez předložky (např. </a:t>
            </a:r>
            <a:r>
              <a:rPr lang="cs-CZ" sz="2800" i="1" dirty="0" smtClean="0">
                <a:solidFill>
                  <a:srgbClr val="0070C0"/>
                </a:solidFill>
              </a:rPr>
              <a:t>a</a:t>
            </a:r>
            <a:r>
              <a:rPr lang="cs-CZ" sz="2800" dirty="0" smtClean="0"/>
              <a:t>, </a:t>
            </a:r>
            <a:r>
              <a:rPr lang="cs-CZ" sz="2800" i="1" dirty="0">
                <a:solidFill>
                  <a:srgbClr val="0070C0"/>
                </a:solidFill>
              </a:rPr>
              <a:t>in</a:t>
            </a:r>
            <a:r>
              <a:rPr lang="cs-CZ" sz="2800" dirty="0" smtClean="0"/>
              <a:t>, </a:t>
            </a:r>
            <a:r>
              <a:rPr lang="cs-CZ" sz="2800" i="1" dirty="0">
                <a:solidFill>
                  <a:srgbClr val="0070C0"/>
                </a:solidFill>
              </a:rPr>
              <a:t>de</a:t>
            </a:r>
            <a:r>
              <a:rPr lang="cs-CZ" sz="2800" dirty="0" smtClean="0"/>
              <a:t> apod.), musíme vždy počítat s tím, že se jedná právě o vyjádření času či jiné okolnosti děje.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31693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Ablativ časový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Ablativ je v latině často používán pro vyjádření časové okolnosti. </a:t>
            </a:r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aestas</a:t>
            </a:r>
            <a:r>
              <a:rPr lang="cs-CZ" sz="2400" dirty="0"/>
              <a:t>, léto </a:t>
            </a:r>
            <a:r>
              <a:rPr lang="cs-CZ" sz="2400" dirty="0" smtClean="0"/>
              <a:t>	</a:t>
            </a:r>
            <a:r>
              <a:rPr lang="cs-CZ" sz="2400" dirty="0" smtClean="0">
                <a:sym typeface="Wingdings"/>
              </a:rPr>
              <a:t> </a:t>
            </a:r>
            <a:r>
              <a:rPr lang="cs-CZ" sz="2400" i="1" dirty="0" err="1" smtClean="0">
                <a:solidFill>
                  <a:srgbClr val="0070C0"/>
                </a:solidFill>
              </a:rPr>
              <a:t>aestate</a:t>
            </a:r>
            <a:r>
              <a:rPr lang="cs-CZ" sz="2400" dirty="0" smtClean="0">
                <a:solidFill>
                  <a:srgbClr val="0070C0"/>
                </a:solidFill>
              </a:rPr>
              <a:t> </a:t>
            </a:r>
            <a:r>
              <a:rPr lang="cs-CZ" sz="2400" dirty="0" smtClean="0"/>
              <a:t>= v létě </a:t>
            </a:r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annus</a:t>
            </a:r>
            <a:r>
              <a:rPr lang="cs-CZ" sz="2400" dirty="0" smtClean="0"/>
              <a:t>, rok 	</a:t>
            </a:r>
            <a:r>
              <a:rPr lang="cs-CZ" sz="2400" dirty="0" smtClean="0">
                <a:sym typeface="Wingdings"/>
              </a:rPr>
              <a:t> </a:t>
            </a:r>
            <a:r>
              <a:rPr lang="cs-CZ" sz="2400" i="1" dirty="0">
                <a:solidFill>
                  <a:srgbClr val="0070C0"/>
                </a:solidFill>
              </a:rPr>
              <a:t>anno</a:t>
            </a:r>
            <a:r>
              <a:rPr lang="cs-CZ" sz="2400" dirty="0" smtClean="0"/>
              <a:t> </a:t>
            </a:r>
            <a:r>
              <a:rPr lang="cs-CZ" sz="2400" dirty="0" smtClean="0"/>
              <a:t>= v roce </a:t>
            </a:r>
          </a:p>
          <a:p>
            <a:pPr lvl="1"/>
            <a:r>
              <a:rPr lang="cs-CZ" sz="2400" i="1" dirty="0" smtClean="0">
                <a:solidFill>
                  <a:srgbClr val="0070C0"/>
                </a:solidFill>
              </a:rPr>
              <a:t>primus </a:t>
            </a:r>
            <a:r>
              <a:rPr lang="cs-CZ" sz="2400" i="1" dirty="0" err="1" smtClean="0">
                <a:solidFill>
                  <a:srgbClr val="0070C0"/>
                </a:solidFill>
              </a:rPr>
              <a:t>annus</a:t>
            </a:r>
            <a:r>
              <a:rPr lang="cs-CZ" sz="2400" i="1" dirty="0" smtClean="0">
                <a:solidFill>
                  <a:srgbClr val="0070C0"/>
                </a:solidFill>
              </a:rPr>
              <a:t> belli</a:t>
            </a:r>
            <a:r>
              <a:rPr lang="cs-CZ" sz="2400" dirty="0" smtClean="0"/>
              <a:t>, první rok války </a:t>
            </a:r>
          </a:p>
          <a:p>
            <a:pPr marL="457200" lvl="1" indent="0">
              <a:buNone/>
            </a:pPr>
            <a:r>
              <a:rPr lang="cs-CZ" sz="2400" dirty="0">
                <a:sym typeface="Wingdings"/>
              </a:rPr>
              <a:t>	</a:t>
            </a:r>
            <a:r>
              <a:rPr lang="cs-CZ" sz="2400" dirty="0" smtClean="0">
                <a:sym typeface="Wingdings"/>
              </a:rPr>
              <a:t>		 </a:t>
            </a:r>
            <a:r>
              <a:rPr lang="cs-CZ" sz="2400" i="1" dirty="0" smtClean="0">
                <a:solidFill>
                  <a:srgbClr val="0070C0"/>
                </a:solidFill>
              </a:rPr>
              <a:t>primo </a:t>
            </a:r>
            <a:r>
              <a:rPr lang="cs-CZ" sz="2400" i="1" dirty="0">
                <a:solidFill>
                  <a:srgbClr val="0070C0"/>
                </a:solidFill>
              </a:rPr>
              <a:t>anno belli </a:t>
            </a:r>
            <a:r>
              <a:rPr lang="cs-CZ" sz="2400" dirty="0" smtClean="0"/>
              <a:t>= v prvním roce války </a:t>
            </a:r>
          </a:p>
          <a:p>
            <a:pPr lvl="1"/>
            <a:r>
              <a:rPr lang="cs-CZ" sz="2400" i="1" dirty="0" err="1">
                <a:solidFill>
                  <a:srgbClr val="0070C0"/>
                </a:solidFill>
              </a:rPr>
              <a:t>r</a:t>
            </a:r>
            <a:r>
              <a:rPr lang="cs-CZ" sz="2400" i="1" dirty="0" err="1" smtClean="0">
                <a:solidFill>
                  <a:srgbClr val="0070C0"/>
                </a:solidFill>
              </a:rPr>
              <a:t>ex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mortuus</a:t>
            </a:r>
            <a:r>
              <a:rPr lang="cs-CZ" sz="2400" dirty="0" smtClean="0"/>
              <a:t>, mrtvý král </a:t>
            </a:r>
            <a:r>
              <a:rPr lang="cs-CZ" sz="2400" dirty="0" smtClean="0">
                <a:sym typeface="Wingdings"/>
              </a:rPr>
              <a:t> </a:t>
            </a:r>
            <a:r>
              <a:rPr lang="cs-CZ" sz="2400" i="1" dirty="0" err="1" smtClean="0">
                <a:solidFill>
                  <a:srgbClr val="0070C0"/>
                </a:solidFill>
              </a:rPr>
              <a:t>rege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mortuo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dirty="0" smtClean="0"/>
              <a:t>= za mrtvého krále, když král zemřel, apod. </a:t>
            </a:r>
          </a:p>
          <a:p>
            <a:pPr lvl="1"/>
            <a:r>
              <a:rPr lang="cs-CZ" sz="2400" i="1" dirty="0" smtClean="0">
                <a:solidFill>
                  <a:srgbClr val="0070C0"/>
                </a:solidFill>
              </a:rPr>
              <a:t>pater </a:t>
            </a:r>
            <a:r>
              <a:rPr lang="cs-CZ" sz="2400" i="1" dirty="0" err="1" smtClean="0">
                <a:solidFill>
                  <a:srgbClr val="0070C0"/>
                </a:solidFill>
              </a:rPr>
              <a:t>vivus</a:t>
            </a:r>
            <a:r>
              <a:rPr lang="cs-CZ" sz="2400" dirty="0" smtClean="0"/>
              <a:t>, živý otec </a:t>
            </a:r>
            <a:r>
              <a:rPr lang="cs-CZ" sz="2400" dirty="0" smtClean="0">
                <a:sym typeface="Wingdings"/>
              </a:rPr>
              <a:t> </a:t>
            </a:r>
            <a:r>
              <a:rPr lang="cs-CZ" sz="2400" i="1" dirty="0" err="1" smtClean="0">
                <a:solidFill>
                  <a:srgbClr val="0070C0"/>
                </a:solidFill>
              </a:rPr>
              <a:t>patre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vivo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dirty="0" smtClean="0"/>
              <a:t>= když byl otec živ, za otcova života apod.</a:t>
            </a:r>
          </a:p>
          <a:p>
            <a:pPr lvl="1"/>
            <a:r>
              <a:rPr lang="cs-CZ" sz="2400" dirty="0" smtClean="0"/>
              <a:t>aj.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3275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Ablativ absolutní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Ablativem absolutním se nazývá konstrukce ablativu časového, v níž je přítomno participium. Participium je způsob, jak do této vazby zakomponovat sloveso, a tedy jak do ní převést celou </a:t>
            </a:r>
            <a:r>
              <a:rPr lang="cs-CZ" sz="2800" dirty="0" smtClean="0"/>
              <a:t>větu: </a:t>
            </a:r>
          </a:p>
          <a:p>
            <a:r>
              <a:rPr lang="cs-CZ" sz="2200" i="1" dirty="0" err="1" smtClean="0">
                <a:solidFill>
                  <a:srgbClr val="0070C0"/>
                </a:solidFill>
              </a:rPr>
              <a:t>Soror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i="1" dirty="0" err="1" smtClean="0">
                <a:solidFill>
                  <a:srgbClr val="0070C0"/>
                </a:solidFill>
              </a:rPr>
              <a:t>dormit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dirty="0" smtClean="0"/>
              <a:t>= sestra spí </a:t>
            </a:r>
          </a:p>
          <a:p>
            <a:r>
              <a:rPr lang="cs-CZ" sz="2200" i="1" dirty="0" err="1">
                <a:solidFill>
                  <a:srgbClr val="0070C0"/>
                </a:solidFill>
              </a:rPr>
              <a:t>Soror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i="1" dirty="0" err="1">
                <a:solidFill>
                  <a:srgbClr val="0070C0"/>
                </a:solidFill>
              </a:rPr>
              <a:t>dormiens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dirty="0" smtClean="0"/>
              <a:t>= spící sestra </a:t>
            </a:r>
          </a:p>
          <a:p>
            <a:r>
              <a:rPr lang="cs-CZ" sz="2200" i="1" dirty="0" err="1">
                <a:solidFill>
                  <a:srgbClr val="0070C0"/>
                </a:solidFill>
              </a:rPr>
              <a:t>Sorore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i="1" dirty="0" err="1">
                <a:solidFill>
                  <a:srgbClr val="0070C0"/>
                </a:solidFill>
              </a:rPr>
              <a:t>dormiente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dirty="0" smtClean="0"/>
              <a:t>= když je/byla/bude sestra spící, … </a:t>
            </a:r>
          </a:p>
          <a:p>
            <a:r>
              <a:rPr lang="cs-CZ" sz="2200" b="1" i="1" dirty="0" err="1">
                <a:solidFill>
                  <a:srgbClr val="0070C0"/>
                </a:solidFill>
              </a:rPr>
              <a:t>Sorore</a:t>
            </a:r>
            <a:r>
              <a:rPr lang="cs-CZ" sz="2200" b="1" i="1" dirty="0">
                <a:solidFill>
                  <a:srgbClr val="0070C0"/>
                </a:solidFill>
              </a:rPr>
              <a:t> </a:t>
            </a:r>
            <a:r>
              <a:rPr lang="cs-CZ" sz="2200" b="1" i="1" dirty="0" err="1">
                <a:solidFill>
                  <a:srgbClr val="0070C0"/>
                </a:solidFill>
              </a:rPr>
              <a:t>dormiente</a:t>
            </a:r>
            <a:r>
              <a:rPr lang="cs-CZ" sz="2200" i="1" dirty="0">
                <a:solidFill>
                  <a:srgbClr val="0070C0"/>
                </a:solidFill>
              </a:rPr>
              <a:t>, </a:t>
            </a:r>
            <a:r>
              <a:rPr lang="cs-CZ" sz="2200" i="1" dirty="0" err="1">
                <a:solidFill>
                  <a:srgbClr val="0070C0"/>
                </a:solidFill>
              </a:rPr>
              <a:t>librum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i="1" dirty="0" err="1">
                <a:solidFill>
                  <a:srgbClr val="0070C0"/>
                </a:solidFill>
              </a:rPr>
              <a:t>legebam</a:t>
            </a:r>
            <a:r>
              <a:rPr lang="cs-CZ" sz="2200" dirty="0" smtClean="0"/>
              <a:t>. = </a:t>
            </a:r>
            <a:r>
              <a:rPr lang="cs-CZ" sz="2200" dirty="0" smtClean="0"/>
              <a:t>Když sestra spala, četl jsem si knihu. </a:t>
            </a:r>
          </a:p>
          <a:p>
            <a:r>
              <a:rPr lang="cs-CZ" sz="2200" b="1" i="1" dirty="0" err="1">
                <a:solidFill>
                  <a:srgbClr val="0070C0"/>
                </a:solidFill>
              </a:rPr>
              <a:t>Sorore</a:t>
            </a:r>
            <a:r>
              <a:rPr lang="cs-CZ" sz="2200" b="1" i="1" dirty="0">
                <a:solidFill>
                  <a:srgbClr val="0070C0"/>
                </a:solidFill>
              </a:rPr>
              <a:t> </a:t>
            </a:r>
            <a:r>
              <a:rPr lang="cs-CZ" sz="2200" b="1" i="1" dirty="0" err="1">
                <a:solidFill>
                  <a:srgbClr val="0070C0"/>
                </a:solidFill>
              </a:rPr>
              <a:t>dormiente</a:t>
            </a:r>
            <a:r>
              <a:rPr lang="cs-CZ" sz="2200" i="1" dirty="0">
                <a:solidFill>
                  <a:srgbClr val="0070C0"/>
                </a:solidFill>
              </a:rPr>
              <a:t>, </a:t>
            </a:r>
            <a:r>
              <a:rPr lang="cs-CZ" sz="2200" i="1" dirty="0" err="1">
                <a:solidFill>
                  <a:srgbClr val="0070C0"/>
                </a:solidFill>
              </a:rPr>
              <a:t>librum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i="1" dirty="0" err="1">
                <a:solidFill>
                  <a:srgbClr val="0070C0"/>
                </a:solidFill>
              </a:rPr>
              <a:t>legam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dirty="0" smtClean="0"/>
              <a:t>= Když bude sestra spát, budu si číst knihu. </a:t>
            </a:r>
          </a:p>
          <a:p>
            <a:pPr marL="0" indent="0">
              <a:buNone/>
            </a:pPr>
            <a:r>
              <a:rPr lang="cs-CZ" sz="2200" dirty="0" smtClean="0"/>
              <a:t>… atd. </a:t>
            </a:r>
            <a:endParaRPr lang="cs-CZ" sz="2200" dirty="0" smtClean="0"/>
          </a:p>
          <a:p>
            <a:pPr marL="457200" lvl="1" indent="0">
              <a:buNone/>
            </a:pPr>
            <a:endParaRPr lang="cs-CZ" sz="2200" dirty="0"/>
          </a:p>
          <a:p>
            <a:pPr marL="457200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3572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Ablativ absolutní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Vidíme-li ve větě participium (hlavně minulé či přítomné) v ablativu, je třeba být na pozoru; máme před sebou pravděpodobně ablativ absolutní, a tedy vyjádření časové okolnosti. </a:t>
            </a:r>
            <a:endParaRPr lang="cs-CZ" sz="2800" dirty="0" smtClean="0"/>
          </a:p>
          <a:p>
            <a:r>
              <a:rPr lang="cs-CZ" sz="2800" i="1" dirty="0" err="1" smtClean="0">
                <a:solidFill>
                  <a:srgbClr val="0070C0"/>
                </a:solidFill>
              </a:rPr>
              <a:t>Rege</a:t>
            </a:r>
            <a:r>
              <a:rPr lang="cs-CZ" sz="2800" i="1" dirty="0" smtClean="0">
                <a:solidFill>
                  <a:srgbClr val="0070C0"/>
                </a:solidFill>
              </a:rPr>
              <a:t> </a:t>
            </a:r>
            <a:r>
              <a:rPr lang="cs-CZ" sz="2800" i="1" dirty="0" err="1" smtClean="0">
                <a:solidFill>
                  <a:srgbClr val="0070C0"/>
                </a:solidFill>
              </a:rPr>
              <a:t>ducente</a:t>
            </a:r>
            <a:r>
              <a:rPr lang="cs-CZ" sz="2800" i="1" dirty="0" smtClean="0">
                <a:solidFill>
                  <a:srgbClr val="0070C0"/>
                </a:solidFill>
              </a:rPr>
              <a:t> </a:t>
            </a:r>
            <a:r>
              <a:rPr lang="cs-CZ" sz="2800" i="1" dirty="0" err="1" smtClean="0">
                <a:solidFill>
                  <a:srgbClr val="0070C0"/>
                </a:solidFill>
              </a:rPr>
              <a:t>securi</a:t>
            </a:r>
            <a:r>
              <a:rPr lang="cs-CZ" sz="2800" i="1" dirty="0" smtClean="0">
                <a:solidFill>
                  <a:srgbClr val="0070C0"/>
                </a:solidFill>
              </a:rPr>
              <a:t> </a:t>
            </a:r>
            <a:r>
              <a:rPr lang="cs-CZ" sz="2800" i="1" dirty="0" err="1" smtClean="0">
                <a:solidFill>
                  <a:srgbClr val="0070C0"/>
                </a:solidFill>
              </a:rPr>
              <a:t>sumus</a:t>
            </a:r>
            <a:r>
              <a:rPr lang="cs-CZ" sz="2800" i="1" dirty="0" smtClean="0">
                <a:solidFill>
                  <a:srgbClr val="0070C0"/>
                </a:solidFill>
              </a:rPr>
              <a:t>.</a:t>
            </a:r>
            <a:r>
              <a:rPr lang="cs-CZ" sz="2800" dirty="0" smtClean="0"/>
              <a:t> </a:t>
            </a:r>
          </a:p>
          <a:p>
            <a:pPr lvl="1"/>
            <a:r>
              <a:rPr lang="cs-CZ" sz="2200" i="1" dirty="0" err="1" smtClean="0">
                <a:solidFill>
                  <a:srgbClr val="0070C0"/>
                </a:solidFill>
              </a:rPr>
              <a:t>Securi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i="1" dirty="0" err="1" smtClean="0">
                <a:solidFill>
                  <a:srgbClr val="0070C0"/>
                </a:solidFill>
              </a:rPr>
              <a:t>sumus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dirty="0" smtClean="0"/>
              <a:t>= jsme bezpeční (v bezpečí) </a:t>
            </a:r>
          </a:p>
          <a:p>
            <a:pPr lvl="1"/>
            <a:r>
              <a:rPr lang="cs-CZ" sz="2200" i="1" dirty="0" err="1">
                <a:solidFill>
                  <a:srgbClr val="0070C0"/>
                </a:solidFill>
              </a:rPr>
              <a:t>Rege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i="1" dirty="0" err="1">
                <a:solidFill>
                  <a:srgbClr val="0070C0"/>
                </a:solidFill>
              </a:rPr>
              <a:t>ducente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dirty="0" smtClean="0"/>
              <a:t>= „za krále vedoucího“, „v době, kdy král je vedoucí“, tedy pěkně česky: „když král vede“, „pod vedením krále“ aj. </a:t>
            </a:r>
          </a:p>
          <a:p>
            <a:pPr marL="457200" lvl="1" indent="0">
              <a:buNone/>
            </a:pPr>
            <a:r>
              <a:rPr lang="cs-CZ" sz="2200" dirty="0" smtClean="0"/>
              <a:t>= Když král vede, jsme v bezpečí. </a:t>
            </a:r>
          </a:p>
          <a:p>
            <a:pPr marL="457200" lvl="1" indent="0">
              <a:buNone/>
            </a:pPr>
            <a:r>
              <a:rPr lang="cs-CZ" sz="2200" dirty="0" smtClean="0"/>
              <a:t>= Pod vedením krále jsme v </a:t>
            </a:r>
            <a:r>
              <a:rPr lang="cs-CZ" sz="2200" dirty="0" smtClean="0"/>
              <a:t>bezpečí. </a:t>
            </a:r>
            <a:endParaRPr lang="cs-CZ" sz="2200" dirty="0" smtClean="0"/>
          </a:p>
          <a:p>
            <a:pPr marL="457200" lvl="1" indent="0">
              <a:buNone/>
            </a:pPr>
            <a:r>
              <a:rPr lang="cs-CZ" sz="2200" i="1" dirty="0" err="1" smtClean="0">
                <a:solidFill>
                  <a:srgbClr val="0070C0"/>
                </a:solidFill>
              </a:rPr>
              <a:t>Rege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i="1" dirty="0" err="1" smtClean="0">
                <a:solidFill>
                  <a:srgbClr val="0070C0"/>
                </a:solidFill>
              </a:rPr>
              <a:t>ducente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dirty="0" smtClean="0"/>
              <a:t>je vazba </a:t>
            </a:r>
            <a:r>
              <a:rPr lang="cs-CZ" sz="2200" b="1" dirty="0" smtClean="0"/>
              <a:t>ablativu absolutního</a:t>
            </a:r>
            <a:r>
              <a:rPr lang="cs-CZ" sz="2200" dirty="0" smtClean="0"/>
              <a:t>. </a:t>
            </a:r>
            <a:endParaRPr lang="cs-CZ" sz="2200" dirty="0"/>
          </a:p>
          <a:p>
            <a:pPr marL="457200" lvl="1" indent="0">
              <a:buNone/>
            </a:pPr>
            <a:endParaRPr lang="cs-CZ" sz="2200" dirty="0"/>
          </a:p>
          <a:p>
            <a:pPr marL="457200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5877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Ablativ absolutní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Participium prézentu </a:t>
            </a:r>
            <a:r>
              <a:rPr lang="cs-CZ" sz="2800" dirty="0" smtClean="0"/>
              <a:t>vyjadřuje děj současný s dějem hlavním. </a:t>
            </a:r>
          </a:p>
          <a:p>
            <a:r>
              <a:rPr lang="cs-CZ" sz="2800" dirty="0" smtClean="0"/>
              <a:t>Je-li v ablativní konstrukci použito participium prézentu, je děj vyjádřený touto vazbou současný s dějem hlavního slovesa. </a:t>
            </a:r>
          </a:p>
          <a:p>
            <a:pPr lvl="1"/>
            <a:r>
              <a:rPr lang="cs-CZ" sz="2400" b="1" i="1" dirty="0" err="1" smtClean="0">
                <a:solidFill>
                  <a:srgbClr val="0070C0"/>
                </a:solidFill>
              </a:rPr>
              <a:t>Patre</a:t>
            </a:r>
            <a:r>
              <a:rPr lang="cs-CZ" sz="2400" b="1" i="1" dirty="0" smtClean="0">
                <a:solidFill>
                  <a:srgbClr val="0070C0"/>
                </a:solidFill>
              </a:rPr>
              <a:t> nostro </a:t>
            </a:r>
            <a:r>
              <a:rPr lang="cs-CZ" sz="2400" b="1" i="1" dirty="0" err="1" smtClean="0">
                <a:solidFill>
                  <a:srgbClr val="0070C0"/>
                </a:solidFill>
              </a:rPr>
              <a:t>veniente</a:t>
            </a:r>
            <a:r>
              <a:rPr lang="cs-CZ" sz="2400" b="1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gaudebamus</a:t>
            </a:r>
            <a:r>
              <a:rPr lang="cs-CZ" sz="2400" i="1" dirty="0" smtClean="0">
                <a:solidFill>
                  <a:srgbClr val="0070C0"/>
                </a:solidFill>
              </a:rPr>
              <a:t>.</a:t>
            </a:r>
            <a:r>
              <a:rPr lang="cs-CZ" sz="2400" dirty="0" smtClean="0"/>
              <a:t> </a:t>
            </a:r>
          </a:p>
          <a:p>
            <a:pPr lvl="1"/>
            <a:r>
              <a:rPr lang="cs-CZ" sz="2400" b="1" dirty="0" smtClean="0"/>
              <a:t>Když náš otec přicházel</a:t>
            </a:r>
            <a:r>
              <a:rPr lang="cs-CZ" sz="2400" dirty="0" smtClean="0"/>
              <a:t>, radovali jsme se. </a:t>
            </a:r>
          </a:p>
          <a:p>
            <a:pPr lvl="1"/>
            <a:r>
              <a:rPr lang="cs-CZ" sz="2400" dirty="0" smtClean="0"/>
              <a:t>Hlavní sloveso (</a:t>
            </a:r>
            <a:r>
              <a:rPr lang="cs-CZ" sz="2400" i="1" dirty="0" err="1">
                <a:solidFill>
                  <a:srgbClr val="0070C0"/>
                </a:solidFill>
              </a:rPr>
              <a:t>gaudebamus</a:t>
            </a:r>
            <a:r>
              <a:rPr lang="cs-CZ" sz="2400" dirty="0" smtClean="0"/>
              <a:t>) je v imperfektu, proto ablativní vazba s prézentním participiem vyjadřující současný děj (</a:t>
            </a:r>
            <a:r>
              <a:rPr lang="cs-CZ" sz="2400" i="1" dirty="0" err="1" smtClean="0">
                <a:solidFill>
                  <a:srgbClr val="0070C0"/>
                </a:solidFill>
              </a:rPr>
              <a:t>patre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>
                <a:solidFill>
                  <a:srgbClr val="0070C0"/>
                </a:solidFill>
              </a:rPr>
              <a:t>nostro </a:t>
            </a:r>
            <a:r>
              <a:rPr lang="cs-CZ" sz="2400" b="1" i="1" dirty="0" err="1" smtClean="0">
                <a:solidFill>
                  <a:srgbClr val="0070C0"/>
                </a:solidFill>
              </a:rPr>
              <a:t>veniente</a:t>
            </a:r>
            <a:r>
              <a:rPr lang="cs-CZ" sz="2400" dirty="0" smtClean="0"/>
              <a:t>) bude také přeložena minulým časem. </a:t>
            </a:r>
            <a:r>
              <a:rPr lang="cs-CZ" sz="2200" dirty="0" smtClean="0"/>
              <a:t> </a:t>
            </a:r>
            <a:endParaRPr lang="cs-CZ" sz="2200" dirty="0"/>
          </a:p>
          <a:p>
            <a:pPr marL="457200" lvl="1" indent="0">
              <a:buNone/>
            </a:pPr>
            <a:endParaRPr lang="cs-CZ" sz="2200" dirty="0"/>
          </a:p>
          <a:p>
            <a:pPr marL="457200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0518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Ablativ absolutní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Participium perfekta </a:t>
            </a:r>
            <a:r>
              <a:rPr lang="cs-CZ" sz="2800" dirty="0" smtClean="0"/>
              <a:t>vyjadřuje děj ukončený v době děje hlavního. </a:t>
            </a:r>
          </a:p>
          <a:p>
            <a:r>
              <a:rPr lang="cs-CZ" sz="2800" dirty="0" smtClean="0"/>
              <a:t>Je-li v ablativní konstrukci použito participium perfekta, je děj vyjádřený touto vazbou předčasný vůči hlavnímu slovesu. </a:t>
            </a:r>
          </a:p>
          <a:p>
            <a:pPr lvl="1"/>
            <a:r>
              <a:rPr lang="cs-CZ" sz="2400" b="1" i="1" dirty="0" err="1" smtClean="0">
                <a:solidFill>
                  <a:srgbClr val="0070C0"/>
                </a:solidFill>
              </a:rPr>
              <a:t>Rege</a:t>
            </a:r>
            <a:r>
              <a:rPr lang="cs-CZ" sz="2400" b="1" i="1" dirty="0" smtClean="0">
                <a:solidFill>
                  <a:srgbClr val="0070C0"/>
                </a:solidFill>
              </a:rPr>
              <a:t> </a:t>
            </a:r>
            <a:r>
              <a:rPr lang="cs-CZ" sz="2400" b="1" i="1" dirty="0" err="1" smtClean="0">
                <a:solidFill>
                  <a:srgbClr val="0070C0"/>
                </a:solidFill>
              </a:rPr>
              <a:t>interfecto</a:t>
            </a:r>
            <a:r>
              <a:rPr lang="cs-CZ" sz="2400" b="1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omnes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flevimus</a:t>
            </a:r>
            <a:r>
              <a:rPr lang="cs-CZ" sz="2400" i="1" dirty="0" smtClean="0">
                <a:solidFill>
                  <a:srgbClr val="0070C0"/>
                </a:solidFill>
              </a:rPr>
              <a:t>.</a:t>
            </a:r>
            <a:r>
              <a:rPr lang="cs-CZ" sz="2400" dirty="0" smtClean="0"/>
              <a:t> </a:t>
            </a:r>
          </a:p>
          <a:p>
            <a:pPr lvl="1"/>
            <a:r>
              <a:rPr lang="cs-CZ" sz="2400" b="1" dirty="0" smtClean="0"/>
              <a:t>Když byl král zabit</a:t>
            </a:r>
            <a:r>
              <a:rPr lang="cs-CZ" sz="2400" dirty="0" smtClean="0"/>
              <a:t>, všichni jsme plakali. </a:t>
            </a:r>
          </a:p>
          <a:p>
            <a:pPr lvl="1"/>
            <a:r>
              <a:rPr lang="cs-CZ" sz="2400" dirty="0" smtClean="0"/>
              <a:t>Hlavní sloveso (</a:t>
            </a:r>
            <a:r>
              <a:rPr lang="cs-CZ" sz="2400" i="1" dirty="0" err="1">
                <a:solidFill>
                  <a:srgbClr val="0070C0"/>
                </a:solidFill>
              </a:rPr>
              <a:t>flevimus</a:t>
            </a:r>
            <a:r>
              <a:rPr lang="cs-CZ" sz="2400" dirty="0" smtClean="0"/>
              <a:t>) je v perfektu, proto ablativní vazba s perfektním participiem vyjadřující předčasný děj (</a:t>
            </a:r>
            <a:r>
              <a:rPr lang="cs-CZ" sz="2400" i="1" dirty="0" err="1" smtClean="0">
                <a:solidFill>
                  <a:srgbClr val="0070C0"/>
                </a:solidFill>
              </a:rPr>
              <a:t>rege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b="1" i="1" dirty="0" err="1" smtClean="0">
                <a:solidFill>
                  <a:srgbClr val="0070C0"/>
                </a:solidFill>
              </a:rPr>
              <a:t>interfecto</a:t>
            </a:r>
            <a:r>
              <a:rPr lang="cs-CZ" sz="2400" dirty="0" smtClean="0"/>
              <a:t>) bude také přeložena minulým časem. </a:t>
            </a:r>
            <a:r>
              <a:rPr lang="cs-CZ" sz="2200" dirty="0" smtClean="0"/>
              <a:t> </a:t>
            </a:r>
            <a:endParaRPr lang="cs-CZ" sz="2200" dirty="0"/>
          </a:p>
          <a:p>
            <a:pPr marL="457200" lvl="1" indent="0">
              <a:buNone/>
            </a:pPr>
            <a:endParaRPr lang="cs-CZ" sz="2200" dirty="0"/>
          </a:p>
          <a:p>
            <a:pPr marL="457200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539213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Ablativ absolutní – poznámky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Ablativ se nazývá „absolutní“, protože je zcela nezávislý na hlavní větě, s níž je spojen. Žádný z členů obsažených v ablativní vazbě se </a:t>
            </a:r>
            <a:r>
              <a:rPr lang="cs-CZ" sz="2800" dirty="0"/>
              <a:t>nesmí vyskytnout v hlavní větě.  </a:t>
            </a:r>
            <a:r>
              <a:rPr lang="cs-CZ" sz="2800" dirty="0" smtClean="0"/>
              <a:t>Chybnou je např. věta: </a:t>
            </a:r>
          </a:p>
          <a:p>
            <a:pPr lvl="1"/>
            <a:r>
              <a:rPr lang="cs-CZ" sz="2400" b="1" i="1" dirty="0" err="1" smtClean="0">
                <a:solidFill>
                  <a:srgbClr val="0070C0"/>
                </a:solidFill>
              </a:rPr>
              <a:t>Patre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veniente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omnes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b="1" i="1" dirty="0" err="1" smtClean="0">
                <a:solidFill>
                  <a:srgbClr val="0070C0"/>
                </a:solidFill>
              </a:rPr>
              <a:t>eum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salutavimus</a:t>
            </a:r>
            <a:r>
              <a:rPr lang="cs-CZ" sz="2400" i="1" dirty="0" smtClean="0">
                <a:solidFill>
                  <a:srgbClr val="0070C0"/>
                </a:solidFill>
              </a:rPr>
              <a:t>. </a:t>
            </a:r>
          </a:p>
          <a:p>
            <a:r>
              <a:rPr lang="cs-CZ" sz="2800" dirty="0"/>
              <a:t>s významem: </a:t>
            </a:r>
          </a:p>
          <a:p>
            <a:pPr lvl="1"/>
            <a:r>
              <a:rPr lang="cs-CZ" sz="2400" dirty="0"/>
              <a:t>Když </a:t>
            </a:r>
            <a:r>
              <a:rPr lang="cs-CZ" sz="2400" b="1" dirty="0"/>
              <a:t>otec</a:t>
            </a:r>
            <a:r>
              <a:rPr lang="cs-CZ" sz="2400" dirty="0"/>
              <a:t> přicházel, všichni jsme </a:t>
            </a:r>
            <a:r>
              <a:rPr lang="cs-CZ" sz="2400" b="1" dirty="0"/>
              <a:t>jej</a:t>
            </a:r>
            <a:r>
              <a:rPr lang="cs-CZ" sz="2400" dirty="0"/>
              <a:t> pozdravili. </a:t>
            </a:r>
            <a:endParaRPr lang="cs-CZ" sz="2400" dirty="0" smtClean="0"/>
          </a:p>
          <a:p>
            <a:r>
              <a:rPr lang="cs-CZ" sz="2800" dirty="0"/>
              <a:t>neboť se </a:t>
            </a:r>
            <a:r>
              <a:rPr lang="cs-CZ" sz="2800" dirty="0" smtClean="0"/>
              <a:t>„</a:t>
            </a:r>
            <a:r>
              <a:rPr lang="cs-CZ" sz="2800" dirty="0"/>
              <a:t>otec“ </a:t>
            </a:r>
            <a:r>
              <a:rPr lang="cs-CZ" sz="2800" dirty="0" smtClean="0"/>
              <a:t>z </a:t>
            </a:r>
            <a:r>
              <a:rPr lang="cs-CZ" sz="2800" dirty="0"/>
              <a:t>ablativní </a:t>
            </a:r>
            <a:r>
              <a:rPr lang="cs-CZ" sz="2800" dirty="0" smtClean="0"/>
              <a:t>vazby </a:t>
            </a:r>
            <a:r>
              <a:rPr lang="cs-CZ" sz="2800" dirty="0" smtClean="0"/>
              <a:t>opakuje </a:t>
            </a:r>
            <a:r>
              <a:rPr lang="cs-CZ" sz="2800" dirty="0" smtClean="0"/>
              <a:t>ve formě zájmena </a:t>
            </a:r>
            <a:r>
              <a:rPr lang="cs-CZ" sz="2800" dirty="0"/>
              <a:t>v hlavní větě. Správně by věta zněla: </a:t>
            </a:r>
          </a:p>
          <a:p>
            <a:pPr lvl="1"/>
            <a:r>
              <a:rPr lang="cs-CZ" sz="2400" i="1" dirty="0">
                <a:solidFill>
                  <a:srgbClr val="0070C0"/>
                </a:solidFill>
              </a:rPr>
              <a:t>Patrem </a:t>
            </a:r>
            <a:r>
              <a:rPr lang="cs-CZ" sz="2400" i="1" dirty="0" err="1">
                <a:solidFill>
                  <a:srgbClr val="0070C0"/>
                </a:solidFill>
              </a:rPr>
              <a:t>venientem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omnes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salutavimus</a:t>
            </a:r>
            <a:r>
              <a:rPr lang="cs-CZ" sz="2400" i="1" dirty="0">
                <a:solidFill>
                  <a:srgbClr val="0070C0"/>
                </a:solidFill>
              </a:rPr>
              <a:t>. </a:t>
            </a:r>
          </a:p>
          <a:p>
            <a:r>
              <a:rPr lang="cs-CZ" sz="2800" dirty="0"/>
              <a:t>tedy bez použití ablativu absolutního. </a:t>
            </a:r>
          </a:p>
          <a:p>
            <a:pPr marL="457200" lvl="1" indent="0">
              <a:buNone/>
            </a:pPr>
            <a:endParaRPr lang="cs-CZ" sz="2200" dirty="0"/>
          </a:p>
          <a:p>
            <a:pPr marL="457200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049783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/>
              <a:t>Ablativ absolutní – poznámky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Ablativ absolutní vyjadřuje čas </a:t>
            </a:r>
            <a:r>
              <a:rPr lang="cs-CZ" sz="2800" b="1" dirty="0" smtClean="0"/>
              <a:t>relativně</a:t>
            </a:r>
            <a:r>
              <a:rPr lang="cs-CZ" sz="2800" dirty="0" smtClean="0"/>
              <a:t>, tj. říká, zda je činnost </a:t>
            </a:r>
            <a:r>
              <a:rPr lang="cs-CZ" sz="2800" b="1" dirty="0" smtClean="0"/>
              <a:t>současná</a:t>
            </a:r>
            <a:r>
              <a:rPr lang="cs-CZ" sz="2800" dirty="0" smtClean="0"/>
              <a:t>, nebo </a:t>
            </a:r>
            <a:r>
              <a:rPr lang="cs-CZ" sz="2800" b="1" dirty="0" smtClean="0"/>
              <a:t>předčasná</a:t>
            </a:r>
            <a:r>
              <a:rPr lang="cs-CZ" sz="2800" dirty="0" smtClean="0"/>
              <a:t> k hlavnímu slovesu. Proto jeho překlad bude záviset na hlavním slovesu: </a:t>
            </a:r>
          </a:p>
          <a:p>
            <a:pPr lvl="1"/>
            <a:r>
              <a:rPr lang="cs-CZ" sz="2400" b="1" i="1" dirty="0" err="1" smtClean="0">
                <a:solidFill>
                  <a:srgbClr val="0070C0"/>
                </a:solidFill>
              </a:rPr>
              <a:t>Patre</a:t>
            </a:r>
            <a:r>
              <a:rPr lang="cs-CZ" sz="2400" b="1" i="1" dirty="0" smtClean="0">
                <a:solidFill>
                  <a:srgbClr val="0070C0"/>
                </a:solidFill>
              </a:rPr>
              <a:t> </a:t>
            </a:r>
            <a:r>
              <a:rPr lang="cs-CZ" sz="2400" b="1" i="1" dirty="0" err="1" smtClean="0">
                <a:solidFill>
                  <a:srgbClr val="0070C0"/>
                </a:solidFill>
              </a:rPr>
              <a:t>veniente</a:t>
            </a:r>
            <a:r>
              <a:rPr lang="cs-CZ" sz="2400" b="1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gaudebamus</a:t>
            </a:r>
            <a:r>
              <a:rPr lang="cs-CZ" sz="2400" i="1" dirty="0" smtClean="0">
                <a:solidFill>
                  <a:srgbClr val="0070C0"/>
                </a:solidFill>
              </a:rPr>
              <a:t>. </a:t>
            </a:r>
          </a:p>
          <a:p>
            <a:pPr marL="1079500" lvl="1" indent="0">
              <a:buNone/>
            </a:pPr>
            <a:r>
              <a:rPr lang="cs-CZ" sz="2400" dirty="0" smtClean="0"/>
              <a:t>= Když </a:t>
            </a:r>
            <a:r>
              <a:rPr lang="cs-CZ" sz="2400" dirty="0"/>
              <a:t>otec přicházel, radovali jsme se. </a:t>
            </a:r>
          </a:p>
          <a:p>
            <a:pPr lvl="1"/>
            <a:r>
              <a:rPr lang="cs-CZ" sz="2400" b="1" i="1" dirty="0" err="1" smtClean="0">
                <a:solidFill>
                  <a:srgbClr val="0070C0"/>
                </a:solidFill>
              </a:rPr>
              <a:t>Patre</a:t>
            </a:r>
            <a:r>
              <a:rPr lang="cs-CZ" sz="2400" b="1" i="1" dirty="0" smtClean="0">
                <a:solidFill>
                  <a:srgbClr val="0070C0"/>
                </a:solidFill>
              </a:rPr>
              <a:t> </a:t>
            </a:r>
            <a:r>
              <a:rPr lang="cs-CZ" sz="2400" b="1" i="1" dirty="0" err="1" smtClean="0">
                <a:solidFill>
                  <a:srgbClr val="0070C0"/>
                </a:solidFill>
              </a:rPr>
              <a:t>veniente</a:t>
            </a:r>
            <a:r>
              <a:rPr lang="cs-CZ" sz="2400" b="1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gaudemus</a:t>
            </a:r>
            <a:r>
              <a:rPr lang="cs-CZ" sz="2400" i="1" dirty="0" smtClean="0">
                <a:solidFill>
                  <a:srgbClr val="0070C0"/>
                </a:solidFill>
              </a:rPr>
              <a:t>. </a:t>
            </a:r>
          </a:p>
          <a:p>
            <a:pPr marL="1079500" lvl="1" indent="0">
              <a:buNone/>
            </a:pPr>
            <a:r>
              <a:rPr lang="cs-CZ" sz="2400" dirty="0"/>
              <a:t>= Když otec přichází, radujeme se. </a:t>
            </a:r>
          </a:p>
          <a:p>
            <a:pPr lvl="1"/>
            <a:r>
              <a:rPr lang="cs-CZ" sz="2400" b="1" i="1" dirty="0" err="1" smtClean="0">
                <a:solidFill>
                  <a:srgbClr val="0070C0"/>
                </a:solidFill>
              </a:rPr>
              <a:t>Patre</a:t>
            </a:r>
            <a:r>
              <a:rPr lang="cs-CZ" sz="2400" b="1" i="1" dirty="0" smtClean="0">
                <a:solidFill>
                  <a:srgbClr val="0070C0"/>
                </a:solidFill>
              </a:rPr>
              <a:t> </a:t>
            </a:r>
            <a:r>
              <a:rPr lang="cs-CZ" sz="2400" b="1" i="1" dirty="0" err="1" smtClean="0">
                <a:solidFill>
                  <a:srgbClr val="0070C0"/>
                </a:solidFill>
              </a:rPr>
              <a:t>veniente</a:t>
            </a:r>
            <a:r>
              <a:rPr lang="cs-CZ" sz="2400" b="1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gaudebimus</a:t>
            </a:r>
            <a:r>
              <a:rPr lang="cs-CZ" sz="2400" i="1" dirty="0" smtClean="0">
                <a:solidFill>
                  <a:srgbClr val="0070C0"/>
                </a:solidFill>
              </a:rPr>
              <a:t>. </a:t>
            </a:r>
          </a:p>
          <a:p>
            <a:pPr marL="1079500" lvl="1" indent="0">
              <a:buNone/>
            </a:pPr>
            <a:r>
              <a:rPr lang="cs-CZ" sz="2400" dirty="0"/>
              <a:t>= Když otec bude přicházet, budeme se radovat. </a:t>
            </a:r>
          </a:p>
          <a:p>
            <a:pPr marL="0" indent="0">
              <a:buNone/>
            </a:pPr>
            <a:endParaRPr lang="cs-CZ" sz="2400" dirty="0"/>
          </a:p>
          <a:p>
            <a:pPr marL="457200" lvl="1" indent="0">
              <a:buNone/>
            </a:pPr>
            <a:endParaRPr lang="cs-CZ" sz="2200" dirty="0"/>
          </a:p>
          <a:p>
            <a:pPr marL="457200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02807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/>
              <a:t>Ablativ absolutní – poznámky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Ablativ absolutní nevyjadřuje jen časový aspekt (současný či předčasný děj), ale zahrnuje v sobě často i </a:t>
            </a:r>
            <a:r>
              <a:rPr lang="cs-CZ" sz="2800" b="1" dirty="0" smtClean="0"/>
              <a:t>kauzální</a:t>
            </a:r>
            <a:r>
              <a:rPr lang="cs-CZ" sz="2800" dirty="0" smtClean="0"/>
              <a:t> </a:t>
            </a:r>
            <a:r>
              <a:rPr lang="cs-CZ" sz="2800" b="1" dirty="0" smtClean="0"/>
              <a:t>aspekt</a:t>
            </a:r>
            <a:r>
              <a:rPr lang="cs-CZ" sz="2800" dirty="0" smtClean="0"/>
              <a:t>. Je možné jej tedy podle kontextu překládat i větami příčinnými. </a:t>
            </a:r>
          </a:p>
          <a:p>
            <a:pPr lvl="1"/>
            <a:r>
              <a:rPr lang="cs-CZ" sz="2400" b="1" i="1" dirty="0" err="1" smtClean="0">
                <a:solidFill>
                  <a:srgbClr val="0070C0"/>
                </a:solidFill>
              </a:rPr>
              <a:t>Rege</a:t>
            </a:r>
            <a:r>
              <a:rPr lang="cs-CZ" sz="2400" b="1" i="1" dirty="0" smtClean="0">
                <a:solidFill>
                  <a:srgbClr val="0070C0"/>
                </a:solidFill>
              </a:rPr>
              <a:t> </a:t>
            </a:r>
            <a:r>
              <a:rPr lang="cs-CZ" sz="2400" b="1" i="1" dirty="0" err="1" smtClean="0">
                <a:solidFill>
                  <a:srgbClr val="0070C0"/>
                </a:solidFill>
              </a:rPr>
              <a:t>mortuo</a:t>
            </a:r>
            <a:r>
              <a:rPr lang="cs-CZ" sz="2400" b="1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flevimus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amare</a:t>
            </a:r>
            <a:r>
              <a:rPr lang="cs-CZ" sz="2400" i="1" dirty="0" smtClean="0">
                <a:solidFill>
                  <a:srgbClr val="0070C0"/>
                </a:solidFill>
              </a:rPr>
              <a:t>. </a:t>
            </a:r>
          </a:p>
          <a:p>
            <a:pPr marL="1079500" lvl="1" indent="0">
              <a:buNone/>
            </a:pPr>
            <a:r>
              <a:rPr lang="cs-CZ" sz="2400" dirty="0" smtClean="0"/>
              <a:t>= </a:t>
            </a:r>
            <a:r>
              <a:rPr lang="cs-CZ" sz="2400" b="1" dirty="0" smtClean="0"/>
              <a:t>Když král zemřel</a:t>
            </a:r>
            <a:r>
              <a:rPr lang="cs-CZ" sz="2400" dirty="0" smtClean="0"/>
              <a:t>, hořce jsme plakali. </a:t>
            </a:r>
          </a:p>
          <a:p>
            <a:pPr marL="1079500" lvl="1" indent="0">
              <a:buNone/>
            </a:pPr>
            <a:r>
              <a:rPr lang="cs-CZ" sz="2400" dirty="0" smtClean="0"/>
              <a:t>= </a:t>
            </a:r>
            <a:r>
              <a:rPr lang="cs-CZ" sz="2400" b="1" dirty="0" smtClean="0"/>
              <a:t>Protože král zemřel</a:t>
            </a:r>
            <a:r>
              <a:rPr lang="cs-CZ" sz="2400" dirty="0" smtClean="0"/>
              <a:t>, hořce jsme plakali. </a:t>
            </a:r>
          </a:p>
          <a:p>
            <a:pPr marL="1079500" lvl="1" indent="0">
              <a:buNone/>
            </a:pPr>
            <a:r>
              <a:rPr lang="cs-CZ" sz="2400" dirty="0" smtClean="0"/>
              <a:t>= </a:t>
            </a:r>
            <a:r>
              <a:rPr lang="cs-CZ" sz="2400" b="1" dirty="0" smtClean="0"/>
              <a:t>Po smrti krále </a:t>
            </a:r>
            <a:r>
              <a:rPr lang="cs-CZ" sz="2400" dirty="0" smtClean="0"/>
              <a:t>jsme hořce plakali. </a:t>
            </a:r>
          </a:p>
          <a:p>
            <a:pPr marL="1079500" lvl="1" indent="0">
              <a:buNone/>
            </a:pPr>
            <a:r>
              <a:rPr lang="cs-CZ" sz="2400" dirty="0" smtClean="0"/>
              <a:t>= </a:t>
            </a:r>
            <a:r>
              <a:rPr lang="cs-CZ" sz="2400" b="1" dirty="0" smtClean="0"/>
              <a:t>Pro královu smrt </a:t>
            </a:r>
            <a:r>
              <a:rPr lang="cs-CZ" sz="2400" dirty="0" smtClean="0"/>
              <a:t>jsme hořce plakali. </a:t>
            </a:r>
          </a:p>
          <a:p>
            <a:pPr marL="1079500" lvl="1" indent="0">
              <a:buNone/>
            </a:pPr>
            <a:r>
              <a:rPr lang="cs-CZ" sz="2400" dirty="0" smtClean="0"/>
              <a:t>aj.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223404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660</Words>
  <Application>Microsoft Office PowerPoint</Application>
  <PresentationFormat>Předvádění na obrazovce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Latina</vt:lpstr>
      <vt:lpstr>Ablativ časový</vt:lpstr>
      <vt:lpstr>Ablativ absolutní </vt:lpstr>
      <vt:lpstr>Ablativ absolutní </vt:lpstr>
      <vt:lpstr>Ablativ absolutní </vt:lpstr>
      <vt:lpstr>Ablativ absolutní </vt:lpstr>
      <vt:lpstr>Ablativ absolutní – poznámky </vt:lpstr>
      <vt:lpstr>Ablativ absolutní – poznámky </vt:lpstr>
      <vt:lpstr>Ablativ absolutní – poznámky </vt:lpstr>
      <vt:lpstr>Ablativ absolutní – poznámky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oem</dc:creator>
  <cp:lastModifiedBy>mackerle</cp:lastModifiedBy>
  <cp:revision>25</cp:revision>
  <cp:lastPrinted>2016-04-26T07:25:59Z</cp:lastPrinted>
  <dcterms:created xsi:type="dcterms:W3CDTF">2016-03-29T04:59:48Z</dcterms:created>
  <dcterms:modified xsi:type="dcterms:W3CDTF">2016-04-26T07:26:07Z</dcterms:modified>
</cp:coreProperties>
</file>