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9" r:id="rId13"/>
    <p:sldId id="268" r:id="rId14"/>
    <p:sldId id="270" r:id="rId1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0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31.03.2020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31.03.2020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31.03.2020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31.03.2020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31.03.2020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Supply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Management </a:t>
            </a:r>
            <a:r>
              <a:rPr lang="cs-CZ" b="1" dirty="0" err="1" smtClean="0"/>
              <a:t>Inventory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Inventory</a:t>
            </a:r>
            <a:r>
              <a:rPr lang="cs-CZ" sz="2800" dirty="0"/>
              <a:t> Management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err="1">
                <a:solidFill>
                  <a:srgbClr val="FF0000"/>
                </a:solidFill>
              </a:rPr>
              <a:t>The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economic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order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quantity</a:t>
            </a:r>
            <a:r>
              <a:rPr lang="cs-CZ" b="1" dirty="0">
                <a:solidFill>
                  <a:srgbClr val="FF0000"/>
                </a:solidFill>
              </a:rPr>
              <a:t> (EOQ</a:t>
            </a:r>
            <a:r>
              <a:rPr lang="cs-CZ" dirty="0">
                <a:solidFill>
                  <a:srgbClr val="FF0000"/>
                </a:solidFill>
              </a:rPr>
              <a:t>) </a:t>
            </a:r>
            <a:r>
              <a:rPr lang="cs-CZ" dirty="0" err="1"/>
              <a:t>is</a:t>
            </a:r>
            <a:r>
              <a:rPr lang="cs-CZ" dirty="0"/>
              <a:t> a model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calculate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optimal</a:t>
            </a:r>
            <a:r>
              <a:rPr lang="cs-CZ" dirty="0"/>
              <a:t> </a:t>
            </a:r>
            <a:r>
              <a:rPr lang="cs-CZ" dirty="0" err="1"/>
              <a:t>quantity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purchased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produced</a:t>
            </a:r>
            <a:r>
              <a:rPr lang="cs-CZ" dirty="0"/>
              <a:t> to </a:t>
            </a:r>
            <a:r>
              <a:rPr lang="cs-CZ" dirty="0" err="1"/>
              <a:t>minimize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3825" y="35052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592919"/>
              </p:ext>
            </p:extLst>
          </p:nvPr>
        </p:nvGraphicFramePr>
        <p:xfrm>
          <a:off x="3524250" y="3323472"/>
          <a:ext cx="2319662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Rovnice" r:id="rId3" imgW="1244600" imgH="482600" progId="Equation.3">
                  <p:embed/>
                </p:oleObj>
              </mc:Choice>
              <mc:Fallback>
                <p:oleObj name="Rovnice" r:id="rId3" imgW="12446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3323472"/>
                        <a:ext cx="2319662" cy="9048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 7"/>
          <p:cNvSpPr/>
          <p:nvPr/>
        </p:nvSpPr>
        <p:spPr>
          <a:xfrm>
            <a:off x="666750" y="4237276"/>
            <a:ext cx="940117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 algn="just">
              <a:spcBef>
                <a:spcPts val="600"/>
              </a:spcBef>
              <a:spcAft>
                <a:spcPts val="600"/>
              </a:spcAft>
            </a:pP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 indent="-540385" algn="just">
              <a:spcBef>
                <a:spcPts val="600"/>
              </a:spcBef>
              <a:spcAft>
                <a:spcPts val="600"/>
              </a:spcAft>
            </a:pPr>
            <a:r>
              <a:rPr lang="cs-CZ" i="1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i="1" baseline="-25000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 indent="-540385" algn="just">
              <a:spcBef>
                <a:spcPts val="600"/>
              </a:spcBef>
              <a:spcAft>
                <a:spcPts val="600"/>
              </a:spcAft>
            </a:pPr>
            <a:r>
              <a:rPr lang="cs-CZ" i="1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demand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i="1" dirty="0" err="1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i="1" baseline="-25000" dirty="0" err="1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i="1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ordering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i="1" dirty="0" err="1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i="1" baseline="-25000" dirty="0" err="1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holding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 unit in CZK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period (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sz="1200" dirty="0">
              <a:solidFill>
                <a:srgbClr val="4F4F4F"/>
              </a:solidFill>
              <a:effectLst/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78758"/>
            <a:ext cx="9623425" cy="5567281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 err="1">
                <a:solidFill>
                  <a:srgbClr val="FF0000"/>
                </a:solidFill>
              </a:rPr>
              <a:t>Total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Inventory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costs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are </a:t>
            </a:r>
            <a:r>
              <a:rPr lang="cs-CZ" dirty="0" err="1"/>
              <a:t>expressed</a:t>
            </a:r>
            <a:r>
              <a:rPr lang="cs-CZ" dirty="0"/>
              <a:t> </a:t>
            </a:r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2800" dirty="0" err="1"/>
              <a:t>Inventory</a:t>
            </a:r>
            <a:r>
              <a:rPr lang="cs-CZ" sz="2800" dirty="0"/>
              <a:t> Management </a:t>
            </a:r>
            <a:endParaRPr lang="cs-CZ" sz="2800" dirty="0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441290" y="306157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650384"/>
              </p:ext>
            </p:extLst>
          </p:nvPr>
        </p:nvGraphicFramePr>
        <p:xfrm>
          <a:off x="2993411" y="3061574"/>
          <a:ext cx="3640553" cy="1027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Rovnice" r:id="rId3" imgW="1586811" imgH="444307" progId="Equation.3">
                  <p:embed/>
                </p:oleObj>
              </mc:Choice>
              <mc:Fallback>
                <p:oleObj name="Rovnice" r:id="rId3" imgW="1586811" imgH="44430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411" y="3061574"/>
                        <a:ext cx="3640553" cy="1027196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6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Development</a:t>
            </a:r>
            <a:r>
              <a:rPr lang="cs-CZ" sz="3200" dirty="0"/>
              <a:t> of </a:t>
            </a:r>
            <a:r>
              <a:rPr lang="cs-CZ" sz="3200" dirty="0" err="1"/>
              <a:t>supply</a:t>
            </a:r>
            <a:r>
              <a:rPr lang="cs-CZ" sz="3200" dirty="0"/>
              <a:t> </a:t>
            </a:r>
            <a:r>
              <a:rPr lang="cs-CZ" sz="3200" dirty="0" err="1"/>
              <a:t>costs</a:t>
            </a:r>
            <a:r>
              <a:rPr lang="cs-CZ" sz="3200" dirty="0"/>
              <a:t> </a:t>
            </a:r>
            <a:endParaRPr lang="cs-CZ" sz="32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782" y="1338750"/>
            <a:ext cx="9467168" cy="53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 smtClean="0"/>
              <a:t>Stock</a:t>
            </a:r>
            <a:r>
              <a:rPr lang="cs-CZ" sz="2800" dirty="0" smtClean="0"/>
              <a:t> limit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The</a:t>
            </a:r>
            <a:r>
              <a:rPr lang="cs-CZ" dirty="0"/>
              <a:t> basic </a:t>
            </a:r>
            <a:r>
              <a:rPr lang="cs-CZ" dirty="0" err="1"/>
              <a:t>inventory</a:t>
            </a:r>
            <a:r>
              <a:rPr lang="cs-CZ" dirty="0"/>
              <a:t> standard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composed</a:t>
            </a:r>
            <a:r>
              <a:rPr lang="cs-CZ" dirty="0"/>
              <a:t> of </a:t>
            </a:r>
            <a:r>
              <a:rPr lang="cs-CZ" dirty="0" err="1"/>
              <a:t>current</a:t>
            </a:r>
            <a:r>
              <a:rPr lang="cs-CZ" dirty="0"/>
              <a:t> </a:t>
            </a:r>
            <a:r>
              <a:rPr lang="cs-CZ" dirty="0" err="1"/>
              <a:t>stock</a:t>
            </a:r>
            <a:r>
              <a:rPr lang="cs-CZ" dirty="0"/>
              <a:t> and </a:t>
            </a:r>
            <a:r>
              <a:rPr lang="cs-CZ" dirty="0" err="1"/>
              <a:t>safety</a:t>
            </a:r>
            <a:r>
              <a:rPr lang="cs-CZ" dirty="0"/>
              <a:t> </a:t>
            </a:r>
            <a:r>
              <a:rPr lang="cs-CZ" dirty="0" err="1"/>
              <a:t>stock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93411" y="292657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641530"/>
              </p:ext>
            </p:extLst>
          </p:nvPr>
        </p:nvGraphicFramePr>
        <p:xfrm>
          <a:off x="2546555" y="2609657"/>
          <a:ext cx="4532599" cy="1014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Rovnice" r:id="rId3" imgW="1841500" imgH="406400" progId="Equation.3">
                  <p:embed/>
                </p:oleObj>
              </mc:Choice>
              <mc:Fallback>
                <p:oleObj name="Rovnice" r:id="rId3" imgW="1841500" imgH="406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555" y="2609657"/>
                        <a:ext cx="4532599" cy="101464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bdélník 10"/>
          <p:cNvSpPr/>
          <p:nvPr/>
        </p:nvSpPr>
        <p:spPr>
          <a:xfrm>
            <a:off x="534988" y="4185852"/>
            <a:ext cx="9720057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cs-CZ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NZ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limit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bz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standard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pz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i="1" baseline="-250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i="1" baseline="-25000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pz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period in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12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i="1" baseline="-25000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daily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 natural </a:t>
            </a:r>
            <a:r>
              <a:rPr lang="cs-CZ" dirty="0" err="1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200" dirty="0">
              <a:solidFill>
                <a:srgbClr val="4F4F4F"/>
              </a:solidFill>
              <a:effectLst/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06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Supply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-457200" algn="l"/>
              </a:tabLst>
            </a:pP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Inventory 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entails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dealing 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with three basic problems:</a:t>
            </a:r>
            <a:endParaRPr lang="cs-CZ" sz="2000" spc="-15" dirty="0">
              <a:solidFill>
                <a:srgbClr val="4F4F4F"/>
              </a:solidFill>
              <a:latin typeface="CG 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1. what quantity 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of material stock should be ordered for a certain period of time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4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what should be </a:t>
            </a: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kind of deliveries of the stock order</a:t>
            </a: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4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dirty="0"/>
              <a:t>3. what kind of stock should get a </a:t>
            </a: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special attention</a:t>
            </a:r>
            <a:r>
              <a:rPr lang="en-GB" dirty="0"/>
              <a:t>.</a:t>
            </a:r>
            <a:endParaRPr lang="cs-CZ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31.03.2020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important tool for solving the above-mentioned problems </a:t>
            </a:r>
            <a:r>
              <a:rPr lang="en-GB" dirty="0" smtClean="0"/>
              <a:t>are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balance-sheet equatio</a:t>
            </a:r>
            <a:r>
              <a:rPr lang="en-GB" dirty="0"/>
              <a:t>n</a:t>
            </a:r>
            <a:r>
              <a:rPr lang="en-GB" dirty="0" smtClean="0"/>
              <a:t>,</a:t>
            </a:r>
            <a:endParaRPr lang="cs-CZ" dirty="0" smtClean="0"/>
          </a:p>
          <a:p>
            <a:pPr lvl="0"/>
            <a:endParaRPr lang="cs-CZ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material consumption calculations</a:t>
            </a:r>
            <a:r>
              <a:rPr lang="en-GB" dirty="0" smtClean="0"/>
              <a:t>,</a:t>
            </a:r>
            <a:endParaRPr lang="cs-CZ" dirty="0" smtClean="0"/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en-GB" dirty="0" smtClean="0">
                <a:solidFill>
                  <a:srgbClr val="FF0000"/>
                </a:solidFill>
              </a:rPr>
              <a:t>inventory </a:t>
            </a:r>
            <a:r>
              <a:rPr lang="en-GB" dirty="0">
                <a:solidFill>
                  <a:srgbClr val="FF0000"/>
                </a:solidFill>
              </a:rPr>
              <a:t>manageme</a:t>
            </a:r>
            <a:r>
              <a:rPr lang="en-GB" dirty="0"/>
              <a:t>nt (supply planning).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 smtClean="0"/>
              <a:t>Supply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Balance-sheet Equation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needed quantity of stock is continuously estimated based on the production </a:t>
            </a:r>
            <a:r>
              <a:rPr lang="en-US" dirty="0" smtClean="0"/>
              <a:t>plan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Balance-sheet Equation: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cs-CZ" dirty="0" smtClean="0"/>
          </a:p>
          <a:p>
            <a:pPr marL="0" indent="0">
              <a:buNone/>
            </a:pPr>
            <a:r>
              <a:rPr lang="en-US" sz="2400" dirty="0"/>
              <a:t>where</a:t>
            </a:r>
            <a:r>
              <a:rPr lang="en-US" sz="2400" dirty="0" smtClean="0"/>
              <a:t>:</a:t>
            </a:r>
            <a:endParaRPr lang="cs-CZ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Zp</a:t>
            </a:r>
            <a:r>
              <a:rPr lang="en-US" sz="2400" dirty="0" smtClean="0"/>
              <a:t> </a:t>
            </a:r>
            <a:r>
              <a:rPr lang="en-US" sz="2400" dirty="0"/>
              <a:t>– Initial material stock,</a:t>
            </a:r>
          </a:p>
          <a:p>
            <a:pPr marL="0" indent="0">
              <a:buNone/>
            </a:pPr>
            <a:r>
              <a:rPr lang="en-US" sz="2400" dirty="0" smtClean="0"/>
              <a:t>NM </a:t>
            </a:r>
            <a:r>
              <a:rPr lang="en-US" sz="2400" dirty="0"/>
              <a:t>– Annual demand of material in </a:t>
            </a:r>
            <a:r>
              <a:rPr lang="en-US" sz="2400" dirty="0" smtClean="0"/>
              <a:t>natural</a:t>
            </a:r>
            <a:r>
              <a:rPr lang="cs-CZ" sz="2400" dirty="0" smtClean="0"/>
              <a:t> </a:t>
            </a:r>
            <a:r>
              <a:rPr lang="cs-CZ" sz="2400" dirty="0" err="1" smtClean="0"/>
              <a:t>units</a:t>
            </a:r>
            <a:r>
              <a:rPr lang="cs-CZ" sz="2400" dirty="0" smtClean="0"/>
              <a:t>,</a:t>
            </a:r>
            <a:r>
              <a:rPr lang="en-US" sz="2400" dirty="0" smtClean="0"/>
              <a:t> </a:t>
            </a:r>
            <a:r>
              <a:rPr lang="cs-CZ" sz="2400" dirty="0" smtClean="0"/>
              <a:t>                                                   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M </a:t>
            </a:r>
            <a:r>
              <a:rPr lang="en-US" sz="2400" dirty="0"/>
              <a:t>– Material consumption,</a:t>
            </a:r>
          </a:p>
          <a:p>
            <a:pPr marL="0" indent="0">
              <a:buNone/>
            </a:pPr>
            <a:r>
              <a:rPr lang="en-US" sz="2400" dirty="0" err="1" smtClean="0"/>
              <a:t>Zk</a:t>
            </a:r>
            <a:r>
              <a:rPr lang="en-US" sz="2400" dirty="0" smtClean="0"/>
              <a:t> </a:t>
            </a:r>
            <a:r>
              <a:rPr lang="en-US" sz="2400" dirty="0"/>
              <a:t>– Final material stock.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43350" y="34671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13408"/>
              </p:ext>
            </p:extLst>
          </p:nvPr>
        </p:nvGraphicFramePr>
        <p:xfrm>
          <a:off x="3386431" y="3362325"/>
          <a:ext cx="3645313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Rovnice" r:id="rId3" imgW="1257300" imgH="241300" progId="Equation.3">
                  <p:embed/>
                </p:oleObj>
              </mc:Choice>
              <mc:Fallback>
                <p:oleObj name="Rovnice" r:id="rId3" imgW="12573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431" y="3362325"/>
                        <a:ext cx="3645313" cy="685799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/>
              <a:t>Material Consumption Calculations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Material consumption (the future, planned material consumption) can be ascertained by the following methods:</a:t>
            </a:r>
            <a:endParaRPr lang="cs-CZ" dirty="0"/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Direct Calculation </a:t>
            </a:r>
            <a:r>
              <a:rPr lang="en-US" dirty="0" smtClean="0">
                <a:solidFill>
                  <a:srgbClr val="FF0000"/>
                </a:solidFill>
              </a:rPr>
              <a:t>Method</a:t>
            </a:r>
            <a:endParaRPr lang="cs-CZ" dirty="0" smtClean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endParaRPr lang="cs-CZ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lphaLcParenR"/>
            </a:pPr>
            <a:r>
              <a:rPr lang="en-GB" dirty="0">
                <a:solidFill>
                  <a:srgbClr val="FF0000"/>
                </a:solidFill>
              </a:rPr>
              <a:t>The </a:t>
            </a:r>
            <a:r>
              <a:rPr lang="en-GB" dirty="0">
                <a:solidFill>
                  <a:srgbClr val="FF0000"/>
                </a:solidFill>
              </a:rPr>
              <a:t>Index Method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The Direct Calculation </a:t>
            </a:r>
            <a:r>
              <a:rPr lang="en-US" sz="2800" b="1" dirty="0"/>
              <a:t>Method</a:t>
            </a:r>
            <a:r>
              <a:rPr lang="cs-CZ" sz="2800" b="1" dirty="0"/>
              <a:t>s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58035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calculation is based on: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where</a:t>
            </a:r>
            <a:r>
              <a:rPr lang="en-US" dirty="0"/>
              <a:t>: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M </a:t>
            </a:r>
            <a:r>
              <a:rPr lang="en-US" dirty="0"/>
              <a:t>– Material consumption in CZK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Q </a:t>
            </a:r>
            <a:r>
              <a:rPr lang="en-US" dirty="0"/>
              <a:t>– Quantity of </a:t>
            </a:r>
            <a:r>
              <a:rPr lang="en-US" dirty="0" smtClean="0"/>
              <a:t>production,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 – Material consumption standard per </a:t>
            </a:r>
            <a:r>
              <a:rPr lang="cs-CZ" dirty="0" smtClean="0"/>
              <a:t>                                      </a:t>
            </a:r>
            <a:r>
              <a:rPr lang="en-US" dirty="0" smtClean="0"/>
              <a:t>unit </a:t>
            </a:r>
            <a:r>
              <a:rPr lang="en-US" dirty="0"/>
              <a:t>of </a:t>
            </a:r>
            <a:r>
              <a:rPr lang="en-US" dirty="0" smtClean="0"/>
              <a:t>production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 – cost per unit of material.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4413" y="419481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93279"/>
              </p:ext>
            </p:extLst>
          </p:nvPr>
        </p:nvGraphicFramePr>
        <p:xfrm>
          <a:off x="3283974" y="1740533"/>
          <a:ext cx="2812266" cy="642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Rovnice" r:id="rId3" imgW="863225" imgH="203112" progId="Equation.3">
                  <p:embed/>
                </p:oleObj>
              </mc:Choice>
              <mc:Fallback>
                <p:oleObj name="Rovnice" r:id="rId3" imgW="863225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974" y="1740533"/>
                        <a:ext cx="2812266" cy="6426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Index Method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basis for calculating future material consumption are statistical data about past consumption for a proportionately long period</a:t>
            </a:r>
            <a:r>
              <a:rPr lang="en-GB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en-GB" dirty="0"/>
              <a:t>The calculation is performed according to the following relationship:</a:t>
            </a:r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419475" y="50959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82542"/>
              </p:ext>
            </p:extLst>
          </p:nvPr>
        </p:nvGraphicFramePr>
        <p:xfrm>
          <a:off x="2357650" y="5816762"/>
          <a:ext cx="5978100" cy="828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Rovnice" r:id="rId3" imgW="1701800" imgH="241300" progId="Equation.3">
                  <p:embed/>
                </p:oleObj>
              </mc:Choice>
              <mc:Fallback>
                <p:oleObj name="Rovnice" r:id="rId3" imgW="1701800" imgH="241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650" y="5816762"/>
                        <a:ext cx="5978100" cy="82859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Inventory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pay</a:t>
            </a:r>
            <a:r>
              <a:rPr lang="cs-CZ" dirty="0"/>
              <a:t> proper </a:t>
            </a:r>
            <a:r>
              <a:rPr lang="cs-CZ" dirty="0" err="1"/>
              <a:t>attention</a:t>
            </a:r>
            <a:r>
              <a:rPr lang="cs-CZ" dirty="0"/>
              <a:t> to </a:t>
            </a:r>
            <a:r>
              <a:rPr lang="cs-CZ" dirty="0" err="1"/>
              <a:t>inventory</a:t>
            </a:r>
            <a:r>
              <a:rPr lang="cs-CZ" dirty="0"/>
              <a:t> management, and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reasons</a:t>
            </a:r>
            <a:r>
              <a:rPr lang="cs-CZ" dirty="0"/>
              <a:t>:</a:t>
            </a:r>
          </a:p>
          <a:p>
            <a:pPr lvl="0"/>
            <a:r>
              <a:rPr lang="cs-CZ" dirty="0" err="1"/>
              <a:t>inventory</a:t>
            </a:r>
            <a:r>
              <a:rPr lang="cs-CZ" dirty="0"/>
              <a:t> </a:t>
            </a:r>
            <a:r>
              <a:rPr lang="cs-CZ" dirty="0" err="1"/>
              <a:t>locks</a:t>
            </a:r>
            <a:r>
              <a:rPr lang="cs-CZ" dirty="0"/>
              <a:t> up a </a:t>
            </a:r>
            <a:r>
              <a:rPr lang="cs-CZ" dirty="0" err="1">
                <a:solidFill>
                  <a:srgbClr val="FF0000"/>
                </a:solidFill>
              </a:rPr>
              <a:t>substantial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amount</a:t>
            </a:r>
            <a:r>
              <a:rPr lang="cs-CZ" dirty="0">
                <a:solidFill>
                  <a:srgbClr val="FF0000"/>
                </a:solidFill>
              </a:rPr>
              <a:t> of </a:t>
            </a:r>
            <a:r>
              <a:rPr lang="cs-CZ" dirty="0" err="1" smtClean="0">
                <a:solidFill>
                  <a:srgbClr val="FF0000"/>
                </a:solidFill>
              </a:rPr>
              <a:t>capital</a:t>
            </a:r>
            <a:r>
              <a:rPr lang="cs-CZ" dirty="0" smtClean="0"/>
              <a:t>;</a:t>
            </a:r>
          </a:p>
          <a:p>
            <a:pPr lvl="0"/>
            <a:endParaRPr lang="cs-CZ" sz="900" dirty="0"/>
          </a:p>
          <a:p>
            <a:pPr lvl="0"/>
            <a:r>
              <a:rPr lang="cs-CZ" dirty="0" err="1"/>
              <a:t>inventory</a:t>
            </a:r>
            <a:r>
              <a:rPr lang="cs-CZ" dirty="0"/>
              <a:t> </a:t>
            </a:r>
            <a:r>
              <a:rPr lang="cs-CZ" dirty="0" err="1"/>
              <a:t>incurs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costs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for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its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maintenance</a:t>
            </a:r>
            <a:r>
              <a:rPr lang="cs-CZ" dirty="0"/>
              <a:t>, </a:t>
            </a:r>
            <a:r>
              <a:rPr lang="cs-CZ" dirty="0" err="1"/>
              <a:t>storage</a:t>
            </a:r>
            <a:r>
              <a:rPr lang="cs-CZ" dirty="0"/>
              <a:t> </a:t>
            </a:r>
            <a:r>
              <a:rPr lang="cs-CZ" dirty="0" err="1"/>
              <a:t>etc</a:t>
            </a:r>
            <a:r>
              <a:rPr lang="cs-CZ" dirty="0" smtClean="0"/>
              <a:t>.;</a:t>
            </a:r>
          </a:p>
          <a:p>
            <a:pPr lvl="0"/>
            <a:endParaRPr lang="cs-CZ" sz="900" dirty="0"/>
          </a:p>
          <a:p>
            <a:pPr lvl="0"/>
            <a:r>
              <a:rPr lang="cs-CZ" dirty="0"/>
              <a:t>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hand, </a:t>
            </a:r>
            <a:r>
              <a:rPr lang="cs-CZ" dirty="0" err="1"/>
              <a:t>inventory</a:t>
            </a:r>
            <a:r>
              <a:rPr lang="cs-CZ" dirty="0"/>
              <a:t> has a </a:t>
            </a:r>
            <a:r>
              <a:rPr lang="cs-CZ" dirty="0">
                <a:solidFill>
                  <a:srgbClr val="FF0000"/>
                </a:solidFill>
              </a:rPr>
              <a:t>positive influence on </a:t>
            </a:r>
            <a:r>
              <a:rPr lang="cs-CZ" dirty="0" err="1">
                <a:solidFill>
                  <a:srgbClr val="FF0000"/>
                </a:solidFill>
              </a:rPr>
              <a:t>continuity</a:t>
            </a:r>
            <a:r>
              <a:rPr lang="cs-CZ" dirty="0">
                <a:solidFill>
                  <a:srgbClr val="FF0000"/>
                </a:solidFill>
              </a:rPr>
              <a:t> of </a:t>
            </a:r>
            <a:r>
              <a:rPr lang="cs-CZ" dirty="0" err="1">
                <a:solidFill>
                  <a:srgbClr val="FF0000"/>
                </a:solidFill>
              </a:rPr>
              <a:t>production</a:t>
            </a:r>
            <a:r>
              <a:rPr lang="cs-CZ" dirty="0"/>
              <a:t> and </a:t>
            </a:r>
            <a:r>
              <a:rPr lang="cs-CZ" dirty="0" err="1"/>
              <a:t>capacity</a:t>
            </a:r>
            <a:r>
              <a:rPr lang="cs-CZ" dirty="0"/>
              <a:t> </a:t>
            </a:r>
            <a:r>
              <a:rPr lang="cs-CZ" dirty="0" err="1"/>
              <a:t>utilization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40656" y="552213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Inventory</a:t>
            </a:r>
            <a:r>
              <a:rPr lang="cs-CZ" sz="2800" dirty="0"/>
              <a:t> Management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criterion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considered</a:t>
            </a:r>
            <a:r>
              <a:rPr lang="cs-CZ" dirty="0"/>
              <a:t> basic:</a:t>
            </a:r>
          </a:p>
          <a:p>
            <a:pPr lvl="0"/>
            <a:r>
              <a:rPr lang="cs-CZ" dirty="0" err="1"/>
              <a:t>current</a:t>
            </a:r>
            <a:r>
              <a:rPr lang="cs-CZ" dirty="0"/>
              <a:t> and </a:t>
            </a:r>
            <a:r>
              <a:rPr lang="cs-CZ" dirty="0" err="1"/>
              <a:t>safety</a:t>
            </a:r>
            <a:r>
              <a:rPr lang="cs-CZ" dirty="0"/>
              <a:t> </a:t>
            </a:r>
            <a:r>
              <a:rPr lang="cs-CZ" dirty="0" err="1"/>
              <a:t>stock</a:t>
            </a:r>
            <a:r>
              <a:rPr lang="cs-CZ" dirty="0"/>
              <a:t> </a:t>
            </a:r>
            <a:r>
              <a:rPr lang="cs-CZ" dirty="0" err="1"/>
              <a:t>inventory</a:t>
            </a:r>
            <a:r>
              <a:rPr lang="cs-CZ" dirty="0"/>
              <a:t> </a:t>
            </a:r>
            <a:r>
              <a:rPr lang="cs-CZ" dirty="0" err="1"/>
              <a:t>levels</a:t>
            </a:r>
            <a:r>
              <a:rPr lang="cs-CZ" dirty="0"/>
              <a:t> are </a:t>
            </a:r>
            <a:r>
              <a:rPr lang="cs-CZ" dirty="0" err="1"/>
              <a:t>maintained</a:t>
            </a:r>
            <a:r>
              <a:rPr lang="cs-CZ" dirty="0"/>
              <a:t> such as to </a:t>
            </a:r>
            <a:r>
              <a:rPr lang="cs-CZ" dirty="0" err="1"/>
              <a:t>minimize</a:t>
            </a:r>
            <a:r>
              <a:rPr lang="cs-CZ" dirty="0"/>
              <a:t> </a:t>
            </a: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of </a:t>
            </a:r>
            <a:r>
              <a:rPr lang="cs-CZ" dirty="0" err="1"/>
              <a:t>acquiring</a:t>
            </a:r>
            <a:r>
              <a:rPr lang="cs-CZ" dirty="0"/>
              <a:t>, holding and </a:t>
            </a:r>
            <a:r>
              <a:rPr lang="cs-CZ" dirty="0" err="1"/>
              <a:t>maintaining</a:t>
            </a:r>
            <a:r>
              <a:rPr lang="cs-CZ" dirty="0"/>
              <a:t> </a:t>
            </a:r>
            <a:r>
              <a:rPr lang="cs-CZ" dirty="0" err="1"/>
              <a:t>inventories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err="1"/>
              <a:t>incurred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smtClean="0"/>
              <a:t>non-</a:t>
            </a:r>
            <a:r>
              <a:rPr lang="cs-CZ" dirty="0" err="1" smtClean="0"/>
              <a:t>coverage</a:t>
            </a:r>
            <a:r>
              <a:rPr lang="cs-CZ" dirty="0" smtClean="0"/>
              <a:t>;</a:t>
            </a:r>
            <a:endParaRPr lang="cs-CZ" dirty="0"/>
          </a:p>
          <a:p>
            <a:pPr lvl="0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, </a:t>
            </a:r>
            <a:r>
              <a:rPr lang="cs-CZ" dirty="0" err="1"/>
              <a:t>however</a:t>
            </a:r>
            <a:r>
              <a:rPr lang="cs-CZ" dirty="0"/>
              <a:t>, </a:t>
            </a:r>
            <a:r>
              <a:rPr lang="cs-CZ" dirty="0" err="1"/>
              <a:t>necessary</a:t>
            </a:r>
            <a:r>
              <a:rPr lang="cs-CZ" dirty="0"/>
              <a:t> to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take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account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delivery</a:t>
            </a:r>
            <a:r>
              <a:rPr lang="cs-CZ" dirty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31.03.2020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209</TotalTime>
  <Words>451</Words>
  <Application>Microsoft Office PowerPoint</Application>
  <PresentationFormat>Vlastní</PresentationFormat>
  <Paragraphs>101</Paragraphs>
  <Slides>14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CG Times</vt:lpstr>
      <vt:lpstr>Clara Sans</vt:lpstr>
      <vt:lpstr>Times New Roman</vt:lpstr>
      <vt:lpstr>JU_OPVVV</vt:lpstr>
      <vt:lpstr>Editor rovnic 3.0</vt:lpstr>
      <vt:lpstr>Supply</vt:lpstr>
      <vt:lpstr>Supply</vt:lpstr>
      <vt:lpstr>Supply</vt:lpstr>
      <vt:lpstr>Balance-sheet Equation</vt:lpstr>
      <vt:lpstr>Material Consumption Calculations</vt:lpstr>
      <vt:lpstr>The Direct Calculation Methods</vt:lpstr>
      <vt:lpstr>The Index Method</vt:lpstr>
      <vt:lpstr>Inventory Management</vt:lpstr>
      <vt:lpstr>Inventory Management </vt:lpstr>
      <vt:lpstr>Inventory Management </vt:lpstr>
      <vt:lpstr>Inventory Management </vt:lpstr>
      <vt:lpstr>Development of supply costs </vt:lpstr>
      <vt:lpstr>Stock limit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19</cp:revision>
  <dcterms:created xsi:type="dcterms:W3CDTF">2017-07-17T18:52:59Z</dcterms:created>
  <dcterms:modified xsi:type="dcterms:W3CDTF">2020-03-31T07:34:41Z</dcterms:modified>
</cp:coreProperties>
</file>