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6" d="100"/>
          <a:sy n="136" d="100"/>
        </p:scale>
        <p:origin x="288"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98847909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58017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07c2965f6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07c2965f6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63234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1083af3ee3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1083af3ee3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44026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1083af3ee33_0_4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1083af3ee33_0_4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96573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1083af3ee33_0_4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1083af3ee33_0_4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571281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83af3ee33_0_4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1083af3ee33_0_4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76104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1083af3ee33_0_4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1083af3ee33_0_4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24324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1083af3ee33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1083af3ee33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70122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c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w-dJa4a8dnU"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bacdefrancais.net/jeu-amour-hasard-marivaux-resume.php" TargetMode="External"/><Relationship Id="rId7" Type="http://schemas.openxmlformats.org/officeDocument/2006/relationships/hyperlink" Target="https://fr.wikipedia.org/wiki/Marivaux"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hyperlink" Target="https://fr.wikipedia.org/wiki/Le_Jeu_de_l%27amour_et_du_hasard" TargetMode="External"/><Relationship Id="rId5" Type="http://schemas.openxmlformats.org/officeDocument/2006/relationships/hyperlink" Target="https://www.maxicours.com/se/cours/marivaux-le-jeu-de-l-amour-et-du-hasard-1760/" TargetMode="External"/><Relationship Id="rId4" Type="http://schemas.openxmlformats.org/officeDocument/2006/relationships/hyperlink" Target="https://www.lesresumes.com/litterature/marivaux-le-jeu-de-lamour-et-du-hasard-resume-personnages-et-analy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cs">
                <a:solidFill>
                  <a:srgbClr val="073763"/>
                </a:solidFill>
              </a:rPr>
              <a:t>Le Jeu de l’amour et du hasard</a:t>
            </a:r>
            <a:endParaRPr>
              <a:solidFill>
                <a:srgbClr val="073763"/>
              </a:solidFill>
            </a:endParaRPr>
          </a:p>
        </p:txBody>
      </p:sp>
      <p:sp>
        <p:nvSpPr>
          <p:cNvPr id="55" name="Google Shape;55;p13"/>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fontScale="25000" lnSpcReduction="20000"/>
          </a:bodyPr>
          <a:lstStyle/>
          <a:p>
            <a:pPr marL="0" lvl="0" indent="0" algn="ctr" rtl="0">
              <a:spcBef>
                <a:spcPts val="0"/>
              </a:spcBef>
              <a:spcAft>
                <a:spcPts val="0"/>
              </a:spcAft>
              <a:buNone/>
            </a:pPr>
            <a:r>
              <a:rPr lang="cs" sz="8221">
                <a:solidFill>
                  <a:srgbClr val="000000"/>
                </a:solidFill>
              </a:rPr>
              <a:t>MARIVAUX</a:t>
            </a:r>
            <a:endParaRPr sz="8221">
              <a:solidFill>
                <a:srgbClr val="000000"/>
              </a:solidFill>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r" rtl="0">
              <a:spcBef>
                <a:spcPts val="0"/>
              </a:spcBef>
              <a:spcAft>
                <a:spcPts val="0"/>
              </a:spcAft>
              <a:buNone/>
            </a:pPr>
            <a:r>
              <a:rPr lang="cs" sz="5300"/>
              <a:t>Blanka Fejtková</a:t>
            </a:r>
            <a:endParaRPr sz="5300"/>
          </a:p>
          <a:p>
            <a:pPr marL="0" lvl="0" indent="0" algn="r" rtl="0">
              <a:spcBef>
                <a:spcPts val="0"/>
              </a:spcBef>
              <a:spcAft>
                <a:spcPts val="0"/>
              </a:spcAft>
              <a:buNone/>
            </a:pPr>
            <a:endParaRPr sz="5300"/>
          </a:p>
          <a:p>
            <a:pPr marL="0" lvl="0" indent="0" algn="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r" rtl="0">
              <a:spcBef>
                <a:spcPts val="0"/>
              </a:spcBef>
              <a:spcAft>
                <a:spcPts val="0"/>
              </a:spcAft>
              <a:buNone/>
            </a:pPr>
            <a:endParaRPr/>
          </a:p>
          <a:p>
            <a:pPr marL="0" lvl="0" indent="0" algn="r" rtl="0">
              <a:spcBef>
                <a:spcPts val="0"/>
              </a:spcBef>
              <a:spcAft>
                <a:spcPts val="0"/>
              </a:spcAft>
              <a:buNone/>
            </a:pPr>
            <a:endParaRPr sz="3400"/>
          </a:p>
          <a:p>
            <a:pPr marL="0" lvl="0" indent="0" algn="r" rtl="0">
              <a:spcBef>
                <a:spcPts val="0"/>
              </a:spcBef>
              <a:spcAft>
                <a:spcPts val="0"/>
              </a:spcAft>
              <a:buNone/>
            </a:pPr>
            <a:endParaRPr sz="3400"/>
          </a:p>
          <a:p>
            <a:pPr marL="5486400" lvl="0" indent="457200" algn="ctr" rtl="0">
              <a:spcBef>
                <a:spcPts val="0"/>
              </a:spcBef>
              <a:spcAft>
                <a:spcPts val="0"/>
              </a:spcAft>
              <a:buNone/>
            </a:pPr>
            <a:endParaRPr sz="3400"/>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p:txBody>
      </p:sp>
      <p:pic>
        <p:nvPicPr>
          <p:cNvPr id="56" name="Google Shape;56;p13"/>
          <p:cNvPicPr preferRelativeResize="0"/>
          <p:nvPr/>
        </p:nvPicPr>
        <p:blipFill>
          <a:blip r:embed="rId3">
            <a:alphaModFix/>
          </a:blip>
          <a:stretch>
            <a:fillRect/>
          </a:stretch>
        </p:blipFill>
        <p:spPr>
          <a:xfrm>
            <a:off x="5028750" y="458099"/>
            <a:ext cx="3601025" cy="42273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cs">
                <a:solidFill>
                  <a:srgbClr val="0B5394"/>
                </a:solidFill>
              </a:rPr>
              <a:t>Pierre Carlet de Chamblain de Marivaux</a:t>
            </a:r>
            <a:r>
              <a:rPr lang="cs"/>
              <a:t> </a:t>
            </a:r>
            <a:r>
              <a:rPr lang="cs" sz="1466"/>
              <a:t>(1688 - 1763)</a:t>
            </a:r>
            <a:endParaRPr sz="1466"/>
          </a:p>
          <a:p>
            <a:pPr marL="0" lvl="0" indent="0" algn="l" rtl="0">
              <a:spcBef>
                <a:spcPts val="0"/>
              </a:spcBef>
              <a:spcAft>
                <a:spcPts val="0"/>
              </a:spcAft>
              <a:buNone/>
            </a:pPr>
            <a:endParaRPr/>
          </a:p>
        </p:txBody>
      </p:sp>
      <p:sp>
        <p:nvSpPr>
          <p:cNvPr id="62" name="Google Shape;62;p14"/>
          <p:cNvSpPr txBox="1">
            <a:spLocks noGrp="1"/>
          </p:cNvSpPr>
          <p:nvPr>
            <p:ph type="body" idx="1"/>
          </p:nvPr>
        </p:nvSpPr>
        <p:spPr>
          <a:xfrm>
            <a:off x="311700" y="1553175"/>
            <a:ext cx="3999900" cy="3015600"/>
          </a:xfrm>
          <a:prstGeom prst="rect">
            <a:avLst/>
          </a:prstGeom>
        </p:spPr>
        <p:txBody>
          <a:bodyPr spcFirstLastPara="1" wrap="square" lIns="91425" tIns="91425" rIns="91425" bIns="91425" anchor="t" anchorCtr="0">
            <a:noAutofit/>
          </a:bodyPr>
          <a:lstStyle/>
          <a:p>
            <a:pPr marL="0" lvl="0" indent="0" algn="l" rtl="0">
              <a:lnSpc>
                <a:spcPct val="115000"/>
              </a:lnSpc>
              <a:spcBef>
                <a:spcPts val="500"/>
              </a:spcBef>
              <a:spcAft>
                <a:spcPts val="0"/>
              </a:spcAft>
              <a:buNone/>
            </a:pPr>
            <a:r>
              <a:rPr lang="cs" b="1">
                <a:solidFill>
                  <a:srgbClr val="0B5394"/>
                </a:solidFill>
                <a:highlight>
                  <a:srgbClr val="FFFFFF"/>
                </a:highlight>
              </a:rPr>
              <a:t>A propos de Marivaux</a:t>
            </a:r>
            <a:endParaRPr b="1">
              <a:solidFill>
                <a:srgbClr val="0B5394"/>
              </a:solidFill>
              <a:highlight>
                <a:srgbClr val="FFFFFF"/>
              </a:highlight>
            </a:endParaRPr>
          </a:p>
          <a:p>
            <a:pPr marL="457200" lvl="0" indent="-304800" algn="l" rtl="0">
              <a:lnSpc>
                <a:spcPct val="115000"/>
              </a:lnSpc>
              <a:spcBef>
                <a:spcPts val="500"/>
              </a:spcBef>
              <a:spcAft>
                <a:spcPts val="0"/>
              </a:spcAft>
              <a:buClr>
                <a:schemeClr val="dk1"/>
              </a:buClr>
              <a:buSzPts val="1200"/>
              <a:buChar char="-"/>
            </a:pPr>
            <a:r>
              <a:rPr lang="cs">
                <a:solidFill>
                  <a:schemeClr val="dk1"/>
                </a:solidFill>
                <a:highlight>
                  <a:srgbClr val="FFFFFF"/>
                </a:highlight>
              </a:rPr>
              <a:t>écrivain français</a:t>
            </a:r>
            <a:r>
              <a:rPr lang="cs">
                <a:solidFill>
                  <a:schemeClr val="dk1"/>
                </a:solidFill>
              </a:rPr>
              <a:t>, </a:t>
            </a:r>
            <a:r>
              <a:rPr lang="cs">
                <a:solidFill>
                  <a:schemeClr val="dk1"/>
                </a:solidFill>
                <a:highlight>
                  <a:srgbClr val="FFFFFF"/>
                </a:highlight>
              </a:rPr>
              <a:t>romancier  </a:t>
            </a:r>
            <a:r>
              <a:rPr lang="cs">
                <a:solidFill>
                  <a:srgbClr val="5B0F00"/>
                </a:solidFill>
                <a:highlight>
                  <a:srgbClr val="FFFFFF"/>
                </a:highlight>
              </a:rPr>
              <a:t>(</a:t>
            </a:r>
            <a:r>
              <a:rPr lang="cs" i="1">
                <a:solidFill>
                  <a:srgbClr val="5B0F00"/>
                </a:solidFill>
                <a:highlight>
                  <a:srgbClr val="FFFFFF"/>
                </a:highlight>
              </a:rPr>
              <a:t>La Vie de Marianne</a:t>
            </a:r>
            <a:r>
              <a:rPr lang="cs">
                <a:solidFill>
                  <a:schemeClr val="dk1"/>
                </a:solidFill>
                <a:highlight>
                  <a:srgbClr val="FFFFFF"/>
                </a:highlight>
              </a:rPr>
              <a:t>),  journaliste (</a:t>
            </a:r>
            <a:r>
              <a:rPr lang="cs" i="1">
                <a:solidFill>
                  <a:srgbClr val="5B0F00"/>
                </a:solidFill>
                <a:highlight>
                  <a:srgbClr val="FFFFFF"/>
                </a:highlight>
              </a:rPr>
              <a:t>Le Spectateur françois</a:t>
            </a:r>
            <a:r>
              <a:rPr lang="cs" i="1">
                <a:solidFill>
                  <a:schemeClr val="dk1"/>
                </a:solidFill>
                <a:highlight>
                  <a:srgbClr val="FFFFFF"/>
                </a:highlight>
              </a:rPr>
              <a:t>) </a:t>
            </a:r>
            <a:r>
              <a:rPr lang="cs">
                <a:solidFill>
                  <a:schemeClr val="dk1"/>
                </a:solidFill>
                <a:highlight>
                  <a:srgbClr val="FFFFFF"/>
                </a:highlight>
              </a:rPr>
              <a:t>et dramaturge</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cs">
                <a:solidFill>
                  <a:schemeClr val="dk1"/>
                </a:solidFill>
                <a:highlight>
                  <a:srgbClr val="FFFFFF"/>
                </a:highlight>
              </a:rPr>
              <a:t>connu pour son théâtre </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cs">
                <a:solidFill>
                  <a:schemeClr val="dk1"/>
                </a:solidFill>
                <a:highlight>
                  <a:srgbClr val="FFFFFF"/>
                </a:highlight>
              </a:rPr>
              <a:t>élu à l'Académie française en 1742</a:t>
            </a:r>
            <a:endParaRPr>
              <a:solidFill>
                <a:schemeClr val="dk1"/>
              </a:solidFill>
              <a:highlight>
                <a:srgbClr val="FFFFFF"/>
              </a:highlight>
            </a:endParaRPr>
          </a:p>
          <a:p>
            <a:pPr marL="914400" lvl="1" indent="-317500" algn="l" rtl="0">
              <a:lnSpc>
                <a:spcPct val="115000"/>
              </a:lnSpc>
              <a:spcBef>
                <a:spcPts val="0"/>
              </a:spcBef>
              <a:spcAft>
                <a:spcPts val="0"/>
              </a:spcAft>
              <a:buClr>
                <a:schemeClr val="dk1"/>
              </a:buClr>
              <a:buSzPts val="1400"/>
              <a:buChar char="-"/>
            </a:pPr>
            <a:r>
              <a:rPr lang="cs" sz="1400" i="1">
                <a:solidFill>
                  <a:srgbClr val="5B0F00"/>
                </a:solidFill>
                <a:highlight>
                  <a:srgbClr val="FFFFFF"/>
                </a:highlight>
              </a:rPr>
              <a:t>Réflexions en forme de lettre sur le progrès de l’Esprit humain</a:t>
            </a:r>
            <a:r>
              <a:rPr lang="cs" sz="1400">
                <a:solidFill>
                  <a:schemeClr val="dk1"/>
                </a:solidFill>
                <a:highlight>
                  <a:srgbClr val="FFFFFF"/>
                </a:highlight>
              </a:rPr>
              <a:t> (1744)</a:t>
            </a:r>
            <a:endParaRPr sz="1400">
              <a:solidFill>
                <a:schemeClr val="dk1"/>
              </a:solidFill>
              <a:highlight>
                <a:srgbClr val="FFFFFF"/>
              </a:highlight>
            </a:endParaRPr>
          </a:p>
          <a:p>
            <a:pPr marL="914400" lvl="1" indent="-317500" algn="l" rtl="0">
              <a:lnSpc>
                <a:spcPct val="115000"/>
              </a:lnSpc>
              <a:spcBef>
                <a:spcPts val="0"/>
              </a:spcBef>
              <a:spcAft>
                <a:spcPts val="0"/>
              </a:spcAft>
              <a:buClr>
                <a:schemeClr val="dk1"/>
              </a:buClr>
              <a:buSzPts val="1400"/>
              <a:buChar char="-"/>
            </a:pPr>
            <a:r>
              <a:rPr lang="cs" sz="1400" i="1">
                <a:solidFill>
                  <a:srgbClr val="5B0F00"/>
                </a:solidFill>
                <a:highlight>
                  <a:srgbClr val="FFFFFF"/>
                </a:highlight>
              </a:rPr>
              <a:t>Réflexions sur l’esprit humain à l’occasion de Corneille et de Racine</a:t>
            </a:r>
            <a:r>
              <a:rPr lang="cs" sz="1400">
                <a:solidFill>
                  <a:schemeClr val="dk1"/>
                </a:solidFill>
                <a:highlight>
                  <a:srgbClr val="FFFFFF"/>
                </a:highlight>
              </a:rPr>
              <a:t> </a:t>
            </a:r>
            <a:endParaRPr sz="1400">
              <a:solidFill>
                <a:schemeClr val="dk1"/>
              </a:solidFill>
              <a:highlight>
                <a:srgbClr val="FFFFFF"/>
              </a:highlight>
            </a:endParaRPr>
          </a:p>
          <a:p>
            <a:pPr marL="0" lvl="0" indent="0" algn="l" rtl="0">
              <a:lnSpc>
                <a:spcPct val="115000"/>
              </a:lnSpc>
              <a:spcBef>
                <a:spcPts val="500"/>
              </a:spcBef>
              <a:spcAft>
                <a:spcPts val="1200"/>
              </a:spcAft>
              <a:buNone/>
            </a:pPr>
            <a:endParaRPr sz="1200">
              <a:solidFill>
                <a:srgbClr val="000000"/>
              </a:solidFill>
            </a:endParaRPr>
          </a:p>
        </p:txBody>
      </p:sp>
      <p:sp>
        <p:nvSpPr>
          <p:cNvPr id="63" name="Google Shape;63;p14"/>
          <p:cNvSpPr txBox="1">
            <a:spLocks noGrp="1"/>
          </p:cNvSpPr>
          <p:nvPr>
            <p:ph type="body" idx="2"/>
          </p:nvPr>
        </p:nvSpPr>
        <p:spPr>
          <a:xfrm>
            <a:off x="4670200" y="1553275"/>
            <a:ext cx="4367400" cy="30156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cs" b="1">
                <a:solidFill>
                  <a:srgbClr val="0B5394"/>
                </a:solidFill>
                <a:highlight>
                  <a:srgbClr val="FFFFFF"/>
                </a:highlight>
              </a:rPr>
              <a:t>Ses oeuvres</a:t>
            </a:r>
            <a:endParaRPr b="1">
              <a:solidFill>
                <a:srgbClr val="0B5394"/>
              </a:solidFill>
              <a:highlight>
                <a:srgbClr val="FFFFFF"/>
              </a:highlight>
            </a:endParaRPr>
          </a:p>
          <a:p>
            <a:pPr marL="457200" lvl="0" indent="-317500" algn="l" rtl="0">
              <a:lnSpc>
                <a:spcPct val="115000"/>
              </a:lnSpc>
              <a:spcBef>
                <a:spcPts val="500"/>
              </a:spcBef>
              <a:spcAft>
                <a:spcPts val="0"/>
              </a:spcAft>
              <a:buClr>
                <a:schemeClr val="dk1"/>
              </a:buClr>
              <a:buSzPts val="1400"/>
              <a:buChar char="-"/>
            </a:pPr>
            <a:r>
              <a:rPr lang="cs">
                <a:solidFill>
                  <a:schemeClr val="dk1"/>
                </a:solidFill>
                <a:highlight>
                  <a:srgbClr val="FFFFFF"/>
                </a:highlight>
              </a:rPr>
              <a:t>Cinque comédies d’intrigues </a:t>
            </a:r>
            <a:endParaRPr>
              <a:solidFill>
                <a:schemeClr val="dk1"/>
              </a:solidFill>
              <a:highlight>
                <a:srgbClr val="FFFFFF"/>
              </a:highlight>
            </a:endParaRPr>
          </a:p>
          <a:p>
            <a:pPr marL="914400" lvl="1" indent="-304800" algn="l" rtl="0">
              <a:lnSpc>
                <a:spcPct val="115000"/>
              </a:lnSpc>
              <a:spcBef>
                <a:spcPts val="0"/>
              </a:spcBef>
              <a:spcAft>
                <a:spcPts val="0"/>
              </a:spcAft>
              <a:buClr>
                <a:schemeClr val="dk1"/>
              </a:buClr>
              <a:buSzPts val="1200"/>
              <a:buChar char="-"/>
            </a:pPr>
            <a:r>
              <a:rPr lang="cs" sz="1100">
                <a:solidFill>
                  <a:srgbClr val="5B0F00"/>
                </a:solidFill>
                <a:highlight>
                  <a:srgbClr val="FFFFFF"/>
                </a:highlight>
              </a:rPr>
              <a:t> </a:t>
            </a:r>
            <a:r>
              <a:rPr lang="cs" sz="1100" i="1">
                <a:solidFill>
                  <a:srgbClr val="5B0F00"/>
                </a:solidFill>
                <a:highlight>
                  <a:srgbClr val="FFFFFF"/>
                </a:highlight>
              </a:rPr>
              <a:t>La Joie imprévue</a:t>
            </a:r>
            <a:r>
              <a:rPr lang="cs" sz="1050">
                <a:solidFill>
                  <a:srgbClr val="202122"/>
                </a:solidFill>
                <a:highlight>
                  <a:srgbClr val="FFFFFF"/>
                </a:highlight>
              </a:rPr>
              <a:t> (1738)</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cs">
                <a:solidFill>
                  <a:schemeClr val="dk1"/>
                </a:solidFill>
                <a:highlight>
                  <a:srgbClr val="FFFFFF"/>
                </a:highlight>
              </a:rPr>
              <a:t>Deux comédies héroïques</a:t>
            </a:r>
            <a:endParaRPr>
              <a:solidFill>
                <a:schemeClr val="dk1"/>
              </a:solidFill>
              <a:highlight>
                <a:srgbClr val="FFFFFF"/>
              </a:highlight>
            </a:endParaRPr>
          </a:p>
          <a:p>
            <a:pPr marL="914400" lvl="1" indent="-304800" algn="l" rtl="0">
              <a:lnSpc>
                <a:spcPct val="115000"/>
              </a:lnSpc>
              <a:spcBef>
                <a:spcPts val="0"/>
              </a:spcBef>
              <a:spcAft>
                <a:spcPts val="0"/>
              </a:spcAft>
              <a:buClr>
                <a:schemeClr val="dk1"/>
              </a:buClr>
              <a:buSzPts val="1200"/>
              <a:buChar char="-"/>
            </a:pPr>
            <a:r>
              <a:rPr lang="cs" sz="1100" i="1">
                <a:solidFill>
                  <a:srgbClr val="5B0F00"/>
                </a:solidFill>
                <a:highlight>
                  <a:srgbClr val="FFFFFF"/>
                </a:highlight>
              </a:rPr>
              <a:t>Le Triomphe de l'amour</a:t>
            </a:r>
            <a:r>
              <a:rPr lang="cs" sz="1100">
                <a:solidFill>
                  <a:srgbClr val="5B0F00"/>
                </a:solidFill>
                <a:highlight>
                  <a:srgbClr val="FFFFFF"/>
                </a:highlight>
              </a:rPr>
              <a:t> </a:t>
            </a:r>
            <a:r>
              <a:rPr lang="cs" sz="1050">
                <a:solidFill>
                  <a:srgbClr val="202122"/>
                </a:solidFill>
                <a:highlight>
                  <a:srgbClr val="FFFFFF"/>
                </a:highlight>
              </a:rPr>
              <a:t>(1732)</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cs">
                <a:solidFill>
                  <a:schemeClr val="dk1"/>
                </a:solidFill>
                <a:highlight>
                  <a:srgbClr val="FFFFFF"/>
                </a:highlight>
              </a:rPr>
              <a:t>Quinze comédies morales</a:t>
            </a:r>
            <a:endParaRPr>
              <a:solidFill>
                <a:schemeClr val="dk1"/>
              </a:solidFill>
              <a:highlight>
                <a:srgbClr val="FFFFFF"/>
              </a:highlight>
            </a:endParaRPr>
          </a:p>
          <a:p>
            <a:pPr marL="914400" lvl="1" indent="-304800" algn="l" rtl="0">
              <a:lnSpc>
                <a:spcPct val="115000"/>
              </a:lnSpc>
              <a:spcBef>
                <a:spcPts val="0"/>
              </a:spcBef>
              <a:spcAft>
                <a:spcPts val="0"/>
              </a:spcAft>
              <a:buClr>
                <a:schemeClr val="dk1"/>
              </a:buClr>
              <a:buSzPts val="1200"/>
              <a:buChar char="-"/>
            </a:pPr>
            <a:r>
              <a:rPr lang="cs" sz="1100" i="1">
                <a:solidFill>
                  <a:srgbClr val="5B0F00"/>
                </a:solidFill>
                <a:highlight>
                  <a:srgbClr val="FFFFFF"/>
                </a:highlight>
              </a:rPr>
              <a:t>Le Préjugé vaincu</a:t>
            </a:r>
            <a:r>
              <a:rPr lang="cs" sz="1050">
                <a:solidFill>
                  <a:srgbClr val="202122"/>
                </a:solidFill>
                <a:highlight>
                  <a:srgbClr val="FFFFFF"/>
                </a:highlight>
              </a:rPr>
              <a:t> (1746) ; </a:t>
            </a:r>
            <a:r>
              <a:rPr lang="cs" sz="1100" i="1">
                <a:solidFill>
                  <a:srgbClr val="5B0F00"/>
                </a:solidFill>
                <a:highlight>
                  <a:srgbClr val="FFFFFF"/>
                </a:highlight>
              </a:rPr>
              <a:t>L'École des mères</a:t>
            </a:r>
            <a:r>
              <a:rPr lang="cs" sz="1050">
                <a:solidFill>
                  <a:srgbClr val="202122"/>
                </a:solidFill>
                <a:highlight>
                  <a:srgbClr val="FFFFFF"/>
                </a:highlight>
              </a:rPr>
              <a:t> (1732)</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cs">
                <a:solidFill>
                  <a:schemeClr val="dk1"/>
                </a:solidFill>
                <a:highlight>
                  <a:srgbClr val="FFFFFF"/>
                </a:highlight>
              </a:rPr>
              <a:t>Deux drames bourgeois</a:t>
            </a:r>
            <a:endParaRPr>
              <a:solidFill>
                <a:schemeClr val="dk1"/>
              </a:solidFill>
              <a:highlight>
                <a:srgbClr val="FFFFFF"/>
              </a:highlight>
            </a:endParaRPr>
          </a:p>
          <a:p>
            <a:pPr marL="914400" lvl="1" indent="-304800" algn="l" rtl="0">
              <a:lnSpc>
                <a:spcPct val="115000"/>
              </a:lnSpc>
              <a:spcBef>
                <a:spcPts val="0"/>
              </a:spcBef>
              <a:spcAft>
                <a:spcPts val="0"/>
              </a:spcAft>
              <a:buClr>
                <a:schemeClr val="dk1"/>
              </a:buClr>
              <a:buSzPts val="1200"/>
              <a:buChar char="-"/>
            </a:pPr>
            <a:r>
              <a:rPr lang="cs" sz="1100" i="1">
                <a:solidFill>
                  <a:srgbClr val="5B0F00"/>
                </a:solidFill>
                <a:highlight>
                  <a:srgbClr val="FFFFFF"/>
                </a:highlight>
              </a:rPr>
              <a:t>La Femme fidèle</a:t>
            </a:r>
            <a:r>
              <a:rPr lang="cs" sz="1050">
                <a:solidFill>
                  <a:srgbClr val="202122"/>
                </a:solidFill>
                <a:highlight>
                  <a:srgbClr val="FFFFFF"/>
                </a:highlight>
              </a:rPr>
              <a:t> (1755)</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cs">
                <a:solidFill>
                  <a:schemeClr val="dk1"/>
                </a:solidFill>
                <a:highlight>
                  <a:srgbClr val="FFFFFF"/>
                </a:highlight>
              </a:rPr>
              <a:t>Dix comédies d'amour</a:t>
            </a:r>
            <a:endParaRPr>
              <a:solidFill>
                <a:schemeClr val="dk1"/>
              </a:solidFill>
              <a:highlight>
                <a:srgbClr val="FFFFFF"/>
              </a:highlight>
            </a:endParaRPr>
          </a:p>
          <a:p>
            <a:pPr marL="914400" lvl="1" indent="-304800" algn="l" rtl="0">
              <a:lnSpc>
                <a:spcPct val="115000"/>
              </a:lnSpc>
              <a:spcBef>
                <a:spcPts val="0"/>
              </a:spcBef>
              <a:spcAft>
                <a:spcPts val="0"/>
              </a:spcAft>
              <a:buClr>
                <a:schemeClr val="dk1"/>
              </a:buClr>
              <a:buSzPts val="1200"/>
              <a:buChar char="-"/>
            </a:pPr>
            <a:r>
              <a:rPr lang="cs" sz="1100">
                <a:solidFill>
                  <a:srgbClr val="5B0F00"/>
                </a:solidFill>
                <a:highlight>
                  <a:srgbClr val="FFFFFF"/>
                </a:highlight>
              </a:rPr>
              <a:t> </a:t>
            </a:r>
            <a:r>
              <a:rPr lang="cs" sz="1100" i="1">
                <a:solidFill>
                  <a:srgbClr val="5B0F00"/>
                </a:solidFill>
                <a:highlight>
                  <a:srgbClr val="FFFFFF"/>
                </a:highlight>
              </a:rPr>
              <a:t>L'Épreuve</a:t>
            </a:r>
            <a:r>
              <a:rPr lang="cs" sz="1050">
                <a:solidFill>
                  <a:srgbClr val="202122"/>
                </a:solidFill>
                <a:highlight>
                  <a:srgbClr val="FFFFFF"/>
                </a:highlight>
              </a:rPr>
              <a:t> (1740) ; </a:t>
            </a:r>
            <a:r>
              <a:rPr lang="cs" sz="1100" i="1">
                <a:solidFill>
                  <a:srgbClr val="5B0F00"/>
                </a:solidFill>
                <a:highlight>
                  <a:srgbClr val="FFFFFF"/>
                </a:highlight>
              </a:rPr>
              <a:t>La Dispute</a:t>
            </a:r>
            <a:r>
              <a:rPr lang="cs" sz="1050">
                <a:solidFill>
                  <a:srgbClr val="202122"/>
                </a:solidFill>
                <a:highlight>
                  <a:srgbClr val="FFFFFF"/>
                </a:highlight>
              </a:rPr>
              <a:t> (1744).</a:t>
            </a:r>
            <a:endParaRPr>
              <a:solidFill>
                <a:schemeClr val="dk1"/>
              </a:solidFill>
              <a:highlight>
                <a:srgbClr val="FFFFFF"/>
              </a:highlight>
            </a:endParaRPr>
          </a:p>
          <a:p>
            <a:pPr marL="0" lvl="0" indent="0" algn="l" rtl="0">
              <a:lnSpc>
                <a:spcPct val="160000"/>
              </a:lnSpc>
              <a:spcBef>
                <a:spcPts val="400"/>
              </a:spcBef>
              <a:spcAft>
                <a:spcPts val="0"/>
              </a:spcAft>
              <a:buNone/>
            </a:pP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1200"/>
              </a:spcBef>
              <a:spcAft>
                <a:spcPts val="12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cs">
                <a:solidFill>
                  <a:srgbClr val="0B5394"/>
                </a:solidFill>
              </a:rPr>
              <a:t>Le Jeu de l’amour et du hasard</a:t>
            </a:r>
            <a:endParaRPr>
              <a:solidFill>
                <a:srgbClr val="0B5394"/>
              </a:solidFill>
            </a:endParaRPr>
          </a:p>
        </p:txBody>
      </p:sp>
      <p:sp>
        <p:nvSpPr>
          <p:cNvPr id="69" name="Google Shape;69;p15"/>
          <p:cNvSpPr txBox="1">
            <a:spLocks noGrp="1"/>
          </p:cNvSpPr>
          <p:nvPr>
            <p:ph type="body" idx="1"/>
          </p:nvPr>
        </p:nvSpPr>
        <p:spPr>
          <a:xfrm>
            <a:off x="311700" y="1967250"/>
            <a:ext cx="3999900" cy="2601600"/>
          </a:xfrm>
          <a:prstGeom prst="rect">
            <a:avLst/>
          </a:prstGeom>
        </p:spPr>
        <p:txBody>
          <a:bodyPr spcFirstLastPara="1" wrap="square" lIns="91425" tIns="91425" rIns="91425" bIns="91425" anchor="t" anchorCtr="0">
            <a:normAutofit lnSpcReduction="10000"/>
          </a:bodyPr>
          <a:lstStyle/>
          <a:p>
            <a:pPr marL="457200" lvl="0" indent="-322580" algn="l" rtl="0">
              <a:spcBef>
                <a:spcPts val="0"/>
              </a:spcBef>
              <a:spcAft>
                <a:spcPts val="0"/>
              </a:spcAft>
              <a:buClr>
                <a:srgbClr val="000000"/>
              </a:buClr>
              <a:buSzPct val="100000"/>
              <a:buChar char="-"/>
            </a:pPr>
            <a:r>
              <a:rPr lang="cs" sz="1600" dirty="0">
                <a:solidFill>
                  <a:srgbClr val="000000"/>
                </a:solidFill>
              </a:rPr>
              <a:t>pièce de théâtre en trois actes</a:t>
            </a:r>
            <a:endParaRPr sz="1600" dirty="0">
              <a:solidFill>
                <a:srgbClr val="000000"/>
              </a:solidFill>
            </a:endParaRPr>
          </a:p>
          <a:p>
            <a:pPr marL="457200" lvl="0" indent="-322580" algn="l" rtl="0">
              <a:spcBef>
                <a:spcPts val="0"/>
              </a:spcBef>
              <a:spcAft>
                <a:spcPts val="0"/>
              </a:spcAft>
              <a:buClr>
                <a:srgbClr val="000000"/>
              </a:buClr>
              <a:buSzPct val="100000"/>
              <a:buChar char="-"/>
            </a:pPr>
            <a:r>
              <a:rPr lang="cs" sz="1600" dirty="0">
                <a:solidFill>
                  <a:srgbClr val="000000"/>
                </a:solidFill>
              </a:rPr>
              <a:t>écrite en prose</a:t>
            </a:r>
            <a:endParaRPr sz="1600" dirty="0">
              <a:solidFill>
                <a:srgbClr val="000000"/>
              </a:solidFill>
            </a:endParaRPr>
          </a:p>
          <a:p>
            <a:pPr marL="457200" lvl="0" indent="-322580" algn="l" rtl="0">
              <a:spcBef>
                <a:spcPts val="0"/>
              </a:spcBef>
              <a:spcAft>
                <a:spcPts val="0"/>
              </a:spcAft>
              <a:buClr>
                <a:srgbClr val="000000"/>
              </a:buClr>
              <a:buSzPct val="100000"/>
              <a:buChar char="-"/>
            </a:pPr>
            <a:r>
              <a:rPr lang="cs" sz="1600" dirty="0">
                <a:solidFill>
                  <a:srgbClr val="000000"/>
                </a:solidFill>
              </a:rPr>
              <a:t>publiée en janvier 1730</a:t>
            </a:r>
            <a:endParaRPr sz="1600" dirty="0">
              <a:solidFill>
                <a:srgbClr val="000000"/>
              </a:solidFill>
            </a:endParaRPr>
          </a:p>
          <a:p>
            <a:pPr marL="457200" lvl="0" indent="-322580" algn="l" rtl="0">
              <a:spcBef>
                <a:spcPts val="0"/>
              </a:spcBef>
              <a:spcAft>
                <a:spcPts val="0"/>
              </a:spcAft>
              <a:buClr>
                <a:srgbClr val="000000"/>
              </a:buClr>
              <a:buSzPct val="100000"/>
              <a:buChar char="-"/>
            </a:pPr>
            <a:r>
              <a:rPr lang="cs" sz="1600" dirty="0">
                <a:solidFill>
                  <a:srgbClr val="000000"/>
                </a:solidFill>
              </a:rPr>
              <a:t>créé pour le théâtre Italien </a:t>
            </a:r>
            <a:endParaRPr sz="1600" dirty="0">
              <a:solidFill>
                <a:srgbClr val="000000"/>
              </a:solidFill>
            </a:endParaRPr>
          </a:p>
          <a:p>
            <a:pPr marL="457200" lvl="0" indent="-322580" algn="l" rtl="0">
              <a:spcBef>
                <a:spcPts val="0"/>
              </a:spcBef>
              <a:spcAft>
                <a:spcPts val="0"/>
              </a:spcAft>
              <a:buClr>
                <a:srgbClr val="000000"/>
              </a:buClr>
              <a:buSzPct val="100000"/>
              <a:buChar char="-"/>
            </a:pPr>
            <a:r>
              <a:rPr lang="cs" sz="1600" dirty="0">
                <a:solidFill>
                  <a:srgbClr val="000000"/>
                </a:solidFill>
              </a:rPr>
              <a:t>à l’hôtel de Bourgogne</a:t>
            </a:r>
            <a:endParaRPr sz="1600" dirty="0">
              <a:solidFill>
                <a:srgbClr val="000000"/>
              </a:solidFill>
            </a:endParaRPr>
          </a:p>
          <a:p>
            <a:pPr marL="457200" lvl="0" indent="-322580" algn="l" rtl="0">
              <a:spcBef>
                <a:spcPts val="0"/>
              </a:spcBef>
              <a:spcAft>
                <a:spcPts val="0"/>
              </a:spcAft>
              <a:buClr>
                <a:srgbClr val="000000"/>
              </a:buClr>
              <a:buSzPct val="100000"/>
              <a:buChar char="-"/>
            </a:pPr>
            <a:r>
              <a:rPr lang="cs" sz="1600">
                <a:solidFill>
                  <a:srgbClr val="000000"/>
                </a:solidFill>
              </a:rPr>
              <a:t>le marivaudage - </a:t>
            </a:r>
            <a:r>
              <a:rPr lang="cs" sz="1600" smtClean="0">
                <a:solidFill>
                  <a:srgbClr val="000000"/>
                </a:solidFill>
              </a:rPr>
              <a:t>la </a:t>
            </a:r>
            <a:r>
              <a:rPr lang="cs" sz="1600">
                <a:solidFill>
                  <a:srgbClr val="000000"/>
                </a:solidFill>
              </a:rPr>
              <a:t>façon de parler</a:t>
            </a:r>
            <a:endParaRPr sz="1600" dirty="0">
              <a:solidFill>
                <a:srgbClr val="000000"/>
              </a:solidFill>
            </a:endParaRPr>
          </a:p>
          <a:p>
            <a:pPr marL="0" lvl="0" indent="0" algn="l" rtl="0">
              <a:spcBef>
                <a:spcPts val="1200"/>
              </a:spcBef>
              <a:spcAft>
                <a:spcPts val="0"/>
              </a:spcAft>
              <a:buNone/>
            </a:pPr>
            <a:endParaRPr sz="1600" dirty="0">
              <a:solidFill>
                <a:srgbClr val="000000"/>
              </a:solidFill>
            </a:endParaRPr>
          </a:p>
          <a:p>
            <a:pPr marL="0" lvl="0" indent="0" algn="l" rtl="0">
              <a:spcBef>
                <a:spcPts val="1200"/>
              </a:spcBef>
              <a:spcAft>
                <a:spcPts val="0"/>
              </a:spcAft>
              <a:buNone/>
            </a:pPr>
            <a:r>
              <a:rPr lang="cs" sz="1275" u="sng" dirty="0">
                <a:solidFill>
                  <a:schemeClr val="hlink"/>
                </a:solidFill>
                <a:hlinkClick r:id="rId3"/>
              </a:rPr>
              <a:t>https://www.youtube.com/watch?v=w-dJa4a8dnU</a:t>
            </a:r>
            <a:endParaRPr sz="1275" dirty="0">
              <a:solidFill>
                <a:srgbClr val="000000"/>
              </a:solidFill>
            </a:endParaRPr>
          </a:p>
          <a:p>
            <a:pPr marL="0" lvl="0" indent="0" algn="l" rtl="0">
              <a:spcBef>
                <a:spcPts val="1200"/>
              </a:spcBef>
              <a:spcAft>
                <a:spcPts val="1200"/>
              </a:spcAft>
              <a:buNone/>
            </a:pPr>
            <a:endParaRPr sz="1600" dirty="0">
              <a:solidFill>
                <a:srgbClr val="000000"/>
              </a:solidFill>
            </a:endParaRPr>
          </a:p>
        </p:txBody>
      </p:sp>
      <p:sp>
        <p:nvSpPr>
          <p:cNvPr id="70" name="Google Shape;70;p1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None/>
            </a:pPr>
            <a:r>
              <a:rPr lang="cs" sz="1600">
                <a:solidFill>
                  <a:srgbClr val="5B0F00"/>
                </a:solidFill>
              </a:rPr>
              <a:t>Personnages principaux</a:t>
            </a:r>
            <a:endParaRPr sz="1600">
              <a:solidFill>
                <a:srgbClr val="5B0F00"/>
              </a:solidFill>
            </a:endParaRPr>
          </a:p>
          <a:p>
            <a:pPr marL="457200" lvl="0" indent="-330200" algn="l" rtl="0">
              <a:lnSpc>
                <a:spcPct val="105000"/>
              </a:lnSpc>
              <a:spcBef>
                <a:spcPts val="1200"/>
              </a:spcBef>
              <a:spcAft>
                <a:spcPts val="0"/>
              </a:spcAft>
              <a:buClr>
                <a:srgbClr val="000000"/>
              </a:buClr>
              <a:buSzPts val="1600"/>
              <a:buChar char="-"/>
            </a:pPr>
            <a:r>
              <a:rPr lang="cs" sz="1600">
                <a:solidFill>
                  <a:srgbClr val="000000"/>
                </a:solidFill>
              </a:rPr>
              <a:t>Silvia</a:t>
            </a:r>
            <a:endParaRPr sz="1600">
              <a:solidFill>
                <a:srgbClr val="000000"/>
              </a:solidFill>
            </a:endParaRPr>
          </a:p>
          <a:p>
            <a:pPr marL="457200" lvl="0" indent="-330200" algn="l" rtl="0">
              <a:lnSpc>
                <a:spcPct val="105000"/>
              </a:lnSpc>
              <a:spcBef>
                <a:spcPts val="0"/>
              </a:spcBef>
              <a:spcAft>
                <a:spcPts val="0"/>
              </a:spcAft>
              <a:buClr>
                <a:srgbClr val="000000"/>
              </a:buClr>
              <a:buSzPts val="1600"/>
              <a:buChar char="-"/>
            </a:pPr>
            <a:r>
              <a:rPr lang="cs" sz="1600">
                <a:solidFill>
                  <a:srgbClr val="000000"/>
                </a:solidFill>
              </a:rPr>
              <a:t>Dorante</a:t>
            </a:r>
            <a:endParaRPr sz="1600">
              <a:solidFill>
                <a:srgbClr val="000000"/>
              </a:solidFill>
            </a:endParaRPr>
          </a:p>
          <a:p>
            <a:pPr marL="457200" lvl="0" indent="-330200" algn="l" rtl="0">
              <a:lnSpc>
                <a:spcPct val="105000"/>
              </a:lnSpc>
              <a:spcBef>
                <a:spcPts val="0"/>
              </a:spcBef>
              <a:spcAft>
                <a:spcPts val="0"/>
              </a:spcAft>
              <a:buClr>
                <a:srgbClr val="000000"/>
              </a:buClr>
              <a:buSzPts val="1600"/>
              <a:buChar char="-"/>
            </a:pPr>
            <a:r>
              <a:rPr lang="cs" sz="1600">
                <a:solidFill>
                  <a:srgbClr val="000000"/>
                </a:solidFill>
              </a:rPr>
              <a:t>Monsieur Orgon</a:t>
            </a:r>
            <a:endParaRPr sz="1600">
              <a:solidFill>
                <a:srgbClr val="000000"/>
              </a:solidFill>
            </a:endParaRPr>
          </a:p>
          <a:p>
            <a:pPr marL="457200" lvl="0" indent="-330200" algn="l" rtl="0">
              <a:lnSpc>
                <a:spcPct val="105000"/>
              </a:lnSpc>
              <a:spcBef>
                <a:spcPts val="0"/>
              </a:spcBef>
              <a:spcAft>
                <a:spcPts val="0"/>
              </a:spcAft>
              <a:buClr>
                <a:srgbClr val="000000"/>
              </a:buClr>
              <a:buSzPts val="1600"/>
              <a:buChar char="-"/>
            </a:pPr>
            <a:r>
              <a:rPr lang="cs" sz="1600">
                <a:solidFill>
                  <a:srgbClr val="000000"/>
                </a:solidFill>
              </a:rPr>
              <a:t>Mario</a:t>
            </a:r>
            <a:endParaRPr sz="1600">
              <a:solidFill>
                <a:srgbClr val="000000"/>
              </a:solidFill>
            </a:endParaRPr>
          </a:p>
          <a:p>
            <a:pPr marL="457200" lvl="0" indent="-330200" algn="l" rtl="0">
              <a:lnSpc>
                <a:spcPct val="105000"/>
              </a:lnSpc>
              <a:spcBef>
                <a:spcPts val="0"/>
              </a:spcBef>
              <a:spcAft>
                <a:spcPts val="0"/>
              </a:spcAft>
              <a:buClr>
                <a:srgbClr val="000000"/>
              </a:buClr>
              <a:buSzPts val="1600"/>
              <a:buChar char="-"/>
            </a:pPr>
            <a:r>
              <a:rPr lang="cs" sz="1600">
                <a:solidFill>
                  <a:srgbClr val="000000"/>
                </a:solidFill>
              </a:rPr>
              <a:t>Arlequin</a:t>
            </a:r>
            <a:endParaRPr sz="1600">
              <a:solidFill>
                <a:srgbClr val="000000"/>
              </a:solidFill>
            </a:endParaRPr>
          </a:p>
          <a:p>
            <a:pPr marL="457200" lvl="0" indent="-330200" algn="l" rtl="0">
              <a:lnSpc>
                <a:spcPct val="105000"/>
              </a:lnSpc>
              <a:spcBef>
                <a:spcPts val="0"/>
              </a:spcBef>
              <a:spcAft>
                <a:spcPts val="0"/>
              </a:spcAft>
              <a:buClr>
                <a:srgbClr val="000000"/>
              </a:buClr>
              <a:buSzPts val="1600"/>
              <a:buChar char="-"/>
            </a:pPr>
            <a:r>
              <a:rPr lang="cs" sz="1600">
                <a:solidFill>
                  <a:srgbClr val="000000"/>
                </a:solidFill>
              </a:rPr>
              <a:t>Lisette</a:t>
            </a:r>
            <a:endParaRPr sz="1600">
              <a:solidFill>
                <a:srgbClr val="000000"/>
              </a:solidFill>
            </a:endParaRPr>
          </a:p>
          <a:p>
            <a:pPr marL="0" lvl="0" indent="0" algn="l" rtl="0">
              <a:lnSpc>
                <a:spcPct val="105000"/>
              </a:lnSpc>
              <a:spcBef>
                <a:spcPts val="1200"/>
              </a:spcBef>
              <a:spcAft>
                <a:spcPts val="0"/>
              </a:spcAft>
              <a:buNone/>
            </a:pPr>
            <a:r>
              <a:rPr lang="cs" sz="1600">
                <a:solidFill>
                  <a:srgbClr val="5B0F00"/>
                </a:solidFill>
              </a:rPr>
              <a:t>Thémes principaux</a:t>
            </a:r>
            <a:endParaRPr sz="1600">
              <a:solidFill>
                <a:srgbClr val="5B0F00"/>
              </a:solidFill>
            </a:endParaRPr>
          </a:p>
          <a:p>
            <a:pPr marL="457200" lvl="0" indent="-330200" algn="l" rtl="0">
              <a:lnSpc>
                <a:spcPct val="105000"/>
              </a:lnSpc>
              <a:spcBef>
                <a:spcPts val="1200"/>
              </a:spcBef>
              <a:spcAft>
                <a:spcPts val="0"/>
              </a:spcAft>
              <a:buClr>
                <a:srgbClr val="000000"/>
              </a:buClr>
              <a:buSzPts val="1600"/>
              <a:buChar char="-"/>
            </a:pPr>
            <a:r>
              <a:rPr lang="cs" sz="1600">
                <a:solidFill>
                  <a:srgbClr val="000000"/>
                </a:solidFill>
              </a:rPr>
              <a:t>le mariage</a:t>
            </a:r>
            <a:endParaRPr sz="1600">
              <a:solidFill>
                <a:srgbClr val="000000"/>
              </a:solidFill>
            </a:endParaRPr>
          </a:p>
          <a:p>
            <a:pPr marL="457200" lvl="0" indent="-330200" algn="l" rtl="0">
              <a:lnSpc>
                <a:spcPct val="105000"/>
              </a:lnSpc>
              <a:spcBef>
                <a:spcPts val="0"/>
              </a:spcBef>
              <a:spcAft>
                <a:spcPts val="0"/>
              </a:spcAft>
              <a:buClr>
                <a:srgbClr val="000000"/>
              </a:buClr>
              <a:buSzPts val="1600"/>
              <a:buChar char="-"/>
            </a:pPr>
            <a:r>
              <a:rPr lang="cs" sz="1600">
                <a:solidFill>
                  <a:srgbClr val="000000"/>
                </a:solidFill>
              </a:rPr>
              <a:t>l’amour</a:t>
            </a:r>
            <a:endParaRPr sz="1600">
              <a:solidFill>
                <a:srgbClr val="000000"/>
              </a:solidFill>
            </a:endParaRPr>
          </a:p>
          <a:p>
            <a:pPr marL="457200" lvl="0" indent="-330200" algn="l" rtl="0">
              <a:lnSpc>
                <a:spcPct val="105000"/>
              </a:lnSpc>
              <a:spcBef>
                <a:spcPts val="0"/>
              </a:spcBef>
              <a:spcAft>
                <a:spcPts val="0"/>
              </a:spcAft>
              <a:buClr>
                <a:srgbClr val="000000"/>
              </a:buClr>
              <a:buSzPts val="1600"/>
              <a:buChar char="-"/>
            </a:pPr>
            <a:r>
              <a:rPr lang="cs" sz="1600">
                <a:solidFill>
                  <a:srgbClr val="000000"/>
                </a:solidFill>
              </a:rPr>
              <a:t>la découverte de l’autre</a:t>
            </a:r>
            <a:endParaRPr sz="1600">
              <a:solidFill>
                <a:srgbClr val="000000"/>
              </a:solidFill>
            </a:endParaRPr>
          </a:p>
          <a:p>
            <a:pPr marL="457200" lvl="0" indent="-330200" algn="l" rtl="0">
              <a:lnSpc>
                <a:spcPct val="105000"/>
              </a:lnSpc>
              <a:spcBef>
                <a:spcPts val="0"/>
              </a:spcBef>
              <a:spcAft>
                <a:spcPts val="0"/>
              </a:spcAft>
              <a:buClr>
                <a:srgbClr val="000000"/>
              </a:buClr>
              <a:buSzPts val="1600"/>
              <a:buChar char="-"/>
            </a:pPr>
            <a:r>
              <a:rPr lang="cs" sz="1600">
                <a:solidFill>
                  <a:srgbClr val="000000"/>
                </a:solidFill>
              </a:rPr>
              <a:t>le déguisement</a:t>
            </a:r>
            <a:endParaRPr sz="160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cs">
                <a:solidFill>
                  <a:srgbClr val="0B5394"/>
                </a:solidFill>
              </a:rPr>
              <a:t>Extrait I</a:t>
            </a:r>
            <a:endParaRPr>
              <a:solidFill>
                <a:srgbClr val="0B5394"/>
              </a:solidFill>
            </a:endParaRPr>
          </a:p>
        </p:txBody>
      </p:sp>
      <p:sp>
        <p:nvSpPr>
          <p:cNvPr id="76" name="Google Shape;76;p16"/>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cs" sz="1200">
                <a:solidFill>
                  <a:srgbClr val="5B0F00"/>
                </a:solidFill>
              </a:rPr>
              <a:t>MONSIEUR ORGON</a:t>
            </a:r>
            <a:endParaRPr sz="1200">
              <a:solidFill>
                <a:srgbClr val="5B0F00"/>
              </a:solidFill>
            </a:endParaRPr>
          </a:p>
          <a:p>
            <a:pPr marL="0" lvl="0" indent="0" algn="l" rtl="0">
              <a:lnSpc>
                <a:spcPct val="115000"/>
              </a:lnSpc>
              <a:spcBef>
                <a:spcPts val="1200"/>
              </a:spcBef>
              <a:spcAft>
                <a:spcPts val="0"/>
              </a:spcAft>
              <a:buNone/>
            </a:pPr>
            <a:r>
              <a:rPr lang="cs" sz="1200">
                <a:solidFill>
                  <a:srgbClr val="000000"/>
                </a:solidFill>
              </a:rPr>
              <a:t>Allons, allons, il n'est pas question de tout cela. Tiens, ma chère enfant, </a:t>
            </a:r>
            <a:r>
              <a:rPr lang="cs" sz="1200" b="1">
                <a:solidFill>
                  <a:srgbClr val="000000"/>
                </a:solidFill>
              </a:rPr>
              <a:t>tu sais combien je t'aime.</a:t>
            </a:r>
            <a:r>
              <a:rPr lang="cs" sz="1200">
                <a:solidFill>
                  <a:srgbClr val="000000"/>
                </a:solidFill>
              </a:rPr>
              <a:t> Dorante vient pour t'épouser ; dans le dernier voyage que je fis en province, j'arrêtai ce mariage-là avec son père, qui est mon intime et mon ancien ami ; </a:t>
            </a:r>
            <a:r>
              <a:rPr lang="cs" sz="1200" b="1">
                <a:solidFill>
                  <a:srgbClr val="000000"/>
                </a:solidFill>
              </a:rPr>
              <a:t>mais ce fut à condition que vous vous plairiez à tous deux</a:t>
            </a:r>
            <a:r>
              <a:rPr lang="cs" sz="1200">
                <a:solidFill>
                  <a:srgbClr val="000000"/>
                </a:solidFill>
              </a:rPr>
              <a:t>, et que vous auriez entière liberté de vous expliquer là-dessus ; je te défends toute complaisance à mon égard : </a:t>
            </a:r>
            <a:r>
              <a:rPr lang="cs" sz="1200" b="1">
                <a:solidFill>
                  <a:srgbClr val="000000"/>
                </a:solidFill>
              </a:rPr>
              <a:t>si Dorante ne te convient point, tu n'as qu'à le dire, et il repart </a:t>
            </a:r>
            <a:r>
              <a:rPr lang="cs" sz="1200">
                <a:solidFill>
                  <a:srgbClr val="000000"/>
                </a:solidFill>
              </a:rPr>
              <a:t>; si tu ne lui convenais pas, il repart de même.</a:t>
            </a:r>
            <a:endParaRPr sz="1200">
              <a:solidFill>
                <a:srgbClr val="000000"/>
              </a:solidFill>
            </a:endParaRPr>
          </a:p>
          <a:p>
            <a:pPr marL="0" lvl="0" indent="0" algn="l" rtl="0">
              <a:lnSpc>
                <a:spcPct val="115000"/>
              </a:lnSpc>
              <a:spcBef>
                <a:spcPts val="1200"/>
              </a:spcBef>
              <a:spcAft>
                <a:spcPts val="0"/>
              </a:spcAft>
              <a:buNone/>
            </a:pPr>
            <a:endParaRPr sz="1200">
              <a:solidFill>
                <a:srgbClr val="000000"/>
              </a:solidFill>
            </a:endParaRPr>
          </a:p>
          <a:p>
            <a:pPr marL="0" lvl="0" indent="0" algn="l" rtl="0">
              <a:lnSpc>
                <a:spcPct val="115000"/>
              </a:lnSpc>
              <a:spcBef>
                <a:spcPts val="1200"/>
              </a:spcBef>
              <a:spcAft>
                <a:spcPts val="0"/>
              </a:spcAft>
              <a:buNone/>
            </a:pPr>
            <a:r>
              <a:rPr lang="cs" sz="1200">
                <a:solidFill>
                  <a:srgbClr val="000000"/>
                </a:solidFill>
              </a:rPr>
              <a:t>[...]</a:t>
            </a:r>
            <a:endParaRPr sz="1200">
              <a:solidFill>
                <a:srgbClr val="000000"/>
              </a:solidFill>
            </a:endParaRPr>
          </a:p>
          <a:p>
            <a:pPr marL="0" lvl="0" indent="0" algn="l" rtl="0">
              <a:lnSpc>
                <a:spcPct val="115000"/>
              </a:lnSpc>
              <a:spcBef>
                <a:spcPts val="1200"/>
              </a:spcBef>
              <a:spcAft>
                <a:spcPts val="1200"/>
              </a:spcAft>
              <a:buNone/>
            </a:pPr>
            <a:endParaRPr sz="1100">
              <a:solidFill>
                <a:srgbClr val="000000"/>
              </a:solidFill>
            </a:endParaRPr>
          </a:p>
        </p:txBody>
      </p:sp>
      <p:sp>
        <p:nvSpPr>
          <p:cNvPr id="77" name="Google Shape;77;p16"/>
          <p:cNvSpPr txBox="1">
            <a:spLocks noGrp="1"/>
          </p:cNvSpPr>
          <p:nvPr>
            <p:ph type="body" idx="2"/>
          </p:nvPr>
        </p:nvSpPr>
        <p:spPr>
          <a:xfrm>
            <a:off x="4832400" y="626975"/>
            <a:ext cx="3999900" cy="3942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cs" sz="1200">
                <a:solidFill>
                  <a:srgbClr val="5B0F00"/>
                </a:solidFill>
              </a:rPr>
              <a:t>MONSIEUR ORGON </a:t>
            </a:r>
            <a:endParaRPr sz="1200">
              <a:solidFill>
                <a:srgbClr val="5B0F00"/>
              </a:solidFill>
            </a:endParaRPr>
          </a:p>
          <a:p>
            <a:pPr marL="0" lvl="0" indent="0" algn="l" rtl="0">
              <a:spcBef>
                <a:spcPts val="1200"/>
              </a:spcBef>
              <a:spcAft>
                <a:spcPts val="0"/>
              </a:spcAft>
              <a:buClr>
                <a:schemeClr val="dk1"/>
              </a:buClr>
              <a:buSzPts val="1100"/>
              <a:buFont typeface="Arial"/>
              <a:buNone/>
            </a:pPr>
            <a:r>
              <a:rPr lang="cs" sz="1200">
                <a:solidFill>
                  <a:schemeClr val="dk1"/>
                </a:solidFill>
              </a:rPr>
              <a:t>Explique-toi, ma fille. </a:t>
            </a:r>
            <a:endParaRPr sz="1200">
              <a:solidFill>
                <a:schemeClr val="dk1"/>
              </a:solidFill>
            </a:endParaRPr>
          </a:p>
          <a:p>
            <a:pPr marL="0" lvl="0" indent="0" algn="l" rtl="0">
              <a:spcBef>
                <a:spcPts val="1200"/>
              </a:spcBef>
              <a:spcAft>
                <a:spcPts val="0"/>
              </a:spcAft>
              <a:buClr>
                <a:schemeClr val="dk1"/>
              </a:buClr>
              <a:buSzPts val="1100"/>
              <a:buFont typeface="Arial"/>
              <a:buNone/>
            </a:pPr>
            <a:r>
              <a:rPr lang="cs" sz="1200">
                <a:solidFill>
                  <a:srgbClr val="5B0F00"/>
                </a:solidFill>
              </a:rPr>
              <a:t>SILVIA</a:t>
            </a:r>
            <a:endParaRPr sz="1200">
              <a:solidFill>
                <a:srgbClr val="5B0F00"/>
              </a:solidFill>
            </a:endParaRPr>
          </a:p>
          <a:p>
            <a:pPr marL="0" lvl="0" indent="0" algn="l" rtl="0">
              <a:spcBef>
                <a:spcPts val="1200"/>
              </a:spcBef>
              <a:spcAft>
                <a:spcPts val="0"/>
              </a:spcAft>
              <a:buClr>
                <a:schemeClr val="dk1"/>
              </a:buClr>
              <a:buSzPts val="1100"/>
              <a:buFont typeface="Arial"/>
              <a:buNone/>
            </a:pPr>
            <a:r>
              <a:rPr lang="cs" sz="1200">
                <a:solidFill>
                  <a:schemeClr val="dk1"/>
                </a:solidFill>
              </a:rPr>
              <a:t>Dorante arrive ici aujourd'hui ; si je pouvais le voir, l'examiner un peu sans qu'il me connût ; Lisette a de l'esprit, Monsieur, elle pourrait prendre ma place pour un peu de temps, et je prendrais la sienne. </a:t>
            </a:r>
            <a:endParaRPr sz="1200">
              <a:solidFill>
                <a:schemeClr val="dk1"/>
              </a:solidFill>
            </a:endParaRPr>
          </a:p>
          <a:p>
            <a:pPr marL="0" lvl="0" indent="0" algn="l" rtl="0">
              <a:spcBef>
                <a:spcPts val="1200"/>
              </a:spcBef>
              <a:spcAft>
                <a:spcPts val="0"/>
              </a:spcAft>
              <a:buClr>
                <a:schemeClr val="dk1"/>
              </a:buClr>
              <a:buSzPts val="1100"/>
              <a:buFont typeface="Arial"/>
              <a:buNone/>
            </a:pPr>
            <a:r>
              <a:rPr lang="cs" sz="1200">
                <a:solidFill>
                  <a:srgbClr val="5B0F00"/>
                </a:solidFill>
              </a:rPr>
              <a:t>MONSIEUR ORGON </a:t>
            </a:r>
            <a:endParaRPr sz="1200">
              <a:solidFill>
                <a:srgbClr val="5B0F00"/>
              </a:solidFill>
            </a:endParaRPr>
          </a:p>
          <a:p>
            <a:pPr marL="0" lvl="0" indent="0" algn="l" rtl="0">
              <a:spcBef>
                <a:spcPts val="1200"/>
              </a:spcBef>
              <a:spcAft>
                <a:spcPts val="0"/>
              </a:spcAft>
              <a:buClr>
                <a:schemeClr val="dk1"/>
              </a:buClr>
              <a:buSzPts val="1100"/>
              <a:buFont typeface="Arial"/>
              <a:buNone/>
            </a:pPr>
            <a:r>
              <a:rPr lang="cs" sz="1200">
                <a:solidFill>
                  <a:schemeClr val="dk1"/>
                </a:solidFill>
              </a:rPr>
              <a:t>Son idée est plaisante. Laisse-moi rêver un peu à ce que tu me dis là. Si je la laisse faire, il doit arriver quelque chose de bien singulier, elle ne s'y attend pas elle-même... S</a:t>
            </a:r>
            <a:r>
              <a:rPr lang="cs" sz="1200" b="1">
                <a:solidFill>
                  <a:schemeClr val="dk1"/>
                </a:solidFill>
              </a:rPr>
              <a:t>oit, ma fille, je te permets le déguisement.</a:t>
            </a:r>
            <a:r>
              <a:rPr lang="cs" sz="1200">
                <a:solidFill>
                  <a:schemeClr val="dk1"/>
                </a:solidFill>
              </a:rPr>
              <a:t> Es-tu bien sûre de soutenir le tien, Lisette ?</a:t>
            </a:r>
            <a:endParaRPr sz="1200">
              <a:solidFill>
                <a:schemeClr val="dk1"/>
              </a:solidFill>
            </a:endParaRPr>
          </a:p>
          <a:p>
            <a:pPr marL="0" lvl="0" indent="0" algn="l" rtl="0">
              <a:spcBef>
                <a:spcPts val="1200"/>
              </a:spcBef>
              <a:spcAft>
                <a:spcPts val="1200"/>
              </a:spcAft>
              <a:buNone/>
            </a:pPr>
            <a:endParaRPr sz="12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cs">
                <a:solidFill>
                  <a:srgbClr val="1155CC"/>
                </a:solidFill>
              </a:rPr>
              <a:t>Extrait II</a:t>
            </a:r>
            <a:endParaRPr>
              <a:solidFill>
                <a:srgbClr val="1155CC"/>
              </a:solidFill>
            </a:endParaRPr>
          </a:p>
        </p:txBody>
      </p:sp>
      <p:sp>
        <p:nvSpPr>
          <p:cNvPr id="83" name="Google Shape;83;p17"/>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cs">
                <a:solidFill>
                  <a:srgbClr val="5B0F00"/>
                </a:solidFill>
              </a:rPr>
              <a:t>MONSIEUR ORGON</a:t>
            </a:r>
            <a:endParaRPr>
              <a:solidFill>
                <a:srgbClr val="5B0F00"/>
              </a:solidFill>
            </a:endParaRPr>
          </a:p>
          <a:p>
            <a:pPr marL="0" lvl="0" indent="0" algn="l" rtl="0">
              <a:spcBef>
                <a:spcPts val="1200"/>
              </a:spcBef>
              <a:spcAft>
                <a:spcPts val="0"/>
              </a:spcAft>
              <a:buNone/>
            </a:pPr>
            <a:r>
              <a:rPr lang="cs">
                <a:solidFill>
                  <a:srgbClr val="000000"/>
                </a:solidFill>
              </a:rPr>
              <a:t>Écoutez l'article de la lettre du père. Hum... "Je ne sais au reste ce que vous penserez d'une </a:t>
            </a:r>
            <a:r>
              <a:rPr lang="cs" b="1">
                <a:solidFill>
                  <a:srgbClr val="000000"/>
                </a:solidFill>
              </a:rPr>
              <a:t>imagination qui est venue à mon fils</a:t>
            </a:r>
            <a:r>
              <a:rPr lang="cs">
                <a:solidFill>
                  <a:srgbClr val="000000"/>
                </a:solidFill>
              </a:rPr>
              <a:t> ; elle est bizarre, il en convient lui-même, mais le motif est pardonnable et même délicat ; c'est qu'il m'a prié de lui permettre de n'arriver d'</a:t>
            </a:r>
            <a:r>
              <a:rPr lang="cs" b="1">
                <a:solidFill>
                  <a:srgbClr val="000000"/>
                </a:solidFill>
              </a:rPr>
              <a:t>abord chez vous que sous la figure de son valet</a:t>
            </a:r>
            <a:r>
              <a:rPr lang="cs">
                <a:solidFill>
                  <a:srgbClr val="000000"/>
                </a:solidFill>
              </a:rPr>
              <a:t>, qui de son côté fera le personnage de son maître." </a:t>
            </a:r>
            <a:endParaRPr>
              <a:solidFill>
                <a:srgbClr val="000000"/>
              </a:solidFill>
            </a:endParaRPr>
          </a:p>
          <a:p>
            <a:pPr marL="0" lvl="0" indent="0" algn="l" rtl="0">
              <a:spcBef>
                <a:spcPts val="1200"/>
              </a:spcBef>
              <a:spcAft>
                <a:spcPts val="0"/>
              </a:spcAft>
              <a:buNone/>
            </a:pPr>
            <a:r>
              <a:rPr lang="cs">
                <a:solidFill>
                  <a:srgbClr val="5B0F00"/>
                </a:solidFill>
              </a:rPr>
              <a:t>MARIO</a:t>
            </a:r>
            <a:endParaRPr>
              <a:solidFill>
                <a:srgbClr val="5B0F00"/>
              </a:solidFill>
            </a:endParaRPr>
          </a:p>
          <a:p>
            <a:pPr marL="0" lvl="0" indent="0" algn="l" rtl="0">
              <a:spcBef>
                <a:spcPts val="1200"/>
              </a:spcBef>
              <a:spcAft>
                <a:spcPts val="0"/>
              </a:spcAft>
              <a:buNone/>
            </a:pPr>
            <a:r>
              <a:rPr lang="cs">
                <a:solidFill>
                  <a:srgbClr val="000000"/>
                </a:solidFill>
              </a:rPr>
              <a:t>Ah, ah ! Cela sera plaisant. </a:t>
            </a:r>
            <a:endParaRPr>
              <a:solidFill>
                <a:srgbClr val="000000"/>
              </a:solidFill>
            </a:endParaRPr>
          </a:p>
          <a:p>
            <a:pPr marL="0" lvl="0" indent="0" algn="l" rtl="0">
              <a:spcBef>
                <a:spcPts val="1200"/>
              </a:spcBef>
              <a:spcAft>
                <a:spcPts val="1200"/>
              </a:spcAft>
              <a:buNone/>
            </a:pPr>
            <a:endParaRPr>
              <a:solidFill>
                <a:srgbClr val="000000"/>
              </a:solidFill>
            </a:endParaRPr>
          </a:p>
        </p:txBody>
      </p:sp>
      <p:sp>
        <p:nvSpPr>
          <p:cNvPr id="84" name="Google Shape;84;p17"/>
          <p:cNvSpPr txBox="1">
            <a:spLocks noGrp="1"/>
          </p:cNvSpPr>
          <p:nvPr>
            <p:ph type="body" idx="2"/>
          </p:nvPr>
        </p:nvSpPr>
        <p:spPr>
          <a:xfrm>
            <a:off x="4572000" y="445025"/>
            <a:ext cx="4505100" cy="4567800"/>
          </a:xfrm>
          <a:prstGeom prst="rect">
            <a:avLst/>
          </a:prstGeom>
        </p:spPr>
        <p:txBody>
          <a:bodyPr spcFirstLastPara="1" wrap="square" lIns="91425" tIns="91425" rIns="91425" bIns="91425" anchor="t" anchorCtr="0">
            <a:normAutofit fontScale="70000" lnSpcReduction="20000"/>
          </a:bodyPr>
          <a:lstStyle/>
          <a:p>
            <a:pPr marL="0" lvl="0" indent="0" algn="l" rtl="0">
              <a:spcBef>
                <a:spcPts val="0"/>
              </a:spcBef>
              <a:spcAft>
                <a:spcPts val="0"/>
              </a:spcAft>
              <a:buClr>
                <a:schemeClr val="dk1"/>
              </a:buClr>
              <a:buSzPct val="78571"/>
              <a:buFont typeface="Arial"/>
              <a:buNone/>
            </a:pPr>
            <a:r>
              <a:rPr lang="cs">
                <a:solidFill>
                  <a:srgbClr val="5B0F00"/>
                </a:solidFill>
              </a:rPr>
              <a:t>MONSIEUR ORGON</a:t>
            </a:r>
            <a:endParaRPr>
              <a:solidFill>
                <a:srgbClr val="5B0F00"/>
              </a:solidFill>
            </a:endParaRPr>
          </a:p>
          <a:p>
            <a:pPr marL="0" lvl="0" indent="0" algn="l" rtl="0">
              <a:spcBef>
                <a:spcPts val="1200"/>
              </a:spcBef>
              <a:spcAft>
                <a:spcPts val="0"/>
              </a:spcAft>
              <a:buNone/>
            </a:pPr>
            <a:r>
              <a:rPr lang="cs">
                <a:solidFill>
                  <a:schemeClr val="dk1"/>
                </a:solidFill>
              </a:rPr>
              <a:t>Écoutez le reste... "Mon fils sait combien </a:t>
            </a:r>
            <a:r>
              <a:rPr lang="cs" b="1">
                <a:solidFill>
                  <a:schemeClr val="dk1"/>
                </a:solidFill>
              </a:rPr>
              <a:t>l'engagement qu'il va prendre est sérieux,</a:t>
            </a:r>
            <a:r>
              <a:rPr lang="cs">
                <a:solidFill>
                  <a:schemeClr val="dk1"/>
                </a:solidFill>
              </a:rPr>
              <a:t> et il espère, dit-il, sous ce déguisement de peu de durée, saisir quelques traits du caractère de notre future et la mieux connaître, pour se régler ensuite sur ce qu'il doit faire, suivant la liberté que nous sommes convenus de leur laisser. Pour moi, qui m'en fie bien à ce que vous m'avez dit de votre aimable fille, j'ai consenti à tout en prenant la précaution de vous avertir, quoiqu'il m'ait demandé le secret de votre côté ; vous en userez là-dessus avec la future comme vous le jugerez à propos..." Voilà ce que le père m'écrit. Ce n'est pas le tout, voici ce qui arrive ; c'est que votre soeur, inquiète de son côté sur le chapitre de Dorante, dont elle ignore le secret, </a:t>
            </a:r>
            <a:r>
              <a:rPr lang="cs" b="1">
                <a:solidFill>
                  <a:schemeClr val="dk1"/>
                </a:solidFill>
              </a:rPr>
              <a:t>m'a demandé de jouer ici la même comédie</a:t>
            </a:r>
            <a:r>
              <a:rPr lang="cs">
                <a:solidFill>
                  <a:schemeClr val="dk1"/>
                </a:solidFill>
              </a:rPr>
              <a:t>, et cela précisément pour observer Dorante, comme Dorante veut l'observer. Qu'en dites-vous ? Savez-vous rien de plus particulier que cela ? Actuellement, la maîtresse et la suivante se travestissent. Que me conseillez-vous, Mario, avertirai-je votre soeur ou non ? </a:t>
            </a:r>
            <a:endParaRPr>
              <a:solidFill>
                <a:srgbClr val="5B0F00"/>
              </a:solidFill>
            </a:endParaRPr>
          </a:p>
          <a:p>
            <a:pPr marL="0" lvl="0" indent="0" algn="l" rtl="0">
              <a:spcBef>
                <a:spcPts val="1200"/>
              </a:spcBef>
              <a:spcAft>
                <a:spcPts val="0"/>
              </a:spcAft>
              <a:buNone/>
            </a:pPr>
            <a:r>
              <a:rPr lang="cs">
                <a:solidFill>
                  <a:srgbClr val="5B0F00"/>
                </a:solidFill>
              </a:rPr>
              <a:t>MARIO</a:t>
            </a:r>
            <a:endParaRPr>
              <a:solidFill>
                <a:srgbClr val="5B0F00"/>
              </a:solidFill>
            </a:endParaRPr>
          </a:p>
          <a:p>
            <a:pPr marL="0" lvl="0" indent="0" algn="l" rtl="0">
              <a:spcBef>
                <a:spcPts val="1200"/>
              </a:spcBef>
              <a:spcAft>
                <a:spcPts val="1200"/>
              </a:spcAft>
              <a:buNone/>
            </a:pPr>
            <a:r>
              <a:rPr lang="cs">
                <a:solidFill>
                  <a:srgbClr val="000000"/>
                </a:solidFill>
              </a:rPr>
              <a:t>Ma foi, Monsieur, puisque les choses prennent ce train-là, </a:t>
            </a:r>
            <a:r>
              <a:rPr lang="cs" b="1">
                <a:solidFill>
                  <a:srgbClr val="000000"/>
                </a:solidFill>
              </a:rPr>
              <a:t>je ne voudrais pas les déranger, et je respecterais l'idée qui leur est inspirée à l'un et à l'autre</a:t>
            </a:r>
            <a:r>
              <a:rPr lang="cs">
                <a:solidFill>
                  <a:srgbClr val="000000"/>
                </a:solidFill>
              </a:rPr>
              <a:t> ; il faudra bien qu'ils se parlent souvent tous deux sous ce déguisement, voyons si leur coeur ne les avertirait pas de ce qu'ils valent. Peut-être que Dorante prendra du goût pour ma soeur…</a:t>
            </a:r>
            <a:endParaRPr>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cs">
                <a:solidFill>
                  <a:srgbClr val="0B5394"/>
                </a:solidFill>
              </a:rPr>
              <a:t>Extrait III</a:t>
            </a:r>
            <a:endParaRPr>
              <a:solidFill>
                <a:srgbClr val="0B5394"/>
              </a:solidFill>
            </a:endParaRPr>
          </a:p>
        </p:txBody>
      </p:sp>
      <p:sp>
        <p:nvSpPr>
          <p:cNvPr id="90" name="Google Shape;90;p18"/>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0"/>
              </a:spcAft>
              <a:buNone/>
            </a:pPr>
            <a:r>
              <a:rPr lang="cs">
                <a:solidFill>
                  <a:srgbClr val="5B0F00"/>
                </a:solidFill>
              </a:rPr>
              <a:t>DORANTE</a:t>
            </a:r>
            <a:endParaRPr>
              <a:solidFill>
                <a:srgbClr val="5B0F00"/>
              </a:solidFill>
            </a:endParaRPr>
          </a:p>
          <a:p>
            <a:pPr marL="0" lvl="0" indent="0" algn="l" rtl="0">
              <a:spcBef>
                <a:spcPts val="1200"/>
              </a:spcBef>
              <a:spcAft>
                <a:spcPts val="0"/>
              </a:spcAft>
              <a:buNone/>
            </a:pPr>
            <a:r>
              <a:rPr lang="cs">
                <a:solidFill>
                  <a:srgbClr val="000000"/>
                </a:solidFill>
              </a:rPr>
              <a:t> Je vous assure, Monsieur, que je n'imite personne ; mais sans doute que vous ne venez pas exprès pour me traiter de ridicule, et vous aviez autre chose à me dire, </a:t>
            </a:r>
            <a:r>
              <a:rPr lang="cs" b="1">
                <a:solidFill>
                  <a:srgbClr val="000000"/>
                </a:solidFill>
              </a:rPr>
              <a:t>nous parlions de Lisette, de mon inclination pour elle</a:t>
            </a:r>
            <a:r>
              <a:rPr lang="cs">
                <a:solidFill>
                  <a:srgbClr val="000000"/>
                </a:solidFill>
              </a:rPr>
              <a:t> et de l'intérêt que vous y prenez. </a:t>
            </a:r>
            <a:endParaRPr>
              <a:solidFill>
                <a:srgbClr val="000000"/>
              </a:solidFill>
            </a:endParaRPr>
          </a:p>
          <a:p>
            <a:pPr marL="0" lvl="0" indent="0" algn="l" rtl="0">
              <a:spcBef>
                <a:spcPts val="1200"/>
              </a:spcBef>
              <a:spcAft>
                <a:spcPts val="0"/>
              </a:spcAft>
              <a:buNone/>
            </a:pPr>
            <a:r>
              <a:rPr lang="cs">
                <a:solidFill>
                  <a:srgbClr val="5B0F00"/>
                </a:solidFill>
              </a:rPr>
              <a:t>MARIO</a:t>
            </a:r>
            <a:endParaRPr>
              <a:solidFill>
                <a:srgbClr val="5B0F00"/>
              </a:solidFill>
            </a:endParaRPr>
          </a:p>
          <a:p>
            <a:pPr marL="0" lvl="0" indent="0" algn="l" rtl="0">
              <a:spcBef>
                <a:spcPts val="1200"/>
              </a:spcBef>
              <a:spcAft>
                <a:spcPts val="1200"/>
              </a:spcAft>
              <a:buNone/>
            </a:pPr>
            <a:r>
              <a:rPr lang="cs">
                <a:solidFill>
                  <a:srgbClr val="000000"/>
                </a:solidFill>
              </a:rPr>
              <a:t>Comment, morbleu ! Il y a déjà </a:t>
            </a:r>
            <a:r>
              <a:rPr lang="cs" b="1">
                <a:solidFill>
                  <a:srgbClr val="000000"/>
                </a:solidFill>
              </a:rPr>
              <a:t>un ton de jalousie</a:t>
            </a:r>
            <a:r>
              <a:rPr lang="cs">
                <a:solidFill>
                  <a:srgbClr val="000000"/>
                </a:solidFill>
              </a:rPr>
              <a:t> dans ce que tu me réponds ; modère-toi un peu. Eh bien, tu me disais qu'en supposant que Lisette eût du goût pour toi... Après ? </a:t>
            </a:r>
            <a:endParaRPr>
              <a:solidFill>
                <a:srgbClr val="000000"/>
              </a:solidFill>
            </a:endParaRPr>
          </a:p>
        </p:txBody>
      </p:sp>
      <p:sp>
        <p:nvSpPr>
          <p:cNvPr id="91" name="Google Shape;91;p18"/>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cs">
                <a:solidFill>
                  <a:srgbClr val="5B0F00"/>
                </a:solidFill>
              </a:rPr>
              <a:t>DORANTE</a:t>
            </a:r>
            <a:endParaRPr>
              <a:solidFill>
                <a:srgbClr val="5B0F00"/>
              </a:solidFill>
            </a:endParaRPr>
          </a:p>
          <a:p>
            <a:pPr marL="0" lvl="0" indent="0" algn="l" rtl="0">
              <a:spcBef>
                <a:spcPts val="1200"/>
              </a:spcBef>
              <a:spcAft>
                <a:spcPts val="0"/>
              </a:spcAft>
              <a:buNone/>
            </a:pPr>
            <a:r>
              <a:rPr lang="cs">
                <a:solidFill>
                  <a:schemeClr val="dk1"/>
                </a:solidFill>
              </a:rPr>
              <a:t>Il faudra bien ; mais Monsieur, vous l'aimez donc beaucoup ? </a:t>
            </a:r>
            <a:endParaRPr>
              <a:solidFill>
                <a:schemeClr val="dk1"/>
              </a:solidFill>
            </a:endParaRPr>
          </a:p>
          <a:p>
            <a:pPr marL="0" lvl="0" indent="0" algn="l" rtl="0">
              <a:spcBef>
                <a:spcPts val="1200"/>
              </a:spcBef>
              <a:spcAft>
                <a:spcPts val="0"/>
              </a:spcAft>
              <a:buNone/>
            </a:pPr>
            <a:r>
              <a:rPr lang="cs">
                <a:solidFill>
                  <a:srgbClr val="5B0F00"/>
                </a:solidFill>
              </a:rPr>
              <a:t>MARIO</a:t>
            </a:r>
            <a:endParaRPr>
              <a:solidFill>
                <a:srgbClr val="5B0F00"/>
              </a:solidFill>
            </a:endParaRPr>
          </a:p>
          <a:p>
            <a:pPr marL="0" lvl="0" indent="0" algn="l" rtl="0">
              <a:spcBef>
                <a:spcPts val="1200"/>
              </a:spcBef>
              <a:spcAft>
                <a:spcPts val="1200"/>
              </a:spcAft>
              <a:buNone/>
            </a:pPr>
            <a:r>
              <a:rPr lang="cs" b="1">
                <a:solidFill>
                  <a:schemeClr val="dk1"/>
                </a:solidFill>
              </a:rPr>
              <a:t>Assez pour m'attacher sérieusement à elle</a:t>
            </a:r>
            <a:r>
              <a:rPr lang="cs">
                <a:solidFill>
                  <a:schemeClr val="dk1"/>
                </a:solidFill>
              </a:rPr>
              <a:t>, dès que j'aurai pris de certaines mesures ; comprends-tu ce que cela signifie ? </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9"/>
          <p:cNvSpPr txBox="1">
            <a:spLocks noGrp="1"/>
          </p:cNvSpPr>
          <p:nvPr>
            <p:ph type="title"/>
          </p:nvPr>
        </p:nvSpPr>
        <p:spPr>
          <a:xfrm>
            <a:off x="311700" y="111750"/>
            <a:ext cx="4332300" cy="6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cs">
                <a:solidFill>
                  <a:srgbClr val="0B5394"/>
                </a:solidFill>
              </a:rPr>
              <a:t>Extrait IV</a:t>
            </a:r>
            <a:endParaRPr>
              <a:solidFill>
                <a:srgbClr val="0B5394"/>
              </a:solidFill>
            </a:endParaRPr>
          </a:p>
        </p:txBody>
      </p:sp>
      <p:sp>
        <p:nvSpPr>
          <p:cNvPr id="97" name="Google Shape;97;p19"/>
          <p:cNvSpPr txBox="1">
            <a:spLocks noGrp="1"/>
          </p:cNvSpPr>
          <p:nvPr>
            <p:ph type="body" idx="1"/>
          </p:nvPr>
        </p:nvSpPr>
        <p:spPr>
          <a:xfrm>
            <a:off x="311700" y="750750"/>
            <a:ext cx="3999900" cy="38181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Clr>
                <a:schemeClr val="dk1"/>
              </a:buClr>
              <a:buSzPts val="688"/>
              <a:buFont typeface="Arial"/>
              <a:buNone/>
            </a:pPr>
            <a:r>
              <a:rPr lang="cs" sz="1075">
                <a:solidFill>
                  <a:srgbClr val="5B0F00"/>
                </a:solidFill>
              </a:rPr>
              <a:t>DORANTE</a:t>
            </a:r>
            <a:endParaRPr sz="1075">
              <a:solidFill>
                <a:srgbClr val="5B0F00"/>
              </a:solidFill>
            </a:endParaRPr>
          </a:p>
          <a:p>
            <a:pPr marL="0" lvl="0" indent="0" algn="l" rtl="0">
              <a:lnSpc>
                <a:spcPct val="105000"/>
              </a:lnSpc>
              <a:spcBef>
                <a:spcPts val="1200"/>
              </a:spcBef>
              <a:spcAft>
                <a:spcPts val="0"/>
              </a:spcAft>
              <a:buSzPts val="688"/>
              <a:buNone/>
            </a:pPr>
            <a:r>
              <a:rPr lang="cs" sz="1075">
                <a:solidFill>
                  <a:srgbClr val="000000"/>
                </a:solidFill>
              </a:rPr>
              <a:t>Vos menaces ne me font point de peur. </a:t>
            </a:r>
            <a:endParaRPr sz="1075">
              <a:solidFill>
                <a:srgbClr val="000000"/>
              </a:solidFill>
            </a:endParaRPr>
          </a:p>
          <a:p>
            <a:pPr marL="0" lvl="0" indent="0" algn="l" rtl="0">
              <a:lnSpc>
                <a:spcPct val="105000"/>
              </a:lnSpc>
              <a:spcBef>
                <a:spcPts val="1200"/>
              </a:spcBef>
              <a:spcAft>
                <a:spcPts val="0"/>
              </a:spcAft>
              <a:buSzPts val="688"/>
              <a:buNone/>
            </a:pPr>
            <a:r>
              <a:rPr lang="cs" sz="1075">
                <a:solidFill>
                  <a:srgbClr val="5B0F00"/>
                </a:solidFill>
              </a:rPr>
              <a:t>SILVIA</a:t>
            </a:r>
            <a:endParaRPr sz="1075">
              <a:solidFill>
                <a:srgbClr val="5B0F00"/>
              </a:solidFill>
            </a:endParaRPr>
          </a:p>
          <a:p>
            <a:pPr marL="0" lvl="0" indent="0" algn="l" rtl="0">
              <a:lnSpc>
                <a:spcPct val="105000"/>
              </a:lnSpc>
              <a:spcBef>
                <a:spcPts val="1200"/>
              </a:spcBef>
              <a:spcAft>
                <a:spcPts val="0"/>
              </a:spcAft>
              <a:buSzPts val="688"/>
              <a:buNone/>
            </a:pPr>
            <a:r>
              <a:rPr lang="cs" sz="1075">
                <a:solidFill>
                  <a:srgbClr val="000000"/>
                </a:solidFill>
              </a:rPr>
              <a:t>Et Mario, vous n'y songez donc plus ? </a:t>
            </a:r>
            <a:endParaRPr sz="1075">
              <a:solidFill>
                <a:srgbClr val="000000"/>
              </a:solidFill>
            </a:endParaRPr>
          </a:p>
          <a:p>
            <a:pPr marL="0" lvl="0" indent="0" algn="l" rtl="0">
              <a:lnSpc>
                <a:spcPct val="105000"/>
              </a:lnSpc>
              <a:spcBef>
                <a:spcPts val="1200"/>
              </a:spcBef>
              <a:spcAft>
                <a:spcPts val="0"/>
              </a:spcAft>
              <a:buSzPts val="688"/>
              <a:buNone/>
            </a:pPr>
            <a:r>
              <a:rPr lang="cs" sz="1075">
                <a:solidFill>
                  <a:srgbClr val="5B0F00"/>
                </a:solidFill>
              </a:rPr>
              <a:t>DORANTE</a:t>
            </a:r>
            <a:endParaRPr sz="1075">
              <a:solidFill>
                <a:srgbClr val="5B0F00"/>
              </a:solidFill>
            </a:endParaRPr>
          </a:p>
          <a:p>
            <a:pPr marL="0" lvl="0" indent="0" algn="l" rtl="0">
              <a:lnSpc>
                <a:spcPct val="105000"/>
              </a:lnSpc>
              <a:spcBef>
                <a:spcPts val="1200"/>
              </a:spcBef>
              <a:spcAft>
                <a:spcPts val="0"/>
              </a:spcAft>
              <a:buSzPts val="688"/>
              <a:buNone/>
            </a:pPr>
            <a:r>
              <a:rPr lang="cs" sz="1075">
                <a:solidFill>
                  <a:srgbClr val="000000"/>
                </a:solidFill>
              </a:rPr>
              <a:t>Non, Lisette ; </a:t>
            </a:r>
            <a:r>
              <a:rPr lang="cs" sz="1075" b="1">
                <a:solidFill>
                  <a:srgbClr val="000000"/>
                </a:solidFill>
              </a:rPr>
              <a:t>Mario ne m'alarme plus, vous ne l'aimez point, </a:t>
            </a:r>
            <a:r>
              <a:rPr lang="cs" sz="1075">
                <a:solidFill>
                  <a:srgbClr val="000000"/>
                </a:solidFill>
              </a:rPr>
              <a:t>vous ne pouvez plus me tromper, vous avez le coeur vrai, vous êtes sensible à ma tendresse : je ne saurais en douter au transport qui m'a pris, j'en suis sûr, et vous ne sauriez plus m'ôter cette certitude-là. </a:t>
            </a:r>
            <a:endParaRPr sz="1075">
              <a:solidFill>
                <a:srgbClr val="000000"/>
              </a:solidFill>
            </a:endParaRPr>
          </a:p>
          <a:p>
            <a:pPr marL="0" lvl="0" indent="0" algn="l" rtl="0">
              <a:lnSpc>
                <a:spcPct val="105000"/>
              </a:lnSpc>
              <a:spcBef>
                <a:spcPts val="1200"/>
              </a:spcBef>
              <a:spcAft>
                <a:spcPts val="0"/>
              </a:spcAft>
              <a:buSzPts val="688"/>
              <a:buNone/>
            </a:pPr>
            <a:r>
              <a:rPr lang="cs" sz="1075">
                <a:solidFill>
                  <a:srgbClr val="5B0F00"/>
                </a:solidFill>
              </a:rPr>
              <a:t>SILVIA</a:t>
            </a:r>
            <a:endParaRPr sz="1075">
              <a:solidFill>
                <a:srgbClr val="5B0F00"/>
              </a:solidFill>
            </a:endParaRPr>
          </a:p>
          <a:p>
            <a:pPr marL="0" lvl="0" indent="0" algn="l" rtl="0">
              <a:lnSpc>
                <a:spcPct val="105000"/>
              </a:lnSpc>
              <a:spcBef>
                <a:spcPts val="1200"/>
              </a:spcBef>
              <a:spcAft>
                <a:spcPts val="0"/>
              </a:spcAft>
              <a:buSzPts val="688"/>
              <a:buNone/>
            </a:pPr>
            <a:r>
              <a:rPr lang="cs" sz="1075">
                <a:solidFill>
                  <a:srgbClr val="000000"/>
                </a:solidFill>
              </a:rPr>
              <a:t>Oh, je n'y tâcherai point, gardez-là, nous verrons ce que vous en ferez. </a:t>
            </a:r>
            <a:endParaRPr sz="1075">
              <a:solidFill>
                <a:srgbClr val="000000"/>
              </a:solidFill>
            </a:endParaRPr>
          </a:p>
          <a:p>
            <a:pPr marL="0" lvl="0" indent="0" algn="l" rtl="0">
              <a:lnSpc>
                <a:spcPct val="105000"/>
              </a:lnSpc>
              <a:spcBef>
                <a:spcPts val="1200"/>
              </a:spcBef>
              <a:spcAft>
                <a:spcPts val="0"/>
              </a:spcAft>
              <a:buSzPts val="688"/>
              <a:buNone/>
            </a:pPr>
            <a:r>
              <a:rPr lang="cs" sz="1075">
                <a:solidFill>
                  <a:srgbClr val="5B0F00"/>
                </a:solidFill>
              </a:rPr>
              <a:t>DORANTE</a:t>
            </a:r>
            <a:endParaRPr sz="1075">
              <a:solidFill>
                <a:srgbClr val="5B0F00"/>
              </a:solidFill>
            </a:endParaRPr>
          </a:p>
          <a:p>
            <a:pPr marL="0" lvl="0" indent="0" algn="l" rtl="0">
              <a:lnSpc>
                <a:spcPct val="105000"/>
              </a:lnSpc>
              <a:spcBef>
                <a:spcPts val="1200"/>
              </a:spcBef>
              <a:spcAft>
                <a:spcPts val="1200"/>
              </a:spcAft>
              <a:buSzPts val="688"/>
              <a:buNone/>
            </a:pPr>
            <a:r>
              <a:rPr lang="cs" sz="1075">
                <a:solidFill>
                  <a:srgbClr val="000000"/>
                </a:solidFill>
              </a:rPr>
              <a:t>Ne consentez-vous pas d'être à moi ? </a:t>
            </a:r>
            <a:endParaRPr sz="1075">
              <a:solidFill>
                <a:srgbClr val="000000"/>
              </a:solidFill>
            </a:endParaRPr>
          </a:p>
        </p:txBody>
      </p:sp>
      <p:sp>
        <p:nvSpPr>
          <p:cNvPr id="98" name="Google Shape;98;p19"/>
          <p:cNvSpPr txBox="1">
            <a:spLocks noGrp="1"/>
          </p:cNvSpPr>
          <p:nvPr>
            <p:ph type="body" idx="2"/>
          </p:nvPr>
        </p:nvSpPr>
        <p:spPr>
          <a:xfrm>
            <a:off x="4832400" y="111750"/>
            <a:ext cx="3999900" cy="49200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SzPts val="688"/>
              <a:buNone/>
            </a:pPr>
            <a:r>
              <a:rPr lang="cs" sz="975">
                <a:solidFill>
                  <a:srgbClr val="5B0F00"/>
                </a:solidFill>
              </a:rPr>
              <a:t>SILVIA</a:t>
            </a:r>
            <a:endParaRPr sz="975">
              <a:solidFill>
                <a:srgbClr val="5B0F00"/>
              </a:solidFill>
            </a:endParaRPr>
          </a:p>
          <a:p>
            <a:pPr marL="0" lvl="0" indent="0" algn="l" rtl="0">
              <a:lnSpc>
                <a:spcPct val="105000"/>
              </a:lnSpc>
              <a:spcBef>
                <a:spcPts val="1200"/>
              </a:spcBef>
              <a:spcAft>
                <a:spcPts val="0"/>
              </a:spcAft>
              <a:buSzPts val="688"/>
              <a:buNone/>
            </a:pPr>
            <a:r>
              <a:rPr lang="cs" sz="975" b="1">
                <a:solidFill>
                  <a:srgbClr val="000000"/>
                </a:solidFill>
              </a:rPr>
              <a:t>Quoi, vous m'épouserez malgré ce que vous êtes, malgré la colère d'un père, malgré votre fortune</a:t>
            </a:r>
            <a:r>
              <a:rPr lang="cs" sz="975">
                <a:solidFill>
                  <a:srgbClr val="000000"/>
                </a:solidFill>
              </a:rPr>
              <a:t> ? </a:t>
            </a:r>
            <a:endParaRPr sz="975">
              <a:solidFill>
                <a:srgbClr val="000000"/>
              </a:solidFill>
            </a:endParaRPr>
          </a:p>
          <a:p>
            <a:pPr marL="0" lvl="0" indent="0" algn="l" rtl="0">
              <a:lnSpc>
                <a:spcPct val="105000"/>
              </a:lnSpc>
              <a:spcBef>
                <a:spcPts val="1200"/>
              </a:spcBef>
              <a:spcAft>
                <a:spcPts val="0"/>
              </a:spcAft>
              <a:buSzPts val="688"/>
              <a:buNone/>
            </a:pPr>
            <a:r>
              <a:rPr lang="cs" sz="975">
                <a:solidFill>
                  <a:srgbClr val="5B0F00"/>
                </a:solidFill>
              </a:rPr>
              <a:t>DORANTE</a:t>
            </a:r>
            <a:endParaRPr sz="975">
              <a:solidFill>
                <a:srgbClr val="5B0F00"/>
              </a:solidFill>
            </a:endParaRPr>
          </a:p>
          <a:p>
            <a:pPr marL="0" lvl="0" indent="0" algn="l" rtl="0">
              <a:lnSpc>
                <a:spcPct val="105000"/>
              </a:lnSpc>
              <a:spcBef>
                <a:spcPts val="1200"/>
              </a:spcBef>
              <a:spcAft>
                <a:spcPts val="0"/>
              </a:spcAft>
              <a:buSzPts val="688"/>
              <a:buNone/>
            </a:pPr>
            <a:r>
              <a:rPr lang="cs" sz="975">
                <a:solidFill>
                  <a:srgbClr val="000000"/>
                </a:solidFill>
              </a:rPr>
              <a:t>Mon père me pardonnera dès qu'il vous aura vue, ma fortune nous suffit à tous deux, et le mérite vaut bien la naissance : ne disputons point, </a:t>
            </a:r>
            <a:r>
              <a:rPr lang="cs" sz="975" b="1">
                <a:solidFill>
                  <a:srgbClr val="000000"/>
                </a:solidFill>
              </a:rPr>
              <a:t>car je ne changerai jamais</a:t>
            </a:r>
            <a:endParaRPr sz="975" b="1">
              <a:solidFill>
                <a:srgbClr val="000000"/>
              </a:solidFill>
            </a:endParaRPr>
          </a:p>
          <a:p>
            <a:pPr marL="0" lvl="0" indent="0" algn="l" rtl="0">
              <a:lnSpc>
                <a:spcPct val="105000"/>
              </a:lnSpc>
              <a:spcBef>
                <a:spcPts val="1200"/>
              </a:spcBef>
              <a:spcAft>
                <a:spcPts val="0"/>
              </a:spcAft>
              <a:buSzPts val="688"/>
              <a:buNone/>
            </a:pPr>
            <a:r>
              <a:rPr lang="cs" sz="975">
                <a:solidFill>
                  <a:srgbClr val="5B0F00"/>
                </a:solidFill>
              </a:rPr>
              <a:t>SILVIA</a:t>
            </a:r>
            <a:endParaRPr sz="975">
              <a:solidFill>
                <a:srgbClr val="5B0F00"/>
              </a:solidFill>
            </a:endParaRPr>
          </a:p>
          <a:p>
            <a:pPr marL="0" lvl="0" indent="0" algn="l" rtl="0">
              <a:lnSpc>
                <a:spcPct val="105000"/>
              </a:lnSpc>
              <a:spcBef>
                <a:spcPts val="1200"/>
              </a:spcBef>
              <a:spcAft>
                <a:spcPts val="0"/>
              </a:spcAft>
              <a:buSzPts val="688"/>
              <a:buNone/>
            </a:pPr>
            <a:r>
              <a:rPr lang="cs" sz="975">
                <a:solidFill>
                  <a:srgbClr val="000000"/>
                </a:solidFill>
              </a:rPr>
              <a:t>Il ne changera jamais ! Savez-vous bien que vous me charmez, Dorante ? </a:t>
            </a:r>
            <a:endParaRPr sz="975">
              <a:solidFill>
                <a:srgbClr val="000000"/>
              </a:solidFill>
            </a:endParaRPr>
          </a:p>
          <a:p>
            <a:pPr marL="0" lvl="0" indent="0" algn="l" rtl="0">
              <a:lnSpc>
                <a:spcPct val="105000"/>
              </a:lnSpc>
              <a:spcBef>
                <a:spcPts val="1200"/>
              </a:spcBef>
              <a:spcAft>
                <a:spcPts val="0"/>
              </a:spcAft>
              <a:buSzPts val="688"/>
              <a:buNone/>
            </a:pPr>
            <a:r>
              <a:rPr lang="cs" sz="975">
                <a:solidFill>
                  <a:srgbClr val="5B0F00"/>
                </a:solidFill>
              </a:rPr>
              <a:t>DORANTE</a:t>
            </a:r>
            <a:endParaRPr sz="975">
              <a:solidFill>
                <a:srgbClr val="5B0F00"/>
              </a:solidFill>
            </a:endParaRPr>
          </a:p>
          <a:p>
            <a:pPr marL="0" lvl="0" indent="0" algn="l" rtl="0">
              <a:lnSpc>
                <a:spcPct val="105000"/>
              </a:lnSpc>
              <a:spcBef>
                <a:spcPts val="1200"/>
              </a:spcBef>
              <a:spcAft>
                <a:spcPts val="0"/>
              </a:spcAft>
              <a:buSzPts val="688"/>
              <a:buNone/>
            </a:pPr>
            <a:r>
              <a:rPr lang="cs" sz="975">
                <a:solidFill>
                  <a:srgbClr val="000000"/>
                </a:solidFill>
              </a:rPr>
              <a:t>Ne gênez donc plus votre tendresse, et laissez-la répondre... </a:t>
            </a:r>
            <a:endParaRPr sz="975">
              <a:solidFill>
                <a:srgbClr val="000000"/>
              </a:solidFill>
            </a:endParaRPr>
          </a:p>
          <a:p>
            <a:pPr marL="0" lvl="0" indent="0" algn="l" rtl="0">
              <a:lnSpc>
                <a:spcPct val="105000"/>
              </a:lnSpc>
              <a:spcBef>
                <a:spcPts val="1200"/>
              </a:spcBef>
              <a:spcAft>
                <a:spcPts val="0"/>
              </a:spcAft>
              <a:buSzPts val="688"/>
              <a:buNone/>
            </a:pPr>
            <a:r>
              <a:rPr lang="cs" sz="975">
                <a:solidFill>
                  <a:srgbClr val="5B0F00"/>
                </a:solidFill>
              </a:rPr>
              <a:t>SILVIA</a:t>
            </a:r>
            <a:endParaRPr sz="975">
              <a:solidFill>
                <a:srgbClr val="5B0F00"/>
              </a:solidFill>
            </a:endParaRPr>
          </a:p>
          <a:p>
            <a:pPr marL="0" lvl="0" indent="0" algn="l" rtl="0">
              <a:lnSpc>
                <a:spcPct val="105000"/>
              </a:lnSpc>
              <a:spcBef>
                <a:spcPts val="1200"/>
              </a:spcBef>
              <a:spcAft>
                <a:spcPts val="0"/>
              </a:spcAft>
              <a:buSzPts val="688"/>
              <a:buNone/>
            </a:pPr>
            <a:r>
              <a:rPr lang="cs" sz="975">
                <a:solidFill>
                  <a:srgbClr val="000000"/>
                </a:solidFill>
              </a:rPr>
              <a:t>Enfin, j'en suis venue à bout ; vous... Vous ne changerez jamais ? </a:t>
            </a:r>
            <a:endParaRPr sz="975">
              <a:solidFill>
                <a:srgbClr val="000000"/>
              </a:solidFill>
            </a:endParaRPr>
          </a:p>
          <a:p>
            <a:pPr marL="0" lvl="0" indent="0" algn="l" rtl="0">
              <a:lnSpc>
                <a:spcPct val="105000"/>
              </a:lnSpc>
              <a:spcBef>
                <a:spcPts val="1200"/>
              </a:spcBef>
              <a:spcAft>
                <a:spcPts val="0"/>
              </a:spcAft>
              <a:buSzPts val="688"/>
              <a:buNone/>
            </a:pPr>
            <a:r>
              <a:rPr lang="cs" sz="975">
                <a:solidFill>
                  <a:srgbClr val="5B0F00"/>
                </a:solidFill>
              </a:rPr>
              <a:t>DORANTE</a:t>
            </a:r>
            <a:endParaRPr sz="975">
              <a:solidFill>
                <a:srgbClr val="5B0F00"/>
              </a:solidFill>
            </a:endParaRPr>
          </a:p>
          <a:p>
            <a:pPr marL="0" lvl="0" indent="0" algn="l" rtl="0">
              <a:lnSpc>
                <a:spcPct val="105000"/>
              </a:lnSpc>
              <a:spcBef>
                <a:spcPts val="1200"/>
              </a:spcBef>
              <a:spcAft>
                <a:spcPts val="0"/>
              </a:spcAft>
              <a:buSzPts val="688"/>
              <a:buNone/>
            </a:pPr>
            <a:r>
              <a:rPr lang="cs" sz="975">
                <a:solidFill>
                  <a:srgbClr val="000000"/>
                </a:solidFill>
              </a:rPr>
              <a:t>Non, ma chère Lisette. </a:t>
            </a:r>
            <a:endParaRPr sz="975">
              <a:solidFill>
                <a:srgbClr val="000000"/>
              </a:solidFill>
            </a:endParaRPr>
          </a:p>
          <a:p>
            <a:pPr marL="0" lvl="0" indent="0" algn="l" rtl="0">
              <a:lnSpc>
                <a:spcPct val="105000"/>
              </a:lnSpc>
              <a:spcBef>
                <a:spcPts val="1200"/>
              </a:spcBef>
              <a:spcAft>
                <a:spcPts val="0"/>
              </a:spcAft>
              <a:buSzPts val="688"/>
              <a:buNone/>
            </a:pPr>
            <a:r>
              <a:rPr lang="cs" sz="975">
                <a:solidFill>
                  <a:srgbClr val="5B0F00"/>
                </a:solidFill>
              </a:rPr>
              <a:t>SILVIA</a:t>
            </a:r>
            <a:endParaRPr sz="975">
              <a:solidFill>
                <a:srgbClr val="5B0F00"/>
              </a:solidFill>
            </a:endParaRPr>
          </a:p>
          <a:p>
            <a:pPr marL="0" lvl="0" indent="0" algn="l" rtl="0">
              <a:lnSpc>
                <a:spcPct val="105000"/>
              </a:lnSpc>
              <a:spcBef>
                <a:spcPts val="1200"/>
              </a:spcBef>
              <a:spcAft>
                <a:spcPts val="1200"/>
              </a:spcAft>
              <a:buSzPts val="688"/>
              <a:buNone/>
            </a:pPr>
            <a:r>
              <a:rPr lang="cs" sz="975">
                <a:solidFill>
                  <a:srgbClr val="000000"/>
                </a:solidFill>
              </a:rPr>
              <a:t>Que d'amour !</a:t>
            </a:r>
            <a:endParaRPr sz="975">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cs"/>
              <a:t>Sources</a:t>
            </a:r>
            <a:endParaRPr/>
          </a:p>
        </p:txBody>
      </p:sp>
      <p:sp>
        <p:nvSpPr>
          <p:cNvPr id="104" name="Google Shape;104;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cs" u="sng" dirty="0">
                <a:solidFill>
                  <a:schemeClr val="hlink"/>
                </a:solidFill>
                <a:hlinkClick r:id="rId3"/>
              </a:rPr>
              <a:t>https://www.bacdefrancais.net/jeu-amour-hasard-marivaux-resume.php</a:t>
            </a:r>
            <a:endParaRPr dirty="0"/>
          </a:p>
          <a:p>
            <a:pPr marL="0" lvl="0" indent="0" algn="l" rtl="0">
              <a:spcBef>
                <a:spcPts val="1200"/>
              </a:spcBef>
              <a:spcAft>
                <a:spcPts val="0"/>
              </a:spcAft>
              <a:buNone/>
            </a:pPr>
            <a:r>
              <a:rPr lang="cs" u="sng" dirty="0">
                <a:solidFill>
                  <a:schemeClr val="hlink"/>
                </a:solidFill>
                <a:hlinkClick r:id="rId4"/>
              </a:rPr>
              <a:t>https://www.lesresumes.com/litterature/marivaux-le-jeu-de-lamour-et-du-hasard-resume-personnages-et-analyse/</a:t>
            </a:r>
            <a:endParaRPr dirty="0"/>
          </a:p>
          <a:p>
            <a:pPr marL="0" lvl="0" indent="0" algn="l" rtl="0">
              <a:spcBef>
                <a:spcPts val="1200"/>
              </a:spcBef>
              <a:spcAft>
                <a:spcPts val="0"/>
              </a:spcAft>
              <a:buNone/>
            </a:pPr>
            <a:r>
              <a:rPr lang="cs" u="sng" dirty="0">
                <a:solidFill>
                  <a:schemeClr val="hlink"/>
                </a:solidFill>
                <a:hlinkClick r:id="rId5"/>
              </a:rPr>
              <a:t>https://www.maxicours.com/se/cours/marivaux-le-jeu-de-l-amour-et-du-hasard-1760/</a:t>
            </a:r>
            <a:endParaRPr dirty="0"/>
          </a:p>
          <a:p>
            <a:pPr marL="0" lvl="0" indent="0" algn="l" rtl="0">
              <a:spcBef>
                <a:spcPts val="1200"/>
              </a:spcBef>
              <a:spcAft>
                <a:spcPts val="0"/>
              </a:spcAft>
              <a:buNone/>
            </a:pPr>
            <a:r>
              <a:rPr lang="cs" u="sng" dirty="0">
                <a:solidFill>
                  <a:schemeClr val="hlink"/>
                </a:solidFill>
                <a:hlinkClick r:id="rId6"/>
              </a:rPr>
              <a:t>https://fr.wikipedia.org/wiki/Le_Jeu_de_l%27amour_et_du_hasard</a:t>
            </a:r>
            <a:endParaRPr dirty="0"/>
          </a:p>
          <a:p>
            <a:pPr marL="0" lvl="0" indent="0" algn="l" rtl="0">
              <a:spcBef>
                <a:spcPts val="1200"/>
              </a:spcBef>
              <a:spcAft>
                <a:spcPts val="0"/>
              </a:spcAft>
              <a:buNone/>
            </a:pPr>
            <a:r>
              <a:rPr lang="cs" u="sng" dirty="0">
                <a:solidFill>
                  <a:schemeClr val="hlink"/>
                </a:solidFill>
                <a:hlinkClick r:id="rId7"/>
              </a:rPr>
              <a:t>https://fr.wikipedia.org/wiki/Marivaux</a:t>
            </a:r>
            <a:endParaRPr dirty="0"/>
          </a:p>
          <a:p>
            <a:pPr marL="0" lvl="0" indent="0" algn="l" rtl="0">
              <a:spcBef>
                <a:spcPts val="1200"/>
              </a:spcBef>
              <a:spcAft>
                <a:spcPts val="0"/>
              </a:spcAft>
              <a:buNone/>
            </a:pPr>
            <a:endParaRPr dirty="0"/>
          </a:p>
          <a:p>
            <a:pPr marL="0" lvl="0" indent="0" algn="l" rtl="0">
              <a:spcBef>
                <a:spcPts val="1200"/>
              </a:spcBef>
              <a:spcAft>
                <a:spcPts val="0"/>
              </a:spcAft>
              <a:buNone/>
            </a:pPr>
            <a:endParaRPr dirty="0"/>
          </a:p>
          <a:p>
            <a:pPr marL="0" lvl="0" indent="0" algn="l" rtl="0">
              <a:spcBef>
                <a:spcPts val="1200"/>
              </a:spcBef>
              <a:spcAft>
                <a:spcPts val="1200"/>
              </a:spcAft>
              <a:buNone/>
            </a:pP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1176</Words>
  <Application>Microsoft Office PowerPoint</Application>
  <PresentationFormat>Předvádění na obrazovce (16:9)</PresentationFormat>
  <Paragraphs>124</Paragraphs>
  <Slides>8</Slides>
  <Notes>8</Notes>
  <HiddenSlides>0</HiddenSlides>
  <MMClips>0</MMClips>
  <ScaleCrop>false</ScaleCrop>
  <HeadingPairs>
    <vt:vector size="6" baseType="variant">
      <vt:variant>
        <vt:lpstr>Použitá písma</vt:lpstr>
      </vt:variant>
      <vt:variant>
        <vt:i4>1</vt:i4>
      </vt:variant>
      <vt:variant>
        <vt:lpstr>Motiv</vt:lpstr>
      </vt:variant>
      <vt:variant>
        <vt:i4>1</vt:i4>
      </vt:variant>
      <vt:variant>
        <vt:lpstr>Nadpisy snímků</vt:lpstr>
      </vt:variant>
      <vt:variant>
        <vt:i4>8</vt:i4>
      </vt:variant>
    </vt:vector>
  </HeadingPairs>
  <TitlesOfParts>
    <vt:vector size="10" baseType="lpstr">
      <vt:lpstr>Arial</vt:lpstr>
      <vt:lpstr>Simple Light</vt:lpstr>
      <vt:lpstr>Le Jeu de l’amour et du hasard</vt:lpstr>
      <vt:lpstr>Pierre Carlet de Chamblain de Marivaux (1688 - 1763) </vt:lpstr>
      <vt:lpstr>Le Jeu de l’amour et du hasard</vt:lpstr>
      <vt:lpstr>Extrait I</vt:lpstr>
      <vt:lpstr>Extrait II</vt:lpstr>
      <vt:lpstr>Extrait III</vt:lpstr>
      <vt:lpstr>Extrait IV</vt:lpstr>
      <vt:lpstr>Sources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Jeu de l’amour et du hasard</dc:title>
  <dc:creator>Radimská Jitka prof. PhDr. Dr.</dc:creator>
  <cp:lastModifiedBy>Radimská Jitka prof. PhDr. Dr.</cp:lastModifiedBy>
  <cp:revision>1</cp:revision>
  <dcterms:modified xsi:type="dcterms:W3CDTF">2021-12-16T11:36:17Z</dcterms:modified>
</cp:coreProperties>
</file>