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9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57" r:id="rId2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DA2F8E2-5051-497F-8076-2F88A2A80E98}" type="slidenum">
              <a:rPr lang="en-US" altLang="cs-CZ" sz="1200"/>
              <a:pPr/>
              <a:t>1</a:t>
            </a:fld>
            <a:endParaRPr lang="en-US" altLang="cs-CZ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9577539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E0DDF65-9838-4A93-ADBF-3D04463D373E}" type="slidenum">
              <a:rPr lang="en-US" altLang="cs-CZ" sz="1200"/>
              <a:pPr/>
              <a:t>11</a:t>
            </a:fld>
            <a:endParaRPr lang="en-US" altLang="cs-CZ" sz="120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44070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72357E-9200-4F2C-9CB8-7FAAC27E2599}" type="slidenum">
              <a:rPr lang="en-US" altLang="cs-CZ" sz="1200"/>
              <a:pPr/>
              <a:t>12</a:t>
            </a:fld>
            <a:endParaRPr lang="en-US" altLang="cs-CZ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cs-CZ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4724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E25DF6E-8DA3-4540-819D-520400637D3D}" type="slidenum">
              <a:rPr lang="en-US" altLang="cs-CZ" sz="1200"/>
              <a:pPr/>
              <a:t>13</a:t>
            </a:fld>
            <a:endParaRPr lang="en-US" altLang="cs-CZ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957755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7361509-DF87-441F-9295-2302D0245FF4}" type="slidenum">
              <a:rPr lang="en-US" altLang="cs-CZ" sz="1200"/>
              <a:pPr/>
              <a:t>14</a:t>
            </a:fld>
            <a:endParaRPr lang="en-US" altLang="cs-CZ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 i="1" smtClean="0"/>
          </a:p>
        </p:txBody>
      </p:sp>
    </p:spTree>
    <p:extLst>
      <p:ext uri="{BB962C8B-B14F-4D97-AF65-F5344CB8AC3E}">
        <p14:creationId xmlns:p14="http://schemas.microsoft.com/office/powerpoint/2010/main" val="3014293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8F23815-99D5-49CC-8EA1-0873393C2886}" type="slidenum">
              <a:rPr lang="en-US" altLang="cs-CZ" sz="1200"/>
              <a:pPr/>
              <a:t>15</a:t>
            </a:fld>
            <a:endParaRPr lang="en-US" altLang="cs-CZ" sz="120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4050752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176DAA4-DED3-4678-B072-44210D911049}" type="slidenum">
              <a:rPr lang="en-US" altLang="cs-CZ" sz="1200"/>
              <a:pPr/>
              <a:t>16</a:t>
            </a:fld>
            <a:endParaRPr lang="en-US" altLang="cs-CZ" sz="120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5565814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571BBAA-AD8C-4579-860D-C60141E034DD}" type="slidenum">
              <a:rPr lang="en-US" altLang="cs-CZ" sz="1200"/>
              <a:pPr/>
              <a:t>17</a:t>
            </a:fld>
            <a:endParaRPr lang="en-US" altLang="cs-CZ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4422879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55D89D2-2D5C-4923-B570-03D53A3C6624}" type="slidenum">
              <a:rPr lang="en-US" altLang="cs-CZ" sz="1200"/>
              <a:pPr/>
              <a:t>18</a:t>
            </a:fld>
            <a:endParaRPr lang="en-US" altLang="cs-CZ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8049045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2252A3-9C5F-4D41-8FFC-CCD519BCDD86}" type="slidenum">
              <a:rPr lang="en-US" altLang="cs-CZ" sz="1200"/>
              <a:pPr/>
              <a:t>19</a:t>
            </a:fld>
            <a:endParaRPr lang="en-US" altLang="cs-CZ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1054215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E1413D7-7717-424A-BDC8-F6E7128BBD8A}" type="slidenum">
              <a:rPr lang="en-US" altLang="cs-CZ" sz="1200"/>
              <a:pPr/>
              <a:t>20</a:t>
            </a:fld>
            <a:endParaRPr lang="en-US" altLang="cs-CZ" sz="120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4145545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7A3F055-DB8B-4C86-8495-5370CC8BC858}" type="slidenum">
              <a:rPr lang="en-US" altLang="cs-CZ" sz="1200"/>
              <a:pPr/>
              <a:t>3</a:t>
            </a:fld>
            <a:endParaRPr lang="en-US" altLang="cs-CZ" sz="12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1199816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9CC451C-7281-4B18-ABD5-734C43CF9144}" type="slidenum">
              <a:rPr lang="en-US" altLang="cs-CZ" sz="1200"/>
              <a:pPr/>
              <a:t>21</a:t>
            </a:fld>
            <a:endParaRPr lang="en-US" altLang="cs-CZ" sz="120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42132239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F4F5D31-4EF5-4132-A3BA-6234F6677B43}" type="slidenum">
              <a:rPr lang="en-US" altLang="cs-CZ" sz="1200"/>
              <a:pPr/>
              <a:t>22</a:t>
            </a:fld>
            <a:endParaRPr lang="en-US" altLang="cs-CZ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0236145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0D99866-2EBE-47F3-A81F-14A1AE2B93B2}" type="slidenum">
              <a:rPr lang="en-US" altLang="cs-CZ" sz="1200"/>
              <a:pPr/>
              <a:t>23</a:t>
            </a:fld>
            <a:endParaRPr lang="en-US" altLang="cs-CZ" sz="120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3216731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511BCCC-C698-45F7-9C10-F6C850BF6DC6}" type="slidenum">
              <a:rPr lang="en-US" altLang="cs-CZ" sz="1200"/>
              <a:pPr/>
              <a:t>24</a:t>
            </a:fld>
            <a:endParaRPr lang="en-US" altLang="cs-CZ" sz="120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cs-CZ" smtClean="0"/>
          </a:p>
          <a:p>
            <a:pPr eaLnBrk="1"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26061388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C17DD37-F8FA-4193-82F2-872D45B42051}" type="slidenum">
              <a:rPr lang="en-US" altLang="cs-CZ" sz="1200"/>
              <a:pPr/>
              <a:t>25</a:t>
            </a:fld>
            <a:endParaRPr lang="en-US" altLang="cs-CZ" sz="120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5777474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EBF1FD8-5847-41A1-A9A3-EE5F1784450D}" type="slidenum">
              <a:rPr lang="en-US" altLang="cs-CZ" sz="1200"/>
              <a:pPr/>
              <a:t>26</a:t>
            </a:fld>
            <a:endParaRPr lang="en-US" altLang="cs-CZ" sz="120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2467253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FA6FC9B-E99D-41E6-8511-1B8FF8AA77BB}" type="slidenum">
              <a:rPr lang="en-US" altLang="cs-CZ" sz="1200"/>
              <a:pPr/>
              <a:t>4</a:t>
            </a:fld>
            <a:endParaRPr lang="en-US" altLang="cs-CZ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5546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93830C3-8E6E-4EA4-9468-8254E31D6EA4}" type="slidenum">
              <a:rPr lang="en-US" altLang="cs-CZ" sz="1200"/>
              <a:pPr/>
              <a:t>5</a:t>
            </a:fld>
            <a:endParaRPr lang="en-US" altLang="cs-CZ" sz="12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85491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8B3D810-A775-491A-804C-7FF0490D6CE9}" type="slidenum">
              <a:rPr lang="en-US" altLang="cs-CZ" sz="1200"/>
              <a:pPr/>
              <a:t>6</a:t>
            </a:fld>
            <a:endParaRPr lang="en-US" altLang="cs-CZ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184595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FCA7FE1-34AD-42BD-8A6A-D12018C5AC82}" type="slidenum">
              <a:rPr lang="en-US" altLang="cs-CZ" sz="1200"/>
              <a:pPr/>
              <a:t>7</a:t>
            </a:fld>
            <a:endParaRPr lang="en-US" altLang="cs-CZ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114274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D18BBD1-6FD2-4BFC-B1B1-67E192014464}" type="slidenum">
              <a:rPr lang="en-US" altLang="cs-CZ" sz="1200"/>
              <a:pPr/>
              <a:t>8</a:t>
            </a:fld>
            <a:endParaRPr lang="en-US" altLang="cs-CZ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929236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8CD318B-4B9E-4564-ADE0-E7F8CA8647D3}" type="slidenum">
              <a:rPr lang="en-US" altLang="cs-CZ" sz="1200"/>
              <a:pPr/>
              <a:t>9</a:t>
            </a:fld>
            <a:endParaRPr lang="en-US" altLang="cs-CZ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383266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B3F2605-3829-47B9-B8A3-D7C40133B03C}" type="slidenum">
              <a:rPr lang="en-US" altLang="cs-CZ" sz="1200"/>
              <a:pPr/>
              <a:t>10</a:t>
            </a:fld>
            <a:endParaRPr lang="en-US" altLang="cs-CZ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4104644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03.03.2019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03.03.2019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1985" y="2520421"/>
            <a:ext cx="8569431" cy="1260210"/>
          </a:xfrm>
        </p:spPr>
        <p:txBody>
          <a:bodyPr anchor="ctr"/>
          <a:lstStyle/>
          <a:p>
            <a:pPr eaLnBrk="1" hangingPunct="1"/>
            <a:r>
              <a:rPr lang="en-US" altLang="cs-CZ" sz="4851"/>
              <a:t>Data Quality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18111" y="4284715"/>
            <a:ext cx="7057178" cy="1932323"/>
          </a:xfrm>
        </p:spPr>
        <p:txBody>
          <a:bodyPr/>
          <a:lstStyle/>
          <a:p>
            <a:pPr eaLnBrk="1" hangingPunct="1"/>
            <a:endParaRPr lang="en-US" altLang="cs-CZ" sz="3528"/>
          </a:p>
        </p:txBody>
      </p:sp>
    </p:spTree>
    <p:extLst>
      <p:ext uri="{BB962C8B-B14F-4D97-AF65-F5344CB8AC3E}">
        <p14:creationId xmlns:p14="http://schemas.microsoft.com/office/powerpoint/2010/main" val="82096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Weight Impact</a:t>
            </a:r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5934798" y="1848309"/>
            <a:ext cx="4200701" cy="416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9063" indent="-1190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46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cs-CZ" sz="2646"/>
              <a:t>After the issues are initially identified: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Some issues are more critical than others 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Weights are not priorities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Assign a weighting factor (1-5)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Weighting factors SHOULD change by project</a:t>
            </a:r>
          </a:p>
        </p:txBody>
      </p:sp>
      <p:sp>
        <p:nvSpPr>
          <p:cNvPr id="21508" name="Rectangle 21"/>
          <p:cNvSpPr>
            <a:spLocks noChangeArrowheads="1"/>
          </p:cNvSpPr>
          <p:nvPr/>
        </p:nvSpPr>
        <p:spPr bwMode="auto">
          <a:xfrm>
            <a:off x="4506560" y="3024505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2-Weight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/Impact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21509" name="Line 22"/>
          <p:cNvSpPr>
            <a:spLocks noChangeShapeType="1"/>
          </p:cNvSpPr>
          <p:nvPr/>
        </p:nvSpPr>
        <p:spPr bwMode="auto">
          <a:xfrm flipV="1">
            <a:off x="2322195" y="3780631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510" name="Line 23"/>
          <p:cNvSpPr>
            <a:spLocks noChangeShapeType="1"/>
          </p:cNvSpPr>
          <p:nvPr/>
        </p:nvSpPr>
        <p:spPr bwMode="auto">
          <a:xfrm flipV="1">
            <a:off x="4086490" y="3528589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1511" name="Picture 24" descr="M:\Marketing\Standard Graphics\Neely\SP_Data Prep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39273" r="59892" b="27731"/>
          <a:stretch>
            <a:fillRect/>
          </a:stretch>
        </p:blipFill>
        <p:spPr bwMode="auto">
          <a:xfrm>
            <a:off x="557901" y="2436406"/>
            <a:ext cx="1841307" cy="243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25"/>
          <p:cNvSpPr txBox="1">
            <a:spLocks noChangeArrowheads="1"/>
          </p:cNvSpPr>
          <p:nvPr/>
        </p:nvSpPr>
        <p:spPr bwMode="auto">
          <a:xfrm>
            <a:off x="708426" y="1914820"/>
            <a:ext cx="1755609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Source Data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21513" name="Rectangle 27"/>
          <p:cNvSpPr>
            <a:spLocks noChangeArrowheads="1"/>
          </p:cNvSpPr>
          <p:nvPr/>
        </p:nvSpPr>
        <p:spPr bwMode="auto">
          <a:xfrm>
            <a:off x="2826279" y="3276547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1-Define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Issues</a:t>
            </a:r>
            <a:endParaRPr lang="en-US" altLang="en-US" sz="2646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93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Profile Data</a:t>
            </a:r>
          </a:p>
        </p:txBody>
      </p:sp>
      <p:sp>
        <p:nvSpPr>
          <p:cNvPr id="23555" name="Text Box 6"/>
          <p:cNvSpPr txBox="1">
            <a:spLocks noChangeArrowheads="1"/>
          </p:cNvSpPr>
          <p:nvPr/>
        </p:nvSpPr>
        <p:spPr bwMode="auto">
          <a:xfrm>
            <a:off x="4674588" y="5208870"/>
            <a:ext cx="5460912" cy="49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9063" indent="-1190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46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cs-CZ" sz="2646"/>
              <a:t>What does Data Profiling mean?</a:t>
            </a:r>
          </a:p>
        </p:txBody>
      </p:sp>
      <p:sp>
        <p:nvSpPr>
          <p:cNvPr id="23556" name="Rectangle 25"/>
          <p:cNvSpPr>
            <a:spLocks noChangeArrowheads="1"/>
          </p:cNvSpPr>
          <p:nvPr/>
        </p:nvSpPr>
        <p:spPr bwMode="auto">
          <a:xfrm>
            <a:off x="4506560" y="3024505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2-Weight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/Impact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23557" name="Rectangle 26"/>
          <p:cNvSpPr>
            <a:spLocks noChangeArrowheads="1"/>
          </p:cNvSpPr>
          <p:nvPr/>
        </p:nvSpPr>
        <p:spPr bwMode="auto">
          <a:xfrm>
            <a:off x="6186840" y="1596266"/>
            <a:ext cx="1680281" cy="3612603"/>
          </a:xfrm>
          <a:prstGeom prst="rect">
            <a:avLst/>
          </a:prstGeom>
          <a:solidFill>
            <a:srgbClr val="394C89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394C89"/>
            </a:extrusionClr>
            <a:contourClr>
              <a:srgbClr val="394C89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23558" name="Text Box 27"/>
          <p:cNvSpPr txBox="1">
            <a:spLocks noChangeArrowheads="1"/>
          </p:cNvSpPr>
          <p:nvPr/>
        </p:nvSpPr>
        <p:spPr bwMode="auto">
          <a:xfrm>
            <a:off x="6395251" y="2520421"/>
            <a:ext cx="1130438" cy="70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3-Profile</a:t>
            </a:r>
          </a:p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Data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23559" name="Line 28"/>
          <p:cNvSpPr>
            <a:spLocks noChangeShapeType="1"/>
          </p:cNvSpPr>
          <p:nvPr/>
        </p:nvSpPr>
        <p:spPr bwMode="auto">
          <a:xfrm flipV="1">
            <a:off x="2322195" y="3780631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3560" name="Line 29"/>
          <p:cNvSpPr>
            <a:spLocks noChangeShapeType="1"/>
          </p:cNvSpPr>
          <p:nvPr/>
        </p:nvSpPr>
        <p:spPr bwMode="auto">
          <a:xfrm flipV="1">
            <a:off x="4086490" y="3528589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3561" name="Line 30"/>
          <p:cNvSpPr>
            <a:spLocks noChangeShapeType="1"/>
          </p:cNvSpPr>
          <p:nvPr/>
        </p:nvSpPr>
        <p:spPr bwMode="auto">
          <a:xfrm flipV="1">
            <a:off x="5766770" y="3276547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3562" name="Picture 33" descr="M:\Marketing\Standard Graphics\Neely\SP_Data Prep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39273" r="59892" b="27731"/>
          <a:stretch>
            <a:fillRect/>
          </a:stretch>
        </p:blipFill>
        <p:spPr bwMode="auto">
          <a:xfrm>
            <a:off x="557901" y="2436406"/>
            <a:ext cx="1841307" cy="243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3" name="Text Box 34"/>
          <p:cNvSpPr txBox="1">
            <a:spLocks noChangeArrowheads="1"/>
          </p:cNvSpPr>
          <p:nvPr/>
        </p:nvSpPr>
        <p:spPr bwMode="auto">
          <a:xfrm>
            <a:off x="708426" y="1914820"/>
            <a:ext cx="1755609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Source Data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23564" name="Rectangle 38"/>
          <p:cNvSpPr>
            <a:spLocks noChangeArrowheads="1"/>
          </p:cNvSpPr>
          <p:nvPr/>
        </p:nvSpPr>
        <p:spPr bwMode="auto">
          <a:xfrm>
            <a:off x="2826279" y="3276547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1-Define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Issues</a:t>
            </a:r>
            <a:endParaRPr lang="en-US" altLang="en-US" sz="2646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80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What is Data Profiling?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902125" y="2222871"/>
            <a:ext cx="7197202" cy="3349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cs-CZ" sz="2646"/>
              <a:t>The use of analytical techniques on data for the purpose of developing a thorough knowledge of its</a:t>
            </a:r>
          </a:p>
          <a:p>
            <a:pPr eaLnBrk="1" hangingPunct="1"/>
            <a:r>
              <a:rPr lang="en-US" altLang="cs-CZ" sz="2646"/>
              <a:t>content, structure and quality.</a:t>
            </a:r>
          </a:p>
          <a:p>
            <a:pPr eaLnBrk="1" hangingPunct="1"/>
            <a:endParaRPr lang="en-US" altLang="cs-CZ" sz="2646"/>
          </a:p>
          <a:p>
            <a:pPr eaLnBrk="1" hangingPunct="1"/>
            <a:endParaRPr lang="en-US" altLang="cs-CZ" sz="2646"/>
          </a:p>
          <a:p>
            <a:pPr eaLnBrk="1" hangingPunct="1"/>
            <a:endParaRPr lang="en-US" altLang="cs-CZ" sz="2646"/>
          </a:p>
          <a:p>
            <a:pPr eaLnBrk="1" hangingPunct="1"/>
            <a:r>
              <a:rPr lang="en-US" altLang="cs-CZ" sz="2646"/>
              <a:t>A process of developing information about data</a:t>
            </a:r>
          </a:p>
          <a:p>
            <a:pPr eaLnBrk="1" hangingPunct="1"/>
            <a:r>
              <a:rPr lang="en-US" altLang="cs-CZ" sz="2646"/>
              <a:t>instead of information from data.</a:t>
            </a:r>
          </a:p>
        </p:txBody>
      </p:sp>
    </p:spTree>
    <p:extLst>
      <p:ext uri="{BB962C8B-B14F-4D97-AF65-F5344CB8AC3E}">
        <p14:creationId xmlns:p14="http://schemas.microsoft.com/office/powerpoint/2010/main" val="180488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977971" y="2159860"/>
            <a:ext cx="9283695" cy="4945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kumimoji="1" lang="en-US" altLang="cs-CZ" sz="2426"/>
              <a:t>Information About Data:  (Data Profiling)</a:t>
            </a:r>
          </a:p>
          <a:p>
            <a:endParaRPr kumimoji="1" lang="en-US" altLang="cs-CZ" sz="2426"/>
          </a:p>
          <a:p>
            <a:r>
              <a:rPr kumimoji="1" lang="en-US" altLang="cs-CZ" sz="2426"/>
              <a:t>    30% of entries in SUPPLIER_ID are blank</a:t>
            </a:r>
          </a:p>
          <a:p>
            <a:r>
              <a:rPr kumimoji="1" lang="en-US" altLang="cs-CZ" sz="2426"/>
              <a:t>    the range of values in UNIT_PRICE is 5.99 to 4599.99</a:t>
            </a:r>
          </a:p>
          <a:p>
            <a:r>
              <a:rPr kumimoji="1" lang="en-US" altLang="cs-CZ" sz="2426"/>
              <a:t>    there are 14 ORDER_HEADER rows with no ORDER_DETAIL rows</a:t>
            </a:r>
          </a:p>
          <a:p>
            <a:endParaRPr kumimoji="1" lang="en-US" altLang="cs-CZ" sz="2426"/>
          </a:p>
          <a:p>
            <a:endParaRPr kumimoji="1" lang="en-US" altLang="cs-CZ" sz="2426"/>
          </a:p>
          <a:p>
            <a:r>
              <a:rPr kumimoji="1" lang="en-US" altLang="cs-CZ" sz="2426"/>
              <a:t>Information FROM Data:  (not Data Profiling)</a:t>
            </a:r>
          </a:p>
          <a:p>
            <a:endParaRPr kumimoji="1" lang="en-US" altLang="cs-CZ" sz="2426"/>
          </a:p>
          <a:p>
            <a:r>
              <a:rPr kumimoji="1" lang="en-US" altLang="cs-CZ" sz="2426"/>
              <a:t>    Texas auto buyers buy more Cadillacs per capita than any other state</a:t>
            </a:r>
          </a:p>
          <a:p>
            <a:r>
              <a:rPr kumimoji="1" lang="en-US" altLang="cs-CZ" sz="2426"/>
              <a:t>    The average mortgage amount increased last year by 6%</a:t>
            </a:r>
          </a:p>
          <a:p>
            <a:r>
              <a:rPr kumimoji="1" lang="en-US" altLang="cs-CZ" sz="2426"/>
              <a:t>    10% of last year's customers did not buy anything this year</a:t>
            </a:r>
          </a:p>
          <a:p>
            <a:endParaRPr kumimoji="1" lang="en-US" altLang="cs-CZ" sz="2426"/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cs-CZ" smtClean="0"/>
              <a:t>What is Data Profiling?</a:t>
            </a:r>
          </a:p>
        </p:txBody>
      </p:sp>
    </p:spTree>
    <p:extLst>
      <p:ext uri="{BB962C8B-B14F-4D97-AF65-F5344CB8AC3E}">
        <p14:creationId xmlns:p14="http://schemas.microsoft.com/office/powerpoint/2010/main" val="251490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Profile Data</a:t>
            </a:r>
          </a:p>
        </p:txBody>
      </p:sp>
      <p:sp>
        <p:nvSpPr>
          <p:cNvPr id="29699" name="Text Box 6"/>
          <p:cNvSpPr txBox="1">
            <a:spLocks noChangeArrowheads="1"/>
          </p:cNvSpPr>
          <p:nvPr/>
        </p:nvSpPr>
        <p:spPr bwMode="auto">
          <a:xfrm>
            <a:off x="4674588" y="5278881"/>
            <a:ext cx="5460912" cy="2128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9063" indent="-1190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46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cs-CZ" sz="2646"/>
              <a:t>This is multi-step process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Collect documentation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Review the DATA itself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Compare data to documentation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Identify and detail specific issues</a:t>
            </a:r>
          </a:p>
        </p:txBody>
      </p:sp>
      <p:sp>
        <p:nvSpPr>
          <p:cNvPr id="29700" name="Rectangle 22"/>
          <p:cNvSpPr>
            <a:spLocks noChangeArrowheads="1"/>
          </p:cNvSpPr>
          <p:nvPr/>
        </p:nvSpPr>
        <p:spPr bwMode="auto">
          <a:xfrm>
            <a:off x="4506560" y="3024505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2-Weight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/Impact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29701" name="Rectangle 23"/>
          <p:cNvSpPr>
            <a:spLocks noChangeArrowheads="1"/>
          </p:cNvSpPr>
          <p:nvPr/>
        </p:nvSpPr>
        <p:spPr bwMode="auto">
          <a:xfrm>
            <a:off x="6186840" y="1596266"/>
            <a:ext cx="1680281" cy="3612603"/>
          </a:xfrm>
          <a:prstGeom prst="rect">
            <a:avLst/>
          </a:prstGeom>
          <a:solidFill>
            <a:srgbClr val="394C89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394C89"/>
            </a:extrusionClr>
            <a:contourClr>
              <a:srgbClr val="394C89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29702" name="Text Box 24"/>
          <p:cNvSpPr txBox="1">
            <a:spLocks noChangeArrowheads="1"/>
          </p:cNvSpPr>
          <p:nvPr/>
        </p:nvSpPr>
        <p:spPr bwMode="auto">
          <a:xfrm>
            <a:off x="6395251" y="2520421"/>
            <a:ext cx="1130438" cy="70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3-Profile</a:t>
            </a:r>
          </a:p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Data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29703" name="Line 25"/>
          <p:cNvSpPr>
            <a:spLocks noChangeShapeType="1"/>
          </p:cNvSpPr>
          <p:nvPr/>
        </p:nvSpPr>
        <p:spPr bwMode="auto">
          <a:xfrm flipV="1">
            <a:off x="2322195" y="3780631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4" name="Line 26"/>
          <p:cNvSpPr>
            <a:spLocks noChangeShapeType="1"/>
          </p:cNvSpPr>
          <p:nvPr/>
        </p:nvSpPr>
        <p:spPr bwMode="auto">
          <a:xfrm flipV="1">
            <a:off x="4086490" y="3528589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5" name="Line 27"/>
          <p:cNvSpPr>
            <a:spLocks noChangeShapeType="1"/>
          </p:cNvSpPr>
          <p:nvPr/>
        </p:nvSpPr>
        <p:spPr bwMode="auto">
          <a:xfrm flipV="1">
            <a:off x="5766770" y="3276547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9706" name="Picture 30" descr="M:\Marketing\Standard Graphics\Neely\SP_Data Prep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39273" r="59892" b="27731"/>
          <a:stretch>
            <a:fillRect/>
          </a:stretch>
        </p:blipFill>
        <p:spPr bwMode="auto">
          <a:xfrm>
            <a:off x="557901" y="2436406"/>
            <a:ext cx="1841307" cy="243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7" name="Text Box 31"/>
          <p:cNvSpPr txBox="1">
            <a:spLocks noChangeArrowheads="1"/>
          </p:cNvSpPr>
          <p:nvPr/>
        </p:nvSpPr>
        <p:spPr bwMode="auto">
          <a:xfrm>
            <a:off x="708426" y="1914820"/>
            <a:ext cx="1755609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Source Data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29708" name="Rectangle 35"/>
          <p:cNvSpPr>
            <a:spLocks noChangeArrowheads="1"/>
          </p:cNvSpPr>
          <p:nvPr/>
        </p:nvSpPr>
        <p:spPr bwMode="auto">
          <a:xfrm>
            <a:off x="2826279" y="3276547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1-Define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Issues</a:t>
            </a:r>
            <a:endParaRPr lang="en-US" altLang="en-US" sz="2646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13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Revisit</a:t>
            </a:r>
          </a:p>
        </p:txBody>
      </p:sp>
      <p:sp>
        <p:nvSpPr>
          <p:cNvPr id="31747" name="Text Box 17"/>
          <p:cNvSpPr txBox="1">
            <a:spLocks noChangeArrowheads="1"/>
          </p:cNvSpPr>
          <p:nvPr/>
        </p:nvSpPr>
        <p:spPr bwMode="auto">
          <a:xfrm>
            <a:off x="4674588" y="5278881"/>
            <a:ext cx="5460912" cy="2128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9063" indent="-1190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46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cs-CZ" sz="2646"/>
              <a:t>Review the issues and weights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Should there be more or less issues</a:t>
            </a:r>
          </a:p>
          <a:p>
            <a:pPr lvl="2" eaLnBrk="1" hangingPunct="1">
              <a:buFontTx/>
              <a:buChar char="•"/>
            </a:pPr>
            <a:r>
              <a:rPr lang="en-US" altLang="cs-CZ" sz="2646"/>
              <a:t>What are they?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Are the relative importance of each issue different?</a:t>
            </a:r>
          </a:p>
        </p:txBody>
      </p:sp>
      <p:sp>
        <p:nvSpPr>
          <p:cNvPr id="31748" name="Rectangle 30"/>
          <p:cNvSpPr>
            <a:spLocks noChangeArrowheads="1"/>
          </p:cNvSpPr>
          <p:nvPr/>
        </p:nvSpPr>
        <p:spPr bwMode="auto">
          <a:xfrm>
            <a:off x="4506560" y="3024505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2-Weight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/Impact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31749" name="Rectangle 31"/>
          <p:cNvSpPr>
            <a:spLocks noChangeArrowheads="1"/>
          </p:cNvSpPr>
          <p:nvPr/>
        </p:nvSpPr>
        <p:spPr bwMode="auto">
          <a:xfrm>
            <a:off x="6186840" y="1596266"/>
            <a:ext cx="1680281" cy="3612603"/>
          </a:xfrm>
          <a:prstGeom prst="rect">
            <a:avLst/>
          </a:prstGeom>
          <a:solidFill>
            <a:srgbClr val="394C89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394C89"/>
            </a:extrusionClr>
            <a:contourClr>
              <a:srgbClr val="394C89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31750" name="Text Box 32"/>
          <p:cNvSpPr txBox="1">
            <a:spLocks noChangeArrowheads="1"/>
          </p:cNvSpPr>
          <p:nvPr/>
        </p:nvSpPr>
        <p:spPr bwMode="auto">
          <a:xfrm>
            <a:off x="6395251" y="2520421"/>
            <a:ext cx="1130438" cy="70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3-Profile</a:t>
            </a:r>
          </a:p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Data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31751" name="Line 33"/>
          <p:cNvSpPr>
            <a:spLocks noChangeShapeType="1"/>
          </p:cNvSpPr>
          <p:nvPr/>
        </p:nvSpPr>
        <p:spPr bwMode="auto">
          <a:xfrm flipV="1">
            <a:off x="2322195" y="3780631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52" name="Line 34"/>
          <p:cNvSpPr>
            <a:spLocks noChangeShapeType="1"/>
          </p:cNvSpPr>
          <p:nvPr/>
        </p:nvSpPr>
        <p:spPr bwMode="auto">
          <a:xfrm flipV="1">
            <a:off x="4086490" y="3528589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53" name="Line 35"/>
          <p:cNvSpPr>
            <a:spLocks noChangeShapeType="1"/>
          </p:cNvSpPr>
          <p:nvPr/>
        </p:nvSpPr>
        <p:spPr bwMode="auto">
          <a:xfrm flipV="1">
            <a:off x="5766770" y="3276547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54" name="Line 36"/>
          <p:cNvSpPr>
            <a:spLocks noChangeShapeType="1"/>
          </p:cNvSpPr>
          <p:nvPr/>
        </p:nvSpPr>
        <p:spPr bwMode="auto">
          <a:xfrm flipV="1">
            <a:off x="7867121" y="1932322"/>
            <a:ext cx="6721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1755" name="Picture 38" descr="M:\Marketing\Standard Graphics\Neely\SP_Data Prep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39273" r="59892" b="27731"/>
          <a:stretch>
            <a:fillRect/>
          </a:stretch>
        </p:blipFill>
        <p:spPr bwMode="auto">
          <a:xfrm>
            <a:off x="557901" y="2436406"/>
            <a:ext cx="1841307" cy="243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6" name="Text Box 39"/>
          <p:cNvSpPr txBox="1">
            <a:spLocks noChangeArrowheads="1"/>
          </p:cNvSpPr>
          <p:nvPr/>
        </p:nvSpPr>
        <p:spPr bwMode="auto">
          <a:xfrm>
            <a:off x="708426" y="1914820"/>
            <a:ext cx="1755609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Source Data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31757" name="Rectangle 41"/>
          <p:cNvSpPr>
            <a:spLocks noChangeArrowheads="1"/>
          </p:cNvSpPr>
          <p:nvPr/>
        </p:nvSpPr>
        <p:spPr bwMode="auto">
          <a:xfrm>
            <a:off x="8497226" y="1344224"/>
            <a:ext cx="1386231" cy="1176196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4-Revisit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Definitions,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Weights</a:t>
            </a:r>
          </a:p>
        </p:txBody>
      </p:sp>
      <p:sp>
        <p:nvSpPr>
          <p:cNvPr id="31758" name="Rectangle 43"/>
          <p:cNvSpPr>
            <a:spLocks noChangeArrowheads="1"/>
          </p:cNvSpPr>
          <p:nvPr/>
        </p:nvSpPr>
        <p:spPr bwMode="auto">
          <a:xfrm>
            <a:off x="2826279" y="3276547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1-Define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Issues</a:t>
            </a:r>
            <a:endParaRPr lang="en-US" altLang="en-US" sz="2646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78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Findings</a:t>
            </a:r>
          </a:p>
        </p:txBody>
      </p:sp>
      <p:sp>
        <p:nvSpPr>
          <p:cNvPr id="33795" name="Text Box 1027"/>
          <p:cNvSpPr txBox="1">
            <a:spLocks noChangeArrowheads="1"/>
          </p:cNvSpPr>
          <p:nvPr/>
        </p:nvSpPr>
        <p:spPr bwMode="auto">
          <a:xfrm>
            <a:off x="4674588" y="5278881"/>
            <a:ext cx="5460912" cy="2128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9063" indent="-1190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46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cs-CZ" sz="2646"/>
              <a:t>Your findings tell others about the data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Documented reports and/or charts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Results database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Quality Assessment Score</a:t>
            </a:r>
          </a:p>
        </p:txBody>
      </p:sp>
      <p:sp>
        <p:nvSpPr>
          <p:cNvPr id="33796" name="Rectangle 1028"/>
          <p:cNvSpPr>
            <a:spLocks noChangeArrowheads="1"/>
          </p:cNvSpPr>
          <p:nvPr/>
        </p:nvSpPr>
        <p:spPr bwMode="auto">
          <a:xfrm>
            <a:off x="4506560" y="3024505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2-Weight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/Impact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33797" name="Rectangle 1029"/>
          <p:cNvSpPr>
            <a:spLocks noChangeArrowheads="1"/>
          </p:cNvSpPr>
          <p:nvPr/>
        </p:nvSpPr>
        <p:spPr bwMode="auto">
          <a:xfrm>
            <a:off x="6186840" y="1596266"/>
            <a:ext cx="1680281" cy="3612603"/>
          </a:xfrm>
          <a:prstGeom prst="rect">
            <a:avLst/>
          </a:prstGeom>
          <a:solidFill>
            <a:srgbClr val="394C89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394C89"/>
            </a:extrusionClr>
            <a:contourClr>
              <a:srgbClr val="394C89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33798" name="Text Box 1030"/>
          <p:cNvSpPr txBox="1">
            <a:spLocks noChangeArrowheads="1"/>
          </p:cNvSpPr>
          <p:nvPr/>
        </p:nvSpPr>
        <p:spPr bwMode="auto">
          <a:xfrm>
            <a:off x="6395251" y="2520421"/>
            <a:ext cx="1130438" cy="70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3-Profile</a:t>
            </a:r>
          </a:p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Data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33799" name="Line 1031"/>
          <p:cNvSpPr>
            <a:spLocks noChangeShapeType="1"/>
          </p:cNvSpPr>
          <p:nvPr/>
        </p:nvSpPr>
        <p:spPr bwMode="auto">
          <a:xfrm flipV="1">
            <a:off x="2322195" y="3780631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0" name="Line 1032"/>
          <p:cNvSpPr>
            <a:spLocks noChangeShapeType="1"/>
          </p:cNvSpPr>
          <p:nvPr/>
        </p:nvSpPr>
        <p:spPr bwMode="auto">
          <a:xfrm flipV="1">
            <a:off x="4086490" y="3528589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1" name="Line 1033"/>
          <p:cNvSpPr>
            <a:spLocks noChangeShapeType="1"/>
          </p:cNvSpPr>
          <p:nvPr/>
        </p:nvSpPr>
        <p:spPr bwMode="auto">
          <a:xfrm flipV="1">
            <a:off x="5766770" y="3276547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2" name="Line 1034"/>
          <p:cNvSpPr>
            <a:spLocks noChangeShapeType="1"/>
          </p:cNvSpPr>
          <p:nvPr/>
        </p:nvSpPr>
        <p:spPr bwMode="auto">
          <a:xfrm flipV="1">
            <a:off x="7867121" y="1932322"/>
            <a:ext cx="6721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3803" name="Picture 1035" descr="M:\Marketing\Standard Graphics\Neely\SP_Data Prep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39273" r="59892" b="27731"/>
          <a:stretch>
            <a:fillRect/>
          </a:stretch>
        </p:blipFill>
        <p:spPr bwMode="auto">
          <a:xfrm>
            <a:off x="557901" y="2436406"/>
            <a:ext cx="1841307" cy="243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4" name="Text Box 1036"/>
          <p:cNvSpPr txBox="1">
            <a:spLocks noChangeArrowheads="1"/>
          </p:cNvSpPr>
          <p:nvPr/>
        </p:nvSpPr>
        <p:spPr bwMode="auto">
          <a:xfrm>
            <a:off x="708426" y="1914820"/>
            <a:ext cx="1755609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Source Data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33805" name="Rectangle 1037"/>
          <p:cNvSpPr>
            <a:spLocks noChangeArrowheads="1"/>
          </p:cNvSpPr>
          <p:nvPr/>
        </p:nvSpPr>
        <p:spPr bwMode="auto">
          <a:xfrm>
            <a:off x="8497226" y="1344224"/>
            <a:ext cx="1386231" cy="1176196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4-Revisit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Definitions,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Weights</a:t>
            </a:r>
          </a:p>
        </p:txBody>
      </p:sp>
      <p:sp>
        <p:nvSpPr>
          <p:cNvPr id="33806" name="AutoShape 1038"/>
          <p:cNvSpPr>
            <a:spLocks noChangeArrowheads="1"/>
          </p:cNvSpPr>
          <p:nvPr/>
        </p:nvSpPr>
        <p:spPr bwMode="auto">
          <a:xfrm>
            <a:off x="8371205" y="3192533"/>
            <a:ext cx="1596267" cy="924154"/>
          </a:xfrm>
          <a:prstGeom prst="flowChartMagneticDisk">
            <a:avLst/>
          </a:prstGeom>
          <a:gradFill rotWithShape="0">
            <a:gsLst>
              <a:gs pos="0">
                <a:srgbClr val="C6CBA9"/>
              </a:gs>
              <a:gs pos="100000">
                <a:srgbClr val="5C5E4E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cs-CZ" sz="2646"/>
              <a:t>5-Findings</a:t>
            </a:r>
          </a:p>
        </p:txBody>
      </p:sp>
      <p:sp>
        <p:nvSpPr>
          <p:cNvPr id="33807" name="Rectangle 1039"/>
          <p:cNvSpPr>
            <a:spLocks noChangeArrowheads="1"/>
          </p:cNvSpPr>
          <p:nvPr/>
        </p:nvSpPr>
        <p:spPr bwMode="auto">
          <a:xfrm>
            <a:off x="2826279" y="3276547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1-Define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Issues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33808" name="Line 1040"/>
          <p:cNvSpPr>
            <a:spLocks noChangeShapeType="1"/>
          </p:cNvSpPr>
          <p:nvPr/>
        </p:nvSpPr>
        <p:spPr bwMode="auto">
          <a:xfrm flipV="1">
            <a:off x="7867121" y="3612603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cxnSp>
        <p:nvCxnSpPr>
          <p:cNvPr id="33809" name="AutoShape 1041"/>
          <p:cNvCxnSpPr>
            <a:cxnSpLocks noChangeShapeType="1"/>
            <a:stCxn id="33805" idx="2"/>
            <a:endCxn id="33806" idx="1"/>
          </p:cNvCxnSpPr>
          <p:nvPr/>
        </p:nvCxnSpPr>
        <p:spPr bwMode="auto">
          <a:xfrm flipH="1">
            <a:off x="9169338" y="2520421"/>
            <a:ext cx="21004" cy="672112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3117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Findings-Chart</a:t>
            </a:r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1119745" y="1380981"/>
          <a:ext cx="8931741" cy="5070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hart" r:id="rId4" imgW="7667854" imgH="4353154" progId="Excel.Chart.8">
                  <p:embed/>
                </p:oleObj>
              </mc:Choice>
              <mc:Fallback>
                <p:oleObj name="Chart" r:id="rId4" imgW="7667854" imgH="4353154" progId="Excel.Chart.8">
                  <p:embed/>
                  <p:pic>
                    <p:nvPicPr>
                      <p:cNvPr id="358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745" y="1380981"/>
                        <a:ext cx="8931741" cy="50705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283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Findings-Chart</a:t>
            </a:r>
          </a:p>
        </p:txBody>
      </p:sp>
      <p:graphicFrame>
        <p:nvGraphicFramePr>
          <p:cNvPr id="37891" name="Object 56"/>
          <p:cNvGraphicFramePr>
            <a:graphicFrameLocks noChangeAspect="1"/>
          </p:cNvGraphicFramePr>
          <p:nvPr/>
        </p:nvGraphicFramePr>
        <p:xfrm>
          <a:off x="2154167" y="1428238"/>
          <a:ext cx="5796968" cy="5796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Worksheet" r:id="rId4" imgW="3172054" imgH="4238854" progId="Excel.Sheet.8">
                  <p:embed/>
                </p:oleObj>
              </mc:Choice>
              <mc:Fallback>
                <p:oleObj name="Worksheet" r:id="rId4" imgW="3172054" imgH="4238854" progId="Excel.Sheet.8">
                  <p:embed/>
                  <p:pic>
                    <p:nvPicPr>
                      <p:cNvPr id="37891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4167" y="1428238"/>
                        <a:ext cx="5796968" cy="57969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980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Findings-Chart</a:t>
            </a:r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1986139" y="1092182"/>
          <a:ext cx="6133024" cy="6133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Worksheet" r:id="rId4" imgW="3715207" imgH="4238854" progId="Excel.Sheet.8">
                  <p:embed/>
                </p:oleObj>
              </mc:Choice>
              <mc:Fallback>
                <p:oleObj name="Worksheet" r:id="rId4" imgW="3715207" imgH="4238854" progId="Excel.Sheet.8">
                  <p:embed/>
                  <p:pic>
                    <p:nvPicPr>
                      <p:cNvPr id="399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6139" y="1092182"/>
                        <a:ext cx="6133024" cy="61330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46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Agenda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cs-CZ" sz="3087"/>
              <a:t>Why is Understanding Data Important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z="3087"/>
              <a:t>Methodology for Assessing Data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cs-CZ" sz="2646"/>
              <a:t>Defining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cs-CZ" sz="2646"/>
              <a:t>Weighting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cs-CZ" sz="2646"/>
              <a:t>Profiling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cs-CZ" sz="2646"/>
              <a:t>Revisiting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cs-CZ" sz="2646"/>
              <a:t>Finding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cs-CZ" sz="2646"/>
              <a:t>Addressing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cs-CZ" sz="2646"/>
              <a:t>Maintaining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z="3087"/>
              <a:t>What is Profiling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z="3087"/>
              <a:t>Benefits of the Assessment</a:t>
            </a:r>
          </a:p>
        </p:txBody>
      </p:sp>
    </p:spTree>
    <p:extLst>
      <p:ext uri="{BB962C8B-B14F-4D97-AF65-F5344CB8AC3E}">
        <p14:creationId xmlns:p14="http://schemas.microsoft.com/office/powerpoint/2010/main" val="410046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Findings-Chart</a:t>
            </a:r>
          </a:p>
        </p:txBody>
      </p:sp>
      <p:graphicFrame>
        <p:nvGraphicFramePr>
          <p:cNvPr id="41987" name="Object 5"/>
          <p:cNvGraphicFramePr>
            <a:graphicFrameLocks noChangeAspect="1"/>
          </p:cNvGraphicFramePr>
          <p:nvPr/>
        </p:nvGraphicFramePr>
        <p:xfrm>
          <a:off x="725929" y="2268379"/>
          <a:ext cx="9241543" cy="1433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Worksheet" r:id="rId4" imgW="4238854" imgH="657454" progId="Excel.Sheet.8">
                  <p:embed/>
                </p:oleObj>
              </mc:Choice>
              <mc:Fallback>
                <p:oleObj name="Worksheet" r:id="rId4" imgW="4238854" imgH="657454" progId="Excel.Sheet.8">
                  <p:embed/>
                  <p:pic>
                    <p:nvPicPr>
                      <p:cNvPr id="4198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929" y="2268379"/>
                        <a:ext cx="9241543" cy="14334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8" name="Rectangle 6"/>
          <p:cNvSpPr>
            <a:spLocks noChangeArrowheads="1"/>
          </p:cNvSpPr>
          <p:nvPr/>
        </p:nvSpPr>
        <p:spPr bwMode="auto">
          <a:xfrm>
            <a:off x="2070153" y="4368729"/>
            <a:ext cx="7561263" cy="172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-228600">
              <a:tabLst>
                <a:tab pos="2514600" algn="r"/>
                <a:tab pos="2516188" algn="r"/>
                <a:tab pos="2743200" algn="ctr"/>
                <a:tab pos="54864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2514600" algn="r"/>
                <a:tab pos="2516188" algn="r"/>
                <a:tab pos="2743200" algn="ctr"/>
                <a:tab pos="54864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2514600" algn="r"/>
                <a:tab pos="2516188" algn="r"/>
                <a:tab pos="2743200" algn="ctr"/>
                <a:tab pos="54864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2514600" algn="r"/>
                <a:tab pos="2516188" algn="r"/>
                <a:tab pos="2743200" algn="ctr"/>
                <a:tab pos="54864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2514600" algn="r"/>
                <a:tab pos="2516188" algn="r"/>
                <a:tab pos="2743200" algn="ctr"/>
                <a:tab pos="54864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14600" algn="r"/>
                <a:tab pos="2516188" algn="r"/>
                <a:tab pos="2743200" algn="ctr"/>
                <a:tab pos="54864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14600" algn="r"/>
                <a:tab pos="2516188" algn="r"/>
                <a:tab pos="2743200" algn="ctr"/>
                <a:tab pos="54864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14600" algn="r"/>
                <a:tab pos="2516188" algn="r"/>
                <a:tab pos="2743200" algn="ctr"/>
                <a:tab pos="54864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14600" algn="r"/>
                <a:tab pos="2516188" algn="r"/>
                <a:tab pos="2743200" algn="ctr"/>
                <a:tab pos="5486400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en-US" altLang="cs-CZ" sz="1323">
                <a:latin typeface="Wingdings" panose="05000000000000000000" pitchFamily="2" charset="2"/>
                <a:cs typeface="Times New Roman" panose="02020603050405020304" pitchFamily="18" charset="0"/>
              </a:rPr>
              <a:t> </a:t>
            </a:r>
            <a:r>
              <a:rPr lang="en-US" altLang="cs-CZ" sz="2646">
                <a:latin typeface="Garamond" panose="02020404030301010803" pitchFamily="18" charset="0"/>
                <a:cs typeface="Times New Roman" panose="02020603050405020304" pitchFamily="18" charset="0"/>
              </a:rPr>
              <a:t>Weighted Issue Rate			              -     23.8%</a:t>
            </a:r>
          </a:p>
          <a:p>
            <a:pPr algn="r" eaLnBrk="1" hangingPunct="1"/>
            <a:r>
              <a:rPr lang="en-US" altLang="cs-CZ" sz="2646">
                <a:cs typeface="Times New Roman" panose="02020603050405020304" pitchFamily="18" charset="0"/>
              </a:rPr>
              <a:t> </a:t>
            </a:r>
            <a:r>
              <a:rPr lang="en-US" altLang="cs-CZ" sz="2646">
                <a:latin typeface="Garamond" panose="02020404030301010803" pitchFamily="18" charset="0"/>
                <a:cs typeface="Times New Roman" panose="02020603050405020304" pitchFamily="18" charset="0"/>
              </a:rPr>
              <a:t>Weighted Assessment Score    -     </a:t>
            </a:r>
            <a:r>
              <a:rPr lang="en-US" altLang="cs-CZ" sz="2646" b="1">
                <a:latin typeface="Garamond" panose="02020404030301010803" pitchFamily="18" charset="0"/>
                <a:cs typeface="Times New Roman" panose="02020603050405020304" pitchFamily="18" charset="0"/>
              </a:rPr>
              <a:t>76.2%</a:t>
            </a:r>
            <a:endParaRPr lang="en-US" altLang="cs-CZ" sz="2646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endParaRPr lang="en-US" altLang="cs-CZ" sz="2646"/>
          </a:p>
        </p:txBody>
      </p:sp>
    </p:spTree>
    <p:extLst>
      <p:ext uri="{BB962C8B-B14F-4D97-AF65-F5344CB8AC3E}">
        <p14:creationId xmlns:p14="http://schemas.microsoft.com/office/powerpoint/2010/main" val="412118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Address the Issues</a:t>
            </a:r>
          </a:p>
        </p:txBody>
      </p:sp>
      <p:sp>
        <p:nvSpPr>
          <p:cNvPr id="44035" name="Text Box 17"/>
          <p:cNvSpPr txBox="1">
            <a:spLocks noChangeArrowheads="1"/>
          </p:cNvSpPr>
          <p:nvPr/>
        </p:nvSpPr>
        <p:spPr bwMode="auto">
          <a:xfrm>
            <a:off x="5934798" y="5712953"/>
            <a:ext cx="4452743" cy="172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9063" indent="-1190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46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cs-CZ" sz="2646"/>
              <a:t>Addressing your findings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Actual vs. Potential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Subject Matter Expertise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Cleansing Requirements</a:t>
            </a:r>
          </a:p>
        </p:txBody>
      </p:sp>
      <p:sp>
        <p:nvSpPr>
          <p:cNvPr id="44036" name="Rectangle 37"/>
          <p:cNvSpPr>
            <a:spLocks noChangeArrowheads="1"/>
          </p:cNvSpPr>
          <p:nvPr/>
        </p:nvSpPr>
        <p:spPr bwMode="auto">
          <a:xfrm>
            <a:off x="4506560" y="3024505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2-Weight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/Impact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44037" name="Rectangle 38"/>
          <p:cNvSpPr>
            <a:spLocks noChangeArrowheads="1"/>
          </p:cNvSpPr>
          <p:nvPr/>
        </p:nvSpPr>
        <p:spPr bwMode="auto">
          <a:xfrm>
            <a:off x="6186840" y="1596266"/>
            <a:ext cx="1680281" cy="3612603"/>
          </a:xfrm>
          <a:prstGeom prst="rect">
            <a:avLst/>
          </a:prstGeom>
          <a:solidFill>
            <a:srgbClr val="394C89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394C89"/>
            </a:extrusionClr>
            <a:contourClr>
              <a:srgbClr val="394C89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44038" name="Text Box 39"/>
          <p:cNvSpPr txBox="1">
            <a:spLocks noChangeArrowheads="1"/>
          </p:cNvSpPr>
          <p:nvPr/>
        </p:nvSpPr>
        <p:spPr bwMode="auto">
          <a:xfrm>
            <a:off x="6395251" y="2520421"/>
            <a:ext cx="1130438" cy="70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3-Profile</a:t>
            </a:r>
          </a:p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Data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44039" name="Line 40"/>
          <p:cNvSpPr>
            <a:spLocks noChangeShapeType="1"/>
          </p:cNvSpPr>
          <p:nvPr/>
        </p:nvSpPr>
        <p:spPr bwMode="auto">
          <a:xfrm flipV="1">
            <a:off x="2322195" y="3780631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0" name="Line 41"/>
          <p:cNvSpPr>
            <a:spLocks noChangeShapeType="1"/>
          </p:cNvSpPr>
          <p:nvPr/>
        </p:nvSpPr>
        <p:spPr bwMode="auto">
          <a:xfrm flipV="1">
            <a:off x="4086490" y="3528589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1" name="Line 42"/>
          <p:cNvSpPr>
            <a:spLocks noChangeShapeType="1"/>
          </p:cNvSpPr>
          <p:nvPr/>
        </p:nvSpPr>
        <p:spPr bwMode="auto">
          <a:xfrm flipV="1">
            <a:off x="5766770" y="3276547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2" name="Line 43"/>
          <p:cNvSpPr>
            <a:spLocks noChangeShapeType="1"/>
          </p:cNvSpPr>
          <p:nvPr/>
        </p:nvSpPr>
        <p:spPr bwMode="auto">
          <a:xfrm flipV="1">
            <a:off x="7867121" y="1932322"/>
            <a:ext cx="6721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3" name="Text Box 44"/>
          <p:cNvSpPr txBox="1">
            <a:spLocks noChangeArrowheads="1"/>
          </p:cNvSpPr>
          <p:nvPr/>
        </p:nvSpPr>
        <p:spPr bwMode="auto">
          <a:xfrm>
            <a:off x="3694424" y="5177365"/>
            <a:ext cx="1473480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6-Address</a:t>
            </a:r>
            <a:endParaRPr lang="en-US" altLang="en-US" sz="2646">
              <a:latin typeface="Arial" panose="020B0604020202020204" pitchFamily="34" charset="0"/>
            </a:endParaRPr>
          </a:p>
        </p:txBody>
      </p:sp>
      <p:pic>
        <p:nvPicPr>
          <p:cNvPr id="44044" name="Picture 45" descr="M:\Marketing\Standard Graphics\Neely\SP_Data Prep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39273" r="59892" b="27731"/>
          <a:stretch>
            <a:fillRect/>
          </a:stretch>
        </p:blipFill>
        <p:spPr bwMode="auto">
          <a:xfrm>
            <a:off x="557901" y="2436406"/>
            <a:ext cx="1841307" cy="243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5" name="Text Box 46"/>
          <p:cNvSpPr txBox="1">
            <a:spLocks noChangeArrowheads="1"/>
          </p:cNvSpPr>
          <p:nvPr/>
        </p:nvSpPr>
        <p:spPr bwMode="auto">
          <a:xfrm>
            <a:off x="708426" y="1914820"/>
            <a:ext cx="1755609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Source Data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44046" name="Rectangle 48"/>
          <p:cNvSpPr>
            <a:spLocks noChangeArrowheads="1"/>
          </p:cNvSpPr>
          <p:nvPr/>
        </p:nvSpPr>
        <p:spPr bwMode="auto">
          <a:xfrm>
            <a:off x="8497226" y="1344224"/>
            <a:ext cx="1386231" cy="1176196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4-Revisit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Definitions,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Weights</a:t>
            </a:r>
          </a:p>
        </p:txBody>
      </p:sp>
      <p:sp>
        <p:nvSpPr>
          <p:cNvPr id="44047" name="AutoShape 49"/>
          <p:cNvSpPr>
            <a:spLocks noChangeArrowheads="1"/>
          </p:cNvSpPr>
          <p:nvPr/>
        </p:nvSpPr>
        <p:spPr bwMode="auto">
          <a:xfrm>
            <a:off x="8371205" y="3192533"/>
            <a:ext cx="1596267" cy="924154"/>
          </a:xfrm>
          <a:prstGeom prst="flowChartMagneticDisk">
            <a:avLst/>
          </a:prstGeom>
          <a:gradFill rotWithShape="0">
            <a:gsLst>
              <a:gs pos="0">
                <a:srgbClr val="C6CBA9"/>
              </a:gs>
              <a:gs pos="100000">
                <a:srgbClr val="5C5E4E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cs-CZ" sz="2646"/>
              <a:t>5-Findings</a:t>
            </a:r>
          </a:p>
        </p:txBody>
      </p:sp>
      <p:sp>
        <p:nvSpPr>
          <p:cNvPr id="44048" name="Rectangle 50"/>
          <p:cNvSpPr>
            <a:spLocks noChangeArrowheads="1"/>
          </p:cNvSpPr>
          <p:nvPr/>
        </p:nvSpPr>
        <p:spPr bwMode="auto">
          <a:xfrm>
            <a:off x="2826279" y="3276547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1-Define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Issues</a:t>
            </a:r>
            <a:endParaRPr lang="en-US" altLang="en-US" sz="2646">
              <a:solidFill>
                <a:schemeClr val="bg1"/>
              </a:solidFill>
            </a:endParaRPr>
          </a:p>
        </p:txBody>
      </p:sp>
      <p:cxnSp>
        <p:nvCxnSpPr>
          <p:cNvPr id="44049" name="AutoShape 51"/>
          <p:cNvCxnSpPr>
            <a:cxnSpLocks noChangeShapeType="1"/>
            <a:stCxn id="44047" idx="3"/>
            <a:endCxn id="44044" idx="2"/>
          </p:cNvCxnSpPr>
          <p:nvPr/>
        </p:nvCxnSpPr>
        <p:spPr bwMode="auto">
          <a:xfrm rot="5400000">
            <a:off x="4945884" y="649358"/>
            <a:ext cx="756126" cy="7690784"/>
          </a:xfrm>
          <a:prstGeom prst="bentConnector3">
            <a:avLst>
              <a:gd name="adj1" fmla="val 190736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050" name="Line 52"/>
          <p:cNvSpPr>
            <a:spLocks noChangeShapeType="1"/>
          </p:cNvSpPr>
          <p:nvPr/>
        </p:nvSpPr>
        <p:spPr bwMode="auto">
          <a:xfrm flipV="1">
            <a:off x="7867121" y="3612603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cxnSp>
        <p:nvCxnSpPr>
          <p:cNvPr id="44051" name="AutoShape 53"/>
          <p:cNvCxnSpPr>
            <a:cxnSpLocks noChangeShapeType="1"/>
            <a:stCxn id="44046" idx="2"/>
            <a:endCxn id="44047" idx="1"/>
          </p:cNvCxnSpPr>
          <p:nvPr/>
        </p:nvCxnSpPr>
        <p:spPr bwMode="auto">
          <a:xfrm flipH="1">
            <a:off x="9169338" y="2520421"/>
            <a:ext cx="21004" cy="672112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8246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Maintain Vigilance</a:t>
            </a:r>
          </a:p>
        </p:txBody>
      </p:sp>
      <p:sp>
        <p:nvSpPr>
          <p:cNvPr id="46083" name="Text Box 15"/>
          <p:cNvSpPr txBox="1">
            <a:spLocks noChangeArrowheads="1"/>
          </p:cNvSpPr>
          <p:nvPr/>
        </p:nvSpPr>
        <p:spPr bwMode="auto">
          <a:xfrm>
            <a:off x="5934798" y="5712953"/>
            <a:ext cx="4452743" cy="172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9063" indent="-1190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46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cs-CZ" sz="2646"/>
              <a:t>Maintain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Complete the cycle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Periodic review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Document score changes</a:t>
            </a:r>
          </a:p>
        </p:txBody>
      </p:sp>
      <p:sp>
        <p:nvSpPr>
          <p:cNvPr id="46084" name="Line 35"/>
          <p:cNvSpPr>
            <a:spLocks noChangeShapeType="1"/>
          </p:cNvSpPr>
          <p:nvPr/>
        </p:nvSpPr>
        <p:spPr bwMode="auto">
          <a:xfrm flipV="1">
            <a:off x="2406209" y="2604435"/>
            <a:ext cx="378063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85" name="Rectangle 36"/>
          <p:cNvSpPr>
            <a:spLocks noChangeArrowheads="1"/>
          </p:cNvSpPr>
          <p:nvPr/>
        </p:nvSpPr>
        <p:spPr bwMode="auto">
          <a:xfrm>
            <a:off x="4506560" y="3024505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2-Weight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/Impact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46086" name="Rectangle 37"/>
          <p:cNvSpPr>
            <a:spLocks noChangeArrowheads="1"/>
          </p:cNvSpPr>
          <p:nvPr/>
        </p:nvSpPr>
        <p:spPr bwMode="auto">
          <a:xfrm>
            <a:off x="6186840" y="1596266"/>
            <a:ext cx="1680281" cy="3612603"/>
          </a:xfrm>
          <a:prstGeom prst="rect">
            <a:avLst/>
          </a:prstGeom>
          <a:solidFill>
            <a:srgbClr val="394C89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394C89"/>
            </a:extrusionClr>
            <a:contourClr>
              <a:srgbClr val="394C89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46087" name="Text Box 38"/>
          <p:cNvSpPr txBox="1">
            <a:spLocks noChangeArrowheads="1"/>
          </p:cNvSpPr>
          <p:nvPr/>
        </p:nvSpPr>
        <p:spPr bwMode="auto">
          <a:xfrm>
            <a:off x="6395251" y="2520421"/>
            <a:ext cx="1130438" cy="70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3-Profile</a:t>
            </a:r>
          </a:p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Data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46088" name="Line 39"/>
          <p:cNvSpPr>
            <a:spLocks noChangeShapeType="1"/>
          </p:cNvSpPr>
          <p:nvPr/>
        </p:nvSpPr>
        <p:spPr bwMode="auto">
          <a:xfrm flipV="1">
            <a:off x="2322195" y="3780631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89" name="Line 40"/>
          <p:cNvSpPr>
            <a:spLocks noChangeShapeType="1"/>
          </p:cNvSpPr>
          <p:nvPr/>
        </p:nvSpPr>
        <p:spPr bwMode="auto">
          <a:xfrm flipV="1">
            <a:off x="4086490" y="3528589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0" name="Line 41"/>
          <p:cNvSpPr>
            <a:spLocks noChangeShapeType="1"/>
          </p:cNvSpPr>
          <p:nvPr/>
        </p:nvSpPr>
        <p:spPr bwMode="auto">
          <a:xfrm flipV="1">
            <a:off x="5766770" y="3276547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1" name="Line 42"/>
          <p:cNvSpPr>
            <a:spLocks noChangeShapeType="1"/>
          </p:cNvSpPr>
          <p:nvPr/>
        </p:nvSpPr>
        <p:spPr bwMode="auto">
          <a:xfrm flipV="1">
            <a:off x="7867121" y="1932322"/>
            <a:ext cx="6721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2" name="Text Box 43"/>
          <p:cNvSpPr txBox="1">
            <a:spLocks noChangeArrowheads="1"/>
          </p:cNvSpPr>
          <p:nvPr/>
        </p:nvSpPr>
        <p:spPr bwMode="auto">
          <a:xfrm>
            <a:off x="3694424" y="5177365"/>
            <a:ext cx="1473480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6-Address</a:t>
            </a:r>
            <a:endParaRPr lang="en-US" altLang="en-US" sz="2646">
              <a:latin typeface="Arial" panose="020B0604020202020204" pitchFamily="34" charset="0"/>
            </a:endParaRPr>
          </a:p>
        </p:txBody>
      </p:sp>
      <p:pic>
        <p:nvPicPr>
          <p:cNvPr id="46093" name="Picture 44" descr="M:\Marketing\Standard Graphics\Neely\SP_Data Prep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39273" r="59892" b="27731"/>
          <a:stretch>
            <a:fillRect/>
          </a:stretch>
        </p:blipFill>
        <p:spPr bwMode="auto">
          <a:xfrm>
            <a:off x="557901" y="2436406"/>
            <a:ext cx="1841307" cy="243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4" name="Text Box 45"/>
          <p:cNvSpPr txBox="1">
            <a:spLocks noChangeArrowheads="1"/>
          </p:cNvSpPr>
          <p:nvPr/>
        </p:nvSpPr>
        <p:spPr bwMode="auto">
          <a:xfrm>
            <a:off x="708426" y="1914820"/>
            <a:ext cx="1755609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Source Data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46095" name="Text Box 46"/>
          <p:cNvSpPr txBox="1">
            <a:spLocks noChangeArrowheads="1"/>
          </p:cNvSpPr>
          <p:nvPr/>
        </p:nvSpPr>
        <p:spPr bwMode="auto">
          <a:xfrm>
            <a:off x="3330363" y="2184365"/>
            <a:ext cx="1503938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7-Maintain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46096" name="Rectangle 47"/>
          <p:cNvSpPr>
            <a:spLocks noChangeArrowheads="1"/>
          </p:cNvSpPr>
          <p:nvPr/>
        </p:nvSpPr>
        <p:spPr bwMode="auto">
          <a:xfrm>
            <a:off x="8497226" y="1344224"/>
            <a:ext cx="1386231" cy="1176196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4-Revisit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Definitions,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Weights</a:t>
            </a:r>
          </a:p>
        </p:txBody>
      </p:sp>
      <p:sp>
        <p:nvSpPr>
          <p:cNvPr id="46097" name="AutoShape 48"/>
          <p:cNvSpPr>
            <a:spLocks noChangeArrowheads="1"/>
          </p:cNvSpPr>
          <p:nvPr/>
        </p:nvSpPr>
        <p:spPr bwMode="auto">
          <a:xfrm>
            <a:off x="8371205" y="3192533"/>
            <a:ext cx="1596267" cy="924154"/>
          </a:xfrm>
          <a:prstGeom prst="flowChartMagneticDisk">
            <a:avLst/>
          </a:prstGeom>
          <a:gradFill rotWithShape="0">
            <a:gsLst>
              <a:gs pos="0">
                <a:srgbClr val="C6CBA9"/>
              </a:gs>
              <a:gs pos="100000">
                <a:srgbClr val="5C5E4E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cs-CZ" sz="2646"/>
              <a:t>5-Findings</a:t>
            </a:r>
          </a:p>
        </p:txBody>
      </p:sp>
      <p:sp>
        <p:nvSpPr>
          <p:cNvPr id="46098" name="Rectangle 49"/>
          <p:cNvSpPr>
            <a:spLocks noChangeArrowheads="1"/>
          </p:cNvSpPr>
          <p:nvPr/>
        </p:nvSpPr>
        <p:spPr bwMode="auto">
          <a:xfrm>
            <a:off x="2826279" y="3276547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1-Define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Issues</a:t>
            </a:r>
            <a:endParaRPr lang="en-US" altLang="en-US" sz="2646">
              <a:solidFill>
                <a:schemeClr val="bg1"/>
              </a:solidFill>
            </a:endParaRPr>
          </a:p>
        </p:txBody>
      </p:sp>
      <p:cxnSp>
        <p:nvCxnSpPr>
          <p:cNvPr id="46099" name="AutoShape 50"/>
          <p:cNvCxnSpPr>
            <a:cxnSpLocks noChangeShapeType="1"/>
            <a:stCxn id="46097" idx="3"/>
            <a:endCxn id="46093" idx="2"/>
          </p:cNvCxnSpPr>
          <p:nvPr/>
        </p:nvCxnSpPr>
        <p:spPr bwMode="auto">
          <a:xfrm rot="5400000">
            <a:off x="4945884" y="649358"/>
            <a:ext cx="756126" cy="7690784"/>
          </a:xfrm>
          <a:prstGeom prst="bentConnector3">
            <a:avLst>
              <a:gd name="adj1" fmla="val 190736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100" name="Line 51"/>
          <p:cNvSpPr>
            <a:spLocks noChangeShapeType="1"/>
          </p:cNvSpPr>
          <p:nvPr/>
        </p:nvSpPr>
        <p:spPr bwMode="auto">
          <a:xfrm flipV="1">
            <a:off x="7867121" y="3612603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cxnSp>
        <p:nvCxnSpPr>
          <p:cNvPr id="46101" name="AutoShape 52"/>
          <p:cNvCxnSpPr>
            <a:cxnSpLocks noChangeShapeType="1"/>
            <a:stCxn id="46096" idx="2"/>
            <a:endCxn id="46097" idx="1"/>
          </p:cNvCxnSpPr>
          <p:nvPr/>
        </p:nvCxnSpPr>
        <p:spPr bwMode="auto">
          <a:xfrm flipH="1">
            <a:off x="9169338" y="2520421"/>
            <a:ext cx="21004" cy="672112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1781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Why Do The Assessment?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Quantify the quality issues</a:t>
            </a:r>
          </a:p>
          <a:p>
            <a:pPr eaLnBrk="1" hangingPunct="1"/>
            <a:r>
              <a:rPr lang="en-US" altLang="cs-CZ" smtClean="0"/>
              <a:t>Isolate true problems </a:t>
            </a:r>
          </a:p>
          <a:p>
            <a:pPr eaLnBrk="1" hangingPunct="1"/>
            <a:r>
              <a:rPr lang="en-US" altLang="cs-CZ" smtClean="0"/>
              <a:t>Proactive review </a:t>
            </a:r>
          </a:p>
          <a:p>
            <a:pPr lvl="1" eaLnBrk="1" hangingPunct="1"/>
            <a:r>
              <a:rPr lang="en-US" altLang="cs-CZ" smtClean="0"/>
              <a:t>reduces the cost of resolving issues </a:t>
            </a:r>
          </a:p>
          <a:p>
            <a:pPr lvl="1" eaLnBrk="1" hangingPunct="1"/>
            <a:r>
              <a:rPr lang="en-US" altLang="cs-CZ" smtClean="0"/>
              <a:t>reduces the risk of customer dissatisfaction</a:t>
            </a:r>
          </a:p>
          <a:p>
            <a:pPr eaLnBrk="1" hangingPunct="1"/>
            <a:r>
              <a:rPr lang="en-US" altLang="cs-CZ" smtClean="0"/>
              <a:t>Define the  scope of issues</a:t>
            </a:r>
          </a:p>
          <a:p>
            <a:pPr eaLnBrk="1" hangingPunct="1"/>
            <a:r>
              <a:rPr lang="en-US" altLang="cs-CZ" smtClean="0"/>
              <a:t>Determine the resources required to address issues</a:t>
            </a:r>
          </a:p>
        </p:txBody>
      </p:sp>
    </p:spTree>
    <p:extLst>
      <p:ext uri="{BB962C8B-B14F-4D97-AF65-F5344CB8AC3E}">
        <p14:creationId xmlns:p14="http://schemas.microsoft.com/office/powerpoint/2010/main" val="419792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Why Do The Assessment?</a:t>
            </a:r>
          </a:p>
        </p:txBody>
      </p:sp>
      <p:sp>
        <p:nvSpPr>
          <p:cNvPr id="50179" name="Freeform 3"/>
          <p:cNvSpPr>
            <a:spLocks/>
          </p:cNvSpPr>
          <p:nvPr/>
        </p:nvSpPr>
        <p:spPr bwMode="auto">
          <a:xfrm>
            <a:off x="3094075" y="2856477"/>
            <a:ext cx="3948659" cy="2352393"/>
          </a:xfrm>
          <a:custGeom>
            <a:avLst/>
            <a:gdLst>
              <a:gd name="T0" fmla="*/ 0 w 2256"/>
              <a:gd name="T1" fmla="*/ 2133600 h 1344"/>
              <a:gd name="T2" fmla="*/ 1600200 w 2256"/>
              <a:gd name="T3" fmla="*/ 1981200 h 1344"/>
              <a:gd name="T4" fmla="*/ 2514600 w 2256"/>
              <a:gd name="T5" fmla="*/ 1524000 h 1344"/>
              <a:gd name="T6" fmla="*/ 2895600 w 2256"/>
              <a:gd name="T7" fmla="*/ 1219200 h 1344"/>
              <a:gd name="T8" fmla="*/ 3429000 w 2256"/>
              <a:gd name="T9" fmla="*/ 533400 h 1344"/>
              <a:gd name="T10" fmla="*/ 3581400 w 2256"/>
              <a:gd name="T11" fmla="*/ 0 h 13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256" h="1344">
                <a:moveTo>
                  <a:pt x="0" y="1344"/>
                </a:moveTo>
                <a:cubicBezTo>
                  <a:pt x="372" y="1328"/>
                  <a:pt x="744" y="1312"/>
                  <a:pt x="1008" y="1248"/>
                </a:cubicBezTo>
                <a:cubicBezTo>
                  <a:pt x="1272" y="1184"/>
                  <a:pt x="1448" y="1040"/>
                  <a:pt x="1584" y="960"/>
                </a:cubicBezTo>
                <a:cubicBezTo>
                  <a:pt x="1720" y="880"/>
                  <a:pt x="1728" y="872"/>
                  <a:pt x="1824" y="768"/>
                </a:cubicBezTo>
                <a:cubicBezTo>
                  <a:pt x="1920" y="664"/>
                  <a:pt x="2088" y="464"/>
                  <a:pt x="2160" y="336"/>
                </a:cubicBezTo>
                <a:cubicBezTo>
                  <a:pt x="2232" y="208"/>
                  <a:pt x="2240" y="56"/>
                  <a:pt x="2256" y="0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3094074" y="5460912"/>
            <a:ext cx="4704786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>
            <a:off x="3682173" y="5292884"/>
            <a:ext cx="0" cy="336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>
            <a:off x="4082989" y="5292884"/>
            <a:ext cx="0" cy="336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>
            <a:off x="4483806" y="5292884"/>
            <a:ext cx="0" cy="336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4886374" y="5292884"/>
            <a:ext cx="0" cy="336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>
            <a:off x="5287190" y="5292884"/>
            <a:ext cx="0" cy="336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5688008" y="5292884"/>
            <a:ext cx="0" cy="336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>
            <a:off x="6090575" y="5292884"/>
            <a:ext cx="0" cy="336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>
            <a:off x="7294776" y="5292884"/>
            <a:ext cx="0" cy="336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>
            <a:off x="6892209" y="5292884"/>
            <a:ext cx="0" cy="336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>
            <a:off x="6491391" y="5292884"/>
            <a:ext cx="0" cy="336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1" name="Text Box 15"/>
          <p:cNvSpPr txBox="1">
            <a:spLocks noChangeArrowheads="1"/>
          </p:cNvSpPr>
          <p:nvPr/>
        </p:nvSpPr>
        <p:spPr bwMode="auto">
          <a:xfrm>
            <a:off x="7966889" y="4872814"/>
            <a:ext cx="1399037" cy="906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cs-CZ" sz="2646"/>
              <a:t>Project</a:t>
            </a:r>
          </a:p>
          <a:p>
            <a:pPr eaLnBrk="1" hangingPunct="1"/>
            <a:r>
              <a:rPr lang="en-US" altLang="cs-CZ" sz="2646"/>
              <a:t>Timeline</a:t>
            </a:r>
          </a:p>
        </p:txBody>
      </p:sp>
      <p:sp>
        <p:nvSpPr>
          <p:cNvPr id="50192" name="AutoShape 16"/>
          <p:cNvSpPr>
            <a:spLocks noChangeArrowheads="1"/>
          </p:cNvSpPr>
          <p:nvPr/>
        </p:nvSpPr>
        <p:spPr bwMode="auto">
          <a:xfrm>
            <a:off x="2758018" y="6133024"/>
            <a:ext cx="5796968" cy="1092182"/>
          </a:xfrm>
          <a:prstGeom prst="notchedRightArrow">
            <a:avLst>
              <a:gd name="adj1" fmla="val 50000"/>
              <a:gd name="adj2" fmla="val 132692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cs-CZ" sz="2646" b="1">
                <a:solidFill>
                  <a:schemeClr val="bg1"/>
                </a:solidFill>
              </a:rPr>
              <a:t>When you find an Issue</a:t>
            </a:r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V="1">
            <a:off x="2758018" y="2184365"/>
            <a:ext cx="0" cy="378063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>
            <a:off x="2758018" y="5964996"/>
            <a:ext cx="504084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5" name="AutoShape 20"/>
          <p:cNvSpPr>
            <a:spLocks noChangeArrowheads="1"/>
          </p:cNvSpPr>
          <p:nvPr/>
        </p:nvSpPr>
        <p:spPr bwMode="auto">
          <a:xfrm rot="-5400000">
            <a:off x="-938599" y="3612603"/>
            <a:ext cx="5796968" cy="1092182"/>
          </a:xfrm>
          <a:prstGeom prst="notchedRightArrow">
            <a:avLst>
              <a:gd name="adj1" fmla="val 50000"/>
              <a:gd name="adj2" fmla="val 132692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cs-CZ" sz="2646" b="1">
                <a:solidFill>
                  <a:schemeClr val="bg1"/>
                </a:solidFill>
              </a:rPr>
              <a:t>Cost to Address an Issue</a:t>
            </a:r>
          </a:p>
        </p:txBody>
      </p:sp>
      <p:sp>
        <p:nvSpPr>
          <p:cNvPr id="50196" name="Text Box 21"/>
          <p:cNvSpPr txBox="1">
            <a:spLocks noChangeArrowheads="1"/>
          </p:cNvSpPr>
          <p:nvPr/>
        </p:nvSpPr>
        <p:spPr bwMode="auto">
          <a:xfrm>
            <a:off x="5430714" y="3192533"/>
            <a:ext cx="1146468" cy="906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cs-CZ" sz="2646"/>
              <a:t>Project</a:t>
            </a:r>
          </a:p>
          <a:p>
            <a:pPr eaLnBrk="1" hangingPunct="1"/>
            <a:r>
              <a:rPr lang="en-US" altLang="cs-CZ" sz="2646"/>
              <a:t>Costs</a:t>
            </a:r>
          </a:p>
        </p:txBody>
      </p:sp>
    </p:spTree>
    <p:extLst>
      <p:ext uri="{BB962C8B-B14F-4D97-AF65-F5344CB8AC3E}">
        <p14:creationId xmlns:p14="http://schemas.microsoft.com/office/powerpoint/2010/main" val="40825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Why should it be done</a:t>
            </a:r>
          </a:p>
        </p:txBody>
      </p:sp>
      <p:pic>
        <p:nvPicPr>
          <p:cNvPr id="52227" name="Picture 4" descr="C:\Documents and Settings\ademaio.ART\Application Data\Microsoft\Media Catalog\Downloaded Clips\cl0\BS0119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451" y="4200701"/>
            <a:ext cx="1389732" cy="140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6" descr="C:\Documents and Settings\ademaio.ART\Application Data\Microsoft\Media Catalog\Downloaded Clips\cl0\BS0119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068" y="3612603"/>
            <a:ext cx="1970829" cy="1995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7" descr="C:\Documents and Settings\ademaio.ART\Application Data\Microsoft\Media Catalog\Downloaded Clips\cl0\BS01190_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242" y="2268378"/>
            <a:ext cx="3299300" cy="3339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8" descr="C:\Documents and Settings\ademaio.ART\Application Data\Microsoft\Media Catalog\Downloaded Clips\cl0\BS0119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28" y="4872813"/>
            <a:ext cx="644108" cy="651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AutoShape 9"/>
          <p:cNvSpPr>
            <a:spLocks noChangeArrowheads="1"/>
          </p:cNvSpPr>
          <p:nvPr/>
        </p:nvSpPr>
        <p:spPr bwMode="auto">
          <a:xfrm>
            <a:off x="1061985" y="5880982"/>
            <a:ext cx="8569431" cy="840140"/>
          </a:xfrm>
          <a:prstGeom prst="rightArrow">
            <a:avLst>
              <a:gd name="adj1" fmla="val 50000"/>
              <a:gd name="adj2" fmla="val 255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cs-CZ" altLang="cs-CZ" sz="2646"/>
          </a:p>
        </p:txBody>
      </p:sp>
      <p:sp>
        <p:nvSpPr>
          <p:cNvPr id="52232" name="Text Box 11"/>
          <p:cNvSpPr txBox="1">
            <a:spLocks noChangeArrowheads="1"/>
          </p:cNvSpPr>
          <p:nvPr/>
        </p:nvSpPr>
        <p:spPr bwMode="auto">
          <a:xfrm>
            <a:off x="4170504" y="6049010"/>
            <a:ext cx="1088760" cy="49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cs-CZ" sz="2646" b="1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52233" name="Text Box 12"/>
          <p:cNvSpPr txBox="1">
            <a:spLocks noChangeArrowheads="1"/>
          </p:cNvSpPr>
          <p:nvPr/>
        </p:nvSpPr>
        <p:spPr bwMode="auto">
          <a:xfrm>
            <a:off x="1145999" y="1571763"/>
            <a:ext cx="8929047" cy="635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cs-CZ" sz="3528"/>
              <a:t>Pay me now                or                  Pay me later</a:t>
            </a:r>
          </a:p>
        </p:txBody>
      </p:sp>
    </p:spTree>
    <p:extLst>
      <p:ext uri="{BB962C8B-B14F-4D97-AF65-F5344CB8AC3E}">
        <p14:creationId xmlns:p14="http://schemas.microsoft.com/office/powerpoint/2010/main" val="221247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When Should It Be Done?</a:t>
            </a:r>
          </a:p>
        </p:txBody>
      </p:sp>
      <p:sp>
        <p:nvSpPr>
          <p:cNvPr id="54275" name="Rectangle 1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cs-CZ" sz="3087"/>
              <a:t>Every IT data project</a:t>
            </a:r>
          </a:p>
          <a:p>
            <a:pPr lvl="1" eaLnBrk="1" hangingPunct="1"/>
            <a:r>
              <a:rPr lang="en-US" altLang="cs-CZ" sz="2646"/>
              <a:t>Warehousing</a:t>
            </a:r>
          </a:p>
          <a:p>
            <a:pPr lvl="1" eaLnBrk="1" hangingPunct="1"/>
            <a:r>
              <a:rPr lang="en-US" altLang="cs-CZ" sz="2646"/>
              <a:t>CRM</a:t>
            </a:r>
          </a:p>
          <a:p>
            <a:pPr lvl="1" eaLnBrk="1" hangingPunct="1"/>
            <a:r>
              <a:rPr lang="en-US" altLang="cs-CZ" sz="2646"/>
              <a:t>ERP</a:t>
            </a:r>
          </a:p>
          <a:p>
            <a:pPr lvl="1" eaLnBrk="1" hangingPunct="1"/>
            <a:r>
              <a:rPr lang="en-US" altLang="cs-CZ" sz="2646"/>
              <a:t>EAI</a:t>
            </a:r>
          </a:p>
          <a:p>
            <a:pPr lvl="1" eaLnBrk="1" hangingPunct="1"/>
            <a:r>
              <a:rPr lang="en-US" altLang="cs-CZ" sz="2646"/>
              <a:t>M&amp;A</a:t>
            </a:r>
          </a:p>
          <a:p>
            <a:pPr eaLnBrk="1" hangingPunct="1"/>
            <a:r>
              <a:rPr lang="en-US" altLang="cs-CZ" sz="3087"/>
              <a:t>Ongoing based on</a:t>
            </a:r>
          </a:p>
          <a:p>
            <a:pPr lvl="1" eaLnBrk="1" hangingPunct="1"/>
            <a:r>
              <a:rPr lang="en-US" altLang="cs-CZ" sz="2646"/>
              <a:t>Criticality of the system</a:t>
            </a:r>
          </a:p>
          <a:p>
            <a:pPr lvl="1" eaLnBrk="1" hangingPunct="1"/>
            <a:r>
              <a:rPr lang="en-US" altLang="cs-CZ" sz="2646"/>
              <a:t>Current status (score) </a:t>
            </a:r>
          </a:p>
          <a:p>
            <a:pPr lvl="1" eaLnBrk="1" hangingPunct="1"/>
            <a:r>
              <a:rPr lang="en-US" altLang="cs-CZ" sz="2646"/>
              <a:t>Need to re-purpose data</a:t>
            </a:r>
          </a:p>
          <a:p>
            <a:pPr eaLnBrk="1" hangingPunct="1">
              <a:buFontTx/>
              <a:buNone/>
            </a:pPr>
            <a:endParaRPr lang="en-US" altLang="cs-CZ" sz="3087"/>
          </a:p>
        </p:txBody>
      </p:sp>
    </p:spTree>
    <p:extLst>
      <p:ext uri="{BB962C8B-B14F-4D97-AF65-F5344CB8AC3E}">
        <p14:creationId xmlns:p14="http://schemas.microsoft.com/office/powerpoint/2010/main" val="148793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03.03.2019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What the Experts say…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“</a:t>
            </a:r>
            <a:r>
              <a:rPr lang="en-US" altLang="cs-CZ" i="1" smtClean="0"/>
              <a:t>Information quality is not an esoteric notion;it directly affects the effectiveness and efficiency of business processes. Information quality also plays a major role in customer satisfaction</a:t>
            </a:r>
            <a:r>
              <a:rPr lang="en-US" altLang="cs-CZ" smtClean="0"/>
              <a:t>.”  </a:t>
            </a:r>
          </a:p>
          <a:p>
            <a:pPr eaLnBrk="1" hangingPunct="1"/>
            <a:endParaRPr lang="en-US" altLang="cs-CZ" smtClean="0"/>
          </a:p>
          <a:p>
            <a:pPr eaLnBrk="1" hangingPunct="1">
              <a:buFontTx/>
              <a:buNone/>
            </a:pPr>
            <a:r>
              <a:rPr lang="en-US" altLang="cs-CZ" smtClean="0"/>
              <a:t>- Larry P. English</a:t>
            </a:r>
          </a:p>
        </p:txBody>
      </p:sp>
    </p:spTree>
    <p:extLst>
      <p:ext uri="{BB962C8B-B14F-4D97-AF65-F5344CB8AC3E}">
        <p14:creationId xmlns:p14="http://schemas.microsoft.com/office/powerpoint/2010/main" val="55743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What the Experts say…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“</a:t>
            </a:r>
            <a:r>
              <a:rPr lang="en-US" altLang="cs-CZ" i="1" smtClean="0"/>
              <a:t>Poor data quality is costly. It lowers customer satisfaction, adds expense, and makes it more difficult to run a business and pursue tactical improvements such as data warehouses and re-engineering</a:t>
            </a:r>
            <a:r>
              <a:rPr lang="en-US" altLang="cs-CZ" smtClean="0"/>
              <a:t>.”</a:t>
            </a:r>
          </a:p>
          <a:p>
            <a:pPr eaLnBrk="1" hangingPunct="1"/>
            <a:endParaRPr lang="en-US" altLang="cs-CZ" smtClean="0"/>
          </a:p>
          <a:p>
            <a:pPr eaLnBrk="1" hangingPunct="1">
              <a:buFontTx/>
              <a:buNone/>
            </a:pPr>
            <a:r>
              <a:rPr lang="en-US" altLang="cs-CZ" smtClean="0"/>
              <a:t>- Thomas C. Redman</a:t>
            </a:r>
          </a:p>
        </p:txBody>
      </p:sp>
    </p:spTree>
    <p:extLst>
      <p:ext uri="{BB962C8B-B14F-4D97-AF65-F5344CB8AC3E}">
        <p14:creationId xmlns:p14="http://schemas.microsoft.com/office/powerpoint/2010/main" val="400885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What’s in Your DATA…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cs-CZ" i="1" smtClean="0"/>
              <a:t>“…three-quarters (of participating companies) reported significant problems as a result of defective data, with a third failing to bill or collect receivables as a result.”</a:t>
            </a:r>
          </a:p>
          <a:p>
            <a:pPr eaLnBrk="1" hangingPunct="1"/>
            <a:endParaRPr lang="en-US" altLang="cs-CZ" smtClean="0"/>
          </a:p>
          <a:p>
            <a:pPr eaLnBrk="1" hangingPunct="1">
              <a:buFontTx/>
              <a:buNone/>
            </a:pPr>
            <a:r>
              <a:rPr lang="en-US" altLang="cs-CZ" smtClean="0"/>
              <a:t>- </a:t>
            </a:r>
            <a:r>
              <a:rPr lang="en-US" altLang="cs-CZ" sz="3087"/>
              <a:t>In a PricewaterhouseCoopers survey of 600 CIOs, IT directors or similar executives</a:t>
            </a:r>
          </a:p>
        </p:txBody>
      </p:sp>
    </p:spTree>
    <p:extLst>
      <p:ext uri="{BB962C8B-B14F-4D97-AF65-F5344CB8AC3E}">
        <p14:creationId xmlns:p14="http://schemas.microsoft.com/office/powerpoint/2010/main" val="124897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What is Data Quality?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Accuracy of Content </a:t>
            </a:r>
          </a:p>
          <a:p>
            <a:pPr eaLnBrk="1" hangingPunct="1"/>
            <a:r>
              <a:rPr lang="en-US" altLang="cs-CZ" smtClean="0"/>
              <a:t>Structure</a:t>
            </a:r>
          </a:p>
          <a:p>
            <a:pPr eaLnBrk="1" hangingPunct="1"/>
            <a:r>
              <a:rPr lang="en-US" altLang="cs-CZ" smtClean="0"/>
              <a:t>Completeness</a:t>
            </a:r>
          </a:p>
          <a:p>
            <a:pPr eaLnBrk="1" hangingPunct="1"/>
            <a:r>
              <a:rPr lang="en-US" altLang="cs-CZ" smtClean="0"/>
              <a:t>Timeliness</a:t>
            </a:r>
          </a:p>
          <a:p>
            <a:pPr eaLnBrk="1" hangingPunct="1"/>
            <a:r>
              <a:rPr lang="en-US" altLang="cs-CZ" smtClean="0"/>
              <a:t>Presentation</a:t>
            </a:r>
          </a:p>
          <a:p>
            <a:pPr eaLnBrk="1"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54198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Assessing Your Data</a:t>
            </a:r>
          </a:p>
        </p:txBody>
      </p:sp>
      <p:sp>
        <p:nvSpPr>
          <p:cNvPr id="15363" name="Line 38"/>
          <p:cNvSpPr>
            <a:spLocks noChangeShapeType="1"/>
          </p:cNvSpPr>
          <p:nvPr/>
        </p:nvSpPr>
        <p:spPr bwMode="auto">
          <a:xfrm flipV="1">
            <a:off x="2406209" y="2604435"/>
            <a:ext cx="378063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64" name="Rectangle 40"/>
          <p:cNvSpPr>
            <a:spLocks noChangeArrowheads="1"/>
          </p:cNvSpPr>
          <p:nvPr/>
        </p:nvSpPr>
        <p:spPr bwMode="auto">
          <a:xfrm>
            <a:off x="4506560" y="3024505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2-Weight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/Impact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15365" name="Rectangle 41"/>
          <p:cNvSpPr>
            <a:spLocks noChangeArrowheads="1"/>
          </p:cNvSpPr>
          <p:nvPr/>
        </p:nvSpPr>
        <p:spPr bwMode="auto">
          <a:xfrm>
            <a:off x="6186840" y="1596266"/>
            <a:ext cx="1680281" cy="3612603"/>
          </a:xfrm>
          <a:prstGeom prst="rect">
            <a:avLst/>
          </a:prstGeom>
          <a:solidFill>
            <a:srgbClr val="394C89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394C89"/>
            </a:extrusionClr>
            <a:contourClr>
              <a:srgbClr val="394C89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15366" name="Text Box 42"/>
          <p:cNvSpPr txBox="1">
            <a:spLocks noChangeArrowheads="1"/>
          </p:cNvSpPr>
          <p:nvPr/>
        </p:nvSpPr>
        <p:spPr bwMode="auto">
          <a:xfrm>
            <a:off x="6395251" y="2520421"/>
            <a:ext cx="1130438" cy="70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3-Profile</a:t>
            </a:r>
          </a:p>
          <a:p>
            <a:pPr algn="ctr" eaLnBrk="1" hangingPunct="1"/>
            <a:r>
              <a:rPr lang="en-US" altLang="en-US" sz="1985">
                <a:solidFill>
                  <a:schemeClr val="bg1"/>
                </a:solidFill>
                <a:latin typeface="Arial" panose="020B0604020202020204" pitchFamily="34" charset="0"/>
              </a:rPr>
              <a:t>Data</a:t>
            </a:r>
            <a:endParaRPr lang="en-US" altLang="en-US" sz="2646">
              <a:solidFill>
                <a:schemeClr val="bg1"/>
              </a:solidFill>
            </a:endParaRPr>
          </a:p>
        </p:txBody>
      </p:sp>
      <p:sp>
        <p:nvSpPr>
          <p:cNvPr id="15367" name="Line 44"/>
          <p:cNvSpPr>
            <a:spLocks noChangeShapeType="1"/>
          </p:cNvSpPr>
          <p:nvPr/>
        </p:nvSpPr>
        <p:spPr bwMode="auto">
          <a:xfrm flipV="1">
            <a:off x="2322195" y="3780631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68" name="Line 45"/>
          <p:cNvSpPr>
            <a:spLocks noChangeShapeType="1"/>
          </p:cNvSpPr>
          <p:nvPr/>
        </p:nvSpPr>
        <p:spPr bwMode="auto">
          <a:xfrm flipV="1">
            <a:off x="4086490" y="3528589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69" name="Line 46"/>
          <p:cNvSpPr>
            <a:spLocks noChangeShapeType="1"/>
          </p:cNvSpPr>
          <p:nvPr/>
        </p:nvSpPr>
        <p:spPr bwMode="auto">
          <a:xfrm flipV="1">
            <a:off x="5766770" y="3276547"/>
            <a:ext cx="420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0" name="Line 47"/>
          <p:cNvSpPr>
            <a:spLocks noChangeShapeType="1"/>
          </p:cNvSpPr>
          <p:nvPr/>
        </p:nvSpPr>
        <p:spPr bwMode="auto">
          <a:xfrm flipV="1">
            <a:off x="7867121" y="1932322"/>
            <a:ext cx="6721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1" name="Text Box 48"/>
          <p:cNvSpPr txBox="1">
            <a:spLocks noChangeArrowheads="1"/>
          </p:cNvSpPr>
          <p:nvPr/>
        </p:nvSpPr>
        <p:spPr bwMode="auto">
          <a:xfrm>
            <a:off x="3694424" y="5177365"/>
            <a:ext cx="1473480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6-Address</a:t>
            </a:r>
            <a:endParaRPr lang="en-US" altLang="en-US" sz="2646">
              <a:latin typeface="Arial" panose="020B0604020202020204" pitchFamily="34" charset="0"/>
            </a:endParaRPr>
          </a:p>
        </p:txBody>
      </p:sp>
      <p:pic>
        <p:nvPicPr>
          <p:cNvPr id="15372" name="Picture 49" descr="M:\Marketing\Standard Graphics\Neely\SP_Data Prep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39273" r="59892" b="27731"/>
          <a:stretch>
            <a:fillRect/>
          </a:stretch>
        </p:blipFill>
        <p:spPr bwMode="auto">
          <a:xfrm>
            <a:off x="557901" y="2436406"/>
            <a:ext cx="1841307" cy="243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3" name="Text Box 50"/>
          <p:cNvSpPr txBox="1">
            <a:spLocks noChangeArrowheads="1"/>
          </p:cNvSpPr>
          <p:nvPr/>
        </p:nvSpPr>
        <p:spPr bwMode="auto">
          <a:xfrm>
            <a:off x="708426" y="1914820"/>
            <a:ext cx="1755609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Source Data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15374" name="Text Box 54"/>
          <p:cNvSpPr txBox="1">
            <a:spLocks noChangeArrowheads="1"/>
          </p:cNvSpPr>
          <p:nvPr/>
        </p:nvSpPr>
        <p:spPr bwMode="auto">
          <a:xfrm>
            <a:off x="3330363" y="2184365"/>
            <a:ext cx="1503938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7-Maintain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15375" name="Rectangle 55"/>
          <p:cNvSpPr>
            <a:spLocks noChangeArrowheads="1"/>
          </p:cNvSpPr>
          <p:nvPr/>
        </p:nvSpPr>
        <p:spPr bwMode="auto">
          <a:xfrm>
            <a:off x="8497226" y="1344224"/>
            <a:ext cx="1386231" cy="1176196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4-Revisit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Definitions,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Weights</a:t>
            </a:r>
          </a:p>
        </p:txBody>
      </p:sp>
      <p:sp>
        <p:nvSpPr>
          <p:cNvPr id="15376" name="AutoShape 56"/>
          <p:cNvSpPr>
            <a:spLocks noChangeArrowheads="1"/>
          </p:cNvSpPr>
          <p:nvPr/>
        </p:nvSpPr>
        <p:spPr bwMode="auto">
          <a:xfrm>
            <a:off x="8371205" y="3192533"/>
            <a:ext cx="1596267" cy="924154"/>
          </a:xfrm>
          <a:prstGeom prst="flowChartMagneticDisk">
            <a:avLst/>
          </a:prstGeom>
          <a:gradFill rotWithShape="0">
            <a:gsLst>
              <a:gs pos="0">
                <a:srgbClr val="C6CBA9"/>
              </a:gs>
              <a:gs pos="100000">
                <a:srgbClr val="5C5E4E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cs-CZ" sz="2646"/>
              <a:t>5-Findings</a:t>
            </a:r>
          </a:p>
        </p:txBody>
      </p:sp>
      <p:sp>
        <p:nvSpPr>
          <p:cNvPr id="15377" name="Rectangle 58"/>
          <p:cNvSpPr>
            <a:spLocks noChangeArrowheads="1"/>
          </p:cNvSpPr>
          <p:nvPr/>
        </p:nvSpPr>
        <p:spPr bwMode="auto">
          <a:xfrm>
            <a:off x="2826279" y="3276547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1-Define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Issues</a:t>
            </a:r>
            <a:endParaRPr lang="en-US" altLang="en-US" sz="2646">
              <a:solidFill>
                <a:schemeClr val="bg1"/>
              </a:solidFill>
            </a:endParaRPr>
          </a:p>
        </p:txBody>
      </p:sp>
      <p:cxnSp>
        <p:nvCxnSpPr>
          <p:cNvPr id="15378" name="AutoShape 60"/>
          <p:cNvCxnSpPr>
            <a:cxnSpLocks noChangeShapeType="1"/>
            <a:stCxn id="15376" idx="3"/>
            <a:endCxn id="15372" idx="2"/>
          </p:cNvCxnSpPr>
          <p:nvPr/>
        </p:nvCxnSpPr>
        <p:spPr bwMode="auto">
          <a:xfrm rot="5400000">
            <a:off x="4945884" y="649358"/>
            <a:ext cx="756126" cy="7690784"/>
          </a:xfrm>
          <a:prstGeom prst="bentConnector3">
            <a:avLst>
              <a:gd name="adj1" fmla="val 190736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79" name="Line 61"/>
          <p:cNvSpPr>
            <a:spLocks noChangeShapeType="1"/>
          </p:cNvSpPr>
          <p:nvPr/>
        </p:nvSpPr>
        <p:spPr bwMode="auto">
          <a:xfrm flipV="1">
            <a:off x="7867121" y="3612603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cxnSp>
        <p:nvCxnSpPr>
          <p:cNvPr id="15380" name="AutoShape 62"/>
          <p:cNvCxnSpPr>
            <a:cxnSpLocks noChangeShapeType="1"/>
            <a:stCxn id="15375" idx="2"/>
            <a:endCxn id="15376" idx="1"/>
          </p:cNvCxnSpPr>
          <p:nvPr/>
        </p:nvCxnSpPr>
        <p:spPr bwMode="auto">
          <a:xfrm flipH="1">
            <a:off x="9169338" y="2520421"/>
            <a:ext cx="21004" cy="672112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8555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Defining Issues</a:t>
            </a:r>
          </a:p>
        </p:txBody>
      </p:sp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4993141" y="2649943"/>
            <a:ext cx="4573688" cy="253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cs-CZ" sz="2646"/>
              <a:t>Standard list</a:t>
            </a:r>
          </a:p>
          <a:p>
            <a:pPr eaLnBrk="1" hangingPunct="1">
              <a:buFontTx/>
              <a:buChar char="•"/>
            </a:pPr>
            <a:r>
              <a:rPr lang="en-US" altLang="cs-CZ" sz="2646"/>
              <a:t>Key requirements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Content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Structure</a:t>
            </a:r>
          </a:p>
          <a:p>
            <a:pPr lvl="1" eaLnBrk="1" hangingPunct="1">
              <a:buFontTx/>
              <a:buChar char="•"/>
            </a:pPr>
            <a:r>
              <a:rPr lang="en-US" altLang="cs-CZ" sz="2646"/>
              <a:t>Completeness</a:t>
            </a:r>
          </a:p>
          <a:p>
            <a:pPr eaLnBrk="1" hangingPunct="1">
              <a:buFontTx/>
              <a:buChar char="•"/>
            </a:pPr>
            <a:r>
              <a:rPr lang="en-US" altLang="cs-CZ" sz="2646"/>
              <a:t>Update list by project or source</a:t>
            </a:r>
          </a:p>
        </p:txBody>
      </p:sp>
      <p:sp>
        <p:nvSpPr>
          <p:cNvPr id="17412" name="Line 25"/>
          <p:cNvSpPr>
            <a:spLocks noChangeShapeType="1"/>
          </p:cNvSpPr>
          <p:nvPr/>
        </p:nvSpPr>
        <p:spPr bwMode="auto">
          <a:xfrm flipV="1">
            <a:off x="2322195" y="3780631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17413" name="Picture 26" descr="M:\Marketing\Standard Graphics\Neely\SP_Data Prep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39273" r="59892" b="27731"/>
          <a:stretch>
            <a:fillRect/>
          </a:stretch>
        </p:blipFill>
        <p:spPr bwMode="auto">
          <a:xfrm>
            <a:off x="557901" y="2436406"/>
            <a:ext cx="1841307" cy="243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27"/>
          <p:cNvSpPr txBox="1">
            <a:spLocks noChangeArrowheads="1"/>
          </p:cNvSpPr>
          <p:nvPr/>
        </p:nvSpPr>
        <p:spPr bwMode="auto">
          <a:xfrm>
            <a:off x="708426" y="1914820"/>
            <a:ext cx="1755609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Source Data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17415" name="Rectangle 28"/>
          <p:cNvSpPr>
            <a:spLocks noChangeArrowheads="1"/>
          </p:cNvSpPr>
          <p:nvPr/>
        </p:nvSpPr>
        <p:spPr bwMode="auto">
          <a:xfrm>
            <a:off x="2826279" y="3276547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1-Define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Issues</a:t>
            </a:r>
            <a:endParaRPr lang="en-US" altLang="en-US" sz="2646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29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Defining Issues-sample</a:t>
            </a:r>
          </a:p>
        </p:txBody>
      </p:sp>
      <p:graphicFrame>
        <p:nvGraphicFramePr>
          <p:cNvPr id="19459" name="Object 73"/>
          <p:cNvGraphicFramePr>
            <a:graphicFrameLocks noChangeAspect="1"/>
          </p:cNvGraphicFramePr>
          <p:nvPr/>
        </p:nvGraphicFramePr>
        <p:xfrm>
          <a:off x="4433048" y="1092182"/>
          <a:ext cx="3063011" cy="6301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4" imgW="1657807" imgH="3410407" progId="Excel.Sheet.8">
                  <p:embed/>
                </p:oleObj>
              </mc:Choice>
              <mc:Fallback>
                <p:oleObj name="Worksheet" r:id="rId4" imgW="1657807" imgH="3410407" progId="Excel.Sheet.8">
                  <p:embed/>
                  <p:pic>
                    <p:nvPicPr>
                      <p:cNvPr id="19459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3048" y="1092182"/>
                        <a:ext cx="3063011" cy="63010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Line 78"/>
          <p:cNvSpPr>
            <a:spLocks noChangeShapeType="1"/>
          </p:cNvSpPr>
          <p:nvPr/>
        </p:nvSpPr>
        <p:spPr bwMode="auto">
          <a:xfrm flipV="1">
            <a:off x="2322195" y="3780631"/>
            <a:ext cx="50408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19461" name="Picture 79" descr="M:\Marketing\Standard Graphics\Neely\SP_Data Prep.T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9" t="39273" r="59892" b="27731"/>
          <a:stretch>
            <a:fillRect/>
          </a:stretch>
        </p:blipFill>
        <p:spPr bwMode="auto">
          <a:xfrm>
            <a:off x="557901" y="2436406"/>
            <a:ext cx="1841307" cy="243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 Box 80"/>
          <p:cNvSpPr txBox="1">
            <a:spLocks noChangeArrowheads="1"/>
          </p:cNvSpPr>
          <p:nvPr/>
        </p:nvSpPr>
        <p:spPr bwMode="auto">
          <a:xfrm>
            <a:off x="708426" y="1914820"/>
            <a:ext cx="1755609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205">
                <a:latin typeface="Arial" panose="020B0604020202020204" pitchFamily="34" charset="0"/>
              </a:rPr>
              <a:t>Source Data</a:t>
            </a:r>
            <a:endParaRPr lang="en-US" altLang="en-US" sz="2646">
              <a:latin typeface="Times" panose="02020603050405020304" pitchFamily="18" charset="0"/>
            </a:endParaRPr>
          </a:p>
        </p:txBody>
      </p:sp>
      <p:sp>
        <p:nvSpPr>
          <p:cNvPr id="19463" name="Rectangle 81"/>
          <p:cNvSpPr>
            <a:spLocks noChangeArrowheads="1"/>
          </p:cNvSpPr>
          <p:nvPr/>
        </p:nvSpPr>
        <p:spPr bwMode="auto">
          <a:xfrm>
            <a:off x="2826279" y="3276547"/>
            <a:ext cx="1260210" cy="1092182"/>
          </a:xfrm>
          <a:prstGeom prst="rect">
            <a:avLst/>
          </a:prstGeom>
          <a:solidFill>
            <a:srgbClr val="B2B2B2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B2B2B2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1-Define</a:t>
            </a:r>
          </a:p>
          <a:p>
            <a:pPr algn="ctr" eaLnBrk="1" hangingPunct="1"/>
            <a:r>
              <a:rPr lang="en-US" altLang="en-US" sz="1985">
                <a:latin typeface="Arial" panose="020B0604020202020204" pitchFamily="34" charset="0"/>
              </a:rPr>
              <a:t>Issues</a:t>
            </a:r>
            <a:endParaRPr lang="en-US" altLang="en-US" sz="2646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1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</TotalTime>
  <Words>697</Words>
  <Application>Microsoft Office PowerPoint</Application>
  <PresentationFormat>Vlastní</PresentationFormat>
  <Paragraphs>243</Paragraphs>
  <Slides>27</Slides>
  <Notes>26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27</vt:i4>
      </vt:variant>
    </vt:vector>
  </HeadingPairs>
  <TitlesOfParts>
    <vt:vector size="37" baseType="lpstr">
      <vt:lpstr>Arial</vt:lpstr>
      <vt:lpstr>Calibri</vt:lpstr>
      <vt:lpstr>Clara Sans</vt:lpstr>
      <vt:lpstr>Garamond</vt:lpstr>
      <vt:lpstr>Times</vt:lpstr>
      <vt:lpstr>Times New Roman</vt:lpstr>
      <vt:lpstr>Wingdings</vt:lpstr>
      <vt:lpstr>JU_OPVVV</vt:lpstr>
      <vt:lpstr>Worksheet</vt:lpstr>
      <vt:lpstr>Chart</vt:lpstr>
      <vt:lpstr>Data Quality</vt:lpstr>
      <vt:lpstr>Agenda</vt:lpstr>
      <vt:lpstr>What the Experts say…</vt:lpstr>
      <vt:lpstr>What the Experts say…</vt:lpstr>
      <vt:lpstr>What’s in Your DATA…</vt:lpstr>
      <vt:lpstr>What is Data Quality?</vt:lpstr>
      <vt:lpstr>Assessing Your Data</vt:lpstr>
      <vt:lpstr>Defining Issues</vt:lpstr>
      <vt:lpstr>Defining Issues-sample</vt:lpstr>
      <vt:lpstr>Weight Impact</vt:lpstr>
      <vt:lpstr>Profile Data</vt:lpstr>
      <vt:lpstr>What is Data Profiling?</vt:lpstr>
      <vt:lpstr>What is Data Profiling?</vt:lpstr>
      <vt:lpstr>Profile Data</vt:lpstr>
      <vt:lpstr>Revisit</vt:lpstr>
      <vt:lpstr>Findings</vt:lpstr>
      <vt:lpstr>Findings-Chart</vt:lpstr>
      <vt:lpstr>Findings-Chart</vt:lpstr>
      <vt:lpstr>Findings-Chart</vt:lpstr>
      <vt:lpstr>Findings-Chart</vt:lpstr>
      <vt:lpstr>Address the Issues</vt:lpstr>
      <vt:lpstr>Maintain Vigilance</vt:lpstr>
      <vt:lpstr>Why Do The Assessment?</vt:lpstr>
      <vt:lpstr>Why Do The Assessment?</vt:lpstr>
      <vt:lpstr>Why should it be done</vt:lpstr>
      <vt:lpstr>When Should It Be Done?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Beránek Ladislav doc. Ing. CSc.</cp:lastModifiedBy>
  <cp:revision>2</cp:revision>
  <dcterms:created xsi:type="dcterms:W3CDTF">2017-07-17T18:52:59Z</dcterms:created>
  <dcterms:modified xsi:type="dcterms:W3CDTF">2019-03-03T18:51:18Z</dcterms:modified>
</cp:coreProperties>
</file>