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7"/>
  </p:notesMasterIdLst>
  <p:sldIdLst>
    <p:sldId id="256" r:id="rId2"/>
    <p:sldId id="257" r:id="rId3"/>
    <p:sldId id="267" r:id="rId4"/>
    <p:sldId id="268" r:id="rId5"/>
    <p:sldId id="269" r:id="rId6"/>
    <p:sldId id="258" r:id="rId7"/>
    <p:sldId id="271" r:id="rId8"/>
    <p:sldId id="259" r:id="rId9"/>
    <p:sldId id="260" r:id="rId10"/>
    <p:sldId id="261" r:id="rId11"/>
    <p:sldId id="262" r:id="rId12"/>
    <p:sldId id="263" r:id="rId13"/>
    <p:sldId id="264" r:id="rId14"/>
    <p:sldId id="270" r:id="rId15"/>
    <p:sldId id="265" r:id="rId1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68" y="9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22.06.2021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22.06.2021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22.06.2021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22.06.2021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Public contracts</a:t>
            </a:r>
            <a:r>
              <a:rPr lang="cs-CZ" dirty="0"/>
              <a:t> II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CAEE27-3C1A-44C6-9E5A-B300EA192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Tender procedure 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6AB20F-0C2E-4D37-8FAB-A766AC017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980612" cy="5567281"/>
          </a:xfrm>
        </p:spPr>
        <p:txBody>
          <a:bodyPr/>
          <a:lstStyle/>
          <a:p>
            <a:r>
              <a:rPr lang="en-US" sz="2800" dirty="0"/>
              <a:t>lodging objections to the contracting authority</a:t>
            </a:r>
          </a:p>
          <a:p>
            <a:pPr lvl="1"/>
            <a:r>
              <a:rPr lang="en-US" sz="2400" dirty="0"/>
              <a:t>the contracting authority shall provide all bidders with time to object to the contracting authority’s decision</a:t>
            </a:r>
          </a:p>
          <a:p>
            <a:pPr lvl="1"/>
            <a:r>
              <a:rPr lang="en-US" sz="2400" dirty="0"/>
              <a:t>the 15-day term for objecting </a:t>
            </a:r>
          </a:p>
          <a:p>
            <a:pPr lvl="2"/>
            <a:r>
              <a:rPr lang="en-US" sz="2000" dirty="0"/>
              <a:t>begin on the date of delivery of the notice of the best bid selection to the individual bidders</a:t>
            </a:r>
          </a:p>
          <a:p>
            <a:pPr lvl="1"/>
            <a:r>
              <a:rPr lang="en-US" sz="2400" dirty="0"/>
              <a:t>objections may be raised </a:t>
            </a:r>
          </a:p>
          <a:p>
            <a:pPr lvl="2"/>
            <a:r>
              <a:rPr lang="en-US" sz="2000" dirty="0"/>
              <a:t>against the selection of the best tender bid </a:t>
            </a:r>
          </a:p>
          <a:p>
            <a:pPr lvl="2"/>
            <a:r>
              <a:rPr lang="en-US" sz="2000" dirty="0"/>
              <a:t>against the tender  terms and conditions </a:t>
            </a:r>
          </a:p>
          <a:p>
            <a:pPr lvl="2"/>
            <a:r>
              <a:rPr lang="en-US" sz="2000" dirty="0"/>
              <a:t>against any other alleged infringement</a:t>
            </a:r>
          </a:p>
          <a:p>
            <a:pPr lvl="1"/>
            <a:r>
              <a:rPr lang="en-US" sz="2400" dirty="0"/>
              <a:t>the contracting authority sends a statement on objections within 15 days</a:t>
            </a:r>
          </a:p>
          <a:p>
            <a:pPr lvl="2"/>
            <a:r>
              <a:rPr lang="en-US" sz="2000" dirty="0"/>
              <a:t>either complies with the objections and indicates the measures taken</a:t>
            </a:r>
            <a:endParaRPr lang="en-US" sz="1800" dirty="0"/>
          </a:p>
          <a:p>
            <a:pPr lvl="2"/>
            <a:r>
              <a:rPr lang="en-US" sz="2000" dirty="0"/>
              <a:t>or rejects the objections, which must be explained in a detailed and comprehensible manner</a:t>
            </a:r>
          </a:p>
          <a:p>
            <a:pPr lvl="1"/>
            <a:r>
              <a:rPr lang="en-US" sz="2400" dirty="0"/>
              <a:t>it is always necessary to comment on all the objections raised</a:t>
            </a:r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1835B0-3A4B-4E15-90C7-80F740D0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8228CD6-41A3-45D8-9000-8EDAC798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83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50D0CF-CA48-4B10-A52F-9A02675C3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Tender procedure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F153EF-E414-4FA1-BB65-59F619E70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contract conclusion</a:t>
            </a:r>
          </a:p>
          <a:p>
            <a:pPr lvl="1"/>
            <a:r>
              <a:rPr lang="en-US" sz="2400" dirty="0"/>
              <a:t>the contracting authority may sign the contract with the selected bidder</a:t>
            </a:r>
          </a:p>
          <a:p>
            <a:pPr lvl="2"/>
            <a:r>
              <a:rPr lang="en-US" sz="1800" dirty="0"/>
              <a:t>if no objection is received </a:t>
            </a:r>
          </a:p>
          <a:p>
            <a:pPr lvl="1"/>
            <a:r>
              <a:rPr lang="en-US" sz="2400" dirty="0"/>
              <a:t>after the contract conclusion, the contracting authority shall prepare a notice on the outcome of the tender procedure and publish it in </a:t>
            </a:r>
          </a:p>
          <a:p>
            <a:pPr lvl="2"/>
            <a:r>
              <a:rPr lang="en-US" sz="1800" dirty="0"/>
              <a:t>the Public Procurement Journal, on the profile of the contracting authority </a:t>
            </a:r>
          </a:p>
          <a:p>
            <a:pPr lvl="2"/>
            <a:r>
              <a:rPr lang="en-US" sz="1800" dirty="0"/>
              <a:t>and in the Official Journal of the European Union in the case of above-threshold contracts</a:t>
            </a:r>
          </a:p>
          <a:p>
            <a:pPr lvl="1"/>
            <a:r>
              <a:rPr lang="en-US" sz="2400" dirty="0"/>
              <a:t>the contract cannot be concluded at a time when </a:t>
            </a:r>
          </a:p>
          <a:p>
            <a:pPr lvl="2"/>
            <a:r>
              <a:rPr lang="en-US" sz="1800" dirty="0"/>
              <a:t>objections can be raised </a:t>
            </a:r>
          </a:p>
          <a:p>
            <a:pPr lvl="2"/>
            <a:r>
              <a:rPr lang="en-US" sz="1800" dirty="0"/>
              <a:t>the decision on such objections is pending</a:t>
            </a:r>
          </a:p>
          <a:p>
            <a:pPr lvl="1"/>
            <a:r>
              <a:rPr lang="en-US" sz="2400" dirty="0"/>
              <a:t>the contract cannot be concluded </a:t>
            </a:r>
          </a:p>
          <a:p>
            <a:pPr lvl="2"/>
            <a:r>
              <a:rPr lang="en-US" sz="1800" dirty="0"/>
              <a:t>if the objections have already been settled by the contracting authority</a:t>
            </a:r>
          </a:p>
          <a:p>
            <a:pPr lvl="3"/>
            <a:r>
              <a:rPr lang="en-US" sz="1800" dirty="0"/>
              <a:t>until the time when the application may be lodged with the Office for the Protection of Competition or the proceedings before that office are already under way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B443B0-1712-41DD-A022-10844CE68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9B1FCB-CA9B-4574-BEAB-F376648A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79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0AA5F-4049-49CC-81A6-96C8CD7A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Protection against improper approach from the contracting authority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4AAA8C-50E3-4136-8182-AD917026D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compliance with the rules applicable to awarding of public contracts is supervised over by </a:t>
            </a:r>
            <a:endParaRPr lang="cs-CZ" dirty="0"/>
          </a:p>
          <a:p>
            <a:pPr lvl="1"/>
            <a:r>
              <a:rPr lang="en-US" dirty="0"/>
              <a:t>the Office for the Protection of Competition</a:t>
            </a:r>
            <a:endParaRPr lang="cs-CZ" dirty="0"/>
          </a:p>
          <a:p>
            <a:pPr lvl="2"/>
            <a:r>
              <a:rPr lang="en-US" dirty="0"/>
              <a:t>shall decide whether the contracting authority acted in accordance with the law in the process of awarding a public contract </a:t>
            </a:r>
            <a:endParaRPr lang="cs-CZ" dirty="0"/>
          </a:p>
          <a:p>
            <a:pPr lvl="2"/>
            <a:r>
              <a:rPr lang="en-US" dirty="0"/>
              <a:t>shall impose corrective measures</a:t>
            </a:r>
            <a:endParaRPr lang="cs-CZ" dirty="0"/>
          </a:p>
          <a:p>
            <a:r>
              <a:rPr lang="en-US" dirty="0"/>
              <a:t>the procedure for reviewing the contracting authority’s actions shall be initiated</a:t>
            </a:r>
            <a:endParaRPr lang="cs-CZ" dirty="0"/>
          </a:p>
          <a:p>
            <a:pPr lvl="1"/>
            <a:r>
              <a:rPr lang="en-US" dirty="0"/>
              <a:t>upon a written proposal from the complainant </a:t>
            </a:r>
            <a:endParaRPr lang="cs-CZ" dirty="0"/>
          </a:p>
          <a:p>
            <a:pPr lvl="1"/>
            <a:r>
              <a:rPr lang="en-US" dirty="0"/>
              <a:t>or ex officio</a:t>
            </a:r>
          </a:p>
          <a:p>
            <a:endParaRPr lang="en-US" dirty="0"/>
          </a:p>
          <a:p>
            <a:pPr lvl="1"/>
            <a:endParaRPr lang="en-US" sz="2400" dirty="0"/>
          </a:p>
          <a:p>
            <a:pPr lvl="1"/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A52318-09D5-4D4F-B83C-E31EB579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349BB52-73AB-4391-8C53-530FC38F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393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0B27D6-C619-40EA-B210-598671BA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Protection against improper approach from the contracting authority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D5A5E2-6420-42E4-9880-F6E6987D3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901099" cy="5567281"/>
          </a:xfrm>
        </p:spPr>
        <p:txBody>
          <a:bodyPr/>
          <a:lstStyle/>
          <a:p>
            <a:r>
              <a:rPr lang="en-US" sz="2800" dirty="0"/>
              <a:t>the submission of a proposal </a:t>
            </a:r>
          </a:p>
          <a:p>
            <a:pPr lvl="1"/>
            <a:r>
              <a:rPr lang="en-US" sz="2400" dirty="0"/>
              <a:t>is subject to prior lodging of an objection with the contracting authority</a:t>
            </a:r>
          </a:p>
          <a:p>
            <a:pPr lvl="1"/>
            <a:r>
              <a:rPr lang="en-US" sz="2400" dirty="0"/>
              <a:t>a proposal may be filed against all acts and omissions of the contracting authority which </a:t>
            </a:r>
          </a:p>
          <a:p>
            <a:pPr lvl="2"/>
            <a:r>
              <a:rPr lang="en-US" sz="1800" dirty="0"/>
              <a:t>are not in accordance with the Public Procurement Act</a:t>
            </a:r>
          </a:p>
          <a:p>
            <a:pPr lvl="2"/>
            <a:r>
              <a:rPr lang="en-US" sz="1800" dirty="0"/>
              <a:t>result in actual or imminent harm to the rights of the participant</a:t>
            </a:r>
          </a:p>
          <a:p>
            <a:pPr lvl="1"/>
            <a:r>
              <a:rPr lang="en-US" sz="2400" dirty="0"/>
              <a:t>the proposal may be filed within 10 days of the date on which the complainant received a decision rejecting the objections</a:t>
            </a:r>
          </a:p>
          <a:p>
            <a:pPr lvl="1"/>
            <a:r>
              <a:rPr lang="en-US" sz="2400" dirty="0"/>
              <a:t>the proposer shall pay a deposit to the account of the supervisory authority in the amount of 1% of the </a:t>
            </a:r>
            <a:r>
              <a:rPr lang="cs-CZ" sz="2400" dirty="0"/>
              <a:t>tender </a:t>
            </a:r>
            <a:r>
              <a:rPr lang="en-US" sz="2400" dirty="0"/>
              <a:t>bid price of the proposer</a:t>
            </a:r>
          </a:p>
          <a:p>
            <a:pPr lvl="2"/>
            <a:r>
              <a:rPr lang="en-US" sz="1800" dirty="0"/>
              <a:t>at least CZK 50,000,  the maximum amount is CZK 10 million</a:t>
            </a:r>
          </a:p>
          <a:p>
            <a:pPr lvl="1"/>
            <a:r>
              <a:rPr lang="en-US" sz="2400" dirty="0"/>
              <a:t>the proposal must be delivered to the Office for the Protection of Competition with a copy to the contracting authority</a:t>
            </a:r>
          </a:p>
          <a:p>
            <a:pPr lvl="1"/>
            <a:r>
              <a:rPr lang="en-US" sz="2400" dirty="0"/>
              <a:t>the contracting authority </a:t>
            </a:r>
          </a:p>
          <a:p>
            <a:pPr lvl="2"/>
            <a:r>
              <a:rPr lang="en-US" sz="1800" dirty="0"/>
              <a:t>shall then deliver its response to the received proposal to the Office</a:t>
            </a:r>
          </a:p>
          <a:p>
            <a:pPr lvl="2"/>
            <a:r>
              <a:rPr lang="en-US" sz="1800" dirty="0"/>
              <a:t>shall also send the tender documentation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EEA9C4-0563-4587-BD8A-7CC89768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3E781A-1EAD-4527-A911-30D767DA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63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E9A86E-A5C3-46AD-905B-2977CE585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Protection against improper approach from the contracting authority</a:t>
            </a:r>
            <a:r>
              <a:rPr lang="cs-CZ" dirty="0"/>
              <a:t> 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FF1CB1-78DD-4714-90A2-499033184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proceedings ex officio </a:t>
            </a:r>
          </a:p>
          <a:p>
            <a:pPr lvl="1"/>
            <a:r>
              <a:rPr lang="en-US" dirty="0"/>
              <a:t>the Office may initiate the procedure where an initiative has been brought</a:t>
            </a:r>
          </a:p>
          <a:p>
            <a:pPr lvl="1"/>
            <a:r>
              <a:rPr lang="en-US" dirty="0"/>
              <a:t>the lodging of an initiative does not automatically open an administrative procedure ex officio</a:t>
            </a:r>
          </a:p>
          <a:p>
            <a:pPr lvl="1"/>
            <a:r>
              <a:rPr lang="en-US" dirty="0"/>
              <a:t>any entity, i.e.</a:t>
            </a:r>
            <a:r>
              <a:rPr lang="cs-CZ" dirty="0"/>
              <a:t>,</a:t>
            </a:r>
            <a:r>
              <a:rPr lang="en-US" dirty="0"/>
              <a:t> a natural person or legal entity, contractor or individual may bring a</a:t>
            </a:r>
            <a:r>
              <a:rPr lang="cs-CZ" dirty="0"/>
              <a:t>n</a:t>
            </a:r>
            <a:r>
              <a:rPr lang="en-US" dirty="0"/>
              <a:t> initiative</a:t>
            </a:r>
          </a:p>
          <a:p>
            <a:pPr lvl="2"/>
            <a:r>
              <a:rPr lang="en-US" sz="2000" dirty="0"/>
              <a:t>includes persons who were not </a:t>
            </a:r>
            <a:r>
              <a:rPr lang="en-US" sz="2000" dirty="0" err="1"/>
              <a:t>authorised</a:t>
            </a:r>
            <a:r>
              <a:rPr lang="en-US" sz="2000" dirty="0"/>
              <a:t> to submit substantiated objections to the contracting authority during the tender or offer-bidding procedure</a:t>
            </a:r>
            <a:r>
              <a:rPr lang="cs-CZ" sz="2000" dirty="0"/>
              <a:t> </a:t>
            </a:r>
            <a:r>
              <a:rPr lang="en-US" sz="2000" dirty="0"/>
              <a:t>and who have information about violation of the law</a:t>
            </a:r>
          </a:p>
          <a:p>
            <a:pPr lvl="1"/>
            <a:endParaRPr lang="en-US" sz="2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066983-1A4C-4FF4-AC03-C114D8F1B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F7B45EA-5CCE-47EA-8165-3B8B0BBB7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526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416C7-6819-41B5-85EA-93A23FA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Protection against improper approach from the contracting authority</a:t>
            </a:r>
            <a:r>
              <a:rPr lang="cs-CZ" dirty="0"/>
              <a:t> 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195382-035B-479B-ACEC-EA3C0E5C7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Office for the Protection of Competition shall decide in one of the following ways</a:t>
            </a:r>
          </a:p>
          <a:p>
            <a:pPr lvl="1"/>
            <a:r>
              <a:rPr lang="en-US" sz="1800" dirty="0"/>
              <a:t>cease the procedure</a:t>
            </a:r>
          </a:p>
          <a:p>
            <a:pPr lvl="1"/>
            <a:r>
              <a:rPr lang="en-US" sz="1800" dirty="0"/>
              <a:t>cancel the tender procedure or the contested act of the contracting authority</a:t>
            </a:r>
          </a:p>
          <a:p>
            <a:pPr lvl="1"/>
            <a:r>
              <a:rPr lang="en-US" sz="1800" dirty="0"/>
              <a:t>revoke the decision on objections</a:t>
            </a:r>
          </a:p>
          <a:p>
            <a:pPr lvl="1"/>
            <a:r>
              <a:rPr lang="en-US" sz="1800" dirty="0"/>
              <a:t>prohibit the continuation of the contested procedure</a:t>
            </a:r>
          </a:p>
          <a:p>
            <a:pPr lvl="1"/>
            <a:r>
              <a:rPr lang="en-US" sz="1800" dirty="0"/>
              <a:t>prohibit the conclusion of a contract in the tender procedure</a:t>
            </a:r>
          </a:p>
          <a:p>
            <a:pPr lvl="1"/>
            <a:r>
              <a:rPr lang="en-US" sz="1800" dirty="0"/>
              <a:t>prohibit of the contract performance</a:t>
            </a:r>
          </a:p>
          <a:p>
            <a:pPr lvl="1"/>
            <a:r>
              <a:rPr lang="en-US" sz="1800" dirty="0"/>
              <a:t>refuse the proposal</a:t>
            </a:r>
          </a:p>
          <a:p>
            <a:r>
              <a:rPr lang="en-US" sz="2400" dirty="0"/>
              <a:t>in the event of a breach of obligations laid down by the Public Procurement Act, fines may be imposed</a:t>
            </a:r>
          </a:p>
          <a:p>
            <a:pPr lvl="1"/>
            <a:r>
              <a:rPr lang="en-US" sz="1800" dirty="0"/>
              <a:t>the amount of which shall also be determined by this Act</a:t>
            </a:r>
          </a:p>
          <a:p>
            <a:r>
              <a:rPr lang="en-US" sz="2400" dirty="0"/>
              <a:t>serious violation of binding rules of the procurement procedure falls within the area of criminal law</a:t>
            </a:r>
          </a:p>
          <a:p>
            <a:pPr lvl="1"/>
            <a:r>
              <a:rPr lang="en-US" sz="1800" dirty="0"/>
              <a:t>the Criminal Code ranks breaches of public procurement regulations among the economic criminal offences</a:t>
            </a:r>
          </a:p>
          <a:p>
            <a:pPr lvl="1"/>
            <a:endParaRPr lang="de-DE" sz="16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2C6377-4B78-4ECD-8AC4-6F6336803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16E69F6-4179-4F74-A853-C89A1AA9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59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n-US" dirty="0"/>
              <a:t>The course of tender procedure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91376"/>
            <a:ext cx="9623425" cy="5567281"/>
          </a:xfrm>
        </p:spPr>
        <p:txBody>
          <a:bodyPr/>
          <a:lstStyle/>
          <a:p>
            <a:r>
              <a:rPr lang="en-US" dirty="0"/>
              <a:t>the contracting authority shall award the public contract in one of the types of tender procedures</a:t>
            </a:r>
          </a:p>
          <a:p>
            <a:pPr lvl="1"/>
            <a:r>
              <a:rPr lang="en-US" dirty="0"/>
              <a:t>the tender type is mainly affected by </a:t>
            </a:r>
          </a:p>
          <a:p>
            <a:pPr lvl="2"/>
            <a:r>
              <a:rPr lang="en-US" dirty="0"/>
              <a:t>the type of contracting authority</a:t>
            </a:r>
          </a:p>
          <a:p>
            <a:pPr lvl="2"/>
            <a:r>
              <a:rPr lang="en-US" dirty="0"/>
              <a:t>the subject of the public contract</a:t>
            </a:r>
          </a:p>
          <a:p>
            <a:pPr lvl="2"/>
            <a:r>
              <a:rPr lang="en-US" dirty="0"/>
              <a:t>the estimated price of the public contract</a:t>
            </a:r>
          </a:p>
          <a:p>
            <a:r>
              <a:rPr lang="en-US" dirty="0"/>
              <a:t>in general</a:t>
            </a:r>
          </a:p>
          <a:p>
            <a:pPr lvl="1"/>
            <a:r>
              <a:rPr lang="en-US" dirty="0"/>
              <a:t>an open and restricted procedure can almost always be used in the terms of the law</a:t>
            </a:r>
          </a:p>
          <a:p>
            <a:pPr lvl="1"/>
            <a:r>
              <a:rPr lang="en-US" dirty="0"/>
              <a:t>strict conditions laid down by law for the use of a negotiated procedure without publication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38EE4F-8FEB-4EEB-A0C2-114D4CB59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Tender procedure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DDAED8-3F4B-4D05-9618-AA278C1C7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61342" cy="5567281"/>
          </a:xfrm>
        </p:spPr>
        <p:txBody>
          <a:bodyPr/>
          <a:lstStyle/>
          <a:p>
            <a:r>
              <a:rPr lang="en-US" dirty="0"/>
              <a:t>invitations to tender</a:t>
            </a:r>
            <a:endParaRPr lang="cs-CZ" dirty="0"/>
          </a:p>
          <a:p>
            <a:r>
              <a:rPr lang="en-US" dirty="0"/>
              <a:t>determination of qualification requirements</a:t>
            </a:r>
            <a:endParaRPr lang="cs-CZ" dirty="0"/>
          </a:p>
          <a:p>
            <a:r>
              <a:rPr lang="en-US" dirty="0"/>
              <a:t>setting the </a:t>
            </a:r>
            <a:r>
              <a:rPr lang="cs-CZ" dirty="0"/>
              <a:t>tender </a:t>
            </a:r>
            <a:r>
              <a:rPr lang="en-US" dirty="0"/>
              <a:t>bid submission term</a:t>
            </a:r>
            <a:endParaRPr lang="cs-CZ" dirty="0"/>
          </a:p>
          <a:p>
            <a:r>
              <a:rPr lang="en-US" dirty="0"/>
              <a:t>determination of the </a:t>
            </a:r>
            <a:r>
              <a:rPr lang="cs-CZ" dirty="0"/>
              <a:t>tender </a:t>
            </a:r>
            <a:r>
              <a:rPr lang="en-US" dirty="0"/>
              <a:t>bid submission method</a:t>
            </a:r>
            <a:endParaRPr lang="cs-CZ" dirty="0"/>
          </a:p>
          <a:p>
            <a:r>
              <a:rPr lang="en-US" dirty="0"/>
              <a:t>determination of</a:t>
            </a:r>
            <a:r>
              <a:rPr lang="cs-CZ" dirty="0"/>
              <a:t> tender</a:t>
            </a:r>
            <a:r>
              <a:rPr lang="en-US" dirty="0"/>
              <a:t> bid evaluation method</a:t>
            </a:r>
            <a:endParaRPr lang="cs-CZ" dirty="0"/>
          </a:p>
          <a:p>
            <a:r>
              <a:rPr lang="en-US" dirty="0"/>
              <a:t>issue of decision on the best </a:t>
            </a:r>
            <a:r>
              <a:rPr lang="cs-CZ"/>
              <a:t>tender </a:t>
            </a:r>
            <a:r>
              <a:rPr lang="en-US"/>
              <a:t>bid </a:t>
            </a:r>
            <a:r>
              <a:rPr lang="en-US" dirty="0"/>
              <a:t>selection</a:t>
            </a:r>
          </a:p>
          <a:p>
            <a:r>
              <a:rPr lang="en-US" dirty="0"/>
              <a:t>lodging objections to the contracting authority</a:t>
            </a:r>
          </a:p>
          <a:p>
            <a:r>
              <a:rPr lang="en-US" dirty="0"/>
              <a:t>contract conclusion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EE2AB8C-1936-4A79-9D04-2F8A70FD2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830BED2-8CDB-4CBB-A9DB-D7183C586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97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61DFF5-C85F-4F03-818D-E98EDA8A8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50813"/>
            <a:ext cx="7427088" cy="662917"/>
          </a:xfrm>
        </p:spPr>
        <p:txBody>
          <a:bodyPr/>
          <a:lstStyle/>
          <a:p>
            <a:r>
              <a:rPr lang="en-US" dirty="0"/>
              <a:t>Tender procedure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0EA6D5-1CFB-430A-8A7E-98DAA65C6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r>
              <a:rPr lang="en-US" sz="2800" dirty="0"/>
              <a:t>invitations to tender</a:t>
            </a:r>
          </a:p>
          <a:p>
            <a:pPr lvl="1"/>
            <a:r>
              <a:rPr lang="en-US" sz="2400" dirty="0"/>
              <a:t>the tender opening notice</a:t>
            </a:r>
          </a:p>
          <a:p>
            <a:pPr lvl="2"/>
            <a:r>
              <a:rPr lang="en-US" sz="2000" dirty="0"/>
              <a:t>shall be published</a:t>
            </a:r>
          </a:p>
          <a:p>
            <a:pPr lvl="2"/>
            <a:r>
              <a:rPr lang="en-US" sz="2000" dirty="0"/>
              <a:t>here, the contracting authority specifies in detail the subject of the public contract and the process of the tender procedure</a:t>
            </a:r>
          </a:p>
          <a:p>
            <a:pPr lvl="1"/>
            <a:r>
              <a:rPr lang="en-US" sz="2400" dirty="0"/>
              <a:t>in the invitation, the contracting authority shall define</a:t>
            </a:r>
          </a:p>
          <a:p>
            <a:pPr lvl="2"/>
            <a:r>
              <a:rPr lang="en-US" sz="2000" dirty="0"/>
              <a:t>the contracting authority information</a:t>
            </a:r>
          </a:p>
          <a:p>
            <a:pPr lvl="2"/>
            <a:r>
              <a:rPr lang="en-US" sz="2000" dirty="0"/>
              <a:t>the subject of the public contract performance</a:t>
            </a:r>
          </a:p>
          <a:p>
            <a:pPr lvl="2"/>
            <a:r>
              <a:rPr lang="en-US" sz="2000" dirty="0"/>
              <a:t>time and place of the public contract performance</a:t>
            </a:r>
          </a:p>
          <a:p>
            <a:pPr lvl="2"/>
            <a:r>
              <a:rPr lang="en-US" sz="2000" dirty="0"/>
              <a:t>requirements for demonstrating compliance with the tender qualifications</a:t>
            </a:r>
          </a:p>
          <a:p>
            <a:pPr lvl="2"/>
            <a:r>
              <a:rPr lang="en-US" sz="2000" dirty="0"/>
              <a:t>the time of the inspection of the place of performance of the public contract or the inspection of the documentation</a:t>
            </a:r>
          </a:p>
          <a:p>
            <a:pPr lvl="2"/>
            <a:r>
              <a:rPr lang="cs-CZ" sz="2000" dirty="0"/>
              <a:t>tender </a:t>
            </a:r>
            <a:r>
              <a:rPr lang="en-US" sz="2000" dirty="0"/>
              <a:t>bid evaluation method etc.</a:t>
            </a:r>
          </a:p>
          <a:p>
            <a:pPr lvl="1"/>
            <a:r>
              <a:rPr lang="en-US" sz="2400" dirty="0"/>
              <a:t>the invitation is often accompanied by the tender documentation </a:t>
            </a:r>
          </a:p>
          <a:p>
            <a:pPr lvl="2"/>
            <a:r>
              <a:rPr lang="en-US" sz="2000" dirty="0"/>
              <a:t>which specifies the subject of the public contract in details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A3B2D2-7182-4780-BA36-BD864993E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B369522-0B5F-407D-AA2D-A9F5A3608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883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A08027-81E3-4959-9FD2-3A3578397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Tender procedure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4B49E6-32CE-4AC0-AD14-6C28150F2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determination of qualification requirements</a:t>
            </a:r>
            <a:endParaRPr lang="en-US" dirty="0"/>
          </a:p>
          <a:p>
            <a:pPr lvl="1"/>
            <a:r>
              <a:rPr lang="en-US" sz="3200" dirty="0"/>
              <a:t>by proving the qualification compliance, the participant demonstrates to the contracting authority the fact that it is competent to perform the subject of the contract</a:t>
            </a:r>
          </a:p>
          <a:p>
            <a:pPr lvl="2"/>
            <a:r>
              <a:rPr lang="en-US" dirty="0"/>
              <a:t>it must be fulfilled by each contractor applying for the public contract</a:t>
            </a:r>
          </a:p>
          <a:p>
            <a:pPr lvl="1"/>
            <a:endParaRPr lang="en-US" sz="2000" dirty="0"/>
          </a:p>
          <a:p>
            <a:pPr lvl="2"/>
            <a:endParaRPr lang="cs-CZ" sz="2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7525CF-5859-44BC-A022-BE73E1474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A044386-2A3F-41AB-AF98-0F88A09C5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185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EB0B2E-AD56-4E3F-8345-55015300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Tender procedure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8D0985-3B49-4F27-B052-88133B9F6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r>
              <a:rPr lang="en-US" sz="2800" dirty="0"/>
              <a:t>setting the </a:t>
            </a:r>
            <a:r>
              <a:rPr lang="cs-CZ" sz="2800" dirty="0"/>
              <a:t>tender </a:t>
            </a:r>
            <a:r>
              <a:rPr lang="en-US" sz="2800" dirty="0"/>
              <a:t>bid submission term</a:t>
            </a:r>
          </a:p>
          <a:p>
            <a:pPr lvl="1"/>
            <a:r>
              <a:rPr lang="en-US" dirty="0"/>
              <a:t>the minimum term for the submission of </a:t>
            </a:r>
            <a:r>
              <a:rPr lang="cs-CZ" dirty="0"/>
              <a:t>tender </a:t>
            </a:r>
            <a:r>
              <a:rPr lang="en-US" dirty="0"/>
              <a:t>bids or requests to participate is always specified in the specific tender procedures</a:t>
            </a:r>
          </a:p>
          <a:p>
            <a:pPr lvl="1"/>
            <a:r>
              <a:rPr lang="en-US" dirty="0"/>
              <a:t>the terms stipulated by law are only minimal and may be extended by the contracting authority</a:t>
            </a:r>
          </a:p>
          <a:p>
            <a:pPr lvl="1"/>
            <a:r>
              <a:rPr lang="en-US" dirty="0"/>
              <a:t>the contracting authority </a:t>
            </a:r>
          </a:p>
          <a:p>
            <a:pPr lvl="2"/>
            <a:r>
              <a:rPr lang="en-US" dirty="0"/>
              <a:t>shall specify the terms in the tender procedure with regard to the complexity of the individual tasks </a:t>
            </a:r>
          </a:p>
          <a:p>
            <a:pPr lvl="2"/>
            <a:r>
              <a:rPr lang="en-US" dirty="0"/>
              <a:t>should take into account the time necessary for processing and submission of tenders by the participants</a:t>
            </a:r>
          </a:p>
          <a:p>
            <a:pPr lvl="1"/>
            <a:r>
              <a:rPr lang="en-US" dirty="0"/>
              <a:t>all terms shall commence always on the day following the tender opening date</a:t>
            </a:r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3801C4-0941-43E9-9DA6-0FBA5292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1D12C4-5CAC-4CFD-B211-EC1DA17F2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2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6A705F-E961-4BEE-8816-273EB70AE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Tender procedure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77A4FA-3D0A-43D9-B96A-FD6D4C8BE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determination of the </a:t>
            </a:r>
            <a:r>
              <a:rPr lang="cs-CZ" sz="3600" dirty="0"/>
              <a:t>tender </a:t>
            </a:r>
            <a:r>
              <a:rPr lang="en-US" sz="3600" dirty="0"/>
              <a:t>bid submission method</a:t>
            </a:r>
          </a:p>
          <a:p>
            <a:pPr lvl="1"/>
            <a:r>
              <a:rPr lang="en-US" dirty="0"/>
              <a:t>contractors shall submit their </a:t>
            </a:r>
            <a:r>
              <a:rPr lang="cs-CZ" dirty="0"/>
              <a:t>tender </a:t>
            </a:r>
            <a:r>
              <a:rPr lang="en-US" dirty="0"/>
              <a:t>bids in a written or electronic form</a:t>
            </a:r>
          </a:p>
          <a:p>
            <a:pPr lvl="1"/>
            <a:r>
              <a:rPr lang="en-US" dirty="0"/>
              <a:t>in case of delivery after the</a:t>
            </a:r>
            <a:r>
              <a:rPr lang="cs-CZ" dirty="0"/>
              <a:t> tender</a:t>
            </a:r>
            <a:r>
              <a:rPr lang="en-US" dirty="0"/>
              <a:t> bid submission deadline, the</a:t>
            </a:r>
            <a:r>
              <a:rPr lang="cs-CZ" dirty="0"/>
              <a:t> tender</a:t>
            </a:r>
            <a:r>
              <a:rPr lang="en-US" dirty="0"/>
              <a:t> bid will not be opened and will be returned to the sender</a:t>
            </a:r>
          </a:p>
          <a:p>
            <a:pPr lvl="1"/>
            <a:r>
              <a:rPr lang="en-US" dirty="0"/>
              <a:t>every bidder may only submit one </a:t>
            </a:r>
            <a:r>
              <a:rPr lang="cs-CZ" dirty="0"/>
              <a:t>tender </a:t>
            </a:r>
            <a:r>
              <a:rPr lang="en-US" dirty="0"/>
              <a:t>bid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AB9CD1-D7B5-43E3-A351-3008754CD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17EFC36-702B-444A-A5F1-EDC2E5E49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997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225E70-5B7F-461A-BEE5-0413983EA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Tender procedure 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2EDD89-3025-4062-91B3-540910B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81221" cy="5567281"/>
          </a:xfrm>
        </p:spPr>
        <p:txBody>
          <a:bodyPr/>
          <a:lstStyle/>
          <a:p>
            <a:r>
              <a:rPr lang="en-US" dirty="0"/>
              <a:t>determination of </a:t>
            </a:r>
            <a:r>
              <a:rPr lang="cs-CZ" dirty="0"/>
              <a:t>tender </a:t>
            </a:r>
            <a:r>
              <a:rPr lang="en-US" dirty="0"/>
              <a:t>bid evaluation method</a:t>
            </a:r>
          </a:p>
          <a:p>
            <a:pPr lvl="1"/>
            <a:r>
              <a:rPr lang="en-US" sz="2400" dirty="0"/>
              <a:t>the </a:t>
            </a:r>
            <a:r>
              <a:rPr lang="cs-CZ" sz="2400" dirty="0"/>
              <a:t>tender </a:t>
            </a:r>
            <a:r>
              <a:rPr lang="en-US" sz="2400" dirty="0"/>
              <a:t>bid is always evaluated in the manner specified by the contracting authority in the tender conditions</a:t>
            </a:r>
          </a:p>
          <a:p>
            <a:pPr lvl="1"/>
            <a:r>
              <a:rPr lang="en-US" sz="2400" dirty="0"/>
              <a:t>the contracting authority must determine </a:t>
            </a:r>
          </a:p>
          <a:p>
            <a:pPr lvl="2"/>
            <a:r>
              <a:rPr lang="en-US" sz="1800" dirty="0"/>
              <a:t>the evaluation criterion</a:t>
            </a:r>
          </a:p>
          <a:p>
            <a:pPr lvl="2"/>
            <a:r>
              <a:rPr lang="en-US" sz="1800" dirty="0"/>
              <a:t>the</a:t>
            </a:r>
            <a:r>
              <a:rPr lang="cs-CZ" sz="1800" dirty="0"/>
              <a:t> tender</a:t>
            </a:r>
            <a:r>
              <a:rPr lang="en-US" sz="1800" dirty="0"/>
              <a:t> bid evaluation method in the individual criteria</a:t>
            </a:r>
          </a:p>
          <a:p>
            <a:pPr lvl="2"/>
            <a:r>
              <a:rPr lang="en-US" sz="1800" dirty="0"/>
              <a:t>and the mathematical relationship between the criteria</a:t>
            </a:r>
          </a:p>
          <a:p>
            <a:pPr lvl="1"/>
            <a:r>
              <a:rPr lang="en-US" sz="2400" dirty="0"/>
              <a:t>the contracting authority is entitled to evaluate the </a:t>
            </a:r>
            <a:r>
              <a:rPr lang="cs-CZ" sz="2400" dirty="0"/>
              <a:t>tender </a:t>
            </a:r>
            <a:r>
              <a:rPr lang="en-US" sz="2400" dirty="0"/>
              <a:t>bids based on their economic advantage according to, for example,</a:t>
            </a:r>
          </a:p>
          <a:p>
            <a:pPr lvl="2"/>
            <a:r>
              <a:rPr lang="cs-CZ" sz="1800" dirty="0"/>
              <a:t>tender </a:t>
            </a:r>
            <a:r>
              <a:rPr lang="en-US" sz="1800" dirty="0"/>
              <a:t>bid price or lowest life cycle costs</a:t>
            </a:r>
          </a:p>
          <a:p>
            <a:pPr lvl="1"/>
            <a:r>
              <a:rPr lang="en-US" sz="2400" dirty="0"/>
              <a:t>the participant whose </a:t>
            </a:r>
            <a:r>
              <a:rPr lang="cs-CZ" sz="2400" dirty="0"/>
              <a:t>tender </a:t>
            </a:r>
            <a:r>
              <a:rPr lang="en-US" sz="2400" dirty="0"/>
              <a:t>bid was evaluated as the most economically efficient </a:t>
            </a:r>
          </a:p>
          <a:p>
            <a:pPr lvl="2"/>
            <a:r>
              <a:rPr lang="en-US" sz="1800" dirty="0"/>
              <a:t>must be selected by the contracting authority for conclusion of a contract</a:t>
            </a:r>
          </a:p>
          <a:p>
            <a:pPr lvl="1"/>
            <a:r>
              <a:rPr lang="en-US" sz="2400" dirty="0"/>
              <a:t>the contracting authority shall prepare a report on the evaluation of the</a:t>
            </a:r>
            <a:r>
              <a:rPr lang="cs-CZ" sz="2400" dirty="0"/>
              <a:t> tender</a:t>
            </a:r>
            <a:r>
              <a:rPr lang="en-US" sz="2400" dirty="0"/>
              <a:t> bids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405692-F4B9-4B06-A6A6-944F071F3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951B9D-25A2-48F6-8874-F04E6B5D7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96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6CEAA-41A1-44AE-B3D5-B3C3B0A5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834" y="180231"/>
            <a:ext cx="7355579" cy="662917"/>
          </a:xfrm>
        </p:spPr>
        <p:txBody>
          <a:bodyPr/>
          <a:lstStyle/>
          <a:p>
            <a:r>
              <a:rPr lang="en-US" dirty="0"/>
              <a:t>Tender procedure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018100-DED8-42F0-8EA1-FA0E2936F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81220" cy="5567281"/>
          </a:xfrm>
        </p:spPr>
        <p:txBody>
          <a:bodyPr/>
          <a:lstStyle/>
          <a:p>
            <a:r>
              <a:rPr lang="en-US" sz="3600" dirty="0"/>
              <a:t>issue of decision on the best </a:t>
            </a:r>
            <a:r>
              <a:rPr lang="cs-CZ" sz="3600" dirty="0"/>
              <a:t> tender </a:t>
            </a:r>
            <a:r>
              <a:rPr lang="en-US" sz="3600" dirty="0"/>
              <a:t>bid selection</a:t>
            </a:r>
          </a:p>
          <a:p>
            <a:pPr lvl="1"/>
            <a:r>
              <a:rPr lang="en-US" dirty="0"/>
              <a:t>the contracting authority makes a decision on the selection of the most suitable</a:t>
            </a:r>
            <a:r>
              <a:rPr lang="cs-CZ" dirty="0"/>
              <a:t> tender</a:t>
            </a:r>
            <a:r>
              <a:rPr lang="en-US" dirty="0"/>
              <a:t> bid</a:t>
            </a:r>
          </a:p>
          <a:p>
            <a:pPr lvl="2"/>
            <a:r>
              <a:rPr lang="en-US" sz="2000" dirty="0"/>
              <a:t>immediately after the winner has been selected</a:t>
            </a:r>
          </a:p>
          <a:p>
            <a:pPr lvl="1"/>
            <a:r>
              <a:rPr lang="en-US" dirty="0"/>
              <a:t>the contracting authority</a:t>
            </a:r>
          </a:p>
          <a:p>
            <a:pPr lvl="2"/>
            <a:r>
              <a:rPr lang="en-US" sz="2000" dirty="0"/>
              <a:t>shall communicate the award notice to all tender participants within a specified time limit</a:t>
            </a:r>
          </a:p>
          <a:p>
            <a:pPr lvl="1"/>
            <a:r>
              <a:rPr lang="en-US" dirty="0"/>
              <a:t>the contracting authority shall indicate in the notice </a:t>
            </a:r>
          </a:p>
          <a:p>
            <a:pPr lvl="2"/>
            <a:r>
              <a:rPr lang="en-US" sz="2000" dirty="0"/>
              <a:t>the details of the contracting authority</a:t>
            </a:r>
          </a:p>
          <a:p>
            <a:pPr lvl="2"/>
            <a:r>
              <a:rPr lang="en-US" sz="2000" dirty="0"/>
              <a:t>the details of the public contract</a:t>
            </a:r>
          </a:p>
          <a:p>
            <a:pPr lvl="2"/>
            <a:r>
              <a:rPr lang="en-US" sz="2000" dirty="0"/>
              <a:t>the details of the winner of the </a:t>
            </a:r>
            <a:r>
              <a:rPr lang="cs-CZ" sz="2000" dirty="0"/>
              <a:t>tender</a:t>
            </a:r>
            <a:r>
              <a:rPr lang="en-US" sz="2000" dirty="0"/>
              <a:t> procedure</a:t>
            </a:r>
          </a:p>
          <a:p>
            <a:pPr lvl="2"/>
            <a:r>
              <a:rPr lang="en-US" sz="2000" dirty="0"/>
              <a:t>it also includes a justification for the selection according to the valid conditions stated in the tender documentation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3C62FF-1DC3-46D1-9187-22F92FC6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0DD0053-79F9-4608-AAFF-AE082BDD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481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2342</TotalTime>
  <Words>1380</Words>
  <Application>Microsoft Office PowerPoint</Application>
  <PresentationFormat>Vlastní</PresentationFormat>
  <Paragraphs>170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Clara Sans</vt:lpstr>
      <vt:lpstr>JU_OPVVV</vt:lpstr>
      <vt:lpstr>Public contracts II</vt:lpstr>
      <vt:lpstr>The course of tender procedure </vt:lpstr>
      <vt:lpstr>Tender procedure </vt:lpstr>
      <vt:lpstr>Tender procedure </vt:lpstr>
      <vt:lpstr>Tender procedure </vt:lpstr>
      <vt:lpstr>Tender procedure </vt:lpstr>
      <vt:lpstr>Tender procedure </vt:lpstr>
      <vt:lpstr>Tender procedure </vt:lpstr>
      <vt:lpstr>Tender procedure </vt:lpstr>
      <vt:lpstr>Tender procedure </vt:lpstr>
      <vt:lpstr>Tender procedure </vt:lpstr>
      <vt:lpstr>Protection against improper approach from the contracting authority</vt:lpstr>
      <vt:lpstr>Protection against improper approach from the contracting authority</vt:lpstr>
      <vt:lpstr>Protection against improper approach from the contracting authority </vt:lpstr>
      <vt:lpstr>Protection against improper approach from the contracting authority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Cech, Josef</cp:lastModifiedBy>
  <cp:revision>84</cp:revision>
  <dcterms:created xsi:type="dcterms:W3CDTF">2017-07-17T18:52:59Z</dcterms:created>
  <dcterms:modified xsi:type="dcterms:W3CDTF">2021-06-22T19:03:23Z</dcterms:modified>
</cp:coreProperties>
</file>