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37476" y="2099899"/>
            <a:ext cx="8289110" cy="1503745"/>
          </a:xfrm>
        </p:spPr>
        <p:txBody>
          <a:bodyPr/>
          <a:lstStyle/>
          <a:p>
            <a:r>
              <a:rPr lang="cs-CZ" sz="2400" dirty="0"/>
              <a:t>DIDAKTICKÁ INTERPRETACE TEXTU V PROCESU KOMUNIKATIVNÍ LITERÁRNÍ VÝCHOVY. SPECIFIČNOST PRINCIPŮ DIDAKTICKÉ INTERPRETACE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58F2D0-F2B5-4F4E-B73F-4F9B66DFE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7237943-9FC4-4BB8-918C-CBBEE47E1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FUNKCE PODPOROVAT ROZVOJ ČTENÁŘSKÉ KREATIVITY: pěstování estetického smyslu pro komunikaci, estetické citlivosti pro vnímání textu, schopnosti intuitivního vhledu do jeho významovosti, dovednosti emocionální komunikace, schopnost představivosti a fantazie nad textem, schopnost text kreativně variovat, transformovat do polohy jiného žánru nebo umění, také schopnost výrazně číst či recitovat…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2F9406-4FCA-445F-879C-137031E70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4FAFF3-E19F-4057-A055-CA974C57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9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E0881F-AB2F-4963-A452-BF06A460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58320CB-832C-47B5-ADFE-94144C7E1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FUNKCE VZDĚLÁVACÍ: osvojování poznatků o literatuře (</a:t>
            </a:r>
            <a:r>
              <a:rPr lang="cs-CZ" dirty="0" err="1"/>
              <a:t>literárněteoretických</a:t>
            </a:r>
            <a:r>
              <a:rPr lang="cs-CZ" dirty="0"/>
              <a:t>, literárněhistorických…), obecně kulturních poznatků (symboly domácí kulturní oblasti) a rozšiřování kulturních obzorů žáka. </a:t>
            </a:r>
          </a:p>
          <a:p>
            <a:endParaRPr lang="cs-CZ" dirty="0"/>
          </a:p>
          <a:p>
            <a:r>
              <a:rPr lang="cs-CZ" dirty="0"/>
              <a:t>VŠECHNY UVEDENÉ FUNKCE JSOU VE VZÁJEMNÝCH VZTAZÍCH.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DB7259-DE8D-43FB-90AB-2372B36C9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C712C71-E895-4F34-8096-258F4456B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13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F23196-D1DE-4D33-A434-B92A6FB2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aspekty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D75D86-EA13-4A4D-A5AA-110A84B67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Didaktická interpretace textu jako interakční metoda</a:t>
            </a:r>
            <a:r>
              <a:rPr lang="cs-CZ" dirty="0"/>
              <a:t>: pokud čtenář poznává literární text v estetickém slova smyslu, poznává také komunikační akt mezi sebou a uměním a poznává i sebe. Žák si ukládá literární díla také do své </a:t>
            </a:r>
            <a:r>
              <a:rPr lang="cs-CZ" u="sng" dirty="0"/>
              <a:t>citové paměti</a:t>
            </a:r>
            <a:r>
              <a:rPr lang="cs-CZ" dirty="0"/>
              <a:t>. Takto působí jako přirozený způsob dětské recepce textu.</a:t>
            </a:r>
          </a:p>
          <a:p>
            <a:r>
              <a:rPr lang="cs-CZ" dirty="0"/>
              <a:t>Čtenářská zkušenost žáka jako didaktický prekoncept (zkušenost)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CB6209-972D-41E3-BEC7-307F0480E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31CFBB-C86C-4DE2-8B86-B16D5827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30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19020D-C217-4009-A6E5-FAFD67A31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04A5AE-6430-4720-8CE7-3436F4068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u="sng" dirty="0"/>
              <a:t>Didaktická interpretace textu jako služba žákovu čtenářství</a:t>
            </a:r>
            <a:r>
              <a:rPr lang="cs-CZ" sz="2800" dirty="0"/>
              <a:t>: kvalifikované komplexní ovlivňování čtenářské zkušenosti jedince (smyslové, emocionální, intelektové a fantazijní a estetické vnímání)</a:t>
            </a:r>
          </a:p>
          <a:p>
            <a:r>
              <a:rPr lang="cs-CZ" sz="2800" u="sng" dirty="0"/>
              <a:t>Role učitele / vychovatele</a:t>
            </a:r>
            <a:r>
              <a:rPr lang="cs-CZ" sz="2800" dirty="0"/>
              <a:t>: autoritativní / liberální / demokratický přístup</a:t>
            </a:r>
          </a:p>
          <a:p>
            <a:r>
              <a:rPr lang="cs-CZ" sz="2800" dirty="0"/>
              <a:t>Demokratický přístup je jediný možný – vztah partnerství – otevřený partnerský vztah, zodpovědný iniciátor a patron žákových interpretačních aktivit v jejich procesu a výsledku; žák bude uplatňovat vedle subjektivního čtenářského přístupu </a:t>
            </a:r>
            <a:r>
              <a:rPr lang="cs-CZ" sz="2800" dirty="0" err="1"/>
              <a:t>literárněvedný</a:t>
            </a:r>
            <a:r>
              <a:rPr lang="cs-CZ" sz="2800" dirty="0"/>
              <a:t> přístup, pedagogicko-psychologický  a didaktický.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81283F-4188-4B7F-A94C-27D3A1105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61CF666-BD57-4BDF-9674-61F5A202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8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D37FEB-41D2-418E-AE4F-6C8E50FC2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AB7319-A9AA-4E44-A094-3EB9B12D2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faktor výběru textu je čtenářská kompetence žáka.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Rozdíl v chápání literatury mezi dítětem (žákem – pubescentem) a dospělým.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Hlavním cílem literární výchovy na ZŠ je kultivování žákova čtenářství.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A4649B-71FB-4497-B4A2-B4CC87C9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8C378E-C776-4A4B-A77B-F3F84651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27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5647D-8920-4488-B978-828F0511C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9149C6-22D2-469D-9DD9-1C7E61E53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u="sng" dirty="0"/>
              <a:t>Ukázka</a:t>
            </a:r>
            <a:r>
              <a:rPr lang="cs-CZ" sz="2800" dirty="0"/>
              <a:t>: rozvoj a kultivace čtenářství žáka v jednotlivých fázích recepce uměleckého textu – fáze percepce (vlastní percepce, apercepce), response (interpretace a konkretizace).</a:t>
            </a:r>
          </a:p>
          <a:p>
            <a:r>
              <a:rPr lang="cs-CZ" sz="2800" dirty="0"/>
              <a:t>Percepce – přímé smyslové vnímání textu</a:t>
            </a:r>
          </a:p>
          <a:p>
            <a:r>
              <a:rPr lang="cs-CZ" sz="2800" dirty="0"/>
              <a:t>Apercepce – dekódování jazykové roviny a kompozice (smyslově názorné obrazy dané významem textu – „individuální vnitřní film“</a:t>
            </a:r>
          </a:p>
          <a:p>
            <a:r>
              <a:rPr lang="cs-CZ" sz="2800" dirty="0"/>
              <a:t>Interpretace – návrat ke vjemům a představám – hodnocení</a:t>
            </a:r>
          </a:p>
          <a:p>
            <a:r>
              <a:rPr lang="cs-CZ" sz="2800" dirty="0"/>
              <a:t>Konkretizace – smysl díla pro vlastní život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A3C33C-6D14-4431-82EF-81BADAB0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BB30491-2196-449A-9669-7E7C2F3D7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22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1527DB-A21B-41FE-84B5-A9DD841A3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/>
              <a:t>Ukázka interpretace – </a:t>
            </a:r>
            <a:r>
              <a:rPr lang="cs-CZ" sz="2000" i="1" dirty="0"/>
              <a:t>Christian </a:t>
            </a:r>
            <a:r>
              <a:rPr lang="cs-CZ" sz="2000" i="1" dirty="0" err="1"/>
              <a:t>Mongenstern</a:t>
            </a:r>
            <a:r>
              <a:rPr lang="cs-CZ" sz="2000" i="1" dirty="0"/>
              <a:t>: Veliké </a:t>
            </a:r>
            <a:r>
              <a:rPr lang="cs-CZ" sz="2000" i="1" dirty="0" err="1"/>
              <a:t>lalulá</a:t>
            </a:r>
            <a:r>
              <a:rPr lang="cs-CZ" sz="2000" i="1" dirty="0"/>
              <a:t> </a:t>
            </a:r>
            <a:br>
              <a:rPr lang="cs-CZ" sz="2000" i="1" dirty="0"/>
            </a:br>
            <a:r>
              <a:rPr lang="cs-CZ" sz="2000" dirty="0"/>
              <a:t>(z výboru </a:t>
            </a:r>
            <a:r>
              <a:rPr lang="cs-CZ" sz="2000" i="1" dirty="0" err="1"/>
              <a:t>Bim</a:t>
            </a:r>
            <a:r>
              <a:rPr lang="cs-CZ" sz="2000" i="1" dirty="0"/>
              <a:t>, </a:t>
            </a:r>
            <a:r>
              <a:rPr lang="cs-CZ" sz="2000" i="1" dirty="0" err="1"/>
              <a:t>bam</a:t>
            </a:r>
            <a:r>
              <a:rPr lang="cs-CZ" sz="2000" i="1" dirty="0"/>
              <a:t>, bum</a:t>
            </a:r>
            <a:r>
              <a:rPr lang="cs-CZ" sz="2000" dirty="0"/>
              <a:t>, přebásnil Josef Hiršal)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351FAD-3EC6-4BE0-AC56-114F4EB73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1800" dirty="0" err="1"/>
              <a:t>Kraklakrakve</a:t>
            </a:r>
            <a:r>
              <a:rPr lang="cs-CZ" sz="1800" dirty="0"/>
              <a:t>? </a:t>
            </a:r>
            <a:r>
              <a:rPr lang="cs-CZ" sz="1800" dirty="0" err="1"/>
              <a:t>Koranere</a:t>
            </a:r>
            <a:r>
              <a:rPr lang="cs-CZ" sz="1800" dirty="0"/>
              <a:t>!</a:t>
            </a:r>
          </a:p>
          <a:p>
            <a:pPr>
              <a:buNone/>
            </a:pPr>
            <a:r>
              <a:rPr lang="cs-CZ" sz="1800" dirty="0" err="1"/>
              <a:t>Ksonsirýři</a:t>
            </a:r>
            <a:r>
              <a:rPr lang="cs-CZ" sz="1800" dirty="0"/>
              <a:t> – </a:t>
            </a:r>
            <a:r>
              <a:rPr lang="cs-CZ" sz="1800" dirty="0" err="1"/>
              <a:t>guelira</a:t>
            </a:r>
            <a:r>
              <a:rPr lang="cs-CZ" sz="1800" dirty="0"/>
              <a:t>:</a:t>
            </a:r>
          </a:p>
          <a:p>
            <a:pPr>
              <a:buNone/>
            </a:pPr>
            <a:r>
              <a:rPr lang="cs-CZ" sz="1800" dirty="0" err="1"/>
              <a:t>Brifsi</a:t>
            </a:r>
            <a:r>
              <a:rPr lang="cs-CZ" sz="1800" dirty="0"/>
              <a:t>, </a:t>
            </a:r>
            <a:r>
              <a:rPr lang="cs-CZ" sz="1800" dirty="0" err="1"/>
              <a:t>brafsi</a:t>
            </a:r>
            <a:r>
              <a:rPr lang="cs-CZ" sz="1800" dirty="0"/>
              <a:t>; </a:t>
            </a:r>
            <a:r>
              <a:rPr lang="cs-CZ" sz="1800" dirty="0" err="1"/>
              <a:t>gutužere</a:t>
            </a:r>
            <a:r>
              <a:rPr lang="cs-CZ" sz="1800" dirty="0"/>
              <a:t>:</a:t>
            </a:r>
          </a:p>
          <a:p>
            <a:pPr>
              <a:buNone/>
            </a:pPr>
            <a:r>
              <a:rPr lang="cs-CZ" sz="1800" dirty="0" err="1"/>
              <a:t>gasti</a:t>
            </a:r>
            <a:r>
              <a:rPr lang="cs-CZ" sz="1800" dirty="0"/>
              <a:t>, </a:t>
            </a:r>
            <a:r>
              <a:rPr lang="cs-CZ" sz="1800" dirty="0" err="1"/>
              <a:t>dasti</a:t>
            </a:r>
            <a:r>
              <a:rPr lang="cs-CZ" sz="1800" dirty="0"/>
              <a:t> kra…</a:t>
            </a:r>
          </a:p>
          <a:p>
            <a:pPr>
              <a:buNone/>
            </a:pP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la!</a:t>
            </a:r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800" dirty="0" err="1"/>
              <a:t>Chandraradar</a:t>
            </a:r>
            <a:r>
              <a:rPr lang="cs-CZ" sz="1800" dirty="0"/>
              <a:t> </a:t>
            </a:r>
            <a:r>
              <a:rPr lang="cs-CZ" sz="1800" dirty="0" err="1"/>
              <a:t>sísajádra</a:t>
            </a:r>
            <a:endParaRPr lang="cs-CZ" sz="1800" dirty="0"/>
          </a:p>
          <a:p>
            <a:pPr>
              <a:buNone/>
            </a:pPr>
            <a:r>
              <a:rPr lang="cs-CZ" sz="1800" dirty="0"/>
              <a:t>testu tes </a:t>
            </a:r>
            <a:r>
              <a:rPr lang="cs-CZ" sz="1800" dirty="0" err="1"/>
              <a:t>py</a:t>
            </a:r>
            <a:r>
              <a:rPr lang="cs-CZ" sz="1800" dirty="0"/>
              <a:t> </a:t>
            </a:r>
            <a:r>
              <a:rPr lang="cs-CZ" sz="1800" dirty="0" err="1"/>
              <a:t>pi</a:t>
            </a:r>
            <a:r>
              <a:rPr lang="cs-CZ" sz="1800" dirty="0"/>
              <a:t>?</a:t>
            </a:r>
          </a:p>
          <a:p>
            <a:pPr>
              <a:buNone/>
            </a:pPr>
            <a:r>
              <a:rPr lang="cs-CZ" sz="1800" dirty="0" err="1"/>
              <a:t>Vahapádra</a:t>
            </a:r>
            <a:r>
              <a:rPr lang="cs-CZ" sz="1800" dirty="0"/>
              <a:t> </a:t>
            </a:r>
            <a:r>
              <a:rPr lang="cs-CZ" sz="1800" dirty="0" err="1"/>
              <a:t>pryvešádra</a:t>
            </a:r>
            <a:endParaRPr lang="cs-CZ" sz="1800" dirty="0"/>
          </a:p>
          <a:p>
            <a:pPr>
              <a:buNone/>
            </a:pPr>
            <a:r>
              <a:rPr lang="cs-CZ" sz="1800" dirty="0" err="1"/>
              <a:t>klukpukpici</a:t>
            </a:r>
            <a:r>
              <a:rPr lang="cs-CZ" sz="1800" dirty="0"/>
              <a:t> </a:t>
            </a:r>
            <a:r>
              <a:rPr lang="cs-CZ" sz="1800" dirty="0" err="1"/>
              <a:t>li</a:t>
            </a:r>
            <a:r>
              <a:rPr lang="cs-CZ" sz="1800" dirty="0"/>
              <a:t>?</a:t>
            </a:r>
          </a:p>
          <a:p>
            <a:pPr>
              <a:buNone/>
            </a:pP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la!</a:t>
            </a:r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800" dirty="0" err="1"/>
              <a:t>Sochošrkt</a:t>
            </a:r>
            <a:r>
              <a:rPr lang="cs-CZ" sz="1800" dirty="0"/>
              <a:t> sic </a:t>
            </a:r>
            <a:r>
              <a:rPr lang="cs-CZ" sz="1800" dirty="0" err="1"/>
              <a:t>kalcisumpa</a:t>
            </a:r>
            <a:endParaRPr lang="cs-CZ" sz="1800" dirty="0"/>
          </a:p>
          <a:p>
            <a:pPr>
              <a:buNone/>
            </a:pPr>
            <a:r>
              <a:rPr lang="cs-CZ" sz="1800" dirty="0" err="1"/>
              <a:t>Senmemsagart</a:t>
            </a:r>
            <a:r>
              <a:rPr lang="cs-CZ" sz="1800" dirty="0"/>
              <a:t> (;)!</a:t>
            </a:r>
          </a:p>
          <a:p>
            <a:pPr>
              <a:buNone/>
            </a:pPr>
            <a:r>
              <a:rPr lang="cs-CZ" sz="1800" dirty="0" err="1"/>
              <a:t>Biboň</a:t>
            </a:r>
            <a:r>
              <a:rPr lang="cs-CZ" sz="1800" dirty="0"/>
              <a:t> sod: </a:t>
            </a:r>
            <a:r>
              <a:rPr lang="cs-CZ" sz="1800" dirty="0" err="1"/>
              <a:t>Quodcitem</a:t>
            </a:r>
            <a:r>
              <a:rPr lang="cs-CZ" sz="1800" dirty="0"/>
              <a:t> </a:t>
            </a:r>
            <a:r>
              <a:rPr lang="cs-CZ" sz="1800" dirty="0" err="1"/>
              <a:t>Vumpa</a:t>
            </a:r>
            <a:endParaRPr lang="cs-CZ" sz="1800" dirty="0"/>
          </a:p>
          <a:p>
            <a:pPr>
              <a:buNone/>
            </a:pPr>
            <a:r>
              <a:rPr lang="cs-CZ" sz="1800" dirty="0" err="1"/>
              <a:t>Kleso</a:t>
            </a:r>
            <a:r>
              <a:rPr lang="cs-CZ" sz="1800" dirty="0"/>
              <a:t> Klaso </a:t>
            </a:r>
            <a:r>
              <a:rPr lang="cs-CZ" sz="1800" dirty="0" err="1"/>
              <a:t>Klart</a:t>
            </a:r>
            <a:r>
              <a:rPr lang="cs-CZ" sz="1800" dirty="0"/>
              <a:t> (!)</a:t>
            </a:r>
          </a:p>
          <a:p>
            <a:pPr>
              <a:buNone/>
            </a:pP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</a:t>
            </a:r>
            <a:r>
              <a:rPr lang="cs-CZ" sz="1800" dirty="0" err="1"/>
              <a:t>lalu</a:t>
            </a:r>
            <a:r>
              <a:rPr lang="cs-CZ" sz="1800" dirty="0"/>
              <a:t> la!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16834F-9D56-4019-9D2D-787DFC50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5CD5DA-6694-492F-BA93-08B951409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97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D41AC7-91BE-41AD-B494-2D8899F82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AF0D48-62B1-4C05-A628-900EB19FA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Přednes učitele vnímali žáci poslechem.</a:t>
            </a:r>
          </a:p>
          <a:p>
            <a:r>
              <a:rPr lang="cs-CZ" sz="2400" i="1" dirty="0"/>
              <a:t>Co jste slyšeli? Co vám zvuky připomínaly? </a:t>
            </a:r>
            <a:r>
              <a:rPr lang="cs-CZ" sz="2400" dirty="0"/>
              <a:t>(Básničku. Lidskou řeč.)</a:t>
            </a:r>
          </a:p>
          <a:p>
            <a:r>
              <a:rPr lang="cs-CZ" sz="2400" i="1" dirty="0"/>
              <a:t>Znáte cizí „jazyk“, který jste slyšeli? </a:t>
            </a:r>
            <a:r>
              <a:rPr lang="cs-CZ" sz="2400" dirty="0"/>
              <a:t>(Ne. Je to řeč, kterou asi žádný národ nemluví.)</a:t>
            </a:r>
          </a:p>
          <a:p>
            <a:r>
              <a:rPr lang="cs-CZ" sz="2400" i="1" dirty="0"/>
              <a:t>Máte i nemáte pravdu. Vymýšleli jste si jako malé děti svou vlastní „řeč“? </a:t>
            </a:r>
            <a:r>
              <a:rPr lang="cs-CZ" sz="2400" dirty="0"/>
              <a:t>(Ano.)</a:t>
            </a:r>
          </a:p>
          <a:p>
            <a:r>
              <a:rPr lang="cs-CZ" sz="2400" i="1" dirty="0"/>
              <a:t>Jaká řeč to byla a jak jste ji používali? </a:t>
            </a:r>
            <a:r>
              <a:rPr lang="cs-CZ" sz="2400" dirty="0"/>
              <a:t>(Tajný kód komunikace, ale i samoúčelná hra se zvuky řeči pro radost ze hry a radost z tvorby nové řeči.)</a:t>
            </a:r>
          </a:p>
          <a:p>
            <a:r>
              <a:rPr lang="cs-CZ" sz="2400" i="1" dirty="0"/>
              <a:t>Zkuste říci něco takovou řečí. </a:t>
            </a:r>
            <a:r>
              <a:rPr lang="cs-CZ" sz="2400" dirty="0"/>
              <a:t>(Randál pardál </a:t>
            </a:r>
            <a:r>
              <a:rPr lang="cs-CZ" sz="2400" dirty="0" err="1"/>
              <a:t>mardál</a:t>
            </a:r>
            <a:r>
              <a:rPr lang="cs-CZ" sz="2400" dirty="0"/>
              <a:t>, </a:t>
            </a:r>
            <a:r>
              <a:rPr lang="cs-CZ" sz="2400" dirty="0" err="1"/>
              <a:t>doro</a:t>
            </a:r>
            <a:r>
              <a:rPr lang="cs-CZ" sz="2400" dirty="0"/>
              <a:t> </a:t>
            </a:r>
            <a:r>
              <a:rPr lang="cs-CZ" sz="2400" dirty="0" err="1"/>
              <a:t>nyda</a:t>
            </a:r>
            <a:r>
              <a:rPr lang="cs-CZ" sz="2400" dirty="0"/>
              <a:t> </a:t>
            </a:r>
            <a:r>
              <a:rPr lang="cs-CZ" sz="2400" dirty="0" err="1"/>
              <a:t>hos</a:t>
            </a:r>
            <a:r>
              <a:rPr lang="cs-CZ" sz="2400" dirty="0"/>
              <a:t>, </a:t>
            </a:r>
            <a:r>
              <a:rPr lang="cs-CZ" sz="2400" dirty="0" err="1"/>
              <a:t>seko</a:t>
            </a:r>
            <a:r>
              <a:rPr lang="cs-CZ" sz="2400" dirty="0"/>
              <a:t> </a:t>
            </a:r>
            <a:r>
              <a:rPr lang="cs-CZ" sz="2400" dirty="0" err="1"/>
              <a:t>vrda</a:t>
            </a:r>
            <a:r>
              <a:rPr lang="cs-CZ" sz="2400" dirty="0"/>
              <a:t> </a:t>
            </a:r>
            <a:r>
              <a:rPr lang="cs-CZ" sz="2400" dirty="0" err="1"/>
              <a:t>pišťál</a:t>
            </a:r>
            <a:r>
              <a:rPr lang="cs-CZ" sz="2400" dirty="0"/>
              <a:t>, </a:t>
            </a:r>
            <a:r>
              <a:rPr lang="cs-CZ" sz="2400" dirty="0" err="1"/>
              <a:t>utřinos</a:t>
            </a:r>
            <a:r>
              <a:rPr lang="cs-CZ" sz="2400" dirty="0"/>
              <a:t>.)</a:t>
            </a:r>
          </a:p>
          <a:p>
            <a:r>
              <a:rPr lang="cs-CZ" sz="2400" i="1" dirty="0"/>
              <a:t>Je možné se takovým originálním jazykem dorozumět? </a:t>
            </a:r>
            <a:r>
              <a:rPr lang="cs-CZ" sz="2400" dirty="0"/>
              <a:t>(Ne, chceme-li sdělit něco praktického. Ano, chceme-li sdělit že nás taková hra baví.)</a:t>
            </a:r>
            <a:endParaRPr lang="cs-CZ" sz="2400" i="1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892477-4277-4496-B09C-AC3AE96F7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202C4C5-75F3-4863-A085-5BCF14CE6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7405C4-3938-4838-A1CB-C646A0556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4715CA-DC26-4C64-9E23-8DE22CE07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Základní literatura:</a:t>
            </a:r>
          </a:p>
          <a:p>
            <a:pPr marL="0" indent="0">
              <a:buNone/>
            </a:pPr>
            <a:r>
              <a:rPr lang="cs-CZ" dirty="0"/>
              <a:t>   Ladislava </a:t>
            </a:r>
            <a:r>
              <a:rPr lang="cs-CZ" dirty="0" err="1"/>
              <a:t>Lederbuchová</a:t>
            </a:r>
            <a:r>
              <a:rPr lang="cs-CZ" dirty="0"/>
              <a:t>: Literatura ve škole.</a:t>
            </a:r>
          </a:p>
          <a:p>
            <a:pPr>
              <a:buNone/>
            </a:pPr>
            <a:r>
              <a:rPr lang="cs-CZ" dirty="0"/>
              <a:t>	Plzeň, ZČU v Plzni, 2010, s. 154-155.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2D677E-285A-4498-ADD4-735CF1186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411890B-1313-481C-AE77-9A68F3DA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85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/>
              <a:t>ČETBA A INTERPRETACE TEXTU JAKO </a:t>
            </a:r>
            <a:br>
              <a:rPr lang="cs-CZ" sz="2000" dirty="0"/>
            </a:br>
            <a:r>
              <a:rPr lang="cs-CZ" sz="2000" dirty="0"/>
              <a:t>VYUČOVACÍ METODY LITERÁRNÍ VÝCHOVY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Obě jsou metody </a:t>
            </a:r>
            <a:r>
              <a:rPr lang="cs-CZ" u="sng" dirty="0"/>
              <a:t>dominantní</a:t>
            </a:r>
            <a:r>
              <a:rPr lang="cs-CZ" dirty="0"/>
              <a:t> a klíčové</a:t>
            </a:r>
          </a:p>
          <a:p>
            <a:r>
              <a:rPr lang="cs-CZ" dirty="0"/>
              <a:t>Jde o metody </a:t>
            </a:r>
            <a:r>
              <a:rPr lang="cs-CZ" u="sng" dirty="0"/>
              <a:t>výchovné</a:t>
            </a:r>
            <a:r>
              <a:rPr lang="cs-CZ" dirty="0"/>
              <a:t> – vedou žáka k literárnímu vzdělání zvyšováním jeho čtenářské kompetence, ovlivňují rozvoj a kultivují vývoj osobnosti i prostřednictvím proměny čtenářského postoje a potřeb</a:t>
            </a:r>
          </a:p>
          <a:p>
            <a:r>
              <a:rPr lang="cs-CZ" u="sng" dirty="0"/>
              <a:t>Literární výchova = kreativní estetická činnost </a:t>
            </a:r>
            <a:r>
              <a:rPr lang="cs-CZ" dirty="0"/>
              <a:t>(kultivujeme estetické cítění a vkus, posilujeme a rozvíjíme obrazné myšlení, logický úsudek, poznání hodnot literárních a životních…)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93DFB-5DAA-403F-B355-8C7AF34DA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4E9F51-A193-440F-8BB9-12247DCEE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Literárněvědná interpretace textu </a:t>
            </a:r>
            <a:r>
              <a:rPr lang="cs-CZ" dirty="0"/>
              <a:t>(z lat. </a:t>
            </a:r>
            <a:r>
              <a:rPr lang="cs-CZ" dirty="0" err="1"/>
              <a:t>interpretatio</a:t>
            </a:r>
            <a:r>
              <a:rPr lang="cs-CZ" dirty="0"/>
              <a:t> = výklad, vysvětlení) – </a:t>
            </a:r>
            <a:r>
              <a:rPr lang="cs-CZ" dirty="0" err="1"/>
              <a:t>literárněvědecká</a:t>
            </a:r>
            <a:r>
              <a:rPr lang="cs-CZ" dirty="0"/>
              <a:t> disciplína, jejím předmětem je literární text a cílem je co nejplnější pochopení a objasnění významovosti a smyslu. Původ má v hermeneutice jako metodologii sociálních věd (historických a duchovních)</a:t>
            </a:r>
          </a:p>
          <a:p>
            <a:r>
              <a:rPr lang="cs-CZ" u="sng" dirty="0"/>
              <a:t>Předmětem zkoumání může být literární dílo jako celek, některý fragment </a:t>
            </a:r>
            <a:r>
              <a:rPr lang="cs-CZ" dirty="0"/>
              <a:t>(scéna, situace, motiv, postava, symbol, metafora …) – skrz část interpretujeme celek a naopak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772A48-DDCD-43C7-966A-6B1F662D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534FA4E-CE98-4E3B-9CA8-106B31F88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392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B1AF1-E0DF-48A2-AF3A-AED2365C5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FBA94F-FDAF-4208-BB57-E9B2B0FFC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Problémy didaktické transformace vědecké interpretační metody – „</a:t>
            </a:r>
            <a:r>
              <a:rPr lang="cs-CZ" sz="2800" dirty="0" err="1"/>
              <a:t>scientistní</a:t>
            </a:r>
            <a:r>
              <a:rPr lang="cs-CZ" sz="2800" dirty="0"/>
              <a:t>“ interpretace textu; způsob školní práce s textem </a:t>
            </a:r>
            <a:r>
              <a:rPr lang="cs-CZ" sz="2800" u="sng" dirty="0"/>
              <a:t>nerespektuje literární text ve funkci umění (žák veden striktně k racionálnímu poznání textu); </a:t>
            </a:r>
            <a:r>
              <a:rPr lang="cs-CZ" sz="2800" dirty="0"/>
              <a:t>neodpovídá požadavkům současné didaktiky a pedagogiky (chybí citlivé propojení pedagogického humanismu a didaktického konstruktivismu – v centru zájmu žák a rozvoj jeho spontánních čtenářských dispozic); </a:t>
            </a:r>
            <a:r>
              <a:rPr lang="cs-CZ" sz="2800" u="sng" dirty="0"/>
              <a:t>neodpovídá poznatkům o čtenářské potřebě a kompetenci žáka</a:t>
            </a:r>
          </a:p>
          <a:p>
            <a:r>
              <a:rPr lang="cs-CZ" sz="2800" dirty="0"/>
              <a:t>Školní „</a:t>
            </a:r>
            <a:r>
              <a:rPr lang="cs-CZ" sz="2800" dirty="0" err="1"/>
              <a:t>sciencistní</a:t>
            </a:r>
            <a:r>
              <a:rPr lang="cs-CZ" sz="2800" dirty="0"/>
              <a:t>“ interpretace uměleckého textu není vhodnou metodou literární výchovy na ZŠ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45001C-262F-4297-9F7C-739EC8812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3A7881-D6CE-42E7-9274-C86093DE6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8F7C88-B3AD-484B-BCAF-273609E55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7690360-7B9A-438F-B974-50A09B72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Didaktická hra v literární výchově: </a:t>
            </a:r>
            <a:r>
              <a:rPr lang="cs-CZ" dirty="0"/>
              <a:t>v současnosti se používají termíny hra – didaktická hra – dramatická hra (nahrazují mnohdy pojmy četba či komunikace)</a:t>
            </a:r>
          </a:p>
          <a:p>
            <a:r>
              <a:rPr lang="cs-CZ" u="sng" dirty="0"/>
              <a:t>Dramatická hra v roli </a:t>
            </a:r>
            <a:r>
              <a:rPr lang="cs-CZ" dirty="0"/>
              <a:t>v literární výchově, ale i další produkční aktivity, by měly mít interpretační charakter; je to didaktický nástroj – interpretační edukační metoda</a:t>
            </a:r>
          </a:p>
          <a:p>
            <a:r>
              <a:rPr lang="cs-CZ" dirty="0"/>
              <a:t>Jednostranná a nekritická orientace na herní aktivity bez ohledu na </a:t>
            </a:r>
            <a:r>
              <a:rPr lang="cs-CZ" u="sng" dirty="0"/>
              <a:t>autorskou záměrnost </a:t>
            </a:r>
            <a:r>
              <a:rPr lang="cs-CZ" dirty="0"/>
              <a:t>ve významové struktuře textu nemůže přispívat rozvoji a kultivaci žákova čtenářství.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8191D8-AB57-4D8C-8E1B-B1AAC55D6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2FC3A8-E2B8-4D16-8D95-51F49666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80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00D6B-E325-468D-B91F-77F20B28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02D8ED-78B4-49AD-A9ED-AE143E81A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Potřeba </a:t>
            </a:r>
            <a:r>
              <a:rPr lang="cs-CZ" sz="2800" u="sng" dirty="0"/>
              <a:t>didaktické interpretace uměleckého textu </a:t>
            </a:r>
            <a:r>
              <a:rPr lang="cs-CZ" sz="2800" dirty="0"/>
              <a:t>= </a:t>
            </a:r>
            <a:r>
              <a:rPr lang="cs-CZ" sz="2800" u="sng" dirty="0"/>
              <a:t>interakční dialogická vyučovací metoda literární výchovy</a:t>
            </a:r>
            <a:r>
              <a:rPr lang="cs-CZ" sz="2800" dirty="0"/>
              <a:t>, která využívá literárněvědné interpretace uměleckého textu jako vědeckého informačního pozadí pro svou existenci, ale je zaměřena na osobnost žáka, na rozvoj a kultivaci jeho komunikace s textem, na utváření jeho čtenářského chování a postojů, na zvyšování jeho čtenářské kompetence. Respektuje osobnost žáka a úroveň jeho čtenářství.</a:t>
            </a:r>
          </a:p>
          <a:p>
            <a:r>
              <a:rPr lang="cs-CZ" sz="2800" u="sng" dirty="0"/>
              <a:t>Za didaktickou intepretaci lze považovat u hlediska jejích cílů a funkcí všechny aktivity, které vedou k žákovu plnějšímu </a:t>
            </a:r>
            <a:r>
              <a:rPr lang="cs-CZ" sz="2800" u="sng" dirty="0" err="1"/>
              <a:t>prožizku</a:t>
            </a:r>
            <a:r>
              <a:rPr lang="cs-CZ" sz="2800" u="sng" dirty="0"/>
              <a:t> významů textu a k jejich estetickému porozumění.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FF03D8-0E04-4A68-95F8-9DA3A5D8B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4D09B82-0AF9-4FDB-9D49-BE28DF5C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33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B68ED-17CA-4D96-BCFB-9ED2F57C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16887B8-1E10-46D1-8364-C91B352CF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především </a:t>
            </a:r>
            <a:r>
              <a:rPr lang="cs-CZ" u="sng" dirty="0"/>
              <a:t>metodou estetického osvojování uměleckého literárního textu jako učiva, ale rozvíjí žákovu komunikaci s textem i s textem jako literárním uměním. Má široké uplatnění.</a:t>
            </a:r>
          </a:p>
          <a:p>
            <a:pPr marL="0" indent="0">
              <a:buNone/>
            </a:pPr>
            <a:endParaRPr lang="cs-CZ" u="sng" dirty="0"/>
          </a:p>
          <a:p>
            <a:r>
              <a:rPr lang="cs-CZ" dirty="0"/>
              <a:t>Jde o </a:t>
            </a:r>
            <a:r>
              <a:rPr lang="cs-CZ" u="sng" dirty="0"/>
              <a:t>metodu utvářející spontánní potřebu žáka reflektovat četbu jako živý, neuzavřený proces bytí obsahu literárního textu v jeho duchovním bytí.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010CF4-B578-4EF0-B5B8-43874B6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84287F0-F930-42B5-8198-A36FB9F7E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47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C95E13-E2D6-4139-9506-88C0248B0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didaktické interpretace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18A9835-30FC-4E6E-BA52-02D794956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FUNKCE MOTIVAČNÍ: podporovat žákovo uspokojení a čtenářské sebevědomí a subjektivní pocit radosti z výsledku četby – pocit libosti; na ZŠ hlavně percepce, apercepce a konkretizace textu; na SŠ interpretace a konkretizace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2B66CA-482C-4452-A0D2-30AB5AA46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920A0B-2F0A-432F-B08F-7BE4E26A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2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6E06A1-FF29-435F-844A-6CB4730D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7B9B10-E3DC-4541-BEF7-1C127CBB2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FUNKCE ZVYŠOVAT ČTENÁŘSKOU KOMPETENCI ŽÁKA: obohacení komunikace s textem v rámci kontextů – literární, umělecký a životní; pěstování dovednosti tzv. integrované četby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7619A4-75BF-40B1-891D-46688E5E6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E4AAD6B-9913-4CE0-BC6E-607C04D6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50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</TotalTime>
  <Words>1101</Words>
  <Application>Microsoft Office PowerPoint</Application>
  <PresentationFormat>Vlastní</PresentationFormat>
  <Paragraphs>86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Clara Sans</vt:lpstr>
      <vt:lpstr>JU_OPVVV</vt:lpstr>
      <vt:lpstr>DIDAKTICKÁ INTERPRETACE TEXTU V PROCESU KOMUNIKATIVNÍ LITERÁRNÍ VÝCHOVY. SPECIFIČNOST PRINCIPŮ DIDAKTICKÉ INTERPRETACE</vt:lpstr>
      <vt:lpstr>ČETBA A INTERPRETACE TEXTU JAKO  VYUČOVACÍ METODY LITERÁRNÍ VÝCHOVY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Funkce didaktické interpretace</vt:lpstr>
      <vt:lpstr>Prezentace aplikace PowerPoint</vt:lpstr>
      <vt:lpstr>Prezentace aplikace PowerPoint</vt:lpstr>
      <vt:lpstr>Prezentace aplikace PowerPoint</vt:lpstr>
      <vt:lpstr>Vybrané aspekty</vt:lpstr>
      <vt:lpstr>Prezentace aplikace PowerPoint</vt:lpstr>
      <vt:lpstr>Prezentace aplikace PowerPoint</vt:lpstr>
      <vt:lpstr>Prezentace aplikace PowerPoint</vt:lpstr>
      <vt:lpstr>Ukázka interpretace – Christian Mongenstern: Veliké lalulá  (z výboru Bim, bam, bum, přebásnil Josef Hiršal)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3</cp:revision>
  <dcterms:created xsi:type="dcterms:W3CDTF">2017-07-17T18:52:59Z</dcterms:created>
  <dcterms:modified xsi:type="dcterms:W3CDTF">2018-12-03T14:38:02Z</dcterms:modified>
</cp:coreProperties>
</file>