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31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92" r:id="rId10"/>
    <p:sldId id="293" r:id="rId11"/>
    <p:sldId id="294" r:id="rId12"/>
    <p:sldId id="282" r:id="rId13"/>
    <p:sldId id="283" r:id="rId14"/>
    <p:sldId id="284" r:id="rId15"/>
    <p:sldId id="289" r:id="rId16"/>
    <p:sldId id="290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291" r:id="rId29"/>
    <p:sldId id="275" r:id="rId30"/>
  </p:sldIdLst>
  <p:sldSz cx="10693400" cy="756126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0" y="12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D14C-5566-445D-BD74-763B41037513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68CE-66E3-4B61-B1C6-4A829A625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6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22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499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75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063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889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161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176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41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84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21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04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59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235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384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57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85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1887568"/>
            <a:ext cx="10693400" cy="1890000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65225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2284" y="2024330"/>
            <a:ext cx="8289110" cy="1503745"/>
          </a:xfrm>
        </p:spPr>
        <p:txBody>
          <a:bodyPr/>
          <a:lstStyle>
            <a:lvl1pPr marL="0" indent="0" algn="l">
              <a:defRPr sz="4400">
                <a:solidFill>
                  <a:schemeClr val="bg1"/>
                </a:solidFill>
                <a:latin typeface="Clara Sans" pitchFamily="50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2284" y="3957618"/>
            <a:ext cx="8640960" cy="720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861E5E6D-9964-443D-8A1A-2F174139E214}" type="datetime1">
              <a:rPr lang="cs-CZ" smtClean="0"/>
              <a:t>19.03.2020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9251B02E-AEA4-4A25-B995-7FBC9F8D11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3030538" cy="126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12887"/>
            <a:ext cx="3973746" cy="10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913" y="6228903"/>
            <a:ext cx="4610100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4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390B-2DF6-4A98-8CD3-57C620926EC6}" type="datetime1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0E49-5BFC-4E79-BF4D-A767D26BC0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6" y="1044327"/>
            <a:ext cx="2406015" cy="57100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1044327"/>
            <a:ext cx="7039822" cy="57100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73E3-272C-49D3-A172-02F9E4E9562B}" type="datetime1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4864-5606-4A31-B3E2-746352118B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7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1325" y="180231"/>
            <a:ext cx="7427088" cy="66291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9623425" cy="55672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D660-356F-4B7B-9477-B5CEBBE7ED6F}" type="datetime1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90E3-EF82-41EA-9CBB-69D0C1CE9A68}" type="datetime1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0EE9-DB36-4AC0-93AC-EAF55A4D2F9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F439-A903-4BAB-BE0E-D1DEB9C70BCB}" type="datetime1">
              <a:rPr lang="cs-CZ" smtClean="0"/>
              <a:t>19.03.2020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203F-6002-47B2-BA6E-0944EEA532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8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2164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1" y="1980431"/>
            <a:ext cx="4724775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44605" y="1188343"/>
            <a:ext cx="472663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0" y="1980431"/>
            <a:ext cx="4726631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1EA3-E2BC-48E8-A352-50577628A881}" type="datetime1">
              <a:rPr lang="cs-CZ" smtClean="0"/>
              <a:t>19.03.2020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4537-99EA-4D2E-83BE-317CA3E7C5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6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245D-D6AC-44C9-87B3-4C6EEA36FB51}" type="datetime1">
              <a:rPr lang="cs-CZ" smtClean="0"/>
              <a:t>19.03.2020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3024-765D-4A8F-A60F-9D142B3F15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9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1568-6828-4203-9B7C-12AC327FE14E}" type="datetime1">
              <a:rPr lang="cs-CZ" smtClean="0"/>
              <a:t>19.03.2020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965D-B6FC-48F4-BDEB-A25D835DCF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972318"/>
            <a:ext cx="3518055" cy="609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B92B-E7FC-4C9D-A25B-8D733F1B7F04}" type="datetime1">
              <a:rPr lang="cs-CZ" smtClean="0"/>
              <a:t>19.03.2020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5B1B-A23A-4D82-B975-BDB1401989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3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972319"/>
            <a:ext cx="6416040" cy="42400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6EB7-D81F-404B-ACAE-5954E4C5B005}" type="datetime1">
              <a:rPr lang="cs-CZ" smtClean="0"/>
              <a:t>19.03.2020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E438-300D-426D-956D-FF05AA67C7E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5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96333"/>
            <a:ext cx="10693400" cy="6564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030538" y="145125"/>
            <a:ext cx="74883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34988" y="1260475"/>
            <a:ext cx="9623425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B5044EDA-262F-488C-9A1C-4884F878AF7B}" type="datetime1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C0EA4A2D-1AC4-4A39-9436-83225DB5FE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16823"/>
            <a:ext cx="2376264" cy="6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Reward systems</a:t>
            </a:r>
            <a:r>
              <a:rPr lang="en-GB" dirty="0"/>
              <a:t/>
            </a:r>
            <a:br>
              <a:rPr lang="en-GB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 Remuneration in relation to employee satisfaction. Corporate climate.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2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Remuneration </a:t>
            </a:r>
            <a:r>
              <a:rPr lang="cs-CZ" sz="2400" b="1" dirty="0" smtClean="0"/>
              <a:t>and </a:t>
            </a:r>
            <a:r>
              <a:rPr lang="cs-CZ" sz="2400" b="1" dirty="0" err="1" smtClean="0"/>
              <a:t>employee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satisfaction</a:t>
            </a:r>
            <a:r>
              <a:rPr lang="cs-CZ" sz="2400" b="1" dirty="0" smtClean="0"/>
              <a:t>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500" i="1" dirty="0"/>
              <a:t>Employee satisfaction surveys</a:t>
            </a:r>
            <a:r>
              <a:rPr lang="en-GB" sz="2500" dirty="0"/>
              <a:t>:</a:t>
            </a:r>
          </a:p>
          <a:p>
            <a:pPr marL="0" indent="0">
              <a:buNone/>
            </a:pPr>
            <a:r>
              <a:rPr lang="en-GB" sz="2500" u="sng" dirty="0"/>
              <a:t>360 </a:t>
            </a:r>
            <a:r>
              <a:rPr lang="en-GB" sz="2500" u="sng" dirty="0" smtClean="0"/>
              <a:t>– feedback</a:t>
            </a:r>
            <a:endParaRPr lang="cs-CZ" sz="2500" u="sng" dirty="0" smtClean="0"/>
          </a:p>
          <a:p>
            <a:pPr lvl="0"/>
            <a:r>
              <a:rPr lang="en-GB" sz="2500" i="1" dirty="0"/>
              <a:t>basis</a:t>
            </a:r>
            <a:r>
              <a:rPr lang="en-GB" sz="2500" dirty="0"/>
              <a:t> - each employee is evaluated from all angles of view</a:t>
            </a:r>
          </a:p>
          <a:p>
            <a:pPr lvl="0"/>
            <a:r>
              <a:rPr lang="en-GB" sz="2500" i="1" dirty="0"/>
              <a:t>target:</a:t>
            </a:r>
            <a:r>
              <a:rPr lang="en-GB" sz="2500" dirty="0"/>
              <a:t> ascertain the level of the capability, knowledge and skills of the employee, his strong and weak points, satisfaction</a:t>
            </a:r>
          </a:p>
          <a:p>
            <a:pPr lvl="0"/>
            <a:r>
              <a:rPr lang="en-GB" sz="2500" i="1" dirty="0"/>
              <a:t>methodology - </a:t>
            </a:r>
            <a:r>
              <a:rPr lang="en-GB" sz="2500" dirty="0"/>
              <a:t>questionnaire survey; measurement of satisfaction, capabilities, etc. from all perspectives. </a:t>
            </a:r>
          </a:p>
          <a:p>
            <a:r>
              <a:rPr lang="en-GB" sz="2500" dirty="0"/>
              <a:t>It is a difficult method, which has its advantages and disadvantages. The advantages include its complexity and objectivity. Its disadvantages include time-consuming nature and costliness. </a:t>
            </a:r>
          </a:p>
          <a:p>
            <a:pPr marL="0" indent="0">
              <a:buNone/>
            </a:pPr>
            <a:endParaRPr lang="en-GB" sz="25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19.03.2020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81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Remuneration </a:t>
            </a:r>
            <a:r>
              <a:rPr lang="cs-CZ" sz="2400" b="1" dirty="0" smtClean="0"/>
              <a:t>and </a:t>
            </a:r>
            <a:r>
              <a:rPr lang="cs-CZ" sz="2400" b="1" dirty="0" err="1" smtClean="0"/>
              <a:t>employee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satisfaction</a:t>
            </a:r>
            <a:r>
              <a:rPr lang="cs-CZ" sz="2400" b="1" dirty="0" smtClean="0"/>
              <a:t> 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19.03.2020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pic>
        <p:nvPicPr>
          <p:cNvPr id="1026" name="Picture 2" descr="360 Feedbac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2743200"/>
            <a:ext cx="6709288" cy="393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731325" y="1531564"/>
            <a:ext cx="3964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360 Degree Feedback </a:t>
            </a:r>
          </a:p>
        </p:txBody>
      </p:sp>
    </p:spTree>
    <p:extLst>
      <p:ext uri="{BB962C8B-B14F-4D97-AF65-F5344CB8AC3E}">
        <p14:creationId xmlns:p14="http://schemas.microsoft.com/office/powerpoint/2010/main" val="48812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Remuneration </a:t>
            </a:r>
            <a:r>
              <a:rPr lang="cs-CZ" sz="2400" b="1" dirty="0" smtClean="0"/>
              <a:t>and </a:t>
            </a:r>
            <a:r>
              <a:rPr lang="cs-CZ" sz="2400" b="1" dirty="0" err="1" smtClean="0"/>
              <a:t>employee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satisfaction</a:t>
            </a:r>
            <a:r>
              <a:rPr lang="cs-CZ" sz="2400" b="1" dirty="0" smtClean="0"/>
              <a:t>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Evaluation of satisfaction</a:t>
            </a:r>
            <a:r>
              <a:rPr lang="en-GB" dirty="0"/>
              <a:t> - phases </a:t>
            </a:r>
          </a:p>
          <a:p>
            <a:pPr marL="0" lvl="0" indent="0">
              <a:buNone/>
            </a:pPr>
            <a:r>
              <a:rPr lang="en-GB" i="1" dirty="0" smtClean="0"/>
              <a:t>preparatory </a:t>
            </a:r>
            <a:r>
              <a:rPr lang="en-GB" i="1" dirty="0"/>
              <a:t>phase</a:t>
            </a:r>
            <a:endParaRPr lang="en-GB" dirty="0"/>
          </a:p>
          <a:p>
            <a:r>
              <a:rPr lang="en-GB" dirty="0"/>
              <a:t>agreement on the tool structure and parameters</a:t>
            </a:r>
          </a:p>
          <a:p>
            <a:r>
              <a:rPr lang="en-GB" dirty="0"/>
              <a:t>creation of the design of the standard questionnaire</a:t>
            </a:r>
          </a:p>
          <a:p>
            <a:r>
              <a:rPr lang="en-GB" i="1" dirty="0"/>
              <a:t>Pilot project -</a:t>
            </a:r>
            <a:r>
              <a:rPr lang="en-GB" dirty="0"/>
              <a:t> incorporation of the comments and creation of the final questionnaire version</a:t>
            </a:r>
          </a:p>
          <a:p>
            <a:r>
              <a:rPr lang="en-GB" dirty="0"/>
              <a:t>definition of the time schedule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19.03.2020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6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Remuneration </a:t>
            </a:r>
            <a:r>
              <a:rPr lang="cs-CZ" sz="2400" b="1" dirty="0" smtClean="0"/>
              <a:t>and </a:t>
            </a:r>
            <a:r>
              <a:rPr lang="cs-CZ" sz="2400" b="1" dirty="0" err="1" smtClean="0"/>
              <a:t>employee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satisfaction</a:t>
            </a:r>
            <a:r>
              <a:rPr lang="cs-CZ" sz="2400" b="1" dirty="0" smtClean="0"/>
              <a:t>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i="1" dirty="0"/>
              <a:t>implementation phase</a:t>
            </a:r>
            <a:endParaRPr lang="en-GB" dirty="0"/>
          </a:p>
          <a:p>
            <a:r>
              <a:rPr lang="en-GB" dirty="0"/>
              <a:t>communication strategy - </a:t>
            </a:r>
            <a:r>
              <a:rPr lang="en-GB" dirty="0" err="1"/>
              <a:t>informativeness</a:t>
            </a:r>
            <a:r>
              <a:rPr lang="en-GB" dirty="0"/>
              <a:t> of the interested parties</a:t>
            </a:r>
          </a:p>
          <a:p>
            <a:r>
              <a:rPr lang="en-GB" dirty="0"/>
              <a:t>organisation of the distribution and collection of questionnaires to all territories</a:t>
            </a:r>
          </a:p>
          <a:p>
            <a:r>
              <a:rPr lang="en-GB" dirty="0"/>
              <a:t>statistical processing and evaluation of the questionnaires</a:t>
            </a:r>
          </a:p>
          <a:p>
            <a:r>
              <a:rPr lang="en-GB" dirty="0"/>
              <a:t>creation of the summary evaluation report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19.03.2020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7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Remuneration </a:t>
            </a:r>
            <a:r>
              <a:rPr lang="cs-CZ" sz="2400" b="1" dirty="0" smtClean="0"/>
              <a:t>and </a:t>
            </a:r>
            <a:r>
              <a:rPr lang="cs-CZ" sz="2400" b="1" dirty="0" err="1" smtClean="0"/>
              <a:t>employee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satisfaction</a:t>
            </a:r>
            <a:r>
              <a:rPr lang="cs-CZ" sz="2400" b="1" dirty="0" smtClean="0"/>
              <a:t>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i="1" dirty="0" smtClean="0"/>
              <a:t>R</a:t>
            </a:r>
            <a:r>
              <a:rPr lang="en-GB" i="1" dirty="0" err="1" smtClean="0"/>
              <a:t>esults</a:t>
            </a:r>
            <a:r>
              <a:rPr lang="en-GB" i="1" dirty="0" smtClean="0"/>
              <a:t> </a:t>
            </a:r>
            <a:r>
              <a:rPr lang="en-GB" i="1" dirty="0"/>
              <a:t>evaluation phase</a:t>
            </a:r>
            <a:endParaRPr lang="en-GB" dirty="0"/>
          </a:p>
          <a:p>
            <a:r>
              <a:rPr lang="en-GB" dirty="0"/>
              <a:t>Presentation of the results to the managers, HR centres and job candidates</a:t>
            </a:r>
          </a:p>
          <a:p>
            <a:r>
              <a:rPr lang="en-GB" dirty="0"/>
              <a:t>analysis of the results and formulation of specific real recommendations - correspondence with the real needs of the company (so that they make sense)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19.03.2020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54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/>
              <a:t>Corporate climate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the employees, the business climate is the working atmosphere in enterprise.</a:t>
            </a:r>
          </a:p>
          <a:p>
            <a:pPr marL="0" indent="0">
              <a:buNone/>
            </a:pPr>
            <a:r>
              <a:rPr lang="en-GB" u="sng" dirty="0"/>
              <a:t>The business climate influences:</a:t>
            </a:r>
            <a:endParaRPr lang="en-GB" dirty="0"/>
          </a:p>
          <a:p>
            <a:pPr lvl="0"/>
            <a:r>
              <a:rPr lang="en-GB" i="1" dirty="0"/>
              <a:t>The internal enterprise environment</a:t>
            </a:r>
            <a:r>
              <a:rPr lang="en-GB" dirty="0"/>
              <a:t> (team, physical working environment, type of personnel management)</a:t>
            </a:r>
          </a:p>
          <a:p>
            <a:pPr lvl="0"/>
            <a:r>
              <a:rPr lang="en-GB" i="1" dirty="0"/>
              <a:t>External enterprise environment</a:t>
            </a:r>
            <a:r>
              <a:rPr lang="en-GB" dirty="0"/>
              <a:t> (laws, situation in unemployment rates)</a:t>
            </a:r>
          </a:p>
          <a:p>
            <a:pPr marL="0" indent="0">
              <a:buNone/>
            </a:pPr>
            <a:r>
              <a:rPr lang="en-GB" dirty="0"/>
              <a:t> </a:t>
            </a:r>
            <a:r>
              <a:rPr lang="en-GB" b="1" i="1" dirty="0"/>
              <a:t> </a:t>
            </a:r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19.03.2020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/>
              <a:t>Corporate climate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For the employees, the business climate is the working atmosphere in enterprise.</a:t>
            </a:r>
          </a:p>
          <a:p>
            <a:pPr marL="0" indent="0">
              <a:buNone/>
            </a:pPr>
            <a:r>
              <a:rPr lang="en-GB" sz="2800" u="sng" dirty="0"/>
              <a:t>The business climate influences:</a:t>
            </a:r>
            <a:endParaRPr lang="en-GB" sz="2800" dirty="0"/>
          </a:p>
          <a:p>
            <a:pPr lvl="0"/>
            <a:r>
              <a:rPr lang="en-GB" sz="2800" i="1" dirty="0"/>
              <a:t>The internal enterprise environment</a:t>
            </a:r>
            <a:r>
              <a:rPr lang="en-GB" sz="2800" dirty="0"/>
              <a:t> (team, physical working environment, type of personnel management)</a:t>
            </a:r>
          </a:p>
          <a:p>
            <a:pPr lvl="0"/>
            <a:r>
              <a:rPr lang="en-GB" sz="2800" i="1" dirty="0"/>
              <a:t>External enterprise environment</a:t>
            </a:r>
            <a:r>
              <a:rPr lang="en-GB" sz="2800" dirty="0"/>
              <a:t> (laws, situation in unemployment rates)</a:t>
            </a:r>
          </a:p>
          <a:p>
            <a:pPr marL="0" indent="0">
              <a:buNone/>
            </a:pPr>
            <a:r>
              <a:rPr lang="en-GB" sz="2800" dirty="0"/>
              <a:t> </a:t>
            </a:r>
            <a:r>
              <a:rPr lang="en-GB" sz="2800" b="1" i="1" dirty="0"/>
              <a:t> </a:t>
            </a:r>
            <a:endParaRPr lang="en-GB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19.03.2020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97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1" descr="Microsoft Headquarters in Vienna by Innoc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9" y="-1"/>
            <a:ext cx="10081683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5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1" descr="Microsoft Headquarters in Vienna by Innoc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9" y="-1"/>
            <a:ext cx="10081683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06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1" descr="Microsoft Headquarters in Vienna by Innoc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9" y="-1"/>
            <a:ext cx="10081683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Remuneration </a:t>
            </a:r>
            <a:r>
              <a:rPr lang="cs-CZ" sz="2400" b="1" dirty="0" smtClean="0"/>
              <a:t>and </a:t>
            </a:r>
            <a:r>
              <a:rPr lang="cs-CZ" sz="2400" b="1" dirty="0" err="1" smtClean="0"/>
              <a:t>employee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satisfaction</a:t>
            </a:r>
            <a:r>
              <a:rPr lang="cs-CZ" sz="2400" b="1" dirty="0" smtClean="0"/>
              <a:t>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employer should not pursue only performance, but also take care of the satisfaction of the employees. A satisfied employee puts on a far higher performance than a dissatisfied employee.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19.03.2020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1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1" descr="Microsoft Headquarters in Vienna by Innoc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9" y="-1"/>
            <a:ext cx="10081683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1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ázek 1" descr="Click here to en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9" y="-1"/>
            <a:ext cx="10081683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6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1" descr="Click here to en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9" y="-1"/>
            <a:ext cx="10081683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21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1" descr="Click here to en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9" y="-1"/>
            <a:ext cx="10081683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97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1" descr="Click here to en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9" y="-1"/>
            <a:ext cx="9687868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01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acebook-meeting-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9" y="28005"/>
            <a:ext cx="10081683" cy="760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0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home-designing.com/wp-content/uploads/2009/08/facebook-int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9" y="31506"/>
            <a:ext cx="9962663" cy="748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18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tatic3.businessinsider.com/image/4f0cb78decad040b5c000021-1200/no-wonder-facebook-is-the-best-place-to-work-in-tech-r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8" y="0"/>
            <a:ext cx="10200703" cy="764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2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/>
              <a:t>Corporate climate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u="sng" dirty="0"/>
              <a:t>Assessment of the climate in the organisation</a:t>
            </a:r>
            <a:endParaRPr lang="en-GB" sz="2800" dirty="0"/>
          </a:p>
          <a:p>
            <a:r>
              <a:rPr lang="en-GB" sz="2800" dirty="0"/>
              <a:t>It makes an attempt to evaluate the organisation according to the indicators that describe the perception of the climate</a:t>
            </a:r>
          </a:p>
          <a:p>
            <a:r>
              <a:rPr lang="en-GB" sz="2800" dirty="0"/>
              <a:t>The following indicators are evaluated: Cohesion, confidence, resources, support, recognition, decency and fairness, innovation.   </a:t>
            </a:r>
            <a:r>
              <a:rPr lang="cs-CZ" sz="2800" dirty="0" err="1" smtClean="0"/>
              <a:t>Bad</a:t>
            </a:r>
            <a:r>
              <a:rPr lang="cs-CZ" sz="2800" dirty="0" smtClean="0"/>
              <a:t> </a:t>
            </a:r>
            <a:r>
              <a:rPr lang="en-GB" sz="2800" dirty="0" smtClean="0"/>
              <a:t>business </a:t>
            </a:r>
            <a:r>
              <a:rPr lang="en-GB" sz="2800" dirty="0"/>
              <a:t>climate results in conflicts.</a:t>
            </a:r>
            <a:r>
              <a:rPr lang="en-GB" sz="2800" b="1" dirty="0"/>
              <a:t> 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 </a:t>
            </a:r>
            <a:r>
              <a:rPr lang="en-GB" sz="2800" b="1" i="1" dirty="0"/>
              <a:t> </a:t>
            </a:r>
            <a:endParaRPr lang="en-GB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19.03.2020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pic>
        <p:nvPicPr>
          <p:cNvPr id="6" name="Picture 9" descr="http://t0.gstatic.com/images?q=tbn:ANd9GcSTmtjXuE3jQwYpvcgZzH5KScQmats8YmR3eYE7Bq9yWdVxaI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5808663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9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14299" y="2024330"/>
            <a:ext cx="10563224" cy="1503745"/>
          </a:xfrm>
        </p:spPr>
        <p:txBody>
          <a:bodyPr/>
          <a:lstStyle/>
          <a:p>
            <a:pPr algn="ctr"/>
            <a:r>
              <a:rPr lang="en-US" b="1" dirty="0"/>
              <a:t>Thank you for your attention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7459" y="4110018"/>
            <a:ext cx="8640960" cy="720080"/>
          </a:xfrm>
        </p:spPr>
        <p:txBody>
          <a:bodyPr/>
          <a:lstStyle/>
          <a:p>
            <a:pPr algn="ctr"/>
            <a:r>
              <a:rPr lang="en-GB" b="1" dirty="0"/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Have</a:t>
            </a:r>
            <a:r>
              <a:rPr lang="cs-CZ" sz="3600" b="1" dirty="0">
                <a:solidFill>
                  <a:srgbClr val="0070C0"/>
                </a:solidFill>
              </a:rPr>
              <a:t> a nice </a:t>
            </a:r>
            <a:r>
              <a:rPr lang="cs-CZ" sz="3600" b="1" dirty="0" err="1">
                <a:solidFill>
                  <a:srgbClr val="0070C0"/>
                </a:solidFill>
              </a:rPr>
              <a:t>day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Remuneration </a:t>
            </a:r>
            <a:r>
              <a:rPr lang="cs-CZ" sz="2400" b="1" dirty="0" smtClean="0"/>
              <a:t>and </a:t>
            </a:r>
            <a:r>
              <a:rPr lang="cs-CZ" sz="2400" b="1" dirty="0" err="1" smtClean="0"/>
              <a:t>employee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satisfaction</a:t>
            </a:r>
            <a:r>
              <a:rPr lang="cs-CZ" sz="2400" b="1" dirty="0" smtClean="0"/>
              <a:t>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/>
              <a:t>Employee satisfaction surveys</a:t>
            </a:r>
            <a:endParaRPr lang="en-GB" sz="2800" dirty="0"/>
          </a:p>
          <a:p>
            <a:pPr marL="0" indent="0">
              <a:buNone/>
            </a:pPr>
            <a:r>
              <a:rPr lang="en-GB" sz="2800" u="sng" dirty="0"/>
              <a:t>Why it is good to notice employee satisfaction:</a:t>
            </a:r>
            <a:endParaRPr lang="en-GB" sz="2800" dirty="0"/>
          </a:p>
          <a:p>
            <a:pPr lvl="0"/>
            <a:r>
              <a:rPr lang="en-GB" sz="2800" dirty="0"/>
              <a:t>employee satisfaction is a significant motivational factor (they will work long hours and put on higher performances)</a:t>
            </a:r>
          </a:p>
          <a:p>
            <a:pPr lvl="0"/>
            <a:r>
              <a:rPr lang="en-GB" sz="2800" dirty="0"/>
              <a:t>It increases the capability of the organisation to retain quality employees</a:t>
            </a:r>
          </a:p>
          <a:p>
            <a:pPr lvl="0"/>
            <a:r>
              <a:rPr lang="en-GB" sz="2800" dirty="0"/>
              <a:t>It reduces the risks of a crisis and hence also the crisis management costs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19.03.2020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6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Remuneration </a:t>
            </a:r>
            <a:r>
              <a:rPr lang="cs-CZ" sz="2400" b="1" dirty="0" smtClean="0"/>
              <a:t>and </a:t>
            </a:r>
            <a:r>
              <a:rPr lang="cs-CZ" sz="2400" b="1" dirty="0" err="1" smtClean="0"/>
              <a:t>employee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satisfaction</a:t>
            </a:r>
            <a:r>
              <a:rPr lang="cs-CZ" sz="2400" b="1" dirty="0" smtClean="0"/>
              <a:t>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u="sng" dirty="0"/>
              <a:t>The following areas are usually monitored:</a:t>
            </a:r>
            <a:endParaRPr lang="en-GB" sz="2800" dirty="0"/>
          </a:p>
          <a:p>
            <a:pPr lvl="0"/>
            <a:r>
              <a:rPr lang="en-GB" sz="2800" i="1" dirty="0"/>
              <a:t>Remuneration</a:t>
            </a:r>
            <a:r>
              <a:rPr lang="en-GB" sz="2800" dirty="0"/>
              <a:t> - wage conditions, payroll system</a:t>
            </a:r>
          </a:p>
          <a:p>
            <a:pPr lvl="0"/>
            <a:r>
              <a:rPr lang="en-GB" sz="2800" i="1" dirty="0"/>
              <a:t>Activities </a:t>
            </a:r>
            <a:r>
              <a:rPr lang="en-GB" sz="2800" dirty="0"/>
              <a:t>- whether the job content and work conditions are suitable</a:t>
            </a:r>
          </a:p>
          <a:p>
            <a:pPr lvl="0"/>
            <a:r>
              <a:rPr lang="en-GB" sz="2800" i="1" dirty="0"/>
              <a:t>Relations</a:t>
            </a:r>
            <a:r>
              <a:rPr lang="en-GB" sz="2800" dirty="0"/>
              <a:t> - at the workplace, how communication runs, collaboration</a:t>
            </a:r>
          </a:p>
          <a:p>
            <a:pPr lvl="0"/>
            <a:r>
              <a:rPr lang="en-GB" sz="2800" i="1" dirty="0"/>
              <a:t>Sense</a:t>
            </a:r>
            <a:r>
              <a:rPr lang="en-GB" sz="2800" dirty="0"/>
              <a:t> - possibility of development and self-realisation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19.03.2020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Remuneration </a:t>
            </a:r>
            <a:r>
              <a:rPr lang="cs-CZ" sz="2400" b="1" dirty="0" smtClean="0"/>
              <a:t>and </a:t>
            </a:r>
            <a:r>
              <a:rPr lang="cs-CZ" sz="2400" b="1" dirty="0" err="1" smtClean="0"/>
              <a:t>employee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satisfaction</a:t>
            </a:r>
            <a:r>
              <a:rPr lang="cs-CZ" sz="2400" b="1" dirty="0" smtClean="0"/>
              <a:t>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u="sng" dirty="0"/>
              <a:t>Satisfaction survey methods</a:t>
            </a:r>
            <a:endParaRPr lang="en-GB" sz="2800" dirty="0"/>
          </a:p>
          <a:p>
            <a:pPr lvl="0"/>
            <a:r>
              <a:rPr lang="en-GB" sz="2800" dirty="0"/>
              <a:t>use of structural questionnaires - cheap, large number of respondents, the results can be compared</a:t>
            </a:r>
          </a:p>
          <a:p>
            <a:pPr lvl="0"/>
            <a:r>
              <a:rPr lang="en-GB" sz="2800" dirty="0"/>
              <a:t>use of an interview - expensive, time intensive, difficult to analyse</a:t>
            </a:r>
          </a:p>
          <a:p>
            <a:pPr lvl="0"/>
            <a:r>
              <a:rPr lang="en-GB" sz="2800" dirty="0"/>
              <a:t>combination of the questionnaire and interview - analysis of the questionnaire results</a:t>
            </a:r>
          </a:p>
          <a:p>
            <a:pPr lvl="0"/>
            <a:r>
              <a:rPr lang="en-GB" sz="2800" dirty="0"/>
              <a:t>use of discussion groups - representative sample (credible and focused on a specific topic)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19.03.2020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88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Remuneration </a:t>
            </a:r>
            <a:r>
              <a:rPr lang="cs-CZ" sz="2400" b="1" dirty="0" smtClean="0"/>
              <a:t>and </a:t>
            </a:r>
            <a:r>
              <a:rPr lang="cs-CZ" sz="2400" b="1" dirty="0" err="1" smtClean="0"/>
              <a:t>employee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satisfaction</a:t>
            </a:r>
            <a:r>
              <a:rPr lang="cs-CZ" sz="2400" b="1" dirty="0" smtClean="0"/>
              <a:t>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 smtClean="0"/>
              <a:t>M</a:t>
            </a:r>
            <a:r>
              <a:rPr lang="en-GB" u="sng" dirty="0" err="1" smtClean="0"/>
              <a:t>ethods</a:t>
            </a:r>
            <a:r>
              <a:rPr lang="en-GB" u="sng" dirty="0" smtClean="0"/>
              <a:t> </a:t>
            </a:r>
            <a:r>
              <a:rPr lang="en-GB" u="sng" dirty="0"/>
              <a:t>for determination of employee satisfaction:</a:t>
            </a:r>
            <a:endParaRPr lang="en-GB" dirty="0"/>
          </a:p>
          <a:p>
            <a:pPr lvl="0"/>
            <a:r>
              <a:rPr lang="en-GB" dirty="0"/>
              <a:t>the company does it itself (cheaper, lower quality)</a:t>
            </a:r>
          </a:p>
          <a:p>
            <a:pPr lvl="0"/>
            <a:r>
              <a:rPr lang="en-GB" dirty="0"/>
              <a:t>outsourcing - orders the service from another company (more expensive, higher quality)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19.03.2020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50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Remuneration </a:t>
            </a:r>
            <a:r>
              <a:rPr lang="cs-CZ" sz="2400" b="1" dirty="0" smtClean="0"/>
              <a:t>and </a:t>
            </a:r>
            <a:r>
              <a:rPr lang="cs-CZ" sz="2400" b="1" dirty="0" err="1" smtClean="0"/>
              <a:t>employee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satisfaction</a:t>
            </a:r>
            <a:r>
              <a:rPr lang="cs-CZ" sz="2400" b="1" dirty="0" smtClean="0"/>
              <a:t>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Use of surveys:</a:t>
            </a:r>
          </a:p>
          <a:p>
            <a:pPr lvl="0"/>
            <a:r>
              <a:rPr lang="en-GB" dirty="0"/>
              <a:t>informative functions - ascertaining of employment attitudes</a:t>
            </a:r>
          </a:p>
          <a:p>
            <a:pPr lvl="0"/>
            <a:r>
              <a:rPr lang="en-GB" dirty="0"/>
              <a:t>predictive functions - forecasts a crisis in the company</a:t>
            </a:r>
          </a:p>
          <a:p>
            <a:pPr lvl="0"/>
            <a:r>
              <a:rPr lang="en-GB" dirty="0"/>
              <a:t>control functions - fulfilment of plans, obligations, expectations</a:t>
            </a:r>
          </a:p>
          <a:p>
            <a:pPr lvl="0"/>
            <a:r>
              <a:rPr lang="en-GB" dirty="0"/>
              <a:t>initiation functions - on the basis of evaluation, implement the remedy, new methods, procedures, standards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19.03.2020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18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Remuneration </a:t>
            </a:r>
            <a:r>
              <a:rPr lang="cs-CZ" sz="2400" b="1" dirty="0" smtClean="0"/>
              <a:t>and </a:t>
            </a:r>
            <a:r>
              <a:rPr lang="cs-CZ" sz="2400" b="1" dirty="0" err="1" smtClean="0"/>
              <a:t>employee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satisfaction</a:t>
            </a:r>
            <a:r>
              <a:rPr lang="cs-CZ" sz="2400" b="1" dirty="0" smtClean="0"/>
              <a:t>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500" i="1" dirty="0"/>
              <a:t>Employee satisfaction surveys</a:t>
            </a:r>
            <a:r>
              <a:rPr lang="en-GB" sz="2500" dirty="0"/>
              <a:t>:</a:t>
            </a:r>
          </a:p>
          <a:p>
            <a:pPr marL="0" lvl="0" indent="0">
              <a:buNone/>
            </a:pPr>
            <a:r>
              <a:rPr lang="en-GB" sz="2500" u="sng" dirty="0"/>
              <a:t>comprehensive satisfaction surveys</a:t>
            </a:r>
            <a:r>
              <a:rPr lang="en-GB" sz="2500" dirty="0"/>
              <a:t>:</a:t>
            </a:r>
          </a:p>
          <a:p>
            <a:pPr lvl="0"/>
            <a:r>
              <a:rPr lang="en-GB" sz="2500" i="1" dirty="0"/>
              <a:t>basis</a:t>
            </a:r>
            <a:r>
              <a:rPr lang="en-GB" sz="2500" dirty="0"/>
              <a:t> - surveys are focused on getting the overall picture of the company situation</a:t>
            </a:r>
          </a:p>
          <a:p>
            <a:pPr lvl="0"/>
            <a:r>
              <a:rPr lang="en-GB" sz="2500" i="1" dirty="0"/>
              <a:t>survey target</a:t>
            </a:r>
            <a:r>
              <a:rPr lang="en-GB" sz="2500" dirty="0"/>
              <a:t> - get the opinions of the individual departments, determine the areas to which attention must be devoted, follow satisfaction from the long-term perspective</a:t>
            </a:r>
          </a:p>
          <a:p>
            <a:pPr lvl="0"/>
            <a:r>
              <a:rPr lang="en-GB" sz="2500" i="1" dirty="0"/>
              <a:t>methodology -</a:t>
            </a:r>
            <a:r>
              <a:rPr lang="en-GB" sz="2500" dirty="0"/>
              <a:t> anonymous questionnaire survey with organisational division of the respondents, periodical (2 - 3 years), comparison of the results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19.03.2020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81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Remuneration </a:t>
            </a:r>
            <a:r>
              <a:rPr lang="cs-CZ" sz="2400" b="1" dirty="0" smtClean="0"/>
              <a:t>and </a:t>
            </a:r>
            <a:r>
              <a:rPr lang="cs-CZ" sz="2400" b="1" dirty="0" err="1" smtClean="0"/>
              <a:t>employee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satisfaction</a:t>
            </a:r>
            <a:r>
              <a:rPr lang="cs-CZ" sz="2400" b="1" dirty="0" smtClean="0"/>
              <a:t>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500" i="1" dirty="0"/>
              <a:t>Employee satisfaction surveys</a:t>
            </a:r>
            <a:r>
              <a:rPr lang="en-GB" sz="2500" dirty="0"/>
              <a:t>:</a:t>
            </a:r>
          </a:p>
          <a:p>
            <a:pPr marL="0" lvl="0" indent="0">
              <a:buNone/>
            </a:pPr>
            <a:r>
              <a:rPr lang="en-GB" sz="2500" u="sng" dirty="0"/>
              <a:t>AD-HOC surveys</a:t>
            </a:r>
            <a:endParaRPr lang="en-GB" sz="2500" dirty="0"/>
          </a:p>
          <a:p>
            <a:pPr lvl="0"/>
            <a:r>
              <a:rPr lang="en-GB" sz="2500" i="1" dirty="0"/>
              <a:t>Basis </a:t>
            </a:r>
            <a:r>
              <a:rPr lang="en-GB" sz="2500" dirty="0"/>
              <a:t>- getting information about certain areas, activities in the enterprise, problematic department</a:t>
            </a:r>
          </a:p>
          <a:p>
            <a:pPr lvl="0"/>
            <a:r>
              <a:rPr lang="en-GB" sz="2500" i="1" dirty="0"/>
              <a:t>Target</a:t>
            </a:r>
            <a:r>
              <a:rPr lang="en-GB" sz="2500" dirty="0"/>
              <a:t> - determination of the basic problems and formulation of the basis</a:t>
            </a:r>
          </a:p>
          <a:p>
            <a:pPr lvl="0"/>
            <a:r>
              <a:rPr lang="en-GB" sz="2500" i="1" dirty="0"/>
              <a:t>methodology </a:t>
            </a:r>
            <a:r>
              <a:rPr lang="en-GB" sz="2500" dirty="0"/>
              <a:t>- combination of standardised interviews and a questionnaire survey</a:t>
            </a:r>
          </a:p>
          <a:p>
            <a:r>
              <a:rPr lang="en-GB" sz="2500" dirty="0"/>
              <a:t>One-off actions specifically targeted at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19.03.2020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29</TotalTime>
  <Words>880</Words>
  <Application>Microsoft Office PowerPoint</Application>
  <PresentationFormat>Vlastní</PresentationFormat>
  <Paragraphs>138</Paragraphs>
  <Slides>29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Clara Sans</vt:lpstr>
      <vt:lpstr>JU_OPVVV</vt:lpstr>
      <vt:lpstr>Reward systems </vt:lpstr>
      <vt:lpstr>Remuneration and employee satisfaction </vt:lpstr>
      <vt:lpstr>Remuneration and employee satisfaction </vt:lpstr>
      <vt:lpstr>Remuneration and employee satisfaction </vt:lpstr>
      <vt:lpstr>Remuneration and employee satisfaction </vt:lpstr>
      <vt:lpstr>Remuneration and employee satisfaction </vt:lpstr>
      <vt:lpstr>Remuneration and employee satisfaction </vt:lpstr>
      <vt:lpstr>Remuneration and employee satisfaction </vt:lpstr>
      <vt:lpstr>Remuneration and employee satisfaction </vt:lpstr>
      <vt:lpstr>Remuneration and employee satisfaction </vt:lpstr>
      <vt:lpstr>Remuneration and employee satisfaction </vt:lpstr>
      <vt:lpstr>Remuneration and employee satisfaction </vt:lpstr>
      <vt:lpstr>Remuneration and employee satisfaction </vt:lpstr>
      <vt:lpstr>Remuneration and employee satisfaction </vt:lpstr>
      <vt:lpstr>Corporate climate</vt:lpstr>
      <vt:lpstr>Corporate climate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Corporate climate</vt:lpstr>
      <vt:lpstr>Thank you for your attention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Tomáš Lysenko-Chvíla</dc:creator>
  <cp:lastModifiedBy>Volek Tomáš Ing. Ph.D.</cp:lastModifiedBy>
  <cp:revision>5</cp:revision>
  <dcterms:created xsi:type="dcterms:W3CDTF">2017-07-17T18:52:59Z</dcterms:created>
  <dcterms:modified xsi:type="dcterms:W3CDTF">2020-03-19T12:06:29Z</dcterms:modified>
</cp:coreProperties>
</file>