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14"/>
  </p:notesMasterIdLst>
  <p:sldIdLst>
    <p:sldId id="256" r:id="rId2"/>
    <p:sldId id="257" r:id="rId3"/>
    <p:sldId id="271" r:id="rId4"/>
    <p:sldId id="258" r:id="rId5"/>
    <p:sldId id="259" r:id="rId6"/>
    <p:sldId id="260" r:id="rId7"/>
    <p:sldId id="261" r:id="rId8"/>
    <p:sldId id="264" r:id="rId9"/>
    <p:sldId id="263" r:id="rId10"/>
    <p:sldId id="262" r:id="rId11"/>
    <p:sldId id="265" r:id="rId12"/>
    <p:sldId id="270" r:id="rId13"/>
  </p:sldIdLst>
  <p:sldSz cx="10693400" cy="756126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0" d="100"/>
          <a:sy n="80" d="100"/>
        </p:scale>
        <p:origin x="1162" y="48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81D14C-5566-445D-BD74-763B41037513}" type="datetimeFigureOut">
              <a:rPr lang="cs-CZ" smtClean="0"/>
              <a:t>02.04.2020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DD68CE-66E3-4B61-B1C6-4A829A6259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625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D68CE-66E3-4B61-B1C6-4A829A625939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12246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8DD68CE-66E3-4B61-B1C6-4A829A625939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082906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/>
          <p:nvPr/>
        </p:nvSpPr>
        <p:spPr>
          <a:xfrm>
            <a:off x="0" y="0"/>
            <a:ext cx="10693400" cy="75612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délník 13"/>
          <p:cNvSpPr/>
          <p:nvPr/>
        </p:nvSpPr>
        <p:spPr>
          <a:xfrm>
            <a:off x="0" y="1887568"/>
            <a:ext cx="10693400" cy="1890000"/>
          </a:xfrm>
          <a:prstGeom prst="rect">
            <a:avLst/>
          </a:prstGeom>
          <a:solidFill>
            <a:srgbClr val="E00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1165225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800" dirty="0">
              <a:latin typeface="Clara Sans" pitchFamily="50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602284" y="2024330"/>
            <a:ext cx="8289110" cy="1503745"/>
          </a:xfrm>
        </p:spPr>
        <p:txBody>
          <a:bodyPr/>
          <a:lstStyle>
            <a:lvl1pPr marL="0" indent="0" algn="l">
              <a:defRPr sz="4400">
                <a:solidFill>
                  <a:schemeClr val="bg1"/>
                </a:solidFill>
                <a:latin typeface="Clara Sans" pitchFamily="50" charset="0"/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02284" y="3957618"/>
            <a:ext cx="8640960" cy="72008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861E5E6D-9964-443D-8A1A-2F174139E214}" type="datetime1">
              <a:rPr lang="cs-CZ" smtClean="0"/>
              <a:t>02.04.2020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9251B02E-AEA4-4A25-B995-7FBC9F8D11D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0" y="0"/>
            <a:ext cx="3030538" cy="12603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9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140" y="212887"/>
            <a:ext cx="3973746" cy="1017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Obrázek 9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30913" y="6228903"/>
            <a:ext cx="4610100" cy="6381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90427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A390B-2DF6-4A98-8CD3-57C620926EC6}" type="datetime1">
              <a:rPr lang="cs-CZ" smtClean="0"/>
              <a:t>02.04.2020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80E49-5BFC-4E79-BF4D-A767D26BC07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3362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752716" y="1044327"/>
            <a:ext cx="2406015" cy="5710054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34670" y="1044327"/>
            <a:ext cx="7039822" cy="571005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E73E3-272C-49D3-A172-02F9E4E9562B}" type="datetime1">
              <a:rPr lang="cs-CZ" smtClean="0"/>
              <a:t>02.04.2020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54864-5606-4A31-B3E2-746352118BF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2746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5567281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3D660-356F-4B7B-9477-B5CEBBE7ED6F}" type="datetime1">
              <a:rPr lang="cs-CZ" smtClean="0"/>
              <a:t>02.04.2020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911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4705" y="4858813"/>
            <a:ext cx="9089390" cy="1501751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E90E3-EF82-41EA-9CBB-69D0C1CE9A68}" type="datetime1">
              <a:rPr lang="cs-CZ" smtClean="0"/>
              <a:t>02.04.2020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60EE9-DB36-4AC0-93AC-EAF55A4D2F9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2983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34670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435812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EF439-A903-4BAB-BE0E-D1DEB9C70BCB}" type="datetime1">
              <a:rPr lang="cs-CZ" smtClean="0"/>
              <a:t>02.04.2020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5203F-6002-47B2-BA6E-0944EEA5321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8873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22164" y="1188343"/>
            <a:ext cx="4724775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34671" y="1980431"/>
            <a:ext cx="4724775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444605" y="1188343"/>
            <a:ext cx="4726631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432100" y="1980431"/>
            <a:ext cx="4726631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A1EA3-E2BC-48E8-A352-50577628A881}" type="datetime1">
              <a:rPr lang="cs-CZ" smtClean="0"/>
              <a:t>02.04.2020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44537-99EA-4D2E-83BE-317CA3E7C59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6685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F245D-D6AC-44C9-87B3-4C6EEA36FB51}" type="datetime1">
              <a:rPr lang="cs-CZ" smtClean="0"/>
              <a:t>02.04.2020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53024-765D-4A8F-A60F-9D142B3F1564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094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81568-6828-4203-9B7C-12AC327FE14E}" type="datetime1">
              <a:rPr lang="cs-CZ" smtClean="0"/>
              <a:t>02.04.2020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4965D-B6FC-48F4-BDEB-A25D835DCF7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46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4672" y="972318"/>
            <a:ext cx="3518055" cy="60994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180822" y="301052"/>
            <a:ext cx="5977908" cy="645332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4672" y="1582266"/>
            <a:ext cx="3518055" cy="51721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8B92B-E7FC-4C9D-A25B-8D733F1B7F04}" type="datetime1">
              <a:rPr lang="cs-CZ" smtClean="0"/>
              <a:t>02.04.2020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35B1B-A23A-4D82-B975-BDB1401989B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363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095981" y="972319"/>
            <a:ext cx="6416040" cy="424005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06EB7-D81F-404B-ACAE-5954E4C5B005}" type="datetime1">
              <a:rPr lang="cs-CZ" smtClean="0"/>
              <a:t>02.04.2020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0E438-300D-426D-956D-FF05AA67C7E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0503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0" y="996333"/>
            <a:ext cx="10693400" cy="656493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3030538" y="145125"/>
            <a:ext cx="7488312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cs-CZ" dirty="0" smtClean="0"/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534988" y="1260475"/>
            <a:ext cx="9623425" cy="549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34988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B5044EDA-262F-488C-9A1C-4884F878AF7B}" type="datetime1">
              <a:rPr lang="cs-CZ" smtClean="0"/>
              <a:t>02.04.2020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652838" y="7008813"/>
            <a:ext cx="3387725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7662863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C0EA4A2D-1AC4-4A39-9436-83225DB5FE6C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124" y="216823"/>
            <a:ext cx="2376264" cy="608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1233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hf hdr="0" ftr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2800" kern="1200">
          <a:solidFill>
            <a:schemeClr val="tx2"/>
          </a:solidFill>
          <a:latin typeface="Clara Sans" pitchFamily="50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390650" y="2071955"/>
            <a:ext cx="8729344" cy="1503745"/>
          </a:xfrm>
        </p:spPr>
        <p:txBody>
          <a:bodyPr/>
          <a:lstStyle/>
          <a:p>
            <a:r>
              <a:rPr lang="en-GB" b="1" dirty="0" smtClean="0"/>
              <a:t>Reorganisation </a:t>
            </a:r>
            <a:r>
              <a:rPr lang="cs-CZ" b="1" dirty="0" smtClean="0"/>
              <a:t>a</a:t>
            </a:r>
            <a:r>
              <a:rPr lang="en-GB" b="1" dirty="0" err="1" smtClean="0"/>
              <a:t>nd</a:t>
            </a:r>
            <a:r>
              <a:rPr lang="en-GB" b="1" dirty="0" smtClean="0"/>
              <a:t> Demise </a:t>
            </a:r>
            <a:r>
              <a:rPr lang="cs-CZ" b="1" dirty="0" smtClean="0"/>
              <a:t>o</a:t>
            </a:r>
            <a:r>
              <a:rPr lang="en-GB" b="1" dirty="0" smtClean="0"/>
              <a:t>f </a:t>
            </a:r>
            <a:r>
              <a:rPr lang="cs-CZ" b="1" dirty="0"/>
              <a:t>t</a:t>
            </a:r>
            <a:r>
              <a:rPr lang="en-GB" b="1" dirty="0" smtClean="0"/>
              <a:t>he Company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Reorganisation </a:t>
            </a:r>
            <a:r>
              <a:rPr lang="cs-CZ" dirty="0" smtClean="0"/>
              <a:t>a</a:t>
            </a:r>
            <a:r>
              <a:rPr lang="en-GB" dirty="0" err="1" smtClean="0"/>
              <a:t>nd</a:t>
            </a:r>
            <a:r>
              <a:rPr lang="en-GB" dirty="0" smtClean="0"/>
              <a:t> Demise </a:t>
            </a:r>
            <a:r>
              <a:rPr lang="cs-CZ" dirty="0" smtClean="0"/>
              <a:t>o</a:t>
            </a:r>
            <a:r>
              <a:rPr lang="en-GB" dirty="0" smtClean="0"/>
              <a:t>f </a:t>
            </a:r>
            <a:r>
              <a:rPr lang="cs-CZ" dirty="0"/>
              <a:t>t</a:t>
            </a:r>
            <a:r>
              <a:rPr lang="en-GB" dirty="0" smtClean="0"/>
              <a:t>he Company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27215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800" dirty="0" smtClean="0"/>
              <a:t>T</a:t>
            </a:r>
            <a:r>
              <a:rPr lang="en-US" sz="2800" dirty="0" smtClean="0"/>
              <a:t>he </a:t>
            </a:r>
            <a:r>
              <a:rPr lang="en-US" sz="2800" dirty="0"/>
              <a:t>entrepreneur has the following </a:t>
            </a:r>
            <a:r>
              <a:rPr lang="en-US" sz="2800" dirty="0" smtClean="0"/>
              <a:t>decision-making </a:t>
            </a:r>
            <a:r>
              <a:rPr lang="en-US" sz="2800" dirty="0"/>
              <a:t>options</a:t>
            </a:r>
            <a:r>
              <a:rPr lang="en-US" sz="2800" dirty="0" smtClean="0"/>
              <a:t>:</a:t>
            </a:r>
            <a:endParaRPr lang="cs-CZ" sz="2800" dirty="0" smtClean="0"/>
          </a:p>
          <a:p>
            <a:pPr marL="514350" indent="-514350">
              <a:buAutoNum type="arabicPeriod"/>
            </a:pPr>
            <a:r>
              <a:rPr lang="cs-CZ" sz="2800" dirty="0" smtClean="0"/>
              <a:t> </a:t>
            </a:r>
            <a:r>
              <a:rPr lang="en-US" sz="2800" dirty="0" smtClean="0"/>
              <a:t>Sale </a:t>
            </a:r>
            <a:r>
              <a:rPr lang="en-US" sz="2800" dirty="0"/>
              <a:t>of enterprise </a:t>
            </a:r>
            <a:endParaRPr lang="cs-CZ" sz="2800" dirty="0" smtClean="0"/>
          </a:p>
          <a:p>
            <a:pPr marL="514350" indent="-514350">
              <a:buAutoNum type="arabicPeriod"/>
            </a:pPr>
            <a:endParaRPr lang="cs-CZ" sz="900" dirty="0" smtClean="0"/>
          </a:p>
          <a:p>
            <a:pPr marL="514350" indent="-514350">
              <a:buAutoNum type="arabicPeriod"/>
            </a:pPr>
            <a:r>
              <a:rPr lang="cs-CZ" sz="2800" dirty="0" smtClean="0"/>
              <a:t> </a:t>
            </a:r>
            <a:r>
              <a:rPr lang="en-US" sz="2800" dirty="0" smtClean="0"/>
              <a:t>A </a:t>
            </a:r>
            <a:r>
              <a:rPr lang="en-US" sz="2800" dirty="0"/>
              <a:t>solution may also be merger with another </a:t>
            </a:r>
            <a:r>
              <a:rPr lang="en-US" sz="2800" dirty="0" smtClean="0"/>
              <a:t>enterprise</a:t>
            </a:r>
            <a:endParaRPr lang="cs-CZ" sz="2800" dirty="0" smtClean="0"/>
          </a:p>
          <a:p>
            <a:pPr marL="514350" indent="-514350">
              <a:buAutoNum type="arabicPeriod"/>
            </a:pPr>
            <a:endParaRPr lang="en-US" sz="900" dirty="0"/>
          </a:p>
          <a:p>
            <a:pPr marL="0" indent="0">
              <a:buNone/>
            </a:pPr>
            <a:r>
              <a:rPr lang="en-US" sz="2800" dirty="0" smtClean="0"/>
              <a:t>3. 	Demise </a:t>
            </a:r>
            <a:r>
              <a:rPr lang="en-US" sz="2800" dirty="0"/>
              <a:t>of the enterprise with </a:t>
            </a:r>
            <a:endParaRPr lang="cs-CZ" sz="2800" dirty="0" smtClean="0"/>
          </a:p>
          <a:p>
            <a:pPr marL="0" indent="0">
              <a:buNone/>
            </a:pPr>
            <a:r>
              <a:rPr lang="en-US" sz="2800" dirty="0" smtClean="0"/>
              <a:t>liquidation </a:t>
            </a:r>
            <a:r>
              <a:rPr lang="en-US" sz="2800" dirty="0"/>
              <a:t>- the Corporations </a:t>
            </a:r>
            <a:r>
              <a:rPr lang="en-US" sz="2800" dirty="0" smtClean="0"/>
              <a:t>Act</a:t>
            </a:r>
            <a:endParaRPr lang="cs-CZ" sz="2800" dirty="0" smtClean="0"/>
          </a:p>
          <a:p>
            <a:pPr marL="0" indent="0">
              <a:buNone/>
            </a:pPr>
            <a:endParaRPr lang="en-US" sz="900" dirty="0"/>
          </a:p>
          <a:p>
            <a:pPr marL="0" indent="0">
              <a:buNone/>
            </a:pPr>
            <a:r>
              <a:rPr lang="en-US" sz="2800" dirty="0"/>
              <a:t>4. 	Bankruptcy of the enterprise and arrangements with the creditors - according to the Bankruptcy Act.</a:t>
            </a:r>
          </a:p>
          <a:p>
            <a:pPr marL="0" indent="0">
              <a:buNone/>
            </a:pPr>
            <a:endParaRPr lang="en-US" sz="2800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02.04.2020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4977850" y="6820754"/>
            <a:ext cx="2495550" cy="401637"/>
          </a:xfrm>
        </p:spPr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10</a:t>
            </a:fld>
            <a:endParaRPr lang="cs-CZ"/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950976" y="4507992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6" name="Rectangle 11"/>
          <p:cNvSpPr>
            <a:spLocks noChangeArrowheads="1"/>
          </p:cNvSpPr>
          <p:nvPr/>
        </p:nvSpPr>
        <p:spPr bwMode="auto">
          <a:xfrm>
            <a:off x="1323975" y="3238500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10" name="Rectangle 13"/>
          <p:cNvSpPr>
            <a:spLocks noChangeArrowheads="1"/>
          </p:cNvSpPr>
          <p:nvPr/>
        </p:nvSpPr>
        <p:spPr bwMode="auto">
          <a:xfrm>
            <a:off x="6455265" y="3540560"/>
            <a:ext cx="14732541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12" name="Rectangle 15"/>
          <p:cNvSpPr>
            <a:spLocks noChangeArrowheads="1"/>
          </p:cNvSpPr>
          <p:nvPr/>
        </p:nvSpPr>
        <p:spPr bwMode="auto">
          <a:xfrm>
            <a:off x="4286864" y="4798939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3220064" y="2843066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" name="Rectangle 10"/>
          <p:cNvSpPr>
            <a:spLocks noChangeArrowheads="1"/>
          </p:cNvSpPr>
          <p:nvPr/>
        </p:nvSpPr>
        <p:spPr bwMode="auto">
          <a:xfrm>
            <a:off x="0" y="0"/>
            <a:ext cx="1069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0" y="0"/>
            <a:ext cx="1069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0" y="0"/>
            <a:ext cx="1069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3552825" y="6364594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0" name="Nadpis 1"/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/>
          <a:p>
            <a:r>
              <a:rPr lang="en-GB" dirty="0" smtClean="0"/>
              <a:t>Demise </a:t>
            </a:r>
            <a:r>
              <a:rPr lang="cs-CZ" dirty="0" smtClean="0"/>
              <a:t>o</a:t>
            </a:r>
            <a:r>
              <a:rPr lang="en-GB" dirty="0" smtClean="0"/>
              <a:t>f </a:t>
            </a:r>
            <a:r>
              <a:rPr lang="cs-CZ" dirty="0"/>
              <a:t>t</a:t>
            </a:r>
            <a:r>
              <a:rPr lang="en-GB" dirty="0" smtClean="0"/>
              <a:t>he Company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6380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Bankruptcy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Methods for solution of bankruptcy - by ruling of the Bankruptcy Court</a:t>
            </a:r>
            <a:r>
              <a:rPr lang="en-US" dirty="0" smtClean="0"/>
              <a:t>:</a:t>
            </a:r>
            <a:endParaRPr lang="cs-CZ" dirty="0" smtClean="0"/>
          </a:p>
          <a:p>
            <a:pPr marL="0" indent="0">
              <a:buNone/>
            </a:pPr>
            <a:endParaRPr lang="en-US" dirty="0"/>
          </a:p>
          <a:p>
            <a:pPr>
              <a:buFontTx/>
              <a:buChar char="-"/>
            </a:pPr>
            <a:r>
              <a:rPr lang="en-US" dirty="0" smtClean="0">
                <a:solidFill>
                  <a:srgbClr val="FF0000"/>
                </a:solidFill>
              </a:rPr>
              <a:t>declaration </a:t>
            </a:r>
            <a:r>
              <a:rPr lang="en-US" dirty="0">
                <a:solidFill>
                  <a:srgbClr val="FF0000"/>
                </a:solidFill>
              </a:rPr>
              <a:t>of bankruptcy</a:t>
            </a:r>
            <a:r>
              <a:rPr lang="en-US" dirty="0"/>
              <a:t> (on the assets of the debtor), </a:t>
            </a:r>
            <a:endParaRPr lang="cs-CZ" dirty="0" smtClean="0"/>
          </a:p>
          <a:p>
            <a:pPr>
              <a:buFontTx/>
              <a:buChar char="-"/>
            </a:pPr>
            <a:endParaRPr lang="cs-CZ" sz="900" dirty="0" smtClean="0"/>
          </a:p>
          <a:p>
            <a:pPr>
              <a:buFontTx/>
              <a:buChar char="-"/>
            </a:pPr>
            <a:r>
              <a:rPr lang="en-US" dirty="0" err="1" smtClean="0">
                <a:solidFill>
                  <a:srgbClr val="FF0000"/>
                </a:solidFill>
              </a:rPr>
              <a:t>reorganisation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permission </a:t>
            </a:r>
            <a:r>
              <a:rPr lang="en-US" dirty="0"/>
              <a:t>(in the case of debtors - entrepreneurs), </a:t>
            </a:r>
            <a:endParaRPr lang="cs-CZ" dirty="0" smtClean="0"/>
          </a:p>
          <a:p>
            <a:pPr marL="0" indent="0">
              <a:buNone/>
            </a:pPr>
            <a:endParaRPr lang="cs-CZ" sz="900" dirty="0" smtClean="0"/>
          </a:p>
          <a:p>
            <a:pPr marL="0" indent="0">
              <a:buNone/>
            </a:pPr>
            <a:r>
              <a:rPr lang="en-US" dirty="0" smtClean="0"/>
              <a:t>- </a:t>
            </a:r>
            <a:r>
              <a:rPr lang="en-US" dirty="0">
                <a:solidFill>
                  <a:srgbClr val="FF0000"/>
                </a:solidFill>
              </a:rPr>
              <a:t>permission of debt-relief </a:t>
            </a:r>
            <a:r>
              <a:rPr lang="en-US" dirty="0"/>
              <a:t>(in the case of debtors - non-entrepreneurs).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02.04.2020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11</a:t>
            </a:fld>
            <a:endParaRPr lang="cs-CZ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3933825" y="3505200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3305175" y="2396516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0" y="0"/>
            <a:ext cx="10693400" cy="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7" name="Rectangle 23"/>
          <p:cNvSpPr>
            <a:spLocks noChangeArrowheads="1"/>
          </p:cNvSpPr>
          <p:nvPr/>
        </p:nvSpPr>
        <p:spPr bwMode="auto">
          <a:xfrm>
            <a:off x="0" y="35007"/>
            <a:ext cx="1069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13" name="Rectangle 25"/>
          <p:cNvSpPr>
            <a:spLocks noChangeArrowheads="1"/>
          </p:cNvSpPr>
          <p:nvPr/>
        </p:nvSpPr>
        <p:spPr bwMode="auto">
          <a:xfrm>
            <a:off x="4810125" y="3284537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32442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 smtClean="0"/>
              <a:t>Thank</a:t>
            </a:r>
            <a:r>
              <a:rPr lang="cs-CZ" dirty="0" smtClean="0"/>
              <a:t> </a:t>
            </a:r>
            <a:r>
              <a:rPr lang="cs-CZ" dirty="0" err="1" smtClean="0"/>
              <a:t>you</a:t>
            </a:r>
            <a:r>
              <a:rPr lang="cs-CZ" dirty="0" smtClean="0"/>
              <a:t> </a:t>
            </a:r>
            <a:r>
              <a:rPr lang="cs-CZ" dirty="0" err="1" smtClean="0"/>
              <a:t>for</a:t>
            </a:r>
            <a:r>
              <a:rPr lang="cs-CZ" dirty="0" smtClean="0"/>
              <a:t> </a:t>
            </a:r>
            <a:r>
              <a:rPr lang="cs-CZ" dirty="0" err="1" smtClean="0"/>
              <a:t>your</a:t>
            </a:r>
            <a:r>
              <a:rPr lang="cs-CZ" dirty="0" smtClean="0"/>
              <a:t> </a:t>
            </a:r>
            <a:r>
              <a:rPr lang="cs-CZ" dirty="0" err="1" smtClean="0"/>
              <a:t>attencion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36332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409825" y="67744"/>
            <a:ext cx="8067675" cy="962769"/>
          </a:xfrm>
        </p:spPr>
        <p:txBody>
          <a:bodyPr/>
          <a:lstStyle/>
          <a:p>
            <a:r>
              <a:rPr lang="en-GB" sz="2800" dirty="0" smtClean="0"/>
              <a:t>Crisis Development </a:t>
            </a:r>
            <a:r>
              <a:rPr lang="cs-CZ" sz="2800" dirty="0" smtClean="0"/>
              <a:t>o</a:t>
            </a:r>
            <a:r>
              <a:rPr lang="en-GB" sz="2800" dirty="0" smtClean="0"/>
              <a:t>f </a:t>
            </a:r>
            <a:r>
              <a:rPr lang="cs-CZ" sz="2800" dirty="0"/>
              <a:t>t</a:t>
            </a:r>
            <a:r>
              <a:rPr lang="en-GB" sz="2800" dirty="0" smtClean="0"/>
              <a:t>he Enterprise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030513"/>
            <a:ext cx="9818687" cy="5660943"/>
          </a:xfrm>
        </p:spPr>
        <p:txBody>
          <a:bodyPr/>
          <a:lstStyle/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800" dirty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The company crisis management (bankruptcy) stages are as follows:</a:t>
            </a: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800" dirty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800" dirty="0">
                <a:solidFill>
                  <a:schemeClr val="bg2">
                    <a:lumMod val="25000"/>
                  </a:schemeClr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	A decline in its profitability, rise in </a:t>
            </a:r>
            <a:r>
              <a:rPr lang="cs-CZ" sz="2800" dirty="0" smtClean="0">
                <a:solidFill>
                  <a:schemeClr val="bg2">
                    <a:lumMod val="25000"/>
                  </a:schemeClr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</a:t>
            </a:r>
            <a:r>
              <a:rPr lang="en-US" sz="2800" dirty="0" smtClean="0">
                <a:solidFill>
                  <a:schemeClr val="bg2">
                    <a:lumMod val="25000"/>
                  </a:schemeClr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en-US" sz="2800" dirty="0">
                <a:solidFill>
                  <a:schemeClr val="bg2">
                    <a:lumMod val="25000"/>
                  </a:schemeClr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, decline of the cash flow.</a:t>
            </a:r>
          </a:p>
          <a:p>
            <a:pPr marL="514350" indent="-514350" algn="just">
              <a:spcBef>
                <a:spcPts val="600"/>
              </a:spcBef>
              <a:spcAft>
                <a:spcPts val="600"/>
              </a:spcAft>
              <a:buAutoNum type="arabicPeriod" startAt="2"/>
            </a:pPr>
            <a:r>
              <a:rPr lang="cs-CZ" sz="2800" dirty="0" smtClean="0">
                <a:solidFill>
                  <a:schemeClr val="bg2">
                    <a:lumMod val="25000"/>
                  </a:schemeClr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dirty="0" smtClean="0">
                <a:solidFill>
                  <a:schemeClr val="bg2">
                    <a:lumMod val="25000"/>
                  </a:schemeClr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Increase </a:t>
            </a:r>
            <a:r>
              <a:rPr lang="en-US" sz="2800" dirty="0">
                <a:solidFill>
                  <a:schemeClr val="bg2">
                    <a:lumMod val="25000"/>
                  </a:schemeClr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of the loan burden, </a:t>
            </a:r>
            <a:endParaRPr lang="cs-CZ" sz="2800" dirty="0" smtClean="0">
              <a:solidFill>
                <a:schemeClr val="bg2">
                  <a:lumMod val="25000"/>
                </a:schemeClr>
              </a:solidFill>
              <a:latin typeface="Clara Sans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spcBef>
                <a:spcPts val="600"/>
              </a:spcBef>
              <a:spcAft>
                <a:spcPts val="600"/>
              </a:spcAft>
              <a:buAutoNum type="arabicPeriod" startAt="3"/>
            </a:pPr>
            <a:r>
              <a:rPr lang="cs-CZ" sz="2800" dirty="0" smtClean="0">
                <a:solidFill>
                  <a:schemeClr val="bg2">
                    <a:lumMod val="25000"/>
                  </a:schemeClr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dirty="0" smtClean="0">
                <a:solidFill>
                  <a:schemeClr val="bg2">
                    <a:lumMod val="25000"/>
                  </a:schemeClr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Payables </a:t>
            </a:r>
            <a:r>
              <a:rPr lang="en-US" sz="2800" dirty="0">
                <a:solidFill>
                  <a:schemeClr val="bg2">
                    <a:lumMod val="25000"/>
                  </a:schemeClr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are not settled within maturity, </a:t>
            </a:r>
            <a:endParaRPr lang="cs-CZ" sz="2800" dirty="0" smtClean="0">
              <a:solidFill>
                <a:schemeClr val="bg2">
                  <a:lumMod val="25000"/>
                </a:schemeClr>
              </a:solidFill>
              <a:latin typeface="Clara Sans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spcBef>
                <a:spcPts val="600"/>
              </a:spcBef>
              <a:spcAft>
                <a:spcPts val="600"/>
              </a:spcAft>
              <a:buAutoNum type="arabicPeriod" startAt="4"/>
            </a:pPr>
            <a:r>
              <a:rPr lang="cs-CZ" sz="2800" dirty="0" smtClean="0">
                <a:solidFill>
                  <a:schemeClr val="bg2">
                    <a:lumMod val="25000"/>
                  </a:schemeClr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solidFill>
                  <a:schemeClr val="bg2">
                    <a:lumMod val="25000"/>
                  </a:schemeClr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Reporting </a:t>
            </a:r>
            <a:r>
              <a:rPr lang="en-US" sz="2800" dirty="0">
                <a:solidFill>
                  <a:schemeClr val="bg2">
                    <a:lumMod val="25000"/>
                  </a:schemeClr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of losses and their compensation from the reserve fund </a:t>
            </a:r>
            <a:endParaRPr lang="cs-CZ" sz="2800" dirty="0" smtClean="0">
              <a:solidFill>
                <a:schemeClr val="bg2">
                  <a:lumMod val="25000"/>
                </a:schemeClr>
              </a:solidFill>
              <a:latin typeface="Clara Sans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800" dirty="0" smtClean="0">
                <a:solidFill>
                  <a:schemeClr val="bg2">
                    <a:lumMod val="25000"/>
                  </a:schemeClr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5.</a:t>
            </a:r>
            <a:r>
              <a:rPr lang="cs-CZ" sz="2800" dirty="0" smtClean="0">
                <a:solidFill>
                  <a:schemeClr val="bg2">
                    <a:lumMod val="25000"/>
                  </a:schemeClr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solidFill>
                  <a:schemeClr val="bg2">
                    <a:lumMod val="25000"/>
                  </a:schemeClr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800" dirty="0">
                <a:solidFill>
                  <a:schemeClr val="bg2">
                    <a:lumMod val="25000"/>
                  </a:schemeClr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reported loss is so high that it cannot be covered by the </a:t>
            </a:r>
            <a:r>
              <a:rPr lang="en-US" sz="2800" dirty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reserve </a:t>
            </a:r>
            <a:r>
              <a:rPr lang="en-US" sz="2800" dirty="0" smtClean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fund</a:t>
            </a:r>
            <a:endParaRPr lang="en-US" sz="2800" dirty="0">
              <a:solidFill>
                <a:srgbClr val="4F4F4F"/>
              </a:solidFill>
              <a:latin typeface="Clara Sans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cs-CZ" sz="2800" dirty="0" smtClean="0">
              <a:solidFill>
                <a:srgbClr val="4F4F4F"/>
              </a:solidFill>
              <a:latin typeface="Clara Sans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26CC4F1-5057-4CD5-A5C6-D728C577C984}" type="datetime1">
              <a:rPr lang="cs-CZ" smtClean="0"/>
              <a:t>02.04.2020</a:t>
            </a:fld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3876675" y="3990975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5186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Reorganisation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030513"/>
            <a:ext cx="9818687" cy="5660943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Reorganisation means a set of company management measures targeted at fundamental financial stabilisation and renewal of the company’s performance.</a:t>
            </a:r>
            <a:endParaRPr lang="cs-CZ" dirty="0"/>
          </a:p>
          <a:p>
            <a:r>
              <a:rPr lang="en-GB" dirty="0" smtClean="0"/>
              <a:t>recognise </a:t>
            </a:r>
            <a:r>
              <a:rPr lang="en-GB" dirty="0"/>
              <a:t>the reported loss to reduce the registered capital</a:t>
            </a:r>
            <a:r>
              <a:rPr lang="en-GB" dirty="0" smtClean="0"/>
              <a:t>,</a:t>
            </a:r>
            <a:endParaRPr lang="cs-CZ" dirty="0" smtClean="0"/>
          </a:p>
          <a:p>
            <a:endParaRPr lang="cs-CZ" sz="2000" dirty="0"/>
          </a:p>
          <a:p>
            <a:r>
              <a:rPr lang="en-GB" dirty="0" smtClean="0"/>
              <a:t>secure </a:t>
            </a:r>
            <a:r>
              <a:rPr lang="en-GB" dirty="0"/>
              <a:t>new funds</a:t>
            </a:r>
            <a:r>
              <a:rPr lang="en-GB" dirty="0" smtClean="0"/>
              <a:t>,</a:t>
            </a: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r>
              <a:rPr lang="en-GB" dirty="0" smtClean="0"/>
              <a:t>propose </a:t>
            </a:r>
            <a:r>
              <a:rPr lang="en-GB" dirty="0"/>
              <a:t>measures for recovery of the company.</a:t>
            </a:r>
            <a:endParaRPr lang="cs-CZ" dirty="0"/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cs-CZ" sz="2000" dirty="0" smtClean="0">
              <a:solidFill>
                <a:srgbClr val="4F4F4F"/>
              </a:solidFill>
              <a:latin typeface="Clara Sans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26CC4F1-5057-4CD5-A5C6-D728C577C984}" type="datetime1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rgbClr val="151515">
                    <a:tint val="75000"/>
                  </a:srgbClr>
                </a:solidFill>
                <a:effectLst/>
                <a:uLnTx/>
                <a:uFillTx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02.04.2020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rgbClr val="151515">
                  <a:tint val="75000"/>
                </a:srgbClr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5B7347-35A8-416A-A6BF-14F7C64C136A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rgbClr val="151515">
                    <a:tint val="75000"/>
                  </a:srgbClr>
                </a:solidFill>
                <a:effectLst/>
                <a:uLnTx/>
                <a:uFillTx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srgbClr val="151515">
                  <a:tint val="75000"/>
                </a:srgbClr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3876675" y="3990975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>
              <a:ln>
                <a:noFill/>
              </a:ln>
              <a:solidFill>
                <a:srgbClr val="151515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96859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02.04.2020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62225" y="180231"/>
            <a:ext cx="7791449" cy="662917"/>
          </a:xfrm>
        </p:spPr>
        <p:txBody>
          <a:bodyPr/>
          <a:lstStyle/>
          <a:p>
            <a:r>
              <a:rPr lang="en-GB" sz="2800" dirty="0"/>
              <a:t>The causes of economic problems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09550" y="1187532"/>
            <a:ext cx="10325100" cy="5567281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The internal causes </a:t>
            </a:r>
            <a:r>
              <a:rPr lang="en-US" dirty="0"/>
              <a:t>include</a:t>
            </a:r>
            <a:r>
              <a:rPr lang="en-US" dirty="0" smtClean="0"/>
              <a:t>:</a:t>
            </a:r>
            <a:endParaRPr lang="cs-CZ" dirty="0" smtClean="0"/>
          </a:p>
          <a:p>
            <a:pPr marL="0" indent="0">
              <a:buNone/>
            </a:pPr>
            <a:r>
              <a:rPr lang="en-US" dirty="0" smtClean="0"/>
              <a:t>- </a:t>
            </a:r>
            <a:r>
              <a:rPr lang="en-US" sz="2800" dirty="0"/>
              <a:t>obsolete manufacturing standards,</a:t>
            </a:r>
          </a:p>
          <a:p>
            <a:pPr marL="0" indent="0">
              <a:buNone/>
            </a:pPr>
            <a:r>
              <a:rPr lang="en-US" sz="2800" dirty="0" smtClean="0"/>
              <a:t>- </a:t>
            </a:r>
            <a:r>
              <a:rPr lang="en-US" sz="2800" dirty="0"/>
              <a:t>poor </a:t>
            </a:r>
            <a:r>
              <a:rPr lang="en-US" sz="2800" dirty="0" smtClean="0"/>
              <a:t>organizational </a:t>
            </a:r>
            <a:r>
              <a:rPr lang="en-US" sz="2800" dirty="0"/>
              <a:t>structure,</a:t>
            </a:r>
          </a:p>
          <a:p>
            <a:pPr marL="0" indent="0">
              <a:buNone/>
            </a:pPr>
            <a:r>
              <a:rPr lang="en-US" sz="2800" dirty="0" smtClean="0"/>
              <a:t>- </a:t>
            </a:r>
            <a:r>
              <a:rPr lang="en-US" sz="2800" dirty="0"/>
              <a:t>erroneous financial and depreciation policy,</a:t>
            </a:r>
          </a:p>
          <a:p>
            <a:pPr marL="0" indent="0">
              <a:buNone/>
            </a:pPr>
            <a:r>
              <a:rPr lang="en-US" sz="2800" dirty="0" smtClean="0"/>
              <a:t>- </a:t>
            </a:r>
            <a:r>
              <a:rPr lang="en-US" sz="2800" dirty="0"/>
              <a:t>inadequate sales, etc.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The external causes </a:t>
            </a:r>
            <a:r>
              <a:rPr lang="en-US" dirty="0"/>
              <a:t>mainly include:	</a:t>
            </a:r>
          </a:p>
          <a:p>
            <a:pPr marL="0" indent="0">
              <a:buNone/>
            </a:pPr>
            <a:r>
              <a:rPr lang="en-US" dirty="0" smtClean="0"/>
              <a:t>- </a:t>
            </a:r>
            <a:r>
              <a:rPr lang="en-US" sz="2800" dirty="0"/>
              <a:t>development of the global economy,</a:t>
            </a:r>
          </a:p>
          <a:p>
            <a:pPr marL="0" indent="0">
              <a:buNone/>
            </a:pPr>
            <a:r>
              <a:rPr lang="en-US" sz="2800" dirty="0" smtClean="0"/>
              <a:t>- </a:t>
            </a:r>
            <a:r>
              <a:rPr lang="en-US" sz="2800" dirty="0"/>
              <a:t>political situation, change in economic policy,</a:t>
            </a:r>
          </a:p>
          <a:p>
            <a:pPr marL="0" indent="0">
              <a:buNone/>
            </a:pPr>
            <a:r>
              <a:rPr lang="en-US" sz="2800" dirty="0" smtClean="0"/>
              <a:t>- </a:t>
            </a:r>
            <a:r>
              <a:rPr lang="en-US" sz="2800" dirty="0"/>
              <a:t>changes in demand,</a:t>
            </a:r>
          </a:p>
          <a:p>
            <a:pPr marL="0" indent="0">
              <a:buNone/>
            </a:pPr>
            <a:r>
              <a:rPr lang="en-US" sz="2800" dirty="0" smtClean="0"/>
              <a:t>- </a:t>
            </a:r>
            <a:r>
              <a:rPr lang="en-US" sz="2800" dirty="0"/>
              <a:t>new technical knowledge, etc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44660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565141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If the enterprise exhibits economic problems, signs of bankruptcy, it is </a:t>
            </a:r>
            <a:r>
              <a:rPr lang="en-US" dirty="0" smtClean="0"/>
              <a:t>necessary</a:t>
            </a:r>
            <a:endParaRPr lang="cs-CZ" dirty="0" smtClean="0"/>
          </a:p>
          <a:p>
            <a:pPr marL="0" indent="0">
              <a:buNone/>
            </a:pPr>
            <a:endParaRPr lang="en-US" dirty="0"/>
          </a:p>
          <a:p>
            <a:pPr>
              <a:buFontTx/>
              <a:buChar char="-"/>
            </a:pPr>
            <a:r>
              <a:rPr lang="en-US" dirty="0" smtClean="0"/>
              <a:t>to analyze </a:t>
            </a:r>
            <a:r>
              <a:rPr lang="en-US" dirty="0"/>
              <a:t>the causes as soon as possible, and </a:t>
            </a:r>
            <a:r>
              <a:rPr lang="en-US" dirty="0" smtClean="0"/>
              <a:t>subsequently</a:t>
            </a:r>
            <a:endParaRPr lang="cs-CZ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- solve the situation immediately,</a:t>
            </a:r>
          </a:p>
          <a:p>
            <a:pPr marL="0" indent="0">
              <a:buNone/>
            </a:pPr>
            <a:r>
              <a:rPr lang="en-US" dirty="0"/>
              <a:t>and do so as soon as possible upon failure of the enterprise.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02.04.2020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3943350" y="3467100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9" name="Nadpis 1"/>
          <p:cNvSpPr>
            <a:spLocks noGrp="1"/>
          </p:cNvSpPr>
          <p:nvPr>
            <p:ph type="title"/>
          </p:nvPr>
        </p:nvSpPr>
        <p:spPr>
          <a:xfrm>
            <a:off x="2590800" y="180231"/>
            <a:ext cx="7791449" cy="662917"/>
          </a:xfrm>
        </p:spPr>
        <p:txBody>
          <a:bodyPr/>
          <a:lstStyle/>
          <a:p>
            <a:r>
              <a:rPr lang="en-US" sz="2800" dirty="0"/>
              <a:t>The causes of economic problems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830940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Solving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situation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894887" cy="565141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Solving the situation according the degree of the economic </a:t>
            </a:r>
            <a:r>
              <a:rPr lang="en-US" dirty="0" smtClean="0"/>
              <a:t>problems: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1. </a:t>
            </a:r>
            <a:r>
              <a:rPr lang="en-US" dirty="0" smtClean="0">
                <a:solidFill>
                  <a:srgbClr val="FF0000"/>
                </a:solidFill>
              </a:rPr>
              <a:t>Agreement </a:t>
            </a:r>
            <a:r>
              <a:rPr lang="en-US" dirty="0">
                <a:solidFill>
                  <a:srgbClr val="FF0000"/>
                </a:solidFill>
              </a:rPr>
              <a:t>on deferment of payment obligations</a:t>
            </a:r>
            <a:r>
              <a:rPr lang="en-US" dirty="0"/>
              <a:t> - simplest form.</a:t>
            </a:r>
          </a:p>
          <a:p>
            <a:pPr marL="0" indent="0">
              <a:buNone/>
            </a:pPr>
            <a:r>
              <a:rPr lang="en-US" dirty="0"/>
              <a:t>2. </a:t>
            </a:r>
            <a:r>
              <a:rPr lang="en-US" dirty="0" err="1" smtClean="0">
                <a:solidFill>
                  <a:srgbClr val="FF0000"/>
                </a:solidFill>
              </a:rPr>
              <a:t>Reorganisation</a:t>
            </a:r>
            <a:r>
              <a:rPr lang="en-US" dirty="0"/>
              <a:t>	</a:t>
            </a:r>
          </a:p>
          <a:p>
            <a:pPr marL="514350" indent="-514350">
              <a:buAutoNum type="arabicPeriod" startAt="3"/>
            </a:pPr>
            <a:r>
              <a:rPr lang="cs-CZ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Merger </a:t>
            </a:r>
            <a:r>
              <a:rPr lang="en-US" dirty="0"/>
              <a:t>- merger with an economically stronger enterprise. </a:t>
            </a:r>
            <a:endParaRPr lang="cs-CZ" dirty="0" smtClean="0"/>
          </a:p>
          <a:p>
            <a:pPr marL="0" indent="0">
              <a:buNone/>
            </a:pPr>
            <a:r>
              <a:rPr lang="en-US" dirty="0" smtClean="0"/>
              <a:t>4</a:t>
            </a:r>
            <a:r>
              <a:rPr lang="en-US" dirty="0"/>
              <a:t>. </a:t>
            </a:r>
            <a:r>
              <a:rPr lang="en-US" dirty="0" smtClean="0">
                <a:solidFill>
                  <a:srgbClr val="FF0000"/>
                </a:solidFill>
              </a:rPr>
              <a:t>Transformation</a:t>
            </a:r>
            <a:r>
              <a:rPr lang="en-US" dirty="0" smtClean="0"/>
              <a:t> </a:t>
            </a:r>
            <a:r>
              <a:rPr lang="en-US" dirty="0"/>
              <a:t>of the enterprise from one form to another </a:t>
            </a:r>
            <a:r>
              <a:rPr lang="en-US" dirty="0" smtClean="0"/>
              <a:t>-</a:t>
            </a:r>
            <a:endParaRPr lang="en-US" dirty="0"/>
          </a:p>
          <a:p>
            <a:pPr marL="0" indent="0">
              <a:buNone/>
            </a:pP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02.04.2020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3648075" y="3133725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7378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Demise </a:t>
            </a:r>
            <a:r>
              <a:rPr lang="cs-CZ" dirty="0" smtClean="0"/>
              <a:t>o</a:t>
            </a:r>
            <a:r>
              <a:rPr lang="en-GB" dirty="0" smtClean="0"/>
              <a:t>f </a:t>
            </a:r>
            <a:r>
              <a:rPr lang="cs-CZ" dirty="0"/>
              <a:t>t</a:t>
            </a:r>
            <a:r>
              <a:rPr lang="en-GB" dirty="0" smtClean="0"/>
              <a:t>he Company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58035"/>
            <a:ext cx="9623425" cy="5567281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The enterprise may demise in the following </a:t>
            </a:r>
            <a:r>
              <a:rPr lang="en-US" dirty="0" smtClean="0"/>
              <a:t>ways</a:t>
            </a:r>
            <a:endParaRPr lang="cs-CZ" dirty="0" smtClean="0"/>
          </a:p>
          <a:p>
            <a:pPr marL="0" indent="0">
              <a:buNone/>
            </a:pPr>
            <a:endParaRPr lang="en-US" dirty="0"/>
          </a:p>
          <a:p>
            <a:pPr>
              <a:buFontTx/>
              <a:buChar char="-"/>
            </a:pPr>
            <a:r>
              <a:rPr lang="en-US" dirty="0" smtClean="0"/>
              <a:t>according </a:t>
            </a:r>
            <a:r>
              <a:rPr lang="en-US" dirty="0"/>
              <a:t>to the corporations act </a:t>
            </a:r>
            <a:r>
              <a:rPr lang="en-US" dirty="0" smtClean="0"/>
              <a:t>or</a:t>
            </a:r>
            <a:endParaRPr lang="cs-CZ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- according to the Bankruptcy Act (bankruptcy and arrangements with creditors);</a:t>
            </a:r>
          </a:p>
          <a:p>
            <a:pPr marL="0" indent="0">
              <a:buNone/>
            </a:pPr>
            <a:endParaRPr lang="cs-CZ" dirty="0" smtClean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02.04.2020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7</a:t>
            </a:fld>
            <a:endParaRPr lang="cs-CZ"/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2549683" y="2666688"/>
            <a:ext cx="12849176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3844413" y="4194813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08090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866312" cy="5567281"/>
          </a:xfrm>
        </p:spPr>
        <p:txBody>
          <a:bodyPr/>
          <a:lstStyle/>
          <a:p>
            <a:pPr marL="514350" lvl="0" indent="-514350">
              <a:buAutoNum type="alphaLcParenR"/>
            </a:pPr>
            <a:r>
              <a:rPr lang="en-US" dirty="0" smtClean="0">
                <a:solidFill>
                  <a:srgbClr val="FF0000"/>
                </a:solidFill>
              </a:rPr>
              <a:t>on </a:t>
            </a:r>
            <a:r>
              <a:rPr lang="en-US" dirty="0">
                <a:solidFill>
                  <a:srgbClr val="FF0000"/>
                </a:solidFill>
              </a:rPr>
              <a:t>the basis of the voluntary decision </a:t>
            </a:r>
            <a:r>
              <a:rPr lang="en-US" dirty="0"/>
              <a:t>of the </a:t>
            </a:r>
            <a:r>
              <a:rPr lang="en-US" dirty="0" smtClean="0"/>
              <a:t>entrepreneur</a:t>
            </a:r>
            <a:r>
              <a:rPr lang="cs-CZ" dirty="0" smtClean="0"/>
              <a:t> </a:t>
            </a:r>
            <a:r>
              <a:rPr lang="en-US" dirty="0" smtClean="0"/>
              <a:t>with </a:t>
            </a:r>
            <a:r>
              <a:rPr lang="en-US" dirty="0"/>
              <a:t>the following options:	</a:t>
            </a:r>
            <a:endParaRPr lang="cs-CZ" dirty="0" smtClean="0"/>
          </a:p>
          <a:p>
            <a:pPr marL="0" lvl="0" indent="0">
              <a:buNone/>
            </a:pPr>
            <a:endParaRPr lang="en-US" sz="900" dirty="0"/>
          </a:p>
          <a:p>
            <a:pPr marL="0" lvl="0" indent="0">
              <a:buNone/>
            </a:pPr>
            <a:r>
              <a:rPr lang="en-US" dirty="0" smtClean="0"/>
              <a:t>- </a:t>
            </a:r>
            <a:r>
              <a:rPr lang="en-US" dirty="0"/>
              <a:t>expiration of the period for which the company was established,</a:t>
            </a:r>
          </a:p>
          <a:p>
            <a:pPr marL="0" lvl="0" indent="0">
              <a:buNone/>
            </a:pPr>
            <a:r>
              <a:rPr lang="en-US" dirty="0" smtClean="0"/>
              <a:t>- </a:t>
            </a:r>
            <a:r>
              <a:rPr lang="en-US" dirty="0"/>
              <a:t>by decision of the partners,</a:t>
            </a:r>
          </a:p>
          <a:p>
            <a:pPr marL="0" lvl="0" indent="0">
              <a:buNone/>
            </a:pPr>
            <a:r>
              <a:rPr lang="en-US" dirty="0" smtClean="0"/>
              <a:t>- </a:t>
            </a:r>
            <a:r>
              <a:rPr lang="en-US" dirty="0"/>
              <a:t>by achievement of the purpose for which it was established,</a:t>
            </a:r>
          </a:p>
          <a:p>
            <a:pPr marL="0" lvl="0" indent="0">
              <a:buNone/>
            </a:pPr>
            <a:r>
              <a:rPr lang="en-US" dirty="0" smtClean="0"/>
              <a:t>- </a:t>
            </a:r>
            <a:r>
              <a:rPr lang="en-US" dirty="0"/>
              <a:t>by </a:t>
            </a:r>
            <a:r>
              <a:rPr lang="en-US" dirty="0" smtClean="0"/>
              <a:t>transformation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02.04.2020</a:t>
            </a:fld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8</a:t>
            </a:fld>
            <a:endParaRPr lang="cs-CZ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4142232" y="3639312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3743325" y="4486275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7" name="Rectangle 14"/>
          <p:cNvSpPr>
            <a:spLocks noChangeArrowheads="1"/>
          </p:cNvSpPr>
          <p:nvPr/>
        </p:nvSpPr>
        <p:spPr bwMode="auto">
          <a:xfrm>
            <a:off x="3419475" y="5095956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12" name="Rectangle 20"/>
          <p:cNvSpPr>
            <a:spLocks noChangeArrowheads="1"/>
          </p:cNvSpPr>
          <p:nvPr/>
        </p:nvSpPr>
        <p:spPr bwMode="auto">
          <a:xfrm>
            <a:off x="3197225" y="2333626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13" name="Nadpis 1"/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/>
          <a:p>
            <a:r>
              <a:rPr lang="en-GB" dirty="0" smtClean="0"/>
              <a:t>Demise </a:t>
            </a:r>
            <a:r>
              <a:rPr lang="cs-CZ" dirty="0" smtClean="0"/>
              <a:t>o</a:t>
            </a:r>
            <a:r>
              <a:rPr lang="en-GB" dirty="0" smtClean="0"/>
              <a:t>f </a:t>
            </a:r>
            <a:r>
              <a:rPr lang="cs-CZ" dirty="0"/>
              <a:t>t</a:t>
            </a:r>
            <a:r>
              <a:rPr lang="en-GB" dirty="0" smtClean="0"/>
              <a:t>he Company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00202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GB" dirty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b) 	</a:t>
            </a:r>
            <a:r>
              <a:rPr lang="en-GB" dirty="0">
                <a:solidFill>
                  <a:srgbClr val="FF0000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forced, due to the following</a:t>
            </a:r>
            <a:r>
              <a:rPr lang="en-GB" dirty="0" smtClean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cs-CZ" dirty="0" smtClean="0">
              <a:solidFill>
                <a:srgbClr val="4F4F4F"/>
              </a:solidFill>
              <a:latin typeface="Clara Sans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cs-CZ" dirty="0">
              <a:solidFill>
                <a:srgbClr val="4F4F4F"/>
              </a:solidFill>
              <a:latin typeface="Clara Sans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en-GB" dirty="0" smtClean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GB" dirty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by court ruling,</a:t>
            </a:r>
            <a:endParaRPr lang="cs-CZ" dirty="0">
              <a:solidFill>
                <a:srgbClr val="4F4F4F"/>
              </a:solidFill>
              <a:latin typeface="Clara Sans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en-GB" dirty="0" smtClean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GB" dirty="0">
                <a:solidFill>
                  <a:srgbClr val="4F4F4F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by declaration of bankruptcy.</a:t>
            </a:r>
            <a:endParaRPr lang="cs-CZ" dirty="0">
              <a:solidFill>
                <a:srgbClr val="4F4F4F"/>
              </a:solidFill>
              <a:latin typeface="Clara Sans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63D660-356F-4B7B-9477-B5CEBBE7ED6F}" type="datetime1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rgbClr val="151515">
                    <a:tint val="75000"/>
                  </a:srgbClr>
                </a:solidFill>
                <a:effectLst/>
                <a:uLnTx/>
                <a:uFillTx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02.04.2020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srgbClr val="151515">
                  <a:tint val="75000"/>
                </a:srgbClr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5B7347-35A8-416A-A6BF-14F7C64C136A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rgbClr val="151515">
                    <a:tint val="75000"/>
                  </a:srgbClr>
                </a:solidFill>
                <a:effectLst/>
                <a:uLnTx/>
                <a:uFillTx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srgbClr val="151515">
                  <a:tint val="75000"/>
                </a:srgbClr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2549683" y="2666688"/>
            <a:ext cx="12849176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>
              <a:ln>
                <a:noFill/>
              </a:ln>
              <a:solidFill>
                <a:srgbClr val="151515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2731325" y="5561460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7541342" y="1376938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6902245" y="2939809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4935793" y="4322446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14" name="Rectangle 8"/>
          <p:cNvSpPr>
            <a:spLocks noChangeArrowheads="1"/>
          </p:cNvSpPr>
          <p:nvPr/>
        </p:nvSpPr>
        <p:spPr bwMode="auto">
          <a:xfrm>
            <a:off x="4031226" y="5974487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17" name="Nadpis 1"/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/>
          <a:p>
            <a:r>
              <a:rPr lang="en-GB" dirty="0" smtClean="0"/>
              <a:t>Demise </a:t>
            </a:r>
            <a:r>
              <a:rPr lang="cs-CZ" dirty="0" smtClean="0"/>
              <a:t>o</a:t>
            </a:r>
            <a:r>
              <a:rPr lang="en-GB" dirty="0" smtClean="0"/>
              <a:t>f </a:t>
            </a:r>
            <a:r>
              <a:rPr lang="cs-CZ" dirty="0"/>
              <a:t>t</a:t>
            </a:r>
            <a:r>
              <a:rPr lang="en-GB" dirty="0" smtClean="0"/>
              <a:t>he Company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93380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JU_OPVVV">
  <a:themeElements>
    <a:clrScheme name="JU">
      <a:dk1>
        <a:srgbClr val="151515"/>
      </a:dk1>
      <a:lt1>
        <a:sysClr val="window" lastClr="FFFFFF"/>
      </a:lt1>
      <a:dk2>
        <a:srgbClr val="E00034"/>
      </a:dk2>
      <a:lt2>
        <a:srgbClr val="D8D8D8"/>
      </a:lt2>
      <a:accent1>
        <a:srgbClr val="E00034"/>
      </a:accent1>
      <a:accent2>
        <a:srgbClr val="E98300"/>
      </a:accent2>
      <a:accent3>
        <a:srgbClr val="007D57"/>
      </a:accent3>
      <a:accent4>
        <a:srgbClr val="9C5FB5"/>
      </a:accent4>
      <a:accent5>
        <a:srgbClr val="5BBBB7"/>
      </a:accent5>
      <a:accent6>
        <a:srgbClr val="D10074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U_OPVVV" id="{308B95AC-FC2F-4F17-80AD-0B8665254CCB}" vid="{353A2476-A1C0-4E71-97AE-34FA5EB80CF7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365</TotalTime>
  <Words>368</Words>
  <Application>Microsoft Office PowerPoint</Application>
  <PresentationFormat>Vlastní</PresentationFormat>
  <Paragraphs>99</Paragraphs>
  <Slides>12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7" baseType="lpstr">
      <vt:lpstr>Arial</vt:lpstr>
      <vt:lpstr>Calibri</vt:lpstr>
      <vt:lpstr>Clara Sans</vt:lpstr>
      <vt:lpstr>Times New Roman</vt:lpstr>
      <vt:lpstr>JU_OPVVV</vt:lpstr>
      <vt:lpstr>Reorganisation and Demise of the Company</vt:lpstr>
      <vt:lpstr>Crisis Development of the Enterprise</vt:lpstr>
      <vt:lpstr>Reorganisation</vt:lpstr>
      <vt:lpstr>The causes of economic problems</vt:lpstr>
      <vt:lpstr>The causes of economic problems</vt:lpstr>
      <vt:lpstr>Solving the situation</vt:lpstr>
      <vt:lpstr>Demise of the Company</vt:lpstr>
      <vt:lpstr>Demise of the Company</vt:lpstr>
      <vt:lpstr>Demise of the Company</vt:lpstr>
      <vt:lpstr>Demise of the Company</vt:lpstr>
      <vt:lpstr>Bankruptcy</vt:lpstr>
      <vt:lpstr>Thank you for your attencion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Ing. Tomáš Lysenko-Chvíla</dc:creator>
  <cp:lastModifiedBy>Novotná Martina Ing. Ph.D.</cp:lastModifiedBy>
  <cp:revision>36</cp:revision>
  <dcterms:created xsi:type="dcterms:W3CDTF">2017-07-17T18:52:59Z</dcterms:created>
  <dcterms:modified xsi:type="dcterms:W3CDTF">2020-04-02T08:41:31Z</dcterms:modified>
</cp:coreProperties>
</file>