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4" r:id="rId9"/>
    <p:sldId id="263" r:id="rId10"/>
    <p:sldId id="262" r:id="rId11"/>
    <p:sldId id="265" r:id="rId12"/>
    <p:sldId id="270" r:id="rId1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2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D68CE-66E3-4B61-B1C6-4A829A62593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2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02.04.2020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02.04.2020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0650" y="2071955"/>
            <a:ext cx="8729344" cy="1503745"/>
          </a:xfrm>
        </p:spPr>
        <p:txBody>
          <a:bodyPr/>
          <a:lstStyle/>
          <a:p>
            <a:r>
              <a:rPr lang="en-GB" b="1" dirty="0" smtClean="0"/>
              <a:t>Reorganisation </a:t>
            </a:r>
            <a:r>
              <a:rPr lang="cs-CZ" b="1" dirty="0" smtClean="0"/>
              <a:t>a</a:t>
            </a:r>
            <a:r>
              <a:rPr lang="en-GB" b="1" dirty="0" err="1" smtClean="0"/>
              <a:t>nd</a:t>
            </a:r>
            <a:r>
              <a:rPr lang="en-GB" b="1" dirty="0" smtClean="0"/>
              <a:t> Demise </a:t>
            </a:r>
            <a:r>
              <a:rPr lang="cs-CZ" b="1" dirty="0" smtClean="0"/>
              <a:t>o</a:t>
            </a:r>
            <a:r>
              <a:rPr lang="en-GB" b="1" dirty="0" smtClean="0"/>
              <a:t>f </a:t>
            </a:r>
            <a:r>
              <a:rPr lang="cs-CZ" b="1" dirty="0"/>
              <a:t>t</a:t>
            </a:r>
            <a:r>
              <a:rPr lang="en-GB" b="1" dirty="0" smtClean="0"/>
              <a:t>he Company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Reorganisation </a:t>
            </a:r>
            <a:r>
              <a:rPr lang="cs-CZ" dirty="0" smtClean="0"/>
              <a:t>a</a:t>
            </a:r>
            <a:r>
              <a:rPr lang="en-GB" dirty="0" err="1" smtClean="0"/>
              <a:t>nd</a:t>
            </a:r>
            <a:r>
              <a:rPr lang="en-GB" dirty="0" smtClean="0"/>
              <a:t> Demise </a:t>
            </a:r>
            <a:r>
              <a:rPr lang="cs-CZ" dirty="0" smtClean="0"/>
              <a:t>o</a:t>
            </a:r>
            <a:r>
              <a:rPr lang="en-GB" dirty="0" smtClean="0"/>
              <a:t>f </a:t>
            </a:r>
            <a:r>
              <a:rPr lang="cs-CZ" dirty="0"/>
              <a:t>t</a:t>
            </a:r>
            <a:r>
              <a:rPr lang="en-GB" dirty="0" smtClean="0"/>
              <a:t>he Company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entrepreneur has the following </a:t>
            </a:r>
            <a:r>
              <a:rPr lang="en-US" sz="2800" dirty="0" smtClean="0"/>
              <a:t>decision-making </a:t>
            </a:r>
            <a:r>
              <a:rPr lang="en-US" sz="2800" dirty="0"/>
              <a:t>options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/>
              <a:t> </a:t>
            </a:r>
            <a:r>
              <a:rPr lang="en-US" sz="2800" dirty="0" smtClean="0"/>
              <a:t>Sale </a:t>
            </a:r>
            <a:r>
              <a:rPr lang="en-US" sz="2800" dirty="0"/>
              <a:t>of enterprise </a:t>
            </a:r>
            <a:endParaRPr lang="cs-CZ" sz="2800" dirty="0" smtClean="0"/>
          </a:p>
          <a:p>
            <a:pPr marL="514350" indent="-514350">
              <a:buAutoNum type="arabicPeriod"/>
            </a:pPr>
            <a:endParaRPr lang="cs-CZ" sz="900" dirty="0" smtClean="0"/>
          </a:p>
          <a:p>
            <a:pPr marL="514350" indent="-514350">
              <a:buAutoNum type="arabicPeriod"/>
            </a:pP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solution may also be merger with another </a:t>
            </a:r>
            <a:r>
              <a:rPr lang="en-US" sz="2800" dirty="0" smtClean="0"/>
              <a:t>enterprise</a:t>
            </a:r>
            <a:endParaRPr lang="cs-CZ" sz="2800" dirty="0" smtClean="0"/>
          </a:p>
          <a:p>
            <a:pPr marL="514350" indent="-514350">
              <a:buAutoNum type="arabicPeriod"/>
            </a:pPr>
            <a:endParaRPr lang="en-US" sz="900" dirty="0"/>
          </a:p>
          <a:p>
            <a:pPr marL="0" indent="0">
              <a:buNone/>
            </a:pPr>
            <a:r>
              <a:rPr lang="en-US" sz="2800" dirty="0" smtClean="0"/>
              <a:t>3. 	Demise </a:t>
            </a:r>
            <a:r>
              <a:rPr lang="en-US" sz="2800" dirty="0"/>
              <a:t>of the enterprise with </a:t>
            </a: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liquidation </a:t>
            </a:r>
            <a:r>
              <a:rPr lang="en-US" sz="2800" dirty="0"/>
              <a:t>- the Corporations </a:t>
            </a:r>
            <a:r>
              <a:rPr lang="en-US" sz="2800" dirty="0" smtClean="0"/>
              <a:t>Act</a:t>
            </a:r>
            <a:endParaRPr lang="cs-CZ" sz="28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dirty="0"/>
              <a:t>4. 	Bankruptcy of the enterprise and arrangements with the creditors - according to the Bankruptcy Act.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77850" y="6820754"/>
            <a:ext cx="2495550" cy="401637"/>
          </a:xfrm>
        </p:spPr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20064" y="284306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2825" y="636459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Demise </a:t>
            </a:r>
            <a:r>
              <a:rPr lang="cs-CZ" dirty="0" smtClean="0"/>
              <a:t>o</a:t>
            </a:r>
            <a:r>
              <a:rPr lang="en-GB" dirty="0" smtClean="0"/>
              <a:t>f </a:t>
            </a:r>
            <a:r>
              <a:rPr lang="cs-CZ" dirty="0"/>
              <a:t>t</a:t>
            </a:r>
            <a:r>
              <a:rPr lang="en-GB" dirty="0" smtClean="0"/>
              <a:t>he Company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Bankruptcy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Methods for solution of bankruptcy - by ruling of the Bankruptcy Court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declaration </a:t>
            </a:r>
            <a:r>
              <a:rPr lang="en-US" dirty="0">
                <a:solidFill>
                  <a:srgbClr val="FF0000"/>
                </a:solidFill>
              </a:rPr>
              <a:t>of bankruptcy</a:t>
            </a:r>
            <a:r>
              <a:rPr lang="en-US" dirty="0"/>
              <a:t> (on the assets of the debtor), </a:t>
            </a:r>
            <a:endParaRPr lang="cs-CZ" dirty="0" smtClean="0"/>
          </a:p>
          <a:p>
            <a:pPr>
              <a:buFontTx/>
              <a:buChar char="-"/>
            </a:pPr>
            <a:endParaRPr lang="cs-CZ" sz="900" dirty="0" smtClean="0"/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reorganisation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permission </a:t>
            </a:r>
            <a:r>
              <a:rPr lang="en-US" dirty="0"/>
              <a:t>(in the case of debtors - entrepreneurs), </a:t>
            </a:r>
            <a:endParaRPr lang="cs-CZ" dirty="0" smtClean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>
                <a:solidFill>
                  <a:srgbClr val="FF0000"/>
                </a:solidFill>
              </a:rPr>
              <a:t>permission of debt-relief </a:t>
            </a:r>
            <a:r>
              <a:rPr lang="en-US" dirty="0"/>
              <a:t>(in the case of debtors - non-entrepreneurs).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3825" y="3505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5175" y="239651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3500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810125" y="328453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9825" y="67744"/>
            <a:ext cx="8067675" cy="962769"/>
          </a:xfrm>
        </p:spPr>
        <p:txBody>
          <a:bodyPr/>
          <a:lstStyle/>
          <a:p>
            <a:r>
              <a:rPr lang="en-GB" sz="2800" dirty="0" smtClean="0"/>
              <a:t>Crisis Development </a:t>
            </a:r>
            <a:r>
              <a:rPr lang="cs-CZ" sz="2800" dirty="0" smtClean="0"/>
              <a:t>o</a:t>
            </a:r>
            <a:r>
              <a:rPr lang="en-GB" sz="2800" dirty="0" smtClean="0"/>
              <a:t>f </a:t>
            </a:r>
            <a:r>
              <a:rPr lang="cs-CZ" sz="2800" dirty="0"/>
              <a:t>t</a:t>
            </a:r>
            <a:r>
              <a:rPr lang="en-GB" sz="2800" dirty="0" smtClean="0"/>
              <a:t>he Enterprise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company crisis management (bankruptcy) stages are as follows: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A decline in its profitability, rise in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 decline of the cash flow.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of the loan burden, 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Payables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are not settled within maturity, 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 startAt="4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of losses and their compensation from the reserve fund 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reported loss is so high that it cannot be covered by the </a:t>
            </a:r>
            <a:r>
              <a:rPr lang="en-US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reserve </a:t>
            </a:r>
            <a:r>
              <a:rPr lang="en-US" sz="2800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en-US" sz="28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Reorganisation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Reorganisation means a set of company management measures targeted at fundamental financial stabilisation and renewal of the company’s performance.</a:t>
            </a:r>
            <a:endParaRPr lang="cs-CZ" dirty="0"/>
          </a:p>
          <a:p>
            <a:r>
              <a:rPr lang="en-GB" dirty="0" smtClean="0"/>
              <a:t>recognise </a:t>
            </a:r>
            <a:r>
              <a:rPr lang="en-GB" dirty="0"/>
              <a:t>the reported loss to reduce the registered capital</a:t>
            </a:r>
            <a:r>
              <a:rPr lang="en-GB" dirty="0" smtClean="0"/>
              <a:t>,</a:t>
            </a:r>
            <a:endParaRPr lang="cs-CZ" dirty="0" smtClean="0"/>
          </a:p>
          <a:p>
            <a:endParaRPr lang="cs-CZ" sz="2000" dirty="0"/>
          </a:p>
          <a:p>
            <a:r>
              <a:rPr lang="en-GB" dirty="0" smtClean="0"/>
              <a:t>secure </a:t>
            </a:r>
            <a:r>
              <a:rPr lang="en-GB" dirty="0"/>
              <a:t>new funds</a:t>
            </a:r>
            <a:r>
              <a:rPr lang="en-GB" dirty="0" smtClean="0"/>
              <a:t>,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en-GB" dirty="0" smtClean="0"/>
              <a:t>propose </a:t>
            </a:r>
            <a:r>
              <a:rPr lang="en-GB" dirty="0"/>
              <a:t>measures for recovery of the company.</a:t>
            </a:r>
            <a:endParaRPr lang="cs-CZ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6CC4F1-5057-4CD5-A5C6-D728C577C984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02.04.2020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8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62225" y="180231"/>
            <a:ext cx="7791449" cy="662917"/>
          </a:xfrm>
        </p:spPr>
        <p:txBody>
          <a:bodyPr/>
          <a:lstStyle/>
          <a:p>
            <a:r>
              <a:rPr lang="en-GB" sz="2800" dirty="0"/>
              <a:t>The causes of economic problems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550" y="1187532"/>
            <a:ext cx="10325100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internal causes </a:t>
            </a:r>
            <a:r>
              <a:rPr lang="en-US" dirty="0"/>
              <a:t>include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800" dirty="0"/>
              <a:t>obsolete manufacturing standards,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poor </a:t>
            </a:r>
            <a:r>
              <a:rPr lang="en-US" sz="2800" dirty="0" smtClean="0"/>
              <a:t>organizational </a:t>
            </a:r>
            <a:r>
              <a:rPr lang="en-US" sz="2800" dirty="0"/>
              <a:t>structure,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erroneous financial and depreciation policy,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inadequate sales, etc.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external causes </a:t>
            </a:r>
            <a:r>
              <a:rPr lang="en-US" dirty="0"/>
              <a:t>mainly include:	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800" dirty="0"/>
              <a:t>development of the global economy,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political situation, change in economic policy,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changes in demand,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/>
              <a:t>new technical knowledge,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enterprise exhibits economic problems, signs of bankruptcy, it is </a:t>
            </a:r>
            <a:r>
              <a:rPr lang="en-US" dirty="0" smtClean="0"/>
              <a:t>necessary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to analyze </a:t>
            </a:r>
            <a:r>
              <a:rPr lang="en-US" dirty="0"/>
              <a:t>the causes as soon as possible, and </a:t>
            </a:r>
            <a:r>
              <a:rPr lang="en-US" dirty="0" smtClean="0"/>
              <a:t>subsequently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solve the situation immediately,</a:t>
            </a:r>
          </a:p>
          <a:p>
            <a:pPr marL="0" indent="0">
              <a:buNone/>
            </a:pPr>
            <a:r>
              <a:rPr lang="en-US" dirty="0"/>
              <a:t>and do so as soon as possible upon failure of the enterprise.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43350" y="34671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en-US" sz="2800" dirty="0"/>
              <a:t>The causes of economic problems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Solving the situation according the degree of the economic </a:t>
            </a:r>
            <a:r>
              <a:rPr lang="en-US" dirty="0" smtClean="0"/>
              <a:t>problems: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>
                <a:solidFill>
                  <a:srgbClr val="FF0000"/>
                </a:solidFill>
              </a:rPr>
              <a:t>Agreement </a:t>
            </a:r>
            <a:r>
              <a:rPr lang="en-US" dirty="0">
                <a:solidFill>
                  <a:srgbClr val="FF0000"/>
                </a:solidFill>
              </a:rPr>
              <a:t>on deferment of payment obligations</a:t>
            </a:r>
            <a:r>
              <a:rPr lang="en-US" dirty="0"/>
              <a:t> - simplest form.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Reorganisation</a:t>
            </a:r>
            <a:r>
              <a:rPr lang="en-US" dirty="0"/>
              <a:t>	</a:t>
            </a:r>
          </a:p>
          <a:p>
            <a:pPr marL="514350" indent="-514350">
              <a:buAutoNum type="arabicPeriod" startAt="3"/>
            </a:pP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Merger </a:t>
            </a:r>
            <a:r>
              <a:rPr lang="en-US" dirty="0"/>
              <a:t>- merger with an economically stronger enterprise.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>
                <a:solidFill>
                  <a:srgbClr val="FF0000"/>
                </a:solidFill>
              </a:rPr>
              <a:t>Transformation</a:t>
            </a:r>
            <a:r>
              <a:rPr lang="en-US" dirty="0" smtClean="0"/>
              <a:t> </a:t>
            </a:r>
            <a:r>
              <a:rPr lang="en-US" dirty="0"/>
              <a:t>of the enterprise from one form to another </a:t>
            </a:r>
            <a:r>
              <a:rPr lang="en-US" dirty="0" smtClean="0"/>
              <a:t>-</a:t>
            </a:r>
            <a:endParaRPr lang="en-US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8075" y="31337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Demise </a:t>
            </a:r>
            <a:r>
              <a:rPr lang="cs-CZ" dirty="0" smtClean="0"/>
              <a:t>o</a:t>
            </a:r>
            <a:r>
              <a:rPr lang="en-GB" dirty="0" smtClean="0"/>
              <a:t>f </a:t>
            </a:r>
            <a:r>
              <a:rPr lang="cs-CZ" dirty="0"/>
              <a:t>t</a:t>
            </a:r>
            <a:r>
              <a:rPr lang="en-GB" dirty="0" smtClean="0"/>
              <a:t>he Company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58035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enterprise may demise in the following </a:t>
            </a:r>
            <a:r>
              <a:rPr lang="en-US" dirty="0" smtClean="0"/>
              <a:t>ways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according </a:t>
            </a:r>
            <a:r>
              <a:rPr lang="en-US" dirty="0"/>
              <a:t>to the corporations act </a:t>
            </a:r>
            <a:r>
              <a:rPr lang="en-US" dirty="0" smtClean="0"/>
              <a:t>or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according to the Bankruptcy Act (bankruptcy and arrangements with creditors);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4413" y="419481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66312" cy="5567281"/>
          </a:xfrm>
        </p:spPr>
        <p:txBody>
          <a:bodyPr/>
          <a:lstStyle/>
          <a:p>
            <a:pPr marL="514350" lvl="0" indent="-514350"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the basis of the voluntary decision </a:t>
            </a:r>
            <a:r>
              <a:rPr lang="en-US" dirty="0"/>
              <a:t>of the </a:t>
            </a:r>
            <a:r>
              <a:rPr lang="en-US" dirty="0" smtClean="0"/>
              <a:t>entrepreneur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following options:	</a:t>
            </a:r>
            <a:endParaRPr lang="cs-CZ" dirty="0" smtClean="0"/>
          </a:p>
          <a:p>
            <a:pPr marL="0" lvl="0" indent="0">
              <a:buNone/>
            </a:pPr>
            <a:endParaRPr lang="en-US" sz="900" dirty="0"/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/>
              <a:t>expiration of the period for which the company was established,</a:t>
            </a:r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/>
              <a:t>by decision of the partners,</a:t>
            </a:r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/>
              <a:t>by achievement of the purpose for which it was established,</a:t>
            </a:r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/>
              <a:t>by </a:t>
            </a:r>
            <a:r>
              <a:rPr lang="en-US" dirty="0" smtClean="0"/>
              <a:t>transformation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419475" y="50959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197225" y="233362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Demise </a:t>
            </a:r>
            <a:r>
              <a:rPr lang="cs-CZ" dirty="0" smtClean="0"/>
              <a:t>o</a:t>
            </a:r>
            <a:r>
              <a:rPr lang="en-GB" dirty="0" smtClean="0"/>
              <a:t>f </a:t>
            </a:r>
            <a:r>
              <a:rPr lang="cs-CZ" dirty="0"/>
              <a:t>t</a:t>
            </a:r>
            <a:r>
              <a:rPr lang="en-GB" dirty="0" smtClean="0"/>
              <a:t>he Company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b) 	</a:t>
            </a: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forced, due to the following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by court ruling,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by declaration of bankruptcy.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1325" y="556146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41342" y="137693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02245" y="293980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35793" y="432244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031226" y="597448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Demise </a:t>
            </a:r>
            <a:r>
              <a:rPr lang="cs-CZ" dirty="0" smtClean="0"/>
              <a:t>o</a:t>
            </a:r>
            <a:r>
              <a:rPr lang="en-GB" dirty="0" smtClean="0"/>
              <a:t>f </a:t>
            </a:r>
            <a:r>
              <a:rPr lang="cs-CZ" dirty="0"/>
              <a:t>t</a:t>
            </a:r>
            <a:r>
              <a:rPr lang="en-GB" dirty="0" smtClean="0"/>
              <a:t>he Company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365</TotalTime>
  <Words>368</Words>
  <Application>Microsoft Office PowerPoint</Application>
  <PresentationFormat>Vlastní</PresentationFormat>
  <Paragraphs>99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Clara Sans</vt:lpstr>
      <vt:lpstr>Times New Roman</vt:lpstr>
      <vt:lpstr>JU_OPVVV</vt:lpstr>
      <vt:lpstr>Reorganisation and Demise of the Company</vt:lpstr>
      <vt:lpstr>Crisis Development of the Enterprise</vt:lpstr>
      <vt:lpstr>Reorganisation</vt:lpstr>
      <vt:lpstr>The causes of economic problems</vt:lpstr>
      <vt:lpstr>The causes of economic problems</vt:lpstr>
      <vt:lpstr>Solving the situation</vt:lpstr>
      <vt:lpstr>Demise of the Company</vt:lpstr>
      <vt:lpstr>Demise of the Company</vt:lpstr>
      <vt:lpstr>Demise of the Company</vt:lpstr>
      <vt:lpstr>Demise of the Company</vt:lpstr>
      <vt:lpstr>Bankruptcy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36</cp:revision>
  <dcterms:created xsi:type="dcterms:W3CDTF">2017-07-17T18:52:59Z</dcterms:created>
  <dcterms:modified xsi:type="dcterms:W3CDTF">2020-04-02T08:41:31Z</dcterms:modified>
</cp:coreProperties>
</file>