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5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23.02.2019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SuperMarketa</a:t>
            </a:r>
            <a:r>
              <a:rPr lang="en-US" dirty="0"/>
              <a:t> </a:t>
            </a:r>
            <a:r>
              <a:rPr lang="cs-CZ" dirty="0"/>
              <a:t>– </a:t>
            </a:r>
            <a:r>
              <a:rPr lang="en-US" dirty="0"/>
              <a:t>Financial Calculations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Business Simulator</a:t>
            </a:r>
          </a:p>
          <a:p>
            <a:r>
              <a:rPr lang="cs-CZ" dirty="0"/>
              <a:t>Ing. Viktor Vojtko, Ph.D. (2019)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2B7895-56C9-43A4-B6FD-0FF4D37D9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calculations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A0EBE0-DB09-4C48-AF4E-530F5C972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Sales forecast</a:t>
            </a:r>
          </a:p>
          <a:p>
            <a:pPr marL="914400" lvl="1" indent="-514350"/>
            <a:r>
              <a:rPr lang="en-US" sz="2400" dirty="0"/>
              <a:t>Sales of goods per store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Variable cost forecast</a:t>
            </a:r>
          </a:p>
          <a:p>
            <a:pPr marL="914400" lvl="1" indent="-514350"/>
            <a:r>
              <a:rPr lang="en-US" sz="2400" dirty="0"/>
              <a:t>Sales divided by (1 + average mark-up in %)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Fixed cost budget forecast</a:t>
            </a:r>
          </a:p>
          <a:p>
            <a:pPr marL="914400" lvl="1" indent="-514350"/>
            <a:r>
              <a:rPr lang="en-US" sz="2400" dirty="0"/>
              <a:t>Other cost not directly related to purchasing of goods (overhead, promotion, wages etc.)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Profit calculation</a:t>
            </a:r>
          </a:p>
          <a:p>
            <a:pPr marL="914400" lvl="1" indent="-514350"/>
            <a:r>
              <a:rPr lang="en-US" sz="2400" dirty="0"/>
              <a:t>Sales minus variable and fixed cost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88A6D9-30A3-42DD-815D-DD027E7BE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D84BFA4-9FC6-4C9E-BEC5-1DFDA83B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91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FFE38-2ABD-48E3-B8E1-B865E7A25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calculation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5A0AB5E-EFD3-4C2D-8FAF-810AEDE0F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Sales forecast: CZK 1,000,000</a:t>
            </a:r>
          </a:p>
          <a:p>
            <a:r>
              <a:rPr lang="en-US" dirty="0"/>
              <a:t>Variable cost: CZK 769,231 (one million divided by 1.3, </a:t>
            </a:r>
            <a:r>
              <a:rPr lang="en-US" dirty="0" err="1"/>
              <a:t>ie</a:t>
            </a:r>
            <a:r>
              <a:rPr lang="en-US" dirty="0"/>
              <a:t> we are considering mark-up of 30%)</a:t>
            </a:r>
          </a:p>
          <a:p>
            <a:r>
              <a:rPr lang="en-US" dirty="0"/>
              <a:t>Fixed costs: CZK 500,000</a:t>
            </a:r>
          </a:p>
          <a:p>
            <a:r>
              <a:rPr lang="en-US" dirty="0"/>
              <a:t>Profit: CZK -269,231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E1B083-744A-4523-99C1-5F3F0B468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62F417F-1B0E-4EAE-A747-911FEC4EB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CEC3F31-64A9-4224-BC6F-DE208DF45F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46700" y="3948213"/>
            <a:ext cx="4587805" cy="270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05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3830F-45F7-4A5D-B770-D94C3BE1C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in spreadsheet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B5F0FA3-A6B1-42D3-9F6A-8B8493E75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possible to use templates available in </a:t>
            </a:r>
            <a:r>
              <a:rPr lang="en-US" dirty="0" err="1"/>
              <a:t>moodle</a:t>
            </a:r>
            <a:r>
              <a:rPr lang="en-US" dirty="0"/>
              <a:t> and extend them for own use</a:t>
            </a:r>
          </a:p>
          <a:p>
            <a:r>
              <a:rPr lang="en-US" dirty="0"/>
              <a:t>When used, experimenting can help in fast exploring of different scenarios and evaluation of expected effects of different decisions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C67094-EA85-4963-AF69-79BCDE29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D4A7FFA-8E68-401F-9A98-447820753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4705E3BE-26A8-46D0-8CCC-8ABD6D5C2B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029338"/>
              </p:ext>
            </p:extLst>
          </p:nvPr>
        </p:nvGraphicFramePr>
        <p:xfrm>
          <a:off x="2848841" y="4257026"/>
          <a:ext cx="4533900" cy="1828800"/>
        </p:xfrm>
        <a:graphic>
          <a:graphicData uri="http://schemas.openxmlformats.org/drawingml/2006/table">
            <a:tbl>
              <a:tblPr/>
              <a:tblGrid>
                <a:gridCol w="3324225">
                  <a:extLst>
                    <a:ext uri="{9D8B030D-6E8A-4147-A177-3AD203B41FA5}">
                      <a16:colId xmlns:a16="http://schemas.microsoft.com/office/drawing/2014/main" val="4134737103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77423046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 b="1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A. Determining the planned profit or loss</a:t>
                      </a:r>
                      <a:endParaRPr lang="cs-CZ" sz="10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7829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 need to know in advance: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0104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 Revenue forecast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94,800,000.00 CZK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185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 Fixed cost for the one year period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19,500,000.00 CZK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60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 Average markup in %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24,00%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5389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 be calculated: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477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 Margin in % of revenue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19.35%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6655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 Forecast of variable cost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76 451 612.90 CZK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5618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 Forecast of profit &amp; loss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000" dirty="0">
                          <a:solidFill>
                            <a:srgbClr val="4F4F4F"/>
                          </a:solidFill>
                          <a:effectLst/>
                          <a:latin typeface="Clara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-1 151 612.90 CZK</a:t>
                      </a:r>
                    </a:p>
                  </a:txBody>
                  <a:tcPr marL="25400" marR="25400" marT="25400" marB="25400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743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72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A8152F-B145-4BF0-834D-5BCD4B8D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Cashflow planning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10E011-6B39-4196-8D10-0D4222184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goal is to ensure that the company is able to pay its obligations properly and in time!</a:t>
            </a:r>
          </a:p>
          <a:p>
            <a:r>
              <a:rPr lang="en-US" dirty="0"/>
              <a:t>To achieve that, we need to have enough long term (owners’ equity, long term loan) and short term sources (supplier and short term loans)</a:t>
            </a:r>
          </a:p>
          <a:p>
            <a:r>
              <a:rPr lang="en-US" dirty="0"/>
              <a:t>Precise cashflow calculations can be quite difficult and tricky</a:t>
            </a:r>
          </a:p>
          <a:p>
            <a:pPr lvl="1"/>
            <a:r>
              <a:rPr lang="en-US" dirty="0"/>
              <a:t>Effect of different due dates both for sales as well as supplies</a:t>
            </a:r>
          </a:p>
          <a:p>
            <a:pPr lvl="1"/>
            <a:r>
              <a:rPr lang="en-US" dirty="0"/>
              <a:t>Differences between cost and expenditure as well as between revenue and income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FB9C54-0F31-4D1A-8861-A51206E0F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3E70CE7-7DDD-4F09-9B08-CBA5C780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35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C6E333-381A-4A78-A4BC-5B382BCC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calculation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9873E0-0D3E-448D-9166-BB2EFB781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Cashflow calculation example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427A97-22C7-4E22-ACF3-FC70FE6DF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B269F02-1938-4F6A-894C-5D7E009B7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185E15D6-B82D-4F6B-8DBC-9826E93E11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014219"/>
              </p:ext>
            </p:extLst>
          </p:nvPr>
        </p:nvGraphicFramePr>
        <p:xfrm>
          <a:off x="967220" y="2027382"/>
          <a:ext cx="6191250" cy="217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Document" r:id="rId3" imgW="6191879" imgH="2175050" progId="Word.Document.12">
                  <p:embed/>
                </p:oleObj>
              </mc:Choice>
              <mc:Fallback>
                <p:oleObj name="Document" r:id="rId3" imgW="6191879" imgH="217505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7220" y="2027382"/>
                        <a:ext cx="6191250" cy="2174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894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235</TotalTime>
  <Words>313</Words>
  <Application>Microsoft Office PowerPoint</Application>
  <PresentationFormat>Vlastní</PresentationFormat>
  <Paragraphs>56</Paragraphs>
  <Slides>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Clara Sans</vt:lpstr>
      <vt:lpstr>Times New Roman</vt:lpstr>
      <vt:lpstr>JU_OPVVV</vt:lpstr>
      <vt:lpstr>Dokument Microsoft Wordu</vt:lpstr>
      <vt:lpstr>SuperMarketa – Financial Calculations</vt:lpstr>
      <vt:lpstr>Profit calculations</vt:lpstr>
      <vt:lpstr>Example calculation</vt:lpstr>
      <vt:lpstr>Planning in spreadsheet</vt:lpstr>
      <vt:lpstr>Cashflow planning</vt:lpstr>
      <vt:lpstr>Example calculation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Vojtko Viktor</cp:lastModifiedBy>
  <cp:revision>33</cp:revision>
  <dcterms:created xsi:type="dcterms:W3CDTF">2017-07-17T18:52:59Z</dcterms:created>
  <dcterms:modified xsi:type="dcterms:W3CDTF">2019-02-23T15:27:14Z</dcterms:modified>
</cp:coreProperties>
</file>