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756" r:id="rId1"/>
  </p:sldMasterIdLst>
  <p:notesMasterIdLst>
    <p:notesMasterId r:id="rId16"/>
  </p:notesMasterIdLst>
  <p:sldIdLst>
    <p:sldId id="256" r:id="rId2"/>
    <p:sldId id="257" r:id="rId3"/>
    <p:sldId id="259" r:id="rId4"/>
    <p:sldId id="260" r:id="rId5"/>
    <p:sldId id="261" r:id="rId6"/>
    <p:sldId id="263" r:id="rId7"/>
    <p:sldId id="268" r:id="rId8"/>
    <p:sldId id="267" r:id="rId9"/>
    <p:sldId id="262" r:id="rId10"/>
    <p:sldId id="269" r:id="rId11"/>
    <p:sldId id="270" r:id="rId12"/>
    <p:sldId id="264" r:id="rId13"/>
    <p:sldId id="265" r:id="rId14"/>
    <p:sldId id="266" r:id="rId1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114" y="22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01.06.2021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01.06.2021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01.06.2021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01.06.2021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01.06.2021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01.06.2021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01.06.2021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01.06.2021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01.06.2021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01.06.2021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01.06.2021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01.06.2021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01.06.2021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Financial</a:t>
            </a:r>
            <a:r>
              <a:rPr lang="cs-CZ" dirty="0" smtClean="0"/>
              <a:t> </a:t>
            </a:r>
            <a:r>
              <a:rPr lang="cs-CZ" dirty="0" err="1" smtClean="0"/>
              <a:t>analysis</a:t>
            </a:r>
            <a:r>
              <a:rPr lang="cs-CZ" dirty="0" smtClean="0"/>
              <a:t> II</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smtClean="0"/>
              <a:t>Formula IN</a:t>
            </a:r>
            <a:r>
              <a:rPr lang="cs-CZ" sz="2400" dirty="0" smtClean="0"/>
              <a:t>01</a:t>
            </a:r>
            <a:endParaRPr lang="en-US" sz="2400" dirty="0"/>
          </a:p>
          <a:p>
            <a:r>
              <a:rPr lang="en-US" sz="2400" dirty="0" smtClean="0"/>
              <a:t>IN</a:t>
            </a:r>
            <a:r>
              <a:rPr lang="cs-CZ" sz="2400" dirty="0" smtClean="0"/>
              <a:t>01</a:t>
            </a:r>
            <a:r>
              <a:rPr lang="en-US" sz="2400" dirty="0" smtClean="0"/>
              <a:t> </a:t>
            </a:r>
            <a:r>
              <a:rPr lang="en-US" sz="2400" dirty="0"/>
              <a:t>=	</a:t>
            </a:r>
            <a:r>
              <a:rPr lang="en-US" sz="2400" dirty="0" smtClean="0"/>
              <a:t>0,13</a:t>
            </a:r>
            <a:r>
              <a:rPr lang="cs-CZ" sz="2400" dirty="0" smtClean="0"/>
              <a:t> </a:t>
            </a:r>
            <a:r>
              <a:rPr lang="en-US" sz="2400" dirty="0"/>
              <a:t>x	Total Assets / Debt</a:t>
            </a:r>
          </a:p>
          <a:p>
            <a:pPr marL="0" indent="0">
              <a:buNone/>
            </a:pPr>
            <a:r>
              <a:rPr lang="cs-CZ" sz="2400" dirty="0" smtClean="0"/>
              <a:t>+ </a:t>
            </a:r>
            <a:r>
              <a:rPr lang="en-US" sz="2400" dirty="0" smtClean="0"/>
              <a:t>0,04</a:t>
            </a:r>
            <a:r>
              <a:rPr lang="cs-CZ" sz="2400" dirty="0" smtClean="0"/>
              <a:t> * </a:t>
            </a:r>
            <a:r>
              <a:rPr lang="en-US" sz="2400" dirty="0" smtClean="0"/>
              <a:t> </a:t>
            </a:r>
            <a:r>
              <a:rPr lang="en-US" sz="2400" dirty="0"/>
              <a:t>EBIT /  Interest of debt </a:t>
            </a:r>
          </a:p>
          <a:p>
            <a:pPr marL="0" indent="0">
              <a:buNone/>
            </a:pPr>
            <a:r>
              <a:rPr lang="cs-CZ" sz="2400" dirty="0" smtClean="0"/>
              <a:t>+ </a:t>
            </a:r>
            <a:r>
              <a:rPr lang="en-US" sz="2400" dirty="0" smtClean="0"/>
              <a:t>3,92</a:t>
            </a:r>
            <a:r>
              <a:rPr lang="cs-CZ" sz="2400" dirty="0" smtClean="0"/>
              <a:t> * </a:t>
            </a:r>
            <a:r>
              <a:rPr lang="en-US" sz="2400" dirty="0"/>
              <a:t>EBIT / Total Assets </a:t>
            </a:r>
          </a:p>
          <a:p>
            <a:pPr marL="0" indent="0">
              <a:buNone/>
            </a:pPr>
            <a:r>
              <a:rPr lang="cs-CZ" sz="2400" dirty="0" smtClean="0"/>
              <a:t>+ </a:t>
            </a:r>
            <a:r>
              <a:rPr lang="en-US" sz="2400" dirty="0" smtClean="0"/>
              <a:t>0,21</a:t>
            </a:r>
            <a:r>
              <a:rPr lang="cs-CZ" sz="2400" dirty="0" smtClean="0"/>
              <a:t>  * </a:t>
            </a:r>
            <a:r>
              <a:rPr lang="en-US" sz="2400" dirty="0"/>
              <a:t>Sales / Total Assets </a:t>
            </a:r>
          </a:p>
          <a:p>
            <a:r>
              <a:rPr lang="cs-CZ" sz="2400" dirty="0" smtClean="0"/>
              <a:t>+ </a:t>
            </a:r>
            <a:r>
              <a:rPr lang="en-US" sz="2400" dirty="0" smtClean="0"/>
              <a:t>0,09</a:t>
            </a:r>
            <a:r>
              <a:rPr lang="cs-CZ" sz="2400" dirty="0" smtClean="0"/>
              <a:t> * </a:t>
            </a:r>
            <a:r>
              <a:rPr lang="en-US" sz="2400" dirty="0"/>
              <a:t>(Cash + Inventory + Receivables Securities) / </a:t>
            </a:r>
            <a:r>
              <a:rPr lang="en-US" sz="2400" dirty="0" smtClean="0"/>
              <a:t>Current </a:t>
            </a:r>
            <a:r>
              <a:rPr lang="en-US" sz="2400" dirty="0"/>
              <a:t>Liabilities)</a:t>
            </a:r>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dirty="0"/>
          </a:p>
        </p:txBody>
      </p:sp>
    </p:spTree>
    <p:extLst>
      <p:ext uri="{BB962C8B-B14F-4D97-AF65-F5344CB8AC3E}">
        <p14:creationId xmlns:p14="http://schemas.microsoft.com/office/powerpoint/2010/main" val="10874509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err="1" smtClean="0"/>
              <a:t>Evaluation</a:t>
            </a:r>
            <a:endParaRPr lang="cs-CZ" dirty="0" smtClean="0"/>
          </a:p>
          <a:p>
            <a:endParaRPr lang="cs-CZ"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graphicFrame>
        <p:nvGraphicFramePr>
          <p:cNvPr id="7" name="Tabulka 6"/>
          <p:cNvGraphicFramePr>
            <a:graphicFrameLocks noGrp="1"/>
          </p:cNvGraphicFramePr>
          <p:nvPr>
            <p:extLst>
              <p:ext uri="{D42A27DB-BD31-4B8C-83A1-F6EECF244321}">
                <p14:modId xmlns:p14="http://schemas.microsoft.com/office/powerpoint/2010/main" val="2983681511"/>
              </p:ext>
            </p:extLst>
          </p:nvPr>
        </p:nvGraphicFramePr>
        <p:xfrm>
          <a:off x="534988" y="2201357"/>
          <a:ext cx="9623424" cy="2537460"/>
        </p:xfrm>
        <a:graphic>
          <a:graphicData uri="http://schemas.openxmlformats.org/drawingml/2006/table">
            <a:tbl>
              <a:tblPr>
                <a:tableStyleId>{5C22544A-7EE6-4342-B048-85BDC9FD1C3A}</a:tableStyleId>
              </a:tblPr>
              <a:tblGrid>
                <a:gridCol w="4811712">
                  <a:extLst>
                    <a:ext uri="{9D8B030D-6E8A-4147-A177-3AD203B41FA5}">
                      <a16:colId xmlns:a16="http://schemas.microsoft.com/office/drawing/2014/main" val="689716810"/>
                    </a:ext>
                  </a:extLst>
                </a:gridCol>
                <a:gridCol w="4811712">
                  <a:extLst>
                    <a:ext uri="{9D8B030D-6E8A-4147-A177-3AD203B41FA5}">
                      <a16:colId xmlns:a16="http://schemas.microsoft.com/office/drawing/2014/main" val="500923798"/>
                    </a:ext>
                  </a:extLst>
                </a:gridCol>
              </a:tblGrid>
              <a:tr h="247650">
                <a:tc>
                  <a:txBody>
                    <a:bodyPr/>
                    <a:lstStyle/>
                    <a:p>
                      <a:pPr algn="ctr">
                        <a:lnSpc>
                          <a:spcPct val="150000"/>
                        </a:lnSpc>
                        <a:spcBef>
                          <a:spcPts val="600"/>
                        </a:spcBef>
                        <a:spcAft>
                          <a:spcPts val="600"/>
                        </a:spcAft>
                      </a:pPr>
                      <a:r>
                        <a:rPr lang="cs-CZ" sz="2400" dirty="0" smtClean="0">
                          <a:effectLst/>
                        </a:rPr>
                        <a:t>IN01</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tc>
                  <a:txBody>
                    <a:bodyPr/>
                    <a:lstStyle/>
                    <a:p>
                      <a:pPr algn="ctr">
                        <a:lnSpc>
                          <a:spcPct val="150000"/>
                        </a:lnSpc>
                        <a:spcBef>
                          <a:spcPts val="600"/>
                        </a:spcBef>
                        <a:spcAft>
                          <a:spcPts val="600"/>
                        </a:spcAft>
                      </a:pPr>
                      <a:r>
                        <a:rPr lang="en-US" sz="2400" kern="1200" dirty="0" smtClean="0">
                          <a:solidFill>
                            <a:schemeClr val="dk1"/>
                          </a:solidFill>
                          <a:effectLst/>
                          <a:latin typeface="+mn-lt"/>
                          <a:ea typeface="+mn-ea"/>
                          <a:cs typeface="+mn-cs"/>
                        </a:rPr>
                        <a:t>Value of company</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extLst>
                  <a:ext uri="{0D108BD9-81ED-4DB2-BD59-A6C34878D82A}">
                    <a16:rowId xmlns:a16="http://schemas.microsoft.com/office/drawing/2014/main" val="1278836928"/>
                  </a:ext>
                </a:extLst>
              </a:tr>
              <a:tr h="704850">
                <a:tc>
                  <a:txBody>
                    <a:bodyPr/>
                    <a:lstStyle/>
                    <a:p>
                      <a:pPr algn="ctr">
                        <a:lnSpc>
                          <a:spcPct val="150000"/>
                        </a:lnSpc>
                        <a:spcBef>
                          <a:spcPts val="600"/>
                        </a:spcBef>
                        <a:spcAft>
                          <a:spcPts val="600"/>
                        </a:spcAft>
                      </a:pPr>
                      <a:r>
                        <a:rPr lang="en-US" sz="2400" kern="1200" dirty="0" smtClean="0">
                          <a:solidFill>
                            <a:schemeClr val="dk1"/>
                          </a:solidFill>
                          <a:effectLst/>
                          <a:latin typeface="+mn-lt"/>
                          <a:ea typeface="+mn-ea"/>
                          <a:cs typeface="+mn-cs"/>
                        </a:rPr>
                        <a:t>less than 0,75</a:t>
                      </a:r>
                    </a:p>
                    <a:p>
                      <a:pPr algn="ctr">
                        <a:lnSpc>
                          <a:spcPct val="150000"/>
                        </a:lnSpc>
                        <a:spcBef>
                          <a:spcPts val="600"/>
                        </a:spcBef>
                        <a:spcAft>
                          <a:spcPts val="600"/>
                        </a:spcAft>
                      </a:pPr>
                      <a:r>
                        <a:rPr lang="en-US" sz="2400" kern="1200" dirty="0" smtClean="0">
                          <a:solidFill>
                            <a:schemeClr val="dk1"/>
                          </a:solidFill>
                          <a:effectLst/>
                          <a:latin typeface="+mn-lt"/>
                          <a:ea typeface="+mn-ea"/>
                          <a:cs typeface="+mn-cs"/>
                        </a:rPr>
                        <a:t>greater than 0,75 but less than 1,75</a:t>
                      </a:r>
                    </a:p>
                    <a:p>
                      <a:pPr algn="ctr">
                        <a:lnSpc>
                          <a:spcPct val="150000"/>
                        </a:lnSpc>
                        <a:spcBef>
                          <a:spcPts val="600"/>
                        </a:spcBef>
                        <a:spcAft>
                          <a:spcPts val="600"/>
                        </a:spcAft>
                      </a:pPr>
                      <a:r>
                        <a:rPr lang="en-US" sz="2400" kern="1200" dirty="0" smtClean="0">
                          <a:solidFill>
                            <a:schemeClr val="dk1"/>
                          </a:solidFill>
                          <a:effectLst/>
                          <a:latin typeface="+mn-lt"/>
                          <a:ea typeface="+mn-ea"/>
                          <a:cs typeface="+mn-cs"/>
                        </a:rPr>
                        <a:t>greater than 1,75</a:t>
                      </a:r>
                    </a:p>
                  </a:txBody>
                  <a:tcPr marL="9525" marR="9525" marT="9525" marB="9525" anchor="ctr">
                    <a:solidFill>
                      <a:schemeClr val="tx2"/>
                    </a:solidFill>
                  </a:tcPr>
                </a:tc>
                <a:tc>
                  <a:txBody>
                    <a:bodyPr/>
                    <a:lstStyle/>
                    <a:p>
                      <a:pPr algn="ctr">
                        <a:lnSpc>
                          <a:spcPct val="150000"/>
                        </a:lnSpc>
                        <a:spcBef>
                          <a:spcPts val="600"/>
                        </a:spcBef>
                        <a:spcAft>
                          <a:spcPts val="600"/>
                        </a:spcAft>
                      </a:pPr>
                      <a:r>
                        <a:rPr lang="en-US" sz="2400" kern="1200" dirty="0" smtClean="0">
                          <a:solidFill>
                            <a:schemeClr val="dk1"/>
                          </a:solidFill>
                          <a:effectLst/>
                          <a:latin typeface="+mn-lt"/>
                          <a:ea typeface="+mn-ea"/>
                          <a:cs typeface="+mn-cs"/>
                        </a:rPr>
                        <a:t>Decline rate</a:t>
                      </a:r>
                      <a:br>
                        <a:rPr lang="en-US" sz="2400" kern="1200" dirty="0" smtClean="0">
                          <a:solidFill>
                            <a:schemeClr val="dk1"/>
                          </a:solidFill>
                          <a:effectLst/>
                          <a:latin typeface="+mn-lt"/>
                          <a:ea typeface="+mn-ea"/>
                          <a:cs typeface="+mn-cs"/>
                        </a:rPr>
                      </a:br>
                      <a:r>
                        <a:rPr lang="en-US" sz="2400" kern="1200" dirty="0" smtClean="0">
                          <a:solidFill>
                            <a:schemeClr val="dk1"/>
                          </a:solidFill>
                          <a:effectLst/>
                          <a:latin typeface="+mn-lt"/>
                          <a:ea typeface="+mn-ea"/>
                          <a:cs typeface="+mn-cs"/>
                        </a:rPr>
                        <a:t>Unspecified situation</a:t>
                      </a:r>
                      <a:br>
                        <a:rPr lang="en-US" sz="2400" kern="1200" dirty="0" smtClean="0">
                          <a:solidFill>
                            <a:schemeClr val="dk1"/>
                          </a:solidFill>
                          <a:effectLst/>
                          <a:latin typeface="+mn-lt"/>
                          <a:ea typeface="+mn-ea"/>
                          <a:cs typeface="+mn-cs"/>
                        </a:rPr>
                      </a:br>
                      <a:r>
                        <a:rPr lang="en-US" sz="2400" kern="1200" dirty="0" smtClean="0">
                          <a:solidFill>
                            <a:schemeClr val="dk1"/>
                          </a:solidFill>
                          <a:effectLst/>
                          <a:latin typeface="+mn-lt"/>
                          <a:ea typeface="+mn-ea"/>
                          <a:cs typeface="+mn-cs"/>
                        </a:rPr>
                        <a:t>Increase rate</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bg1"/>
                    </a:solidFill>
                  </a:tcPr>
                </a:tc>
                <a:extLst>
                  <a:ext uri="{0D108BD9-81ED-4DB2-BD59-A6C34878D82A}">
                    <a16:rowId xmlns:a16="http://schemas.microsoft.com/office/drawing/2014/main" val="3863742862"/>
                  </a:ext>
                </a:extLst>
              </a:tr>
            </a:tbl>
          </a:graphicData>
        </a:graphic>
      </p:graphicFrame>
    </p:spTree>
    <p:extLst>
      <p:ext uri="{BB962C8B-B14F-4D97-AF65-F5344CB8AC3E}">
        <p14:creationId xmlns:p14="http://schemas.microsoft.com/office/powerpoint/2010/main" val="17414240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a:t>II. </a:t>
            </a:r>
            <a:r>
              <a:rPr lang="en-US" b="1" dirty="0"/>
              <a:t>Calculation </a:t>
            </a:r>
            <a:r>
              <a:rPr lang="en-US" b="1" dirty="0"/>
              <a:t>of change of profitability</a:t>
            </a:r>
          </a:p>
          <a:p>
            <a:pPr marL="0" indent="0">
              <a:buNone/>
            </a:pPr>
            <a:r>
              <a:rPr lang="en-US" sz="2400" dirty="0"/>
              <a:t>1	Du Pont Return on Assets.</a:t>
            </a:r>
          </a:p>
          <a:p>
            <a:pPr marL="0" indent="0">
              <a:buNone/>
            </a:pPr>
            <a:r>
              <a:rPr lang="cs-CZ" sz="2400" dirty="0" err="1" smtClean="0"/>
              <a:t>It</a:t>
            </a:r>
            <a:r>
              <a:rPr lang="cs-CZ" sz="2400" dirty="0" smtClean="0"/>
              <a:t> </a:t>
            </a:r>
            <a:r>
              <a:rPr lang="en-US" sz="2400" dirty="0" smtClean="0"/>
              <a:t>is </a:t>
            </a:r>
            <a:r>
              <a:rPr lang="en-US" sz="2400" dirty="0"/>
              <a:t>a combination of financial ratios in a series to evaluate investment return. The benefit of the method is that it provides an understanding of how the company generates its return.</a:t>
            </a:r>
          </a:p>
          <a:p>
            <a:pPr marL="0" indent="0">
              <a:buNone/>
            </a:pPr>
            <a:r>
              <a:rPr lang="en-US" sz="2400" dirty="0" smtClean="0"/>
              <a:t>Formula</a:t>
            </a:r>
            <a:endParaRPr lang="en-US" sz="2400" dirty="0"/>
          </a:p>
          <a:p>
            <a:r>
              <a:rPr lang="en-US" sz="2400" dirty="0"/>
              <a:t>Net Income </a:t>
            </a:r>
            <a:r>
              <a:rPr lang="cs-CZ" sz="2400" dirty="0" smtClean="0"/>
              <a:t>/</a:t>
            </a:r>
            <a:r>
              <a:rPr lang="en-US" sz="2400" dirty="0" smtClean="0"/>
              <a:t>Sales</a:t>
            </a:r>
            <a:r>
              <a:rPr lang="en-US" sz="2400" dirty="0"/>
              <a:t>	</a:t>
            </a:r>
            <a:r>
              <a:rPr lang="en-US" sz="2400" dirty="0" smtClean="0"/>
              <a:t>x</a:t>
            </a:r>
            <a:r>
              <a:rPr lang="cs-CZ" sz="2400" dirty="0" smtClean="0"/>
              <a:t> </a:t>
            </a:r>
            <a:r>
              <a:rPr lang="en-US" sz="2400" dirty="0" smtClean="0"/>
              <a:t>Sales</a:t>
            </a:r>
            <a:r>
              <a:rPr lang="cs-CZ" sz="2400" dirty="0" smtClean="0"/>
              <a:t>/</a:t>
            </a:r>
            <a:r>
              <a:rPr lang="en-US" sz="2400" dirty="0" smtClean="0"/>
              <a:t>Assets</a:t>
            </a:r>
            <a:r>
              <a:rPr lang="en-US" sz="2400" dirty="0"/>
              <a:t>	</a:t>
            </a:r>
            <a:r>
              <a:rPr lang="en-US" sz="2400" dirty="0" err="1" smtClean="0"/>
              <a:t>xAssets</a:t>
            </a:r>
            <a:r>
              <a:rPr lang="cs-CZ" sz="2400" dirty="0" smtClean="0"/>
              <a:t> /</a:t>
            </a:r>
            <a:r>
              <a:rPr lang="en-US" sz="2400" dirty="0" smtClean="0"/>
              <a:t>Equity</a:t>
            </a:r>
            <a:r>
              <a:rPr lang="en-US" sz="2400" dirty="0"/>
              <a:t>	=	Net </a:t>
            </a:r>
            <a:r>
              <a:rPr lang="en-US" sz="2400" dirty="0" smtClean="0"/>
              <a:t>Income</a:t>
            </a:r>
            <a:r>
              <a:rPr lang="cs-CZ" sz="2400" dirty="0" smtClean="0"/>
              <a:t>/</a:t>
            </a:r>
            <a:r>
              <a:rPr lang="en-US" sz="2400" dirty="0" smtClean="0"/>
              <a:t>Equity</a:t>
            </a:r>
            <a:endParaRPr lang="en-US" sz="24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17212280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lvl="1" indent="0">
              <a:buNone/>
            </a:pPr>
            <a:r>
              <a:rPr lang="cs-CZ" sz="3200" b="1" dirty="0" smtClean="0"/>
              <a:t>III. </a:t>
            </a:r>
            <a:r>
              <a:rPr lang="en-US" sz="3200" b="1" dirty="0" smtClean="0"/>
              <a:t>Models </a:t>
            </a:r>
            <a:r>
              <a:rPr lang="en-US" sz="3200" b="1" dirty="0"/>
              <a:t>based on Added Value </a:t>
            </a:r>
            <a:endParaRPr lang="cs-CZ" sz="3200" b="1" dirty="0"/>
          </a:p>
          <a:p>
            <a:pPr lvl="2"/>
            <a:r>
              <a:rPr lang="en-US" b="1" dirty="0"/>
              <a:t>Economic Value Added = EVA</a:t>
            </a:r>
            <a:endParaRPr lang="cs-CZ" b="1" dirty="0"/>
          </a:p>
          <a:p>
            <a:pPr marL="0" indent="0">
              <a:buNone/>
            </a:pPr>
            <a:r>
              <a:rPr lang="en-US" sz="2400" dirty="0"/>
              <a:t>EVA is a performance metric that calculates the creation of shareholder value.  It is difference from traditional financial performance metrics such as net profit and EPS. EVA is the calculation of what profits remain after the costs of a company's capital (both debt and equity) are deducted from operating profit.  </a:t>
            </a:r>
            <a:endParaRPr lang="cs-CZ" sz="2400" dirty="0"/>
          </a:p>
          <a:p>
            <a:pPr lvl="0"/>
            <a:r>
              <a:rPr lang="en-US" sz="2400" dirty="0"/>
              <a:t>Formula</a:t>
            </a:r>
            <a:endParaRPr lang="cs-CZ" sz="2400" dirty="0"/>
          </a:p>
          <a:p>
            <a:pPr marL="0" indent="0">
              <a:buNone/>
            </a:pPr>
            <a:r>
              <a:rPr lang="cs-CZ" sz="2400" dirty="0" smtClean="0"/>
              <a:t>EVA</a:t>
            </a:r>
            <a:r>
              <a:rPr lang="en-US" sz="2400" dirty="0" smtClean="0"/>
              <a:t>= </a:t>
            </a:r>
            <a:r>
              <a:rPr lang="en-US" sz="2400" dirty="0"/>
              <a:t>Net Operating Profit After Taxes (NOPAT) - (Capital * Cost of Capital) </a:t>
            </a:r>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38674275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smtClean="0"/>
              <a:t>Market </a:t>
            </a:r>
            <a:r>
              <a:rPr lang="en-US" sz="2400" dirty="0"/>
              <a:t>Value Added = </a:t>
            </a:r>
            <a:r>
              <a:rPr lang="cs-CZ" sz="2400" dirty="0" smtClean="0"/>
              <a:t>M</a:t>
            </a:r>
            <a:r>
              <a:rPr lang="en-US" sz="2400" dirty="0" smtClean="0"/>
              <a:t>VA</a:t>
            </a:r>
            <a:endParaRPr lang="en-US" sz="2400" dirty="0"/>
          </a:p>
          <a:p>
            <a:r>
              <a:rPr lang="en-US" sz="2400" dirty="0"/>
              <a:t>MVA is the difference between the market value of a company (both equity and debt) and the capital contributed by investors. </a:t>
            </a:r>
          </a:p>
          <a:p>
            <a:r>
              <a:rPr lang="en-US" sz="2400" dirty="0"/>
              <a:t>MVA is the difference between what investors have contributed and what they could get by selling at today's prices. If MVA is positive, it means that the company has increased the value of the capital entrusted to it, thus, creating shareholder wealth. If MVA is negative, the company has destroyed wealth.</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1446664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914400" lvl="2" indent="0">
              <a:buNone/>
            </a:pPr>
            <a:r>
              <a:rPr lang="cs-CZ" sz="3200" b="1" dirty="0" smtClean="0"/>
              <a:t>I. </a:t>
            </a:r>
            <a:r>
              <a:rPr lang="en-GB" sz="3200" b="1" dirty="0" smtClean="0"/>
              <a:t>Models </a:t>
            </a:r>
            <a:r>
              <a:rPr lang="en-GB" sz="3200" b="1" dirty="0"/>
              <a:t>of prediction bankruptcy</a:t>
            </a:r>
            <a:endParaRPr lang="cs-CZ" sz="3200" b="1" dirty="0"/>
          </a:p>
          <a:p>
            <a:r>
              <a:rPr lang="en-GB" sz="2400" b="1" dirty="0"/>
              <a:t>Altman Z-Score</a:t>
            </a:r>
            <a:endParaRPr lang="cs-CZ" sz="2400" dirty="0"/>
          </a:p>
          <a:p>
            <a:r>
              <a:rPr lang="en-GB" sz="2400" dirty="0"/>
              <a:t>The Z-score model is a quantitative model developed in 1968 by Edward Altman to predict bankruptcy (financial distress) of a business, using a blend of the traditional financial ratios and a statistical method known as multiple discriminant analysis.</a:t>
            </a:r>
            <a:endParaRPr lang="cs-CZ" sz="2400" dirty="0"/>
          </a:p>
          <a:p>
            <a:r>
              <a:rPr lang="en-GB" sz="2400" dirty="0"/>
              <a:t>The Z-score is known to be about 90% accurate in forecasting business failure one year into the future and about 80% accurate in forecasting it two years into the future.</a:t>
            </a:r>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2307524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smtClean="0"/>
              <a:t>Formula</a:t>
            </a:r>
            <a:endParaRPr lang="en-US" sz="2400" dirty="0"/>
          </a:p>
          <a:p>
            <a:pPr marL="0" indent="0" algn="ctr">
              <a:buNone/>
            </a:pPr>
            <a:r>
              <a:rPr lang="en-US" sz="2400" dirty="0"/>
              <a:t>Z =	</a:t>
            </a:r>
            <a:r>
              <a:rPr lang="en-US" sz="2400" dirty="0" smtClean="0"/>
              <a:t>1.2</a:t>
            </a:r>
            <a:r>
              <a:rPr lang="cs-CZ" sz="2400" dirty="0" smtClean="0"/>
              <a:t> * X1+ </a:t>
            </a:r>
            <a:r>
              <a:rPr lang="en-US" sz="2400" dirty="0" smtClean="0"/>
              <a:t>+1.4</a:t>
            </a:r>
            <a:r>
              <a:rPr lang="cs-CZ" sz="2400" dirty="0" smtClean="0"/>
              <a:t>*X2 </a:t>
            </a:r>
            <a:r>
              <a:rPr lang="en-US" sz="2400" dirty="0" smtClean="0"/>
              <a:t>+0.6</a:t>
            </a:r>
            <a:r>
              <a:rPr lang="cs-CZ" sz="2400" dirty="0" smtClean="0"/>
              <a:t>* X3 + </a:t>
            </a:r>
            <a:r>
              <a:rPr lang="en-US" sz="2400" dirty="0" smtClean="0"/>
              <a:t>+0.999</a:t>
            </a:r>
            <a:r>
              <a:rPr lang="cs-CZ" sz="2400" dirty="0" smtClean="0"/>
              <a:t>* X4 + 3</a:t>
            </a:r>
            <a:r>
              <a:rPr lang="en-US" sz="2400" dirty="0" smtClean="0"/>
              <a:t>.3</a:t>
            </a:r>
            <a:r>
              <a:rPr lang="en-US" sz="2400" dirty="0"/>
              <a:t>	</a:t>
            </a:r>
            <a:r>
              <a:rPr lang="cs-CZ" sz="2400" dirty="0" smtClean="0"/>
              <a:t>* X5</a:t>
            </a:r>
            <a:endParaRPr lang="en-US" sz="2400" dirty="0"/>
          </a:p>
          <a:p>
            <a:pPr marL="0" indent="0">
              <a:buNone/>
            </a:pPr>
            <a:r>
              <a:rPr lang="cs-CZ" sz="2400" dirty="0" smtClean="0"/>
              <a:t>X1 = </a:t>
            </a:r>
            <a:r>
              <a:rPr lang="en-US" sz="2400" dirty="0" smtClean="0"/>
              <a:t>Working </a:t>
            </a:r>
            <a:r>
              <a:rPr lang="en-US" sz="2400" dirty="0"/>
              <a:t>Capital / Total </a:t>
            </a:r>
            <a:r>
              <a:rPr lang="en-US" sz="2400" dirty="0" smtClean="0"/>
              <a:t>Assets</a:t>
            </a:r>
            <a:endParaRPr lang="en-US" sz="2400" dirty="0"/>
          </a:p>
          <a:p>
            <a:pPr marL="0" indent="0">
              <a:buNone/>
            </a:pPr>
            <a:r>
              <a:rPr lang="cs-CZ" sz="2400" dirty="0" smtClean="0"/>
              <a:t>X2 = </a:t>
            </a:r>
            <a:r>
              <a:rPr lang="en-US" sz="2400" dirty="0" smtClean="0"/>
              <a:t>Retained </a:t>
            </a:r>
            <a:r>
              <a:rPr lang="en-US" sz="2400" dirty="0"/>
              <a:t>Earnings / Total </a:t>
            </a:r>
            <a:r>
              <a:rPr lang="en-US" sz="2400" dirty="0" smtClean="0"/>
              <a:t>Assets</a:t>
            </a:r>
            <a:endParaRPr lang="en-US" sz="2400" dirty="0"/>
          </a:p>
          <a:p>
            <a:pPr marL="0" indent="0">
              <a:buNone/>
            </a:pPr>
            <a:r>
              <a:rPr lang="cs-CZ" sz="2400" dirty="0" smtClean="0"/>
              <a:t>X3 = </a:t>
            </a:r>
            <a:r>
              <a:rPr lang="en-US" sz="2400" dirty="0" smtClean="0"/>
              <a:t>Market </a:t>
            </a:r>
            <a:r>
              <a:rPr lang="en-US" sz="2400" dirty="0"/>
              <a:t>Value of Equity / Book Value of </a:t>
            </a:r>
            <a:r>
              <a:rPr lang="en-US" sz="2400" dirty="0" smtClean="0"/>
              <a:t>Debt</a:t>
            </a:r>
            <a:endParaRPr lang="en-US" sz="2400" dirty="0"/>
          </a:p>
          <a:p>
            <a:pPr marL="0" indent="0">
              <a:buNone/>
            </a:pPr>
            <a:r>
              <a:rPr lang="cs-CZ" sz="2400" dirty="0" smtClean="0"/>
              <a:t>X4 = </a:t>
            </a:r>
            <a:r>
              <a:rPr lang="en-US" sz="2400" dirty="0" smtClean="0"/>
              <a:t>Sales </a:t>
            </a:r>
            <a:r>
              <a:rPr lang="en-US" sz="2400" dirty="0"/>
              <a:t>/ Total </a:t>
            </a:r>
            <a:r>
              <a:rPr lang="en-US" sz="2400" dirty="0" smtClean="0"/>
              <a:t>Assets</a:t>
            </a:r>
            <a:endParaRPr lang="en-US" sz="2400" dirty="0"/>
          </a:p>
          <a:p>
            <a:pPr marL="0" indent="0">
              <a:buNone/>
            </a:pPr>
            <a:r>
              <a:rPr lang="cs-CZ" sz="2400" dirty="0" smtClean="0"/>
              <a:t>X 5 = </a:t>
            </a:r>
            <a:r>
              <a:rPr lang="en-US" sz="2400" dirty="0" smtClean="0"/>
              <a:t>EBIT </a:t>
            </a:r>
            <a:r>
              <a:rPr lang="en-US" sz="2400" dirty="0"/>
              <a:t>/ Total </a:t>
            </a:r>
            <a:r>
              <a:rPr lang="en-US" sz="2400" dirty="0" smtClean="0"/>
              <a:t>Assets</a:t>
            </a:r>
            <a:endParaRPr lang="en-US" sz="24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16460217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err="1" smtClean="0"/>
              <a:t>Evaluation</a:t>
            </a:r>
            <a:endParaRPr lang="cs-CZ" dirty="0" smtClean="0"/>
          </a:p>
          <a:p>
            <a:endParaRPr lang="cs-CZ"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graphicFrame>
        <p:nvGraphicFramePr>
          <p:cNvPr id="7" name="Tabulka 6"/>
          <p:cNvGraphicFramePr>
            <a:graphicFrameLocks noGrp="1"/>
          </p:cNvGraphicFramePr>
          <p:nvPr>
            <p:extLst>
              <p:ext uri="{D42A27DB-BD31-4B8C-83A1-F6EECF244321}">
                <p14:modId xmlns:p14="http://schemas.microsoft.com/office/powerpoint/2010/main" val="2750220214"/>
              </p:ext>
            </p:extLst>
          </p:nvPr>
        </p:nvGraphicFramePr>
        <p:xfrm>
          <a:off x="534988" y="2201357"/>
          <a:ext cx="9623424" cy="2232660"/>
        </p:xfrm>
        <a:graphic>
          <a:graphicData uri="http://schemas.openxmlformats.org/drawingml/2006/table">
            <a:tbl>
              <a:tblPr>
                <a:tableStyleId>{5C22544A-7EE6-4342-B048-85BDC9FD1C3A}</a:tableStyleId>
              </a:tblPr>
              <a:tblGrid>
                <a:gridCol w="4811712">
                  <a:extLst>
                    <a:ext uri="{9D8B030D-6E8A-4147-A177-3AD203B41FA5}">
                      <a16:colId xmlns:a16="http://schemas.microsoft.com/office/drawing/2014/main" val="689716810"/>
                    </a:ext>
                  </a:extLst>
                </a:gridCol>
                <a:gridCol w="4811712">
                  <a:extLst>
                    <a:ext uri="{9D8B030D-6E8A-4147-A177-3AD203B41FA5}">
                      <a16:colId xmlns:a16="http://schemas.microsoft.com/office/drawing/2014/main" val="500923798"/>
                    </a:ext>
                  </a:extLst>
                </a:gridCol>
              </a:tblGrid>
              <a:tr h="247650">
                <a:tc>
                  <a:txBody>
                    <a:bodyPr/>
                    <a:lstStyle/>
                    <a:p>
                      <a:pPr algn="ctr">
                        <a:lnSpc>
                          <a:spcPct val="150000"/>
                        </a:lnSpc>
                        <a:spcBef>
                          <a:spcPts val="600"/>
                        </a:spcBef>
                        <a:spcAft>
                          <a:spcPts val="600"/>
                        </a:spcAft>
                      </a:pPr>
                      <a:r>
                        <a:rPr lang="en-GB" sz="2400" dirty="0">
                          <a:effectLst/>
                        </a:rPr>
                        <a:t>Z-score</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tc>
                  <a:txBody>
                    <a:bodyPr/>
                    <a:lstStyle/>
                    <a:p>
                      <a:pPr algn="ctr">
                        <a:lnSpc>
                          <a:spcPct val="150000"/>
                        </a:lnSpc>
                        <a:spcBef>
                          <a:spcPts val="600"/>
                        </a:spcBef>
                        <a:spcAft>
                          <a:spcPts val="600"/>
                        </a:spcAft>
                      </a:pPr>
                      <a:r>
                        <a:rPr lang="en-GB" sz="2400" dirty="0">
                          <a:effectLst/>
                        </a:rPr>
                        <a:t>Probability of Failure</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extLst>
                  <a:ext uri="{0D108BD9-81ED-4DB2-BD59-A6C34878D82A}">
                    <a16:rowId xmlns:a16="http://schemas.microsoft.com/office/drawing/2014/main" val="1278836928"/>
                  </a:ext>
                </a:extLst>
              </a:tr>
              <a:tr h="704850">
                <a:tc>
                  <a:txBody>
                    <a:bodyPr/>
                    <a:lstStyle/>
                    <a:p>
                      <a:pPr algn="ctr">
                        <a:lnSpc>
                          <a:spcPct val="150000"/>
                        </a:lnSpc>
                        <a:spcBef>
                          <a:spcPts val="600"/>
                        </a:spcBef>
                        <a:spcAft>
                          <a:spcPts val="600"/>
                        </a:spcAft>
                      </a:pPr>
                      <a:r>
                        <a:rPr lang="en-GB" sz="2400" dirty="0">
                          <a:effectLst/>
                        </a:rPr>
                        <a:t>less than 1.8</a:t>
                      </a:r>
                      <a:br>
                        <a:rPr lang="en-GB" sz="2400" dirty="0">
                          <a:effectLst/>
                        </a:rPr>
                      </a:br>
                      <a:r>
                        <a:rPr lang="en-GB" sz="2400" dirty="0">
                          <a:effectLst/>
                        </a:rPr>
                        <a:t>greater than 1.81 but less than 2.99</a:t>
                      </a:r>
                      <a:br>
                        <a:rPr lang="en-GB" sz="2400" dirty="0">
                          <a:effectLst/>
                        </a:rPr>
                      </a:br>
                      <a:r>
                        <a:rPr lang="en-GB" sz="2400" dirty="0">
                          <a:effectLst/>
                        </a:rPr>
                        <a:t>greater than 3.0</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tc>
                  <a:txBody>
                    <a:bodyPr/>
                    <a:lstStyle/>
                    <a:p>
                      <a:pPr algn="ctr">
                        <a:lnSpc>
                          <a:spcPct val="150000"/>
                        </a:lnSpc>
                        <a:spcBef>
                          <a:spcPts val="600"/>
                        </a:spcBef>
                        <a:spcAft>
                          <a:spcPts val="600"/>
                        </a:spcAft>
                      </a:pPr>
                      <a:r>
                        <a:rPr lang="en-GB" sz="2400" dirty="0">
                          <a:effectLst/>
                        </a:rPr>
                        <a:t>Very High</a:t>
                      </a:r>
                      <a:br>
                        <a:rPr lang="en-GB" sz="2400" dirty="0">
                          <a:effectLst/>
                        </a:rPr>
                      </a:br>
                      <a:r>
                        <a:rPr lang="en-GB" sz="2400" dirty="0">
                          <a:effectLst/>
                        </a:rPr>
                        <a:t>Not Sure</a:t>
                      </a:r>
                      <a:br>
                        <a:rPr lang="en-GB" sz="2400" dirty="0">
                          <a:effectLst/>
                        </a:rPr>
                      </a:br>
                      <a:r>
                        <a:rPr lang="en-GB" sz="2400" dirty="0">
                          <a:effectLst/>
                        </a:rPr>
                        <a:t>Unlikely</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bg1"/>
                    </a:solidFill>
                  </a:tcPr>
                </a:tc>
                <a:extLst>
                  <a:ext uri="{0D108BD9-81ED-4DB2-BD59-A6C34878D82A}">
                    <a16:rowId xmlns:a16="http://schemas.microsoft.com/office/drawing/2014/main" val="3863742862"/>
                  </a:ext>
                </a:extLst>
              </a:tr>
            </a:tbl>
          </a:graphicData>
        </a:graphic>
      </p:graphicFrame>
    </p:spTree>
    <p:extLst>
      <p:ext uri="{BB962C8B-B14F-4D97-AF65-F5344CB8AC3E}">
        <p14:creationId xmlns:p14="http://schemas.microsoft.com/office/powerpoint/2010/main" val="1396882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GB" sz="2400" b="1" dirty="0"/>
              <a:t>IN 95, IN 99, IN 01 </a:t>
            </a:r>
            <a:endParaRPr lang="cs-CZ" sz="2400" dirty="0"/>
          </a:p>
          <a:p>
            <a:r>
              <a:rPr lang="en-GB" sz="2400" dirty="0"/>
              <a:t>These scores were calculated by Mr. and Mrs. </a:t>
            </a:r>
            <a:r>
              <a:rPr lang="en-GB" sz="2400" dirty="0" err="1"/>
              <a:t>Neumaier</a:t>
            </a:r>
            <a:r>
              <a:rPr lang="en-GB" sz="2400" dirty="0"/>
              <a:t> from VŠE. They are applicable to evaluation of the Czech companies. </a:t>
            </a:r>
            <a:endParaRPr lang="cs-CZ" sz="2400" dirty="0"/>
          </a:p>
          <a:p>
            <a:r>
              <a:rPr lang="en-GB" sz="2400" dirty="0"/>
              <a:t>IN 95 is usually used to predict bankruptcy.  IN 97 is applicable to rating of prosperity. IN 01 is combination both of their.  </a:t>
            </a:r>
            <a:endParaRPr lang="cs-CZ" sz="24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21305977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dirty="0" smtClean="0"/>
              <a:t>IN95</a:t>
            </a:r>
          </a:p>
          <a:p>
            <a:r>
              <a:rPr lang="cs-CZ" sz="2400" dirty="0" err="1" smtClean="0"/>
              <a:t>Total</a:t>
            </a:r>
            <a:r>
              <a:rPr lang="cs-CZ" sz="2400" dirty="0" smtClean="0"/>
              <a:t> </a:t>
            </a:r>
            <a:r>
              <a:rPr lang="cs-CZ" sz="2400" dirty="0" err="1"/>
              <a:t>Assets</a:t>
            </a:r>
            <a:r>
              <a:rPr lang="cs-CZ" sz="2400" dirty="0"/>
              <a:t> / </a:t>
            </a:r>
            <a:r>
              <a:rPr lang="cs-CZ" sz="2400" dirty="0" err="1"/>
              <a:t>Debt</a:t>
            </a:r>
            <a:endParaRPr lang="cs-CZ" sz="2400" dirty="0"/>
          </a:p>
          <a:p>
            <a:r>
              <a:rPr lang="cs-CZ" sz="2400" dirty="0"/>
              <a:t>EBIT /  </a:t>
            </a:r>
            <a:r>
              <a:rPr lang="cs-CZ" sz="2400" dirty="0" err="1"/>
              <a:t>Interest</a:t>
            </a:r>
            <a:r>
              <a:rPr lang="cs-CZ" sz="2400" dirty="0"/>
              <a:t> </a:t>
            </a:r>
          </a:p>
          <a:p>
            <a:r>
              <a:rPr lang="cs-CZ" sz="2400" dirty="0"/>
              <a:t>EBIT / </a:t>
            </a:r>
            <a:r>
              <a:rPr lang="cs-CZ" sz="2400" dirty="0" err="1"/>
              <a:t>Total</a:t>
            </a:r>
            <a:r>
              <a:rPr lang="cs-CZ" sz="2400" dirty="0"/>
              <a:t> </a:t>
            </a:r>
            <a:r>
              <a:rPr lang="cs-CZ" sz="2400" dirty="0" err="1"/>
              <a:t>Assets</a:t>
            </a:r>
            <a:endParaRPr lang="cs-CZ" sz="2400" dirty="0"/>
          </a:p>
          <a:p>
            <a:r>
              <a:rPr lang="cs-CZ" sz="2400" dirty="0"/>
              <a:t>Sales / </a:t>
            </a:r>
            <a:r>
              <a:rPr lang="cs-CZ" sz="2400" dirty="0" err="1"/>
              <a:t>Total</a:t>
            </a:r>
            <a:r>
              <a:rPr lang="cs-CZ" sz="2400" dirty="0"/>
              <a:t> </a:t>
            </a:r>
            <a:r>
              <a:rPr lang="cs-CZ" sz="2400" dirty="0" err="1"/>
              <a:t>Assets</a:t>
            </a:r>
            <a:endParaRPr lang="cs-CZ" sz="2400" dirty="0"/>
          </a:p>
          <a:p>
            <a:r>
              <a:rPr lang="cs-CZ" sz="2400" dirty="0"/>
              <a:t>(Cash + </a:t>
            </a:r>
            <a:r>
              <a:rPr lang="cs-CZ" sz="2400" dirty="0" err="1"/>
              <a:t>Inventory</a:t>
            </a:r>
            <a:r>
              <a:rPr lang="cs-CZ" sz="2400" dirty="0"/>
              <a:t> + </a:t>
            </a:r>
            <a:r>
              <a:rPr lang="cs-CZ" sz="2400" dirty="0" err="1"/>
              <a:t>Receivables</a:t>
            </a:r>
            <a:r>
              <a:rPr lang="cs-CZ" sz="2400" dirty="0"/>
              <a:t> </a:t>
            </a:r>
            <a:r>
              <a:rPr lang="cs-CZ" sz="2400" dirty="0" err="1"/>
              <a:t>Securities</a:t>
            </a:r>
            <a:r>
              <a:rPr lang="cs-CZ" sz="2400" dirty="0"/>
              <a:t>) / </a:t>
            </a:r>
          </a:p>
          <a:p>
            <a:r>
              <a:rPr lang="cs-CZ" sz="2400" dirty="0" err="1"/>
              <a:t>Current</a:t>
            </a:r>
            <a:r>
              <a:rPr lang="cs-CZ" sz="2400" dirty="0"/>
              <a:t> </a:t>
            </a:r>
            <a:r>
              <a:rPr lang="cs-CZ" sz="2400" dirty="0" err="1"/>
              <a:t>Liabilities</a:t>
            </a:r>
            <a:endParaRPr lang="cs-CZ" sz="2400" dirty="0"/>
          </a:p>
          <a:p>
            <a:r>
              <a:rPr lang="cs-CZ" sz="2400" dirty="0" err="1"/>
              <a:t>Despicable</a:t>
            </a:r>
            <a:r>
              <a:rPr lang="cs-CZ" sz="2400" dirty="0"/>
              <a:t> </a:t>
            </a:r>
            <a:r>
              <a:rPr lang="cs-CZ" sz="2400" dirty="0" err="1"/>
              <a:t>Liabilities</a:t>
            </a:r>
            <a:r>
              <a:rPr lang="cs-CZ" sz="2400" dirty="0"/>
              <a:t>  / Sales </a:t>
            </a:r>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5724688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err="1" smtClean="0"/>
              <a:t>Evaluation</a:t>
            </a:r>
            <a:endParaRPr lang="cs-CZ" dirty="0" smtClean="0"/>
          </a:p>
          <a:p>
            <a:endParaRPr lang="cs-CZ"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graphicFrame>
        <p:nvGraphicFramePr>
          <p:cNvPr id="7" name="Tabulka 6"/>
          <p:cNvGraphicFramePr>
            <a:graphicFrameLocks noGrp="1"/>
          </p:cNvGraphicFramePr>
          <p:nvPr>
            <p:extLst>
              <p:ext uri="{D42A27DB-BD31-4B8C-83A1-F6EECF244321}">
                <p14:modId xmlns:p14="http://schemas.microsoft.com/office/powerpoint/2010/main" val="2751342897"/>
              </p:ext>
            </p:extLst>
          </p:nvPr>
        </p:nvGraphicFramePr>
        <p:xfrm>
          <a:off x="534988" y="2201357"/>
          <a:ext cx="9623424" cy="2385060"/>
        </p:xfrm>
        <a:graphic>
          <a:graphicData uri="http://schemas.openxmlformats.org/drawingml/2006/table">
            <a:tbl>
              <a:tblPr>
                <a:tableStyleId>{5C22544A-7EE6-4342-B048-85BDC9FD1C3A}</a:tableStyleId>
              </a:tblPr>
              <a:tblGrid>
                <a:gridCol w="4811712">
                  <a:extLst>
                    <a:ext uri="{9D8B030D-6E8A-4147-A177-3AD203B41FA5}">
                      <a16:colId xmlns:a16="http://schemas.microsoft.com/office/drawing/2014/main" val="689716810"/>
                    </a:ext>
                  </a:extLst>
                </a:gridCol>
                <a:gridCol w="4811712">
                  <a:extLst>
                    <a:ext uri="{9D8B030D-6E8A-4147-A177-3AD203B41FA5}">
                      <a16:colId xmlns:a16="http://schemas.microsoft.com/office/drawing/2014/main" val="500923798"/>
                    </a:ext>
                  </a:extLst>
                </a:gridCol>
              </a:tblGrid>
              <a:tr h="247650">
                <a:tc>
                  <a:txBody>
                    <a:bodyPr/>
                    <a:lstStyle/>
                    <a:p>
                      <a:pPr algn="ctr">
                        <a:lnSpc>
                          <a:spcPct val="150000"/>
                        </a:lnSpc>
                        <a:spcBef>
                          <a:spcPts val="600"/>
                        </a:spcBef>
                        <a:spcAft>
                          <a:spcPts val="600"/>
                        </a:spcAft>
                      </a:pPr>
                      <a:r>
                        <a:rPr lang="cs-CZ" sz="2400" dirty="0" smtClean="0">
                          <a:effectLst/>
                        </a:rPr>
                        <a:t>IN95</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tc>
                  <a:txBody>
                    <a:bodyPr/>
                    <a:lstStyle/>
                    <a:p>
                      <a:pPr algn="ctr">
                        <a:lnSpc>
                          <a:spcPct val="150000"/>
                        </a:lnSpc>
                        <a:spcBef>
                          <a:spcPts val="600"/>
                        </a:spcBef>
                        <a:spcAft>
                          <a:spcPts val="600"/>
                        </a:spcAft>
                      </a:pPr>
                      <a:r>
                        <a:rPr lang="en-US" sz="2400" kern="1200" dirty="0" smtClean="0">
                          <a:solidFill>
                            <a:schemeClr val="dk1"/>
                          </a:solidFill>
                          <a:effectLst/>
                          <a:latin typeface="+mn-lt"/>
                          <a:ea typeface="+mn-ea"/>
                          <a:cs typeface="+mn-cs"/>
                        </a:rPr>
                        <a:t>Healthy situation</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extLst>
                  <a:ext uri="{0D108BD9-81ED-4DB2-BD59-A6C34878D82A}">
                    <a16:rowId xmlns:a16="http://schemas.microsoft.com/office/drawing/2014/main" val="1278836928"/>
                  </a:ext>
                </a:extLst>
              </a:tr>
              <a:tr h="704850">
                <a:tc>
                  <a:txBody>
                    <a:bodyPr/>
                    <a:lstStyle/>
                    <a:p>
                      <a:pPr algn="ctr">
                        <a:lnSpc>
                          <a:spcPct val="150000"/>
                        </a:lnSpc>
                        <a:spcBef>
                          <a:spcPts val="600"/>
                        </a:spcBef>
                        <a:spcAft>
                          <a:spcPts val="600"/>
                        </a:spcAft>
                      </a:pPr>
                      <a:r>
                        <a:rPr lang="en-GB" sz="2400" dirty="0" smtClean="0">
                          <a:effectLst/>
                        </a:rPr>
                        <a:t>greater than </a:t>
                      </a:r>
                      <a:r>
                        <a:rPr lang="cs-CZ" sz="2400" dirty="0" smtClean="0">
                          <a:effectLst/>
                        </a:rPr>
                        <a:t>2</a:t>
                      </a:r>
                    </a:p>
                    <a:p>
                      <a:pPr algn="ctr">
                        <a:lnSpc>
                          <a:spcPct val="150000"/>
                        </a:lnSpc>
                        <a:spcBef>
                          <a:spcPts val="600"/>
                        </a:spcBef>
                        <a:spcAft>
                          <a:spcPts val="600"/>
                        </a:spcAft>
                      </a:pPr>
                      <a:r>
                        <a:rPr lang="cs-CZ" sz="2400" dirty="0" err="1" smtClean="0">
                          <a:effectLst/>
                        </a:rPr>
                        <a:t>gr</a:t>
                      </a:r>
                      <a:r>
                        <a:rPr lang="en-GB" sz="2400" dirty="0" smtClean="0">
                          <a:effectLst/>
                        </a:rPr>
                        <a:t>eater </a:t>
                      </a:r>
                      <a:r>
                        <a:rPr lang="en-GB" sz="2400" dirty="0">
                          <a:effectLst/>
                        </a:rPr>
                        <a:t>than </a:t>
                      </a:r>
                      <a:r>
                        <a:rPr lang="en-GB" sz="2400" dirty="0" smtClean="0">
                          <a:effectLst/>
                        </a:rPr>
                        <a:t>1 </a:t>
                      </a:r>
                      <a:r>
                        <a:rPr lang="en-GB" sz="2400" dirty="0">
                          <a:effectLst/>
                        </a:rPr>
                        <a:t>but less than </a:t>
                      </a:r>
                      <a:r>
                        <a:rPr lang="cs-CZ" sz="2400" dirty="0" smtClean="0">
                          <a:effectLst/>
                        </a:rPr>
                        <a:t>1</a:t>
                      </a:r>
                      <a:r>
                        <a:rPr lang="en-GB" sz="2400" dirty="0" smtClean="0">
                          <a:effectLst/>
                        </a:rPr>
                        <a:t>.99</a:t>
                      </a:r>
                      <a:r>
                        <a:rPr lang="en-GB" sz="2400" dirty="0">
                          <a:effectLst/>
                        </a:rPr>
                        <a:t/>
                      </a:r>
                      <a:br>
                        <a:rPr lang="en-GB" sz="2400" dirty="0">
                          <a:effectLst/>
                        </a:rPr>
                      </a:br>
                      <a:r>
                        <a:rPr lang="cs-CZ" sz="2400" dirty="0" err="1" smtClean="0">
                          <a:effectLst/>
                        </a:rPr>
                        <a:t>below</a:t>
                      </a:r>
                      <a:r>
                        <a:rPr lang="cs-CZ" sz="2400" dirty="0" smtClean="0">
                          <a:effectLst/>
                        </a:rPr>
                        <a:t> 1</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tc>
                  <a:txBody>
                    <a:bodyPr/>
                    <a:lstStyle/>
                    <a:p>
                      <a:pPr algn="ctr">
                        <a:lnSpc>
                          <a:spcPct val="150000"/>
                        </a:lnSpc>
                        <a:spcBef>
                          <a:spcPts val="600"/>
                        </a:spcBef>
                        <a:spcAft>
                          <a:spcPts val="600"/>
                        </a:spcAft>
                      </a:pPr>
                      <a:r>
                        <a:rPr lang="en-GB" sz="2400" dirty="0">
                          <a:effectLst/>
                        </a:rPr>
                        <a:t>Very High</a:t>
                      </a:r>
                      <a:br>
                        <a:rPr lang="en-GB" sz="2400" dirty="0">
                          <a:effectLst/>
                        </a:rPr>
                      </a:br>
                      <a:r>
                        <a:rPr lang="en-US" sz="2400" kern="1200" dirty="0" smtClean="0">
                          <a:solidFill>
                            <a:schemeClr val="dk1"/>
                          </a:solidFill>
                          <a:effectLst/>
                          <a:latin typeface="+mn-lt"/>
                          <a:ea typeface="+mn-ea"/>
                          <a:cs typeface="+mn-cs"/>
                        </a:rPr>
                        <a:t>Unspecified situation </a:t>
                      </a:r>
                      <a:endParaRPr lang="cs-CZ" sz="2400" kern="1200" dirty="0" smtClean="0">
                        <a:solidFill>
                          <a:schemeClr val="dk1"/>
                        </a:solidFill>
                        <a:effectLst/>
                        <a:latin typeface="+mn-lt"/>
                        <a:ea typeface="+mn-ea"/>
                        <a:cs typeface="+mn-cs"/>
                      </a:endParaRPr>
                    </a:p>
                    <a:p>
                      <a:pPr algn="ctr">
                        <a:lnSpc>
                          <a:spcPct val="150000"/>
                        </a:lnSpc>
                        <a:spcBef>
                          <a:spcPts val="600"/>
                        </a:spcBef>
                        <a:spcAft>
                          <a:spcPts val="600"/>
                        </a:spcAft>
                      </a:pPr>
                      <a:r>
                        <a:rPr lang="cs-CZ" sz="2400" kern="1200" dirty="0" err="1" smtClean="0">
                          <a:solidFill>
                            <a:schemeClr val="dk1"/>
                          </a:solidFill>
                          <a:effectLst/>
                          <a:latin typeface="+mn-lt"/>
                          <a:ea typeface="+mn-ea"/>
                          <a:cs typeface="+mn-cs"/>
                        </a:rPr>
                        <a:t>Low</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bg1"/>
                    </a:solidFill>
                  </a:tcPr>
                </a:tc>
                <a:extLst>
                  <a:ext uri="{0D108BD9-81ED-4DB2-BD59-A6C34878D82A}">
                    <a16:rowId xmlns:a16="http://schemas.microsoft.com/office/drawing/2014/main" val="3863742862"/>
                  </a:ext>
                </a:extLst>
              </a:tr>
            </a:tbl>
          </a:graphicData>
        </a:graphic>
      </p:graphicFrame>
    </p:spTree>
    <p:extLst>
      <p:ext uri="{BB962C8B-B14F-4D97-AF65-F5344CB8AC3E}">
        <p14:creationId xmlns:p14="http://schemas.microsoft.com/office/powerpoint/2010/main" val="11806550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smtClean="0"/>
              <a:t>Formula </a:t>
            </a:r>
            <a:r>
              <a:rPr lang="en-US" sz="2400" dirty="0"/>
              <a:t>IN99</a:t>
            </a:r>
          </a:p>
          <a:p>
            <a:r>
              <a:rPr lang="en-US" sz="2400" dirty="0"/>
              <a:t>IN99 =	</a:t>
            </a:r>
            <a:r>
              <a:rPr lang="cs-CZ" sz="2400" dirty="0" smtClean="0"/>
              <a:t>-0,017*</a:t>
            </a:r>
            <a:r>
              <a:rPr lang="en-US" sz="2400" dirty="0"/>
              <a:t>	Total Assets / </a:t>
            </a:r>
            <a:r>
              <a:rPr lang="en-US" sz="2400" dirty="0" smtClean="0"/>
              <a:t>Debt</a:t>
            </a:r>
            <a:endParaRPr lang="cs-CZ" sz="2400" dirty="0" smtClean="0"/>
          </a:p>
          <a:p>
            <a:pPr marL="0" indent="0">
              <a:buNone/>
            </a:pPr>
            <a:r>
              <a:rPr lang="cs-CZ" sz="2400" dirty="0" smtClean="0"/>
              <a:t>+ 4,573*</a:t>
            </a:r>
            <a:r>
              <a:rPr lang="en-US" sz="2400" dirty="0" smtClean="0"/>
              <a:t>EBIT </a:t>
            </a:r>
            <a:r>
              <a:rPr lang="en-US" sz="2400" dirty="0"/>
              <a:t>/ Total Assets </a:t>
            </a:r>
            <a:endParaRPr lang="cs-CZ" sz="2400" dirty="0" smtClean="0"/>
          </a:p>
          <a:p>
            <a:pPr marL="0" indent="0">
              <a:buNone/>
            </a:pPr>
            <a:r>
              <a:rPr lang="cs-CZ" sz="2400" dirty="0" smtClean="0"/>
              <a:t>+ 0,418*</a:t>
            </a:r>
            <a:r>
              <a:rPr lang="en-US" sz="2400" dirty="0" smtClean="0"/>
              <a:t>Sales </a:t>
            </a:r>
            <a:r>
              <a:rPr lang="en-US" sz="2400" dirty="0"/>
              <a:t>/ Total Assets </a:t>
            </a:r>
            <a:endParaRPr lang="cs-CZ" sz="2400" dirty="0" smtClean="0"/>
          </a:p>
          <a:p>
            <a:pPr marL="0" indent="0">
              <a:buNone/>
            </a:pPr>
            <a:r>
              <a:rPr lang="cs-CZ" sz="2400" dirty="0" smtClean="0"/>
              <a:t>+ 0,015* </a:t>
            </a:r>
            <a:r>
              <a:rPr lang="en-US" sz="2400" dirty="0" smtClean="0"/>
              <a:t>(</a:t>
            </a:r>
            <a:r>
              <a:rPr lang="en-US" sz="2400" dirty="0"/>
              <a:t>Cash + Inventory + Receivables Securities) / </a:t>
            </a:r>
            <a:r>
              <a:rPr lang="en-US" sz="2400" dirty="0" smtClean="0"/>
              <a:t>Current </a:t>
            </a:r>
            <a:r>
              <a:rPr lang="en-US" sz="2400" dirty="0"/>
              <a:t>Liabilities)</a:t>
            </a:r>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dirty="0"/>
          </a:p>
        </p:txBody>
      </p:sp>
    </p:spTree>
    <p:extLst>
      <p:ext uri="{BB962C8B-B14F-4D97-AF65-F5344CB8AC3E}">
        <p14:creationId xmlns:p14="http://schemas.microsoft.com/office/powerpoint/2010/main" val="41744461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err="1" smtClean="0"/>
              <a:t>Evaluation</a:t>
            </a:r>
            <a:endParaRPr lang="cs-CZ" dirty="0" smtClean="0"/>
          </a:p>
          <a:p>
            <a:endParaRPr lang="cs-CZ"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01.06.2021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graphicFrame>
        <p:nvGraphicFramePr>
          <p:cNvPr id="7" name="Tabulka 6"/>
          <p:cNvGraphicFramePr>
            <a:graphicFrameLocks noGrp="1"/>
          </p:cNvGraphicFramePr>
          <p:nvPr>
            <p:extLst>
              <p:ext uri="{D42A27DB-BD31-4B8C-83A1-F6EECF244321}">
                <p14:modId xmlns:p14="http://schemas.microsoft.com/office/powerpoint/2010/main" val="4281166540"/>
              </p:ext>
            </p:extLst>
          </p:nvPr>
        </p:nvGraphicFramePr>
        <p:xfrm>
          <a:off x="534988" y="2201357"/>
          <a:ext cx="9623424" cy="2232660"/>
        </p:xfrm>
        <a:graphic>
          <a:graphicData uri="http://schemas.openxmlformats.org/drawingml/2006/table">
            <a:tbl>
              <a:tblPr>
                <a:tableStyleId>{5C22544A-7EE6-4342-B048-85BDC9FD1C3A}</a:tableStyleId>
              </a:tblPr>
              <a:tblGrid>
                <a:gridCol w="4811712">
                  <a:extLst>
                    <a:ext uri="{9D8B030D-6E8A-4147-A177-3AD203B41FA5}">
                      <a16:colId xmlns:a16="http://schemas.microsoft.com/office/drawing/2014/main" val="689716810"/>
                    </a:ext>
                  </a:extLst>
                </a:gridCol>
                <a:gridCol w="4811712">
                  <a:extLst>
                    <a:ext uri="{9D8B030D-6E8A-4147-A177-3AD203B41FA5}">
                      <a16:colId xmlns:a16="http://schemas.microsoft.com/office/drawing/2014/main" val="500923798"/>
                    </a:ext>
                  </a:extLst>
                </a:gridCol>
              </a:tblGrid>
              <a:tr h="247650">
                <a:tc>
                  <a:txBody>
                    <a:bodyPr/>
                    <a:lstStyle/>
                    <a:p>
                      <a:pPr algn="ctr">
                        <a:lnSpc>
                          <a:spcPct val="150000"/>
                        </a:lnSpc>
                        <a:spcBef>
                          <a:spcPts val="600"/>
                        </a:spcBef>
                        <a:spcAft>
                          <a:spcPts val="600"/>
                        </a:spcAft>
                      </a:pPr>
                      <a:r>
                        <a:rPr lang="cs-CZ" sz="2400" dirty="0" smtClean="0">
                          <a:effectLst/>
                        </a:rPr>
                        <a:t>IN99</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tc>
                  <a:txBody>
                    <a:bodyPr/>
                    <a:lstStyle/>
                    <a:p>
                      <a:pPr algn="ctr">
                        <a:lnSpc>
                          <a:spcPct val="150000"/>
                        </a:lnSpc>
                        <a:spcBef>
                          <a:spcPts val="600"/>
                        </a:spcBef>
                        <a:spcAft>
                          <a:spcPts val="600"/>
                        </a:spcAft>
                      </a:pPr>
                      <a:r>
                        <a:rPr lang="en-US" sz="2400" kern="1200" dirty="0" smtClean="0">
                          <a:solidFill>
                            <a:schemeClr val="dk1"/>
                          </a:solidFill>
                          <a:effectLst/>
                          <a:latin typeface="+mn-lt"/>
                          <a:ea typeface="+mn-ea"/>
                          <a:cs typeface="+mn-cs"/>
                        </a:rPr>
                        <a:t>Value of company</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extLst>
                  <a:ext uri="{0D108BD9-81ED-4DB2-BD59-A6C34878D82A}">
                    <a16:rowId xmlns:a16="http://schemas.microsoft.com/office/drawing/2014/main" val="1278836928"/>
                  </a:ext>
                </a:extLst>
              </a:tr>
              <a:tr h="704850">
                <a:tc>
                  <a:txBody>
                    <a:bodyPr/>
                    <a:lstStyle/>
                    <a:p>
                      <a:pPr algn="ctr">
                        <a:lnSpc>
                          <a:spcPct val="150000"/>
                        </a:lnSpc>
                        <a:spcBef>
                          <a:spcPts val="600"/>
                        </a:spcBef>
                        <a:spcAft>
                          <a:spcPts val="600"/>
                        </a:spcAft>
                      </a:pPr>
                      <a:r>
                        <a:rPr lang="en-US" sz="2400" kern="1200" dirty="0" smtClean="0">
                          <a:solidFill>
                            <a:schemeClr val="dk1"/>
                          </a:solidFill>
                          <a:effectLst/>
                          <a:latin typeface="+mn-lt"/>
                          <a:ea typeface="+mn-ea"/>
                          <a:cs typeface="+mn-cs"/>
                        </a:rPr>
                        <a:t>less than 0,684</a:t>
                      </a:r>
                      <a:br>
                        <a:rPr lang="en-US" sz="2400" kern="1200" dirty="0" smtClean="0">
                          <a:solidFill>
                            <a:schemeClr val="dk1"/>
                          </a:solidFill>
                          <a:effectLst/>
                          <a:latin typeface="+mn-lt"/>
                          <a:ea typeface="+mn-ea"/>
                          <a:cs typeface="+mn-cs"/>
                        </a:rPr>
                      </a:br>
                      <a:r>
                        <a:rPr lang="en-US" sz="2400" kern="1200" dirty="0" smtClean="0">
                          <a:solidFill>
                            <a:schemeClr val="dk1"/>
                          </a:solidFill>
                          <a:effectLst/>
                          <a:latin typeface="+mn-lt"/>
                          <a:ea typeface="+mn-ea"/>
                          <a:cs typeface="+mn-cs"/>
                        </a:rPr>
                        <a:t>greater than but less than 2,07</a:t>
                      </a:r>
                      <a:br>
                        <a:rPr lang="en-US" sz="2400" kern="1200" dirty="0" smtClean="0">
                          <a:solidFill>
                            <a:schemeClr val="dk1"/>
                          </a:solidFill>
                          <a:effectLst/>
                          <a:latin typeface="+mn-lt"/>
                          <a:ea typeface="+mn-ea"/>
                          <a:cs typeface="+mn-cs"/>
                        </a:rPr>
                      </a:br>
                      <a:r>
                        <a:rPr lang="en-US" sz="2400" kern="1200" dirty="0" smtClean="0">
                          <a:solidFill>
                            <a:schemeClr val="dk1"/>
                          </a:solidFill>
                          <a:effectLst/>
                          <a:latin typeface="+mn-lt"/>
                          <a:ea typeface="+mn-ea"/>
                          <a:cs typeface="+mn-cs"/>
                        </a:rPr>
                        <a:t>greater than 2.07</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tx2"/>
                    </a:solidFill>
                  </a:tcPr>
                </a:tc>
                <a:tc>
                  <a:txBody>
                    <a:bodyPr/>
                    <a:lstStyle/>
                    <a:p>
                      <a:pPr algn="ctr">
                        <a:lnSpc>
                          <a:spcPct val="150000"/>
                        </a:lnSpc>
                        <a:spcBef>
                          <a:spcPts val="600"/>
                        </a:spcBef>
                        <a:spcAft>
                          <a:spcPts val="600"/>
                        </a:spcAft>
                      </a:pPr>
                      <a:r>
                        <a:rPr lang="en-US" sz="2400" kern="1200" dirty="0" smtClean="0">
                          <a:solidFill>
                            <a:schemeClr val="dk1"/>
                          </a:solidFill>
                          <a:effectLst/>
                          <a:latin typeface="+mn-lt"/>
                          <a:ea typeface="+mn-ea"/>
                          <a:cs typeface="+mn-cs"/>
                        </a:rPr>
                        <a:t>Decline rate</a:t>
                      </a:r>
                      <a:br>
                        <a:rPr lang="en-US" sz="2400" kern="1200" dirty="0" smtClean="0">
                          <a:solidFill>
                            <a:schemeClr val="dk1"/>
                          </a:solidFill>
                          <a:effectLst/>
                          <a:latin typeface="+mn-lt"/>
                          <a:ea typeface="+mn-ea"/>
                          <a:cs typeface="+mn-cs"/>
                        </a:rPr>
                      </a:br>
                      <a:r>
                        <a:rPr lang="en-US" sz="2400" kern="1200" dirty="0" smtClean="0">
                          <a:solidFill>
                            <a:schemeClr val="dk1"/>
                          </a:solidFill>
                          <a:effectLst/>
                          <a:latin typeface="+mn-lt"/>
                          <a:ea typeface="+mn-ea"/>
                          <a:cs typeface="+mn-cs"/>
                        </a:rPr>
                        <a:t>Unspecified situation</a:t>
                      </a:r>
                      <a:br>
                        <a:rPr lang="en-US" sz="2400" kern="1200" dirty="0" smtClean="0">
                          <a:solidFill>
                            <a:schemeClr val="dk1"/>
                          </a:solidFill>
                          <a:effectLst/>
                          <a:latin typeface="+mn-lt"/>
                          <a:ea typeface="+mn-ea"/>
                          <a:cs typeface="+mn-cs"/>
                        </a:rPr>
                      </a:br>
                      <a:r>
                        <a:rPr lang="en-US" sz="2400" kern="1200" dirty="0" smtClean="0">
                          <a:solidFill>
                            <a:schemeClr val="dk1"/>
                          </a:solidFill>
                          <a:effectLst/>
                          <a:latin typeface="+mn-lt"/>
                          <a:ea typeface="+mn-ea"/>
                          <a:cs typeface="+mn-cs"/>
                        </a:rPr>
                        <a:t>Increase rate</a:t>
                      </a:r>
                      <a:endParaRPr lang="cs-CZ" sz="2400" dirty="0">
                        <a:solidFill>
                          <a:srgbClr val="4F4F4F"/>
                        </a:solidFill>
                        <a:effectLst/>
                        <a:latin typeface="Clara Sans"/>
                        <a:ea typeface="Times New Roman" panose="02020603050405020304" pitchFamily="18" charset="0"/>
                        <a:cs typeface="Times New Roman" panose="02020603050405020304" pitchFamily="18" charset="0"/>
                      </a:endParaRPr>
                    </a:p>
                  </a:txBody>
                  <a:tcPr marL="9525" marR="9525" marT="9525" marB="9525" anchor="ctr">
                    <a:solidFill>
                      <a:schemeClr val="bg1"/>
                    </a:solidFill>
                  </a:tcPr>
                </a:tc>
                <a:extLst>
                  <a:ext uri="{0D108BD9-81ED-4DB2-BD59-A6C34878D82A}">
                    <a16:rowId xmlns:a16="http://schemas.microsoft.com/office/drawing/2014/main" val="3863742862"/>
                  </a:ext>
                </a:extLst>
              </a:tr>
            </a:tbl>
          </a:graphicData>
        </a:graphic>
      </p:graphicFrame>
    </p:spTree>
    <p:extLst>
      <p:ext uri="{BB962C8B-B14F-4D97-AF65-F5344CB8AC3E}">
        <p14:creationId xmlns:p14="http://schemas.microsoft.com/office/powerpoint/2010/main" val="3775469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44</TotalTime>
  <Words>705</Words>
  <Application>Microsoft Office PowerPoint</Application>
  <PresentationFormat>Vlastní</PresentationFormat>
  <Paragraphs>97</Paragraphs>
  <Slides>14</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14</vt:i4>
      </vt:variant>
    </vt:vector>
  </HeadingPairs>
  <TitlesOfParts>
    <vt:vector size="19" baseType="lpstr">
      <vt:lpstr>Arial</vt:lpstr>
      <vt:lpstr>Calibri</vt:lpstr>
      <vt:lpstr>Clara Sans</vt:lpstr>
      <vt:lpstr>Times New Roman</vt:lpstr>
      <vt:lpstr>JU_OPVVV</vt:lpstr>
      <vt:lpstr>Financial analysis II</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Kopta Daniel Ing. Ph.D.</cp:lastModifiedBy>
  <cp:revision>7</cp:revision>
  <dcterms:created xsi:type="dcterms:W3CDTF">2017-07-17T18:52:59Z</dcterms:created>
  <dcterms:modified xsi:type="dcterms:W3CDTF">2021-06-01T13:27:11Z</dcterms:modified>
</cp:coreProperties>
</file>