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61" r:id="rId4"/>
    <p:sldId id="259" r:id="rId5"/>
    <p:sldId id="265" r:id="rId6"/>
    <p:sldId id="266" r:id="rId7"/>
    <p:sldId id="260" r:id="rId8"/>
    <p:sldId id="262" r:id="rId9"/>
    <p:sldId id="267" r:id="rId10"/>
    <p:sldId id="268" r:id="rId11"/>
    <p:sldId id="273" r:id="rId12"/>
    <p:sldId id="269" r:id="rId13"/>
    <p:sldId id="270" r:id="rId14"/>
    <p:sldId id="271" r:id="rId15"/>
    <p:sldId id="274" r:id="rId16"/>
    <p:sldId id="272" r:id="rId17"/>
    <p:sldId id="275" r:id="rId18"/>
    <p:sldId id="276" r:id="rId19"/>
    <p:sldId id="277"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94" autoAdjust="0"/>
  </p:normalViewPr>
  <p:slideViewPr>
    <p:cSldViewPr>
      <p:cViewPr varScale="1">
        <p:scale>
          <a:sx n="69" d="100"/>
          <a:sy n="69" d="100"/>
        </p:scale>
        <p:origin x="220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CDE2D-E9C2-4556-9EDC-FDCAD16B78C9}" type="datetimeFigureOut">
              <a:rPr lang="cs-CZ" smtClean="0"/>
              <a:t>23.11.2021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E74BB-7FC5-49C4-BD41-725516061E9A}" type="slidenum">
              <a:rPr lang="cs-CZ" smtClean="0"/>
              <a:t>‹#›</a:t>
            </a:fld>
            <a:endParaRPr lang="cs-CZ"/>
          </a:p>
        </p:txBody>
      </p:sp>
    </p:spTree>
    <p:extLst>
      <p:ext uri="{BB962C8B-B14F-4D97-AF65-F5344CB8AC3E}">
        <p14:creationId xmlns:p14="http://schemas.microsoft.com/office/powerpoint/2010/main" val="387934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r.wikipedia.org/wiki/Luis_V%C3%A9lez_de_Guevara"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r.wikipedia.org/wiki/Cantabrie" TargetMode="External"/><Relationship Id="rId5" Type="http://schemas.openxmlformats.org/officeDocument/2006/relationships/hyperlink" Target="https://fr.wikipedia.org/wiki/R%C3%A9cit_%C3%A0_la_premi%C3%A8re_personne" TargetMode="External"/><Relationship Id="rId4" Type="http://schemas.openxmlformats.org/officeDocument/2006/relationships/hyperlink" Target="https://fr.wikipedia.org/wiki/Abel-Fran%C3%A7ois_Villemai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arousse.fr/encyclopedie/oeuvre/Pam%C3%A9la_ou_la_Vertu_r%C3%A9compens%C3%A9e/136900"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larousse.fr/encyclopedie/oeuvre/les_Liaisons_dangereuses/129789"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fr.wikipedia.org/wiki/1735_en_litt%C3%A9rature" TargetMode="External"/><Relationship Id="rId3" Type="http://schemas.openxmlformats.org/officeDocument/2006/relationships/hyperlink" Target="https://fr.wikipedia.org/wiki/Roman-m%C3%A9moires" TargetMode="External"/><Relationship Id="rId7" Type="http://schemas.openxmlformats.org/officeDocument/2006/relationships/hyperlink" Target="https://fr.wikipedia.org/wiki/1733_en_litt%C3%A9ratur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fr.wikipedia.org/wiki/1731_en_litt%C3%A9rature" TargetMode="External"/><Relationship Id="rId11" Type="http://schemas.openxmlformats.org/officeDocument/2006/relationships/hyperlink" Target="https://fr.wikipedia.org/wiki/Manon_Lescaut" TargetMode="External"/><Relationship Id="rId5" Type="http://schemas.openxmlformats.org/officeDocument/2006/relationships/hyperlink" Target="https://fr.wikipedia.org/wiki/1728_en_litt%C3%A9rature" TargetMode="External"/><Relationship Id="rId10" Type="http://schemas.openxmlformats.org/officeDocument/2006/relationships/hyperlink" Target="https://fr.wikipedia.org/wiki/Montesquieu" TargetMode="External"/><Relationship Id="rId4" Type="http://schemas.openxmlformats.org/officeDocument/2006/relationships/hyperlink" Target="https://fr.wikipedia.org/wiki/Antoine_Fran%C3%A7ois_Pr%C3%A9vost" TargetMode="External"/><Relationship Id="rId9" Type="http://schemas.openxmlformats.org/officeDocument/2006/relationships/hyperlink" Target="https://fr.wikipedia.org/wiki/1753_en_litt%C3%A9ra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fr.wikipedia.org/wiki/1730_au_th%C3%A9%C3%A2tre" TargetMode="External"/><Relationship Id="rId13" Type="http://schemas.openxmlformats.org/officeDocument/2006/relationships/hyperlink" Target="https://fr.wikipedia.org/wiki/Livr%C3%A9e_(uniforme)" TargetMode="External"/><Relationship Id="rId3" Type="http://schemas.openxmlformats.org/officeDocument/2006/relationships/hyperlink" Target="https://fr.wikipedia.org/wiki/Com%C3%A9die" TargetMode="External"/><Relationship Id="rId7" Type="http://schemas.openxmlformats.org/officeDocument/2006/relationships/hyperlink" Target="https://fr.wikipedia.org/wiki/23_janvier" TargetMode="External"/><Relationship Id="rId12" Type="http://schemas.openxmlformats.org/officeDocument/2006/relationships/hyperlink" Target="https://fr.wikipedia.org/wiki/Quiproquo"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fr.wikipedia.org/wiki/Pierre_Carlet_de_Chamblain_de_Marivaux" TargetMode="External"/><Relationship Id="rId11" Type="http://schemas.openxmlformats.org/officeDocument/2006/relationships/hyperlink" Target="https://fr.wikipedia.org/wiki/Mariage_de_convenance" TargetMode="External"/><Relationship Id="rId5" Type="http://schemas.openxmlformats.org/officeDocument/2006/relationships/hyperlink" Target="https://fr.wikipedia.org/wiki/Prose" TargetMode="External"/><Relationship Id="rId10" Type="http://schemas.openxmlformats.org/officeDocument/2006/relationships/hyperlink" Target="https://fr.wikipedia.org/wiki/H%C3%B4tel_de_Bourgogne_(Paris)" TargetMode="External"/><Relationship Id="rId4" Type="http://schemas.openxmlformats.org/officeDocument/2006/relationships/hyperlink" Target="https://fr.wikipedia.org/wiki/Acte_(th%C3%A9%C3%A2tre)" TargetMode="External"/><Relationship Id="rId9" Type="http://schemas.openxmlformats.org/officeDocument/2006/relationships/hyperlink" Target="https://fr.wikipedia.org/wiki/Th%C3%A9%C3%A2tre_italien_de_Pari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arousse.fr/encyclopedie/personnage/Pierre_Augustin_Caron_de_Beaumarchais/10804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larousse.fr/encyclopedie/oeuvre/les_Noces_de_Figaro/135412" TargetMode="External"/><Relationship Id="rId5" Type="http://schemas.openxmlformats.org/officeDocument/2006/relationships/hyperlink" Target="http://www.larousse.fr/encyclopedie/divers/Figaro/119486" TargetMode="External"/><Relationship Id="rId4" Type="http://schemas.openxmlformats.org/officeDocument/2006/relationships/hyperlink" Target="http://www.larousse.fr/encyclopedie/oeuvre/le_Barbier_de_S%C3%A9ville_ou_la_Pr%C3%A9caution_inutile/10752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r>
              <a:rPr lang="fr-CA" sz="1200" kern="1200" dirty="0" smtClean="0">
                <a:solidFill>
                  <a:schemeClr val="tx1"/>
                </a:solidFill>
                <a:latin typeface="+mn-lt"/>
                <a:ea typeface="+mn-ea"/>
                <a:cs typeface="+mn-cs"/>
              </a:rPr>
              <a:t>Tout comme le siècle précédent, et comme le 19</a:t>
            </a:r>
            <a:r>
              <a:rPr lang="fr-CA" sz="1200" kern="1200" baseline="30000" dirty="0" smtClean="0">
                <a:solidFill>
                  <a:schemeClr val="tx1"/>
                </a:solidFill>
                <a:latin typeface="+mn-lt"/>
                <a:ea typeface="+mn-ea"/>
                <a:cs typeface="+mn-cs"/>
              </a:rPr>
              <a:t>e </a:t>
            </a:r>
            <a:r>
              <a:rPr lang="fr-CA" sz="1200" kern="1200" dirty="0" smtClean="0">
                <a:solidFill>
                  <a:schemeClr val="tx1"/>
                </a:solidFill>
                <a:latin typeface="+mn-lt"/>
                <a:ea typeface="+mn-ea"/>
                <a:cs typeface="+mn-cs"/>
              </a:rPr>
              <a:t>siècle, l’âge des lumières fut passionné de théâtre, malgré l’opposition progressive du roi Louis XIV qui, de partisan et instigateur des spectacles royaux, devint l’adversaire des mondanités. En 1697, la troupe du Théâtre des Italiens reçoit l’ordre de quitter Paris d’où elle sera éclipsée jusqu’en 1716. Pourtant les spectacles n’en jouissent pas moins de la faveur du public: entre 1695 et 1715, le taux de fréquentation au Théâtre Français est de 200.000 entrées par an.</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Par son évolution, le théâtre cherche à </a:t>
            </a:r>
            <a:r>
              <a:rPr lang="fr-CA" sz="1200" kern="1200" dirty="0" err="1" smtClean="0">
                <a:solidFill>
                  <a:schemeClr val="tx1"/>
                </a:solidFill>
                <a:latin typeface="+mn-lt"/>
                <a:ea typeface="+mn-ea"/>
                <a:cs typeface="+mn-cs"/>
              </a:rPr>
              <a:t>deserrer</a:t>
            </a:r>
            <a:r>
              <a:rPr lang="fr-CA" sz="1200" kern="1200" dirty="0" smtClean="0">
                <a:solidFill>
                  <a:schemeClr val="tx1"/>
                </a:solidFill>
                <a:latin typeface="+mn-lt"/>
                <a:ea typeface="+mn-ea"/>
                <a:cs typeface="+mn-cs"/>
              </a:rPr>
              <a:t> le carcan de l’esthétique du classicisme qui représente toujours son point de référence. Les tentatives de réformer la tragédie se heurtent davantage à l’obstacle de la tradition établie, alors que les nouvelles idées s’imposent plus facilement dans les genres réputés moins nobles, telle la comédie. La proposition d’une innovation radicale du genre sérieux n’apparaît qu’au milieu du siècle avec la nouvelle conception du drame, présentée par Denis Diderot (voir ci-dessus).</a:t>
            </a:r>
            <a:endParaRPr lang="cs-CZ" sz="1200"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192283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fr-CA" sz="1200" kern="1200" dirty="0" smtClean="0">
                <a:solidFill>
                  <a:schemeClr val="tx1"/>
                </a:solidFill>
                <a:latin typeface="+mn-lt"/>
                <a:ea typeface="+mn-ea"/>
                <a:cs typeface="+mn-cs"/>
              </a:rPr>
              <a:t>	Genre narratif „libre“, capable d’absorber les thèmes les plus divers, mais aussi genre centré sur les destinées individuelles insérées dans le tissu des relations sociales, le roman connaît, au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une grande fortune. Son développement renoue avec une tradition déjà constituée, notamment celle du roman </a:t>
            </a:r>
            <a:r>
              <a:rPr lang="fr-CA" sz="1200" kern="1200" dirty="0" err="1" smtClean="0">
                <a:solidFill>
                  <a:schemeClr val="tx1"/>
                </a:solidFill>
                <a:latin typeface="+mn-lt"/>
                <a:ea typeface="+mn-ea"/>
                <a:cs typeface="+mn-cs"/>
              </a:rPr>
              <a:t>antibaroque</a:t>
            </a:r>
            <a:r>
              <a:rPr lang="fr-CA" sz="1200" kern="1200" dirty="0" smtClean="0">
                <a:solidFill>
                  <a:schemeClr val="tx1"/>
                </a:solidFill>
                <a:latin typeface="+mn-lt"/>
                <a:ea typeface="+mn-ea"/>
                <a:cs typeface="+mn-cs"/>
              </a:rPr>
              <a:t> bourgeois (Sorel, Scarron, Furetière) et celle du roman précieux et classique (Mme de La Fayette, Guilleragues). La narration romanesque, comme il a été déjà souligné plus haut, sert de support à la problématique philosophique (Montesquieu, Voltaire, Diderot, Rousseau), mais l’inverse est vrai aussi: même les auteurs dont les visées sont toutes autres que philosophiques ou propagandistes ne restent pas souvent étrangers à une intentionnalité engagée - moralisante, satirique ou critique.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10</a:t>
            </a:fld>
            <a:endParaRPr lang="cs-CZ"/>
          </a:p>
        </p:txBody>
      </p:sp>
    </p:spTree>
    <p:extLst>
      <p:ext uri="{BB962C8B-B14F-4D97-AF65-F5344CB8AC3E}">
        <p14:creationId xmlns:p14="http://schemas.microsoft.com/office/powerpoint/2010/main" val="183404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fr-CA" sz="1200" kern="1200" dirty="0" smtClean="0">
                <a:solidFill>
                  <a:schemeClr val="tx1"/>
                </a:solidFill>
                <a:latin typeface="+mn-lt"/>
                <a:ea typeface="+mn-ea"/>
                <a:cs typeface="+mn-cs"/>
              </a:rPr>
              <a:t>La narration romanesque, comme il a été déjà souligné plus haut, sert de support à la problématique philosophique (Montesquieu, Voltaire, Diderot, Rousseau), mais l’inverse est vrai aussi: même les auteurs dont les visées sont toutes autres que philosophiques ou propagandistes ne restent pas souvent étrangers à une intentionnalité engagée - moralisante, satirique ou critique.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Cette tendance s’affirme dès les premiers grands romans de l’âge des lumières, ceux d’</a:t>
            </a:r>
            <a:r>
              <a:rPr lang="fr-CA" sz="1200" b="1" kern="1200" dirty="0" smtClean="0">
                <a:solidFill>
                  <a:schemeClr val="tx1"/>
                </a:solidFill>
                <a:latin typeface="+mn-lt"/>
                <a:ea typeface="+mn-ea"/>
                <a:cs typeface="+mn-cs"/>
              </a:rPr>
              <a:t>Alain-René Lesage</a:t>
            </a:r>
            <a:r>
              <a:rPr lang="fr-CA" sz="1200" kern="1200" dirty="0" smtClean="0">
                <a:solidFill>
                  <a:schemeClr val="tx1"/>
                </a:solidFill>
                <a:latin typeface="+mn-lt"/>
                <a:ea typeface="+mn-ea"/>
                <a:cs typeface="+mn-cs"/>
              </a:rPr>
              <a:t>, qui a trouvé son inspiration dans l’esprit et la forme du roman picaresque espagnol où un personnage marginal traverse divers milieux sociaux au cours d’épisodes successifs, librement reliés. L’aventure individuelle se double d’une traversée et revue critique, voire satirique, des conditions sociales. La voie s’ouvre au </a:t>
            </a:r>
            <a:r>
              <a:rPr lang="fr-CA" sz="1200" b="1" kern="1200" dirty="0" smtClean="0">
                <a:solidFill>
                  <a:schemeClr val="tx1"/>
                </a:solidFill>
                <a:latin typeface="+mn-lt"/>
                <a:ea typeface="+mn-ea"/>
                <a:cs typeface="+mn-cs"/>
              </a:rPr>
              <a:t>roman de </a:t>
            </a:r>
            <a:r>
              <a:rPr lang="fr-CA" sz="1200" b="1"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a:t>
            </a:r>
          </a:p>
          <a:p>
            <a:endParaRPr lang="fr-CA" sz="1200"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11</a:t>
            </a:fld>
            <a:endParaRPr lang="cs-CZ"/>
          </a:p>
        </p:txBody>
      </p:sp>
    </p:spTree>
    <p:extLst>
      <p:ext uri="{BB962C8B-B14F-4D97-AF65-F5344CB8AC3E}">
        <p14:creationId xmlns:p14="http://schemas.microsoft.com/office/powerpoint/2010/main" val="86054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fr-CA" sz="1200" kern="1200" dirty="0" smtClean="0">
                <a:solidFill>
                  <a:schemeClr val="tx1"/>
                </a:solidFill>
                <a:latin typeface="+mn-lt"/>
                <a:ea typeface="+mn-ea"/>
                <a:cs typeface="+mn-cs"/>
              </a:rPr>
              <a:t>Né dans une famille d’officier du roi, ce Breton reçoit une bonne culture au collège des jésuites de Vannes qu’il complète par des études de droit. Établi à Paris, il n’exerce que brièvement le métier d’avocat, les lettres l’attirant davantage. Il vivra, avec beaucoup de mal, de sa plume, écrivant beaucoup, gagnant peu pour nourrir sa famille.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C’est la culture espagnole qui lui sert d’inspiration. Il rédige la continuation de Cervantès (</a:t>
            </a:r>
            <a:r>
              <a:rPr lang="fr-CA" sz="1200" b="1" i="1" kern="1200" dirty="0" smtClean="0">
                <a:solidFill>
                  <a:schemeClr val="tx1"/>
                </a:solidFill>
                <a:latin typeface="+mn-lt"/>
                <a:ea typeface="+mn-ea"/>
                <a:cs typeface="+mn-cs"/>
              </a:rPr>
              <a:t>Nouvelles aventures de l’admirable Don </a:t>
            </a:r>
            <a:r>
              <a:rPr lang="fr-CA" sz="1200" b="1" i="1" kern="1200" dirty="0" err="1" smtClean="0">
                <a:solidFill>
                  <a:schemeClr val="tx1"/>
                </a:solidFill>
                <a:latin typeface="+mn-lt"/>
                <a:ea typeface="+mn-ea"/>
                <a:cs typeface="+mn-cs"/>
              </a:rPr>
              <a:t>Quijotte</a:t>
            </a:r>
            <a:r>
              <a:rPr lang="fr-CA" sz="1200" b="1" i="1" kern="1200" dirty="0" smtClean="0">
                <a:solidFill>
                  <a:schemeClr val="tx1"/>
                </a:solidFill>
                <a:latin typeface="+mn-lt"/>
                <a:ea typeface="+mn-ea"/>
                <a:cs typeface="+mn-cs"/>
              </a:rPr>
              <a:t> de la Manche</a:t>
            </a:r>
            <a:r>
              <a:rPr lang="fr-CA" sz="1200" kern="1200" dirty="0" smtClean="0">
                <a:solidFill>
                  <a:schemeClr val="tx1"/>
                </a:solidFill>
                <a:latin typeface="+mn-lt"/>
                <a:ea typeface="+mn-ea"/>
                <a:cs typeface="+mn-cs"/>
              </a:rPr>
              <a:t>; 1704), le récit de Luiz </a:t>
            </a:r>
            <a:r>
              <a:rPr lang="fr-CA" sz="1200" kern="1200" dirty="0" err="1" smtClean="0">
                <a:solidFill>
                  <a:schemeClr val="tx1"/>
                </a:solidFill>
                <a:latin typeface="+mn-lt"/>
                <a:ea typeface="+mn-ea"/>
                <a:cs typeface="+mn-cs"/>
              </a:rPr>
              <a:t>Vélez</a:t>
            </a:r>
            <a:r>
              <a:rPr lang="fr-CA" sz="1200" kern="1200" dirty="0" smtClean="0">
                <a:solidFill>
                  <a:schemeClr val="tx1"/>
                </a:solidFill>
                <a:latin typeface="+mn-lt"/>
                <a:ea typeface="+mn-ea"/>
                <a:cs typeface="+mn-cs"/>
              </a:rPr>
              <a:t> de Guevara est le modèle du </a:t>
            </a:r>
            <a:r>
              <a:rPr lang="fr-CA" sz="1200" b="1" i="1" kern="1200" dirty="0" smtClean="0">
                <a:solidFill>
                  <a:schemeClr val="tx1"/>
                </a:solidFill>
                <a:latin typeface="+mn-lt"/>
                <a:ea typeface="+mn-ea"/>
                <a:cs typeface="+mn-cs"/>
              </a:rPr>
              <a:t>Diable boiteux</a:t>
            </a:r>
            <a:r>
              <a:rPr lang="fr-CA" sz="1200" kern="1200" dirty="0" smtClean="0">
                <a:solidFill>
                  <a:schemeClr val="tx1"/>
                </a:solidFill>
                <a:latin typeface="+mn-lt"/>
                <a:ea typeface="+mn-ea"/>
                <a:cs typeface="+mn-cs"/>
              </a:rPr>
              <a:t> (1707). Son </a:t>
            </a:r>
            <a:r>
              <a:rPr lang="fr-CA" sz="1200" b="1" i="1" u="sng" kern="1200" dirty="0" smtClean="0">
                <a:solidFill>
                  <a:schemeClr val="tx1"/>
                </a:solidFill>
                <a:latin typeface="+mn-lt"/>
                <a:ea typeface="+mn-ea"/>
                <a:cs typeface="+mn-cs"/>
              </a:rPr>
              <a:t>Histoire de Gil </a:t>
            </a:r>
            <a:r>
              <a:rPr lang="fr-CA" sz="1200" b="1" i="1" u="sng" kern="1200" dirty="0" err="1" smtClean="0">
                <a:solidFill>
                  <a:schemeClr val="tx1"/>
                </a:solidFill>
                <a:latin typeface="+mn-lt"/>
                <a:ea typeface="+mn-ea"/>
                <a:cs typeface="+mn-cs"/>
              </a:rPr>
              <a:t>Blas</a:t>
            </a:r>
            <a:r>
              <a:rPr lang="fr-CA" sz="1200" b="1" i="1" u="sng" kern="1200" dirty="0" smtClean="0">
                <a:solidFill>
                  <a:schemeClr val="tx1"/>
                </a:solidFill>
                <a:latin typeface="+mn-lt"/>
                <a:ea typeface="+mn-ea"/>
                <a:cs typeface="+mn-cs"/>
              </a:rPr>
              <a:t> de Santillane</a:t>
            </a:r>
            <a:r>
              <a:rPr lang="fr-CA" sz="1200" kern="1200" dirty="0" smtClean="0">
                <a:solidFill>
                  <a:schemeClr val="tx1"/>
                </a:solidFill>
                <a:latin typeface="+mn-lt"/>
                <a:ea typeface="+mn-ea"/>
                <a:cs typeface="+mn-cs"/>
              </a:rPr>
              <a:t> est elle aussi située en Espagne (1715-1735). Lesage adapte les pièces espagnoles: </a:t>
            </a:r>
            <a:r>
              <a:rPr lang="fr-CA" sz="1200" b="1" i="1" kern="1200" dirty="0" smtClean="0">
                <a:solidFill>
                  <a:schemeClr val="tx1"/>
                </a:solidFill>
                <a:latin typeface="+mn-lt"/>
                <a:ea typeface="+mn-ea"/>
                <a:cs typeface="+mn-cs"/>
              </a:rPr>
              <a:t>Point d’honneur</a:t>
            </a:r>
            <a:r>
              <a:rPr lang="fr-CA" sz="1200" kern="1200" dirty="0" smtClean="0">
                <a:solidFill>
                  <a:schemeClr val="tx1"/>
                </a:solidFill>
                <a:latin typeface="+mn-lt"/>
                <a:ea typeface="+mn-ea"/>
                <a:cs typeface="+mn-cs"/>
              </a:rPr>
              <a:t> (1702), </a:t>
            </a:r>
            <a:r>
              <a:rPr lang="fr-CA" sz="1200" b="1" i="1" kern="1200" dirty="0" smtClean="0">
                <a:solidFill>
                  <a:schemeClr val="tx1"/>
                </a:solidFill>
                <a:latin typeface="+mn-lt"/>
                <a:ea typeface="+mn-ea"/>
                <a:cs typeface="+mn-cs"/>
              </a:rPr>
              <a:t>Crispin rival de son maître</a:t>
            </a:r>
            <a:r>
              <a:rPr lang="fr-CA" sz="1200" kern="1200" dirty="0" smtClean="0">
                <a:solidFill>
                  <a:schemeClr val="tx1"/>
                </a:solidFill>
                <a:latin typeface="+mn-lt"/>
                <a:ea typeface="+mn-ea"/>
                <a:cs typeface="+mn-cs"/>
              </a:rPr>
              <a:t> (1707).</a:t>
            </a:r>
          </a:p>
          <a:p>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Cette tendance s’affirme dès les premiers grands romans de l’âge des lumières, ceux d’</a:t>
            </a:r>
            <a:r>
              <a:rPr lang="fr-CA" sz="1200" b="1" kern="1200" dirty="0" smtClean="0">
                <a:solidFill>
                  <a:schemeClr val="tx1"/>
                </a:solidFill>
                <a:latin typeface="+mn-lt"/>
                <a:ea typeface="+mn-ea"/>
                <a:cs typeface="+mn-cs"/>
              </a:rPr>
              <a:t>Alain-René Lesage</a:t>
            </a:r>
            <a:r>
              <a:rPr lang="fr-CA" sz="1200" kern="1200" dirty="0" smtClean="0">
                <a:solidFill>
                  <a:schemeClr val="tx1"/>
                </a:solidFill>
                <a:latin typeface="+mn-lt"/>
                <a:ea typeface="+mn-ea"/>
                <a:cs typeface="+mn-cs"/>
              </a:rPr>
              <a:t>, qui a trouvé son inspiration dans l’esprit et la forme du roman picaresque espagnol où un personnage marginal traverse divers milieux sociaux au cours d’épisodes successifs, librement reliés. L’aventure individuelle se double d’une traversée et revue critique, voire satirique, des conditions sociales. La voie s’ouvre au </a:t>
            </a:r>
            <a:r>
              <a:rPr lang="fr-CA" sz="1200" b="1" kern="1200" dirty="0" smtClean="0">
                <a:solidFill>
                  <a:schemeClr val="tx1"/>
                </a:solidFill>
                <a:latin typeface="+mn-lt"/>
                <a:ea typeface="+mn-ea"/>
                <a:cs typeface="+mn-cs"/>
              </a:rPr>
              <a:t>roman de </a:t>
            </a:r>
            <a:r>
              <a:rPr lang="fr-CA" sz="1200" b="1"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Inspirés par la littérature espagnole, les romans de Lesage sont campés dans une Espagne derrière laquelle transparaît cependant la France de l’époque. Si le </a:t>
            </a:r>
            <a:r>
              <a:rPr lang="fr-CA" sz="1200" b="1" i="1" kern="1200" dirty="0" smtClean="0">
                <a:solidFill>
                  <a:schemeClr val="tx1"/>
                </a:solidFill>
                <a:latin typeface="+mn-lt"/>
                <a:ea typeface="+mn-ea"/>
                <a:cs typeface="+mn-cs"/>
              </a:rPr>
              <a:t>Diable boiteux</a:t>
            </a:r>
            <a:r>
              <a:rPr lang="fr-CA" sz="1200" kern="1200" dirty="0" smtClean="0">
                <a:solidFill>
                  <a:schemeClr val="tx1"/>
                </a:solidFill>
                <a:latin typeface="+mn-lt"/>
                <a:ea typeface="+mn-ea"/>
                <a:cs typeface="+mn-cs"/>
              </a:rPr>
              <a:t> (1707) reprend le récit de Luiz </a:t>
            </a:r>
            <a:r>
              <a:rPr lang="fr-CA" sz="1200" kern="1200" dirty="0" err="1" smtClean="0">
                <a:solidFill>
                  <a:schemeClr val="tx1"/>
                </a:solidFill>
                <a:latin typeface="+mn-lt"/>
                <a:ea typeface="+mn-ea"/>
                <a:cs typeface="+mn-cs"/>
              </a:rPr>
              <a:t>Vélez</a:t>
            </a:r>
            <a:r>
              <a:rPr lang="fr-CA" sz="1200" kern="1200" dirty="0" smtClean="0">
                <a:solidFill>
                  <a:schemeClr val="tx1"/>
                </a:solidFill>
                <a:latin typeface="+mn-lt"/>
                <a:ea typeface="+mn-ea"/>
                <a:cs typeface="+mn-cs"/>
              </a:rPr>
              <a:t> de Guevara, les 12 volumes de l’</a:t>
            </a:r>
            <a:r>
              <a:rPr lang="fr-CA" sz="1200" b="1" i="1" u="sng" kern="1200" dirty="0" smtClean="0">
                <a:solidFill>
                  <a:schemeClr val="tx1"/>
                </a:solidFill>
                <a:latin typeface="+mn-lt"/>
                <a:ea typeface="+mn-ea"/>
                <a:cs typeface="+mn-cs"/>
              </a:rPr>
              <a:t>Histoire de Gil </a:t>
            </a:r>
            <a:r>
              <a:rPr lang="fr-CA" sz="1200" b="1" i="1" u="sng" kern="1200" dirty="0" err="1" smtClean="0">
                <a:solidFill>
                  <a:schemeClr val="tx1"/>
                </a:solidFill>
                <a:latin typeface="+mn-lt"/>
                <a:ea typeface="+mn-ea"/>
                <a:cs typeface="+mn-cs"/>
              </a:rPr>
              <a:t>Blas</a:t>
            </a:r>
            <a:r>
              <a:rPr lang="fr-CA" sz="1200" b="1" i="1" u="sng" kern="1200" dirty="0" smtClean="0">
                <a:solidFill>
                  <a:schemeClr val="tx1"/>
                </a:solidFill>
                <a:latin typeface="+mn-lt"/>
                <a:ea typeface="+mn-ea"/>
                <a:cs typeface="+mn-cs"/>
              </a:rPr>
              <a:t> de Santillane</a:t>
            </a:r>
            <a:r>
              <a:rPr lang="fr-CA" sz="1200" kern="1200" dirty="0" smtClean="0">
                <a:solidFill>
                  <a:schemeClr val="tx1"/>
                </a:solidFill>
                <a:latin typeface="+mn-lt"/>
                <a:ea typeface="+mn-ea"/>
                <a:cs typeface="+mn-cs"/>
              </a:rPr>
              <a:t> (1715-1735) témoignent déjà d’une plus grande indépendance vis-à-vis des modèles littéraires. La thématique espagnole est présente dans d’autres romans - </a:t>
            </a:r>
            <a:r>
              <a:rPr lang="fr-CA" sz="1200" b="1" i="1" kern="1200" dirty="0" smtClean="0">
                <a:solidFill>
                  <a:schemeClr val="tx1"/>
                </a:solidFill>
                <a:latin typeface="+mn-lt"/>
                <a:ea typeface="+mn-ea"/>
                <a:cs typeface="+mn-cs"/>
              </a:rPr>
              <a:t>Histoire de Guzman d’</a:t>
            </a:r>
            <a:r>
              <a:rPr lang="fr-CA" sz="1200" b="1" i="1" kern="1200" dirty="0" err="1" smtClean="0">
                <a:solidFill>
                  <a:schemeClr val="tx1"/>
                </a:solidFill>
                <a:latin typeface="+mn-lt"/>
                <a:ea typeface="+mn-ea"/>
                <a:cs typeface="+mn-cs"/>
              </a:rPr>
              <a:t>Alfarache</a:t>
            </a:r>
            <a:r>
              <a:rPr lang="fr-CA" sz="1200" kern="1200" dirty="0" smtClean="0">
                <a:solidFill>
                  <a:schemeClr val="tx1"/>
                </a:solidFill>
                <a:latin typeface="+mn-lt"/>
                <a:ea typeface="+mn-ea"/>
                <a:cs typeface="+mn-cs"/>
              </a:rPr>
              <a:t> (1732) et </a:t>
            </a:r>
            <a:r>
              <a:rPr lang="fr-CA" sz="1200" b="1" i="1" kern="1200" dirty="0" smtClean="0">
                <a:solidFill>
                  <a:schemeClr val="tx1"/>
                </a:solidFill>
                <a:latin typeface="+mn-lt"/>
                <a:ea typeface="+mn-ea"/>
                <a:cs typeface="+mn-cs"/>
              </a:rPr>
              <a:t>Le Bachelier de Salamanque</a:t>
            </a:r>
            <a:r>
              <a:rPr lang="fr-CA" sz="1200" kern="1200" dirty="0" smtClean="0">
                <a:solidFill>
                  <a:schemeClr val="tx1"/>
                </a:solidFill>
                <a:latin typeface="+mn-lt"/>
                <a:ea typeface="+mn-ea"/>
                <a:cs typeface="+mn-cs"/>
              </a:rPr>
              <a:t> (1734), </a:t>
            </a:r>
            <a:r>
              <a:rPr lang="fr-CA" sz="1200" b="1" i="1" kern="1200" dirty="0" err="1" smtClean="0">
                <a:solidFill>
                  <a:schemeClr val="tx1"/>
                </a:solidFill>
                <a:latin typeface="+mn-lt"/>
                <a:ea typeface="+mn-ea"/>
                <a:cs typeface="+mn-cs"/>
              </a:rPr>
              <a:t>Estevanille</a:t>
            </a:r>
            <a:r>
              <a:rPr lang="fr-CA" sz="1200" b="1" i="1" kern="1200" dirty="0" smtClean="0">
                <a:solidFill>
                  <a:schemeClr val="tx1"/>
                </a:solidFill>
                <a:latin typeface="+mn-lt"/>
                <a:ea typeface="+mn-ea"/>
                <a:cs typeface="+mn-cs"/>
              </a:rPr>
              <a:t> de Gonzalez</a:t>
            </a:r>
            <a:r>
              <a:rPr lang="fr-CA" sz="1200" kern="1200" dirty="0" smtClean="0">
                <a:solidFill>
                  <a:schemeClr val="tx1"/>
                </a:solidFill>
                <a:latin typeface="+mn-lt"/>
                <a:ea typeface="+mn-ea"/>
                <a:cs typeface="+mn-cs"/>
              </a:rPr>
              <a:t> (1737), même si, chez Lesage, l’ancrage français n’est pas exclu comme l’attestent </a:t>
            </a:r>
            <a:r>
              <a:rPr lang="fr-CA" sz="1200" b="1" i="1" kern="1200" dirty="0" smtClean="0">
                <a:solidFill>
                  <a:schemeClr val="tx1"/>
                </a:solidFill>
                <a:latin typeface="+mn-lt"/>
                <a:ea typeface="+mn-ea"/>
                <a:cs typeface="+mn-cs"/>
              </a:rPr>
              <a:t>Les Aventures de Robert Chevalier dit de </a:t>
            </a:r>
            <a:r>
              <a:rPr lang="fr-CA" sz="1200" b="1" i="1" kern="1200" dirty="0" err="1" smtClean="0">
                <a:solidFill>
                  <a:schemeClr val="tx1"/>
                </a:solidFill>
                <a:latin typeface="+mn-lt"/>
                <a:ea typeface="+mn-ea"/>
                <a:cs typeface="+mn-cs"/>
              </a:rPr>
              <a:t>Beauchêne</a:t>
            </a:r>
            <a:r>
              <a:rPr lang="fr-CA" sz="1200" kern="1200" dirty="0" smtClean="0">
                <a:solidFill>
                  <a:schemeClr val="tx1"/>
                </a:solidFill>
                <a:latin typeface="+mn-lt"/>
                <a:ea typeface="+mn-ea"/>
                <a:cs typeface="+mn-cs"/>
              </a:rPr>
              <a:t> (1732).</a:t>
            </a:r>
            <a:endParaRPr lang="cs-CZ"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Le héros du </a:t>
            </a:r>
            <a:r>
              <a:rPr lang="fr-FR" sz="1200" b="0" i="1" kern="1200" dirty="0" smtClean="0">
                <a:solidFill>
                  <a:schemeClr val="tx1"/>
                </a:solidFill>
                <a:latin typeface="+mn-lt"/>
                <a:ea typeface="+mn-ea"/>
                <a:cs typeface="+mn-cs"/>
              </a:rPr>
              <a:t>Diable boiteux</a:t>
            </a:r>
            <a:r>
              <a:rPr lang="fr-FR" sz="1200" b="0" i="0" kern="1200" dirty="0" smtClean="0">
                <a:solidFill>
                  <a:schemeClr val="tx1"/>
                </a:solidFill>
                <a:latin typeface="+mn-lt"/>
                <a:ea typeface="+mn-ea"/>
                <a:cs typeface="+mn-cs"/>
              </a:rPr>
              <a:t> se fait transporter par le diable sur le toit de chaque maison, pour voir ce qui s’y passe et avoir l’occasion de conter une aventure sans liaison avec ce qui précède ni avec ce qui suit.</a:t>
            </a:r>
          </a:p>
          <a:p>
            <a:r>
              <a:rPr lang="fr-FR" sz="1200" b="0" i="0" kern="1200" dirty="0" smtClean="0">
                <a:solidFill>
                  <a:schemeClr val="tx1"/>
                </a:solidFill>
                <a:latin typeface="+mn-lt"/>
                <a:ea typeface="+mn-ea"/>
                <a:cs typeface="+mn-cs"/>
              </a:rPr>
              <a:t>Cet ouvrage était aussi une imitation de l’espagnol </a:t>
            </a:r>
            <a:r>
              <a:rPr lang="fr-FR" sz="1200" b="0" i="1" kern="1200" dirty="0" smtClean="0">
                <a:solidFill>
                  <a:schemeClr val="tx1"/>
                </a:solidFill>
                <a:latin typeface="+mn-lt"/>
                <a:ea typeface="+mn-ea"/>
                <a:cs typeface="+mn-cs"/>
              </a:rPr>
              <a:t>el </a:t>
            </a:r>
            <a:r>
              <a:rPr lang="fr-FR" sz="1200" b="0" i="1" kern="1200" dirty="0" err="1" smtClean="0">
                <a:solidFill>
                  <a:schemeClr val="tx1"/>
                </a:solidFill>
                <a:latin typeface="+mn-lt"/>
                <a:ea typeface="+mn-ea"/>
                <a:cs typeface="+mn-cs"/>
              </a:rPr>
              <a:t>Diablo</a:t>
            </a:r>
            <a:r>
              <a:rPr lang="fr-FR" sz="1200" b="0" i="1" kern="1200" dirty="0" smtClean="0">
                <a:solidFill>
                  <a:schemeClr val="tx1"/>
                </a:solidFill>
                <a:latin typeface="+mn-lt"/>
                <a:ea typeface="+mn-ea"/>
                <a:cs typeface="+mn-cs"/>
              </a:rPr>
              <a:t> </a:t>
            </a:r>
            <a:r>
              <a:rPr lang="fr-FR" sz="1200" b="0" i="1" kern="1200" dirty="0" err="1" smtClean="0">
                <a:solidFill>
                  <a:schemeClr val="tx1"/>
                </a:solidFill>
                <a:latin typeface="+mn-lt"/>
                <a:ea typeface="+mn-ea"/>
                <a:cs typeface="+mn-cs"/>
              </a:rPr>
              <a:t>cojuelo</a:t>
            </a:r>
            <a:r>
              <a:rPr lang="fr-FR" sz="1200" b="0" i="0" kern="1200" dirty="0" smtClean="0">
                <a:solidFill>
                  <a:schemeClr val="tx1"/>
                </a:solidFill>
                <a:latin typeface="+mn-lt"/>
                <a:ea typeface="+mn-ea"/>
                <a:cs typeface="+mn-cs"/>
              </a:rPr>
              <a:t> de </a:t>
            </a:r>
            <a:r>
              <a:rPr lang="fr-FR" sz="1200" b="0" i="0" u="none" strike="noStrike" kern="1200" dirty="0" smtClean="0">
                <a:solidFill>
                  <a:schemeClr val="tx1"/>
                </a:solidFill>
                <a:latin typeface="+mn-lt"/>
                <a:ea typeface="+mn-ea"/>
                <a:cs typeface="+mn-cs"/>
                <a:hlinkClick r:id="rId3" tooltip="Luis Vélez de Guevara"/>
              </a:rPr>
              <a:t>Luis </a:t>
            </a:r>
            <a:r>
              <a:rPr lang="fr-FR" sz="1200" b="0" i="0" u="none" strike="noStrike" kern="1200" dirty="0" err="1" smtClean="0">
                <a:solidFill>
                  <a:schemeClr val="tx1"/>
                </a:solidFill>
                <a:latin typeface="+mn-lt"/>
                <a:ea typeface="+mn-ea"/>
                <a:cs typeface="+mn-cs"/>
                <a:hlinkClick r:id="rId3" tooltip="Luis Vélez de Guevara"/>
              </a:rPr>
              <a:t>Vélez</a:t>
            </a:r>
            <a:r>
              <a:rPr lang="fr-FR" sz="1200" b="0" i="0" u="none" strike="noStrike" kern="1200" dirty="0" smtClean="0">
                <a:solidFill>
                  <a:schemeClr val="tx1"/>
                </a:solidFill>
                <a:latin typeface="+mn-lt"/>
                <a:ea typeface="+mn-ea"/>
                <a:cs typeface="+mn-cs"/>
                <a:hlinkClick r:id="rId3" tooltip="Luis Vélez de Guevara"/>
              </a:rPr>
              <a:t> de Guevara</a:t>
            </a:r>
            <a:r>
              <a:rPr lang="fr-FR" sz="1200" b="0" i="0" kern="1200" dirty="0" smtClean="0">
                <a:solidFill>
                  <a:schemeClr val="tx1"/>
                </a:solidFill>
                <a:latin typeface="+mn-lt"/>
                <a:ea typeface="+mn-ea"/>
                <a:cs typeface="+mn-cs"/>
              </a:rPr>
              <a:t>, mais une imitation libre, appropriée aux mœurs françaises et fécondée par l’observation originale et personnelle de l’esprit humain. Lesage n’a guère emprunté à Guevara que l’idée et le cadre du principal personnage, le diable ; il a fait une création toute nouvelle en lui donnant, suivant la remarque de </a:t>
            </a:r>
            <a:r>
              <a:rPr lang="fr-FR" sz="1200" b="0" i="0" u="none" strike="noStrike" kern="1200" dirty="0" smtClean="0">
                <a:solidFill>
                  <a:schemeClr val="tx1"/>
                </a:solidFill>
                <a:latin typeface="+mn-lt"/>
                <a:ea typeface="+mn-ea"/>
                <a:cs typeface="+mn-cs"/>
                <a:hlinkClick r:id="rId4" tooltip="Abel-François Villemain"/>
              </a:rPr>
              <a:t>Villemain</a:t>
            </a:r>
            <a:r>
              <a:rPr lang="fr-FR" sz="1200" b="0" i="0" kern="1200" dirty="0" smtClean="0">
                <a:solidFill>
                  <a:schemeClr val="tx1"/>
                </a:solidFill>
                <a:latin typeface="+mn-lt"/>
                <a:ea typeface="+mn-ea"/>
                <a:cs typeface="+mn-cs"/>
              </a:rPr>
              <a:t>, « une nature fine et déliée, malicieuse plutôt que méchante ».</a:t>
            </a:r>
          </a:p>
          <a:p>
            <a:r>
              <a:rPr lang="fr-FR" sz="1200" b="0" i="0" kern="1200" dirty="0" smtClean="0">
                <a:solidFill>
                  <a:schemeClr val="tx1"/>
                </a:solidFill>
                <a:latin typeface="+mn-lt"/>
                <a:ea typeface="+mn-ea"/>
                <a:cs typeface="+mn-cs"/>
              </a:rPr>
              <a:t>Dans cette œuvre où le merveilleux n’est là que pour la forme, toute une diversité d’aventures et de portraits défilent rapidement devant le lecteur, en soumettant à une critique railleuse et pleine de finesse une foule de types, tous frappants de naturel et de vérité.</a:t>
            </a:r>
          </a:p>
          <a:p>
            <a:endParaRPr lang="fr-FR" sz="120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a:t>
            </a:r>
            <a:r>
              <a:rPr lang="fr-FR" sz="1200" b="0" i="1" kern="1200" dirty="0" smtClean="0">
                <a:solidFill>
                  <a:schemeClr val="tx1"/>
                </a:solidFill>
                <a:latin typeface="+mn-lt"/>
                <a:ea typeface="+mn-ea"/>
                <a:cs typeface="+mn-cs"/>
              </a:rPr>
              <a:t>Histoire de Gil </a:t>
            </a:r>
            <a:r>
              <a:rPr lang="fr-FR" sz="1200" b="0" i="1" kern="1200" dirty="0" err="1" smtClean="0">
                <a:solidFill>
                  <a:schemeClr val="tx1"/>
                </a:solidFill>
                <a:latin typeface="+mn-lt"/>
                <a:ea typeface="+mn-ea"/>
                <a:cs typeface="+mn-cs"/>
              </a:rPr>
              <a:t>Blas</a:t>
            </a:r>
            <a:r>
              <a:rPr lang="fr-FR" sz="1200" b="0" i="1" kern="1200" dirty="0" smtClean="0">
                <a:solidFill>
                  <a:schemeClr val="tx1"/>
                </a:solidFill>
                <a:latin typeface="+mn-lt"/>
                <a:ea typeface="+mn-ea"/>
                <a:cs typeface="+mn-cs"/>
              </a:rPr>
              <a:t> de Santillane</a:t>
            </a:r>
            <a:r>
              <a:rPr lang="fr-FR" sz="1200" b="0" i="0" kern="1200" dirty="0" smtClean="0">
                <a:solidFill>
                  <a:schemeClr val="tx1"/>
                </a:solidFill>
                <a:latin typeface="+mn-lt"/>
                <a:ea typeface="+mn-ea"/>
                <a:cs typeface="+mn-cs"/>
              </a:rPr>
              <a:t> narre, à la </a:t>
            </a:r>
            <a:r>
              <a:rPr lang="fr-FR" sz="1200" b="0" i="0" u="none" strike="noStrike" kern="1200" dirty="0" smtClean="0">
                <a:solidFill>
                  <a:schemeClr val="tx1"/>
                </a:solidFill>
                <a:latin typeface="+mn-lt"/>
                <a:ea typeface="+mn-ea"/>
                <a:cs typeface="+mn-cs"/>
                <a:hlinkClick r:id="rId5" tooltip="Récit à la première personne"/>
              </a:rPr>
              <a:t>première personne</a:t>
            </a:r>
            <a:r>
              <a:rPr lang="fr-FR" sz="1200" b="0" i="0" kern="1200" dirty="0" smtClean="0">
                <a:solidFill>
                  <a:schemeClr val="tx1"/>
                </a:solidFill>
                <a:latin typeface="+mn-lt"/>
                <a:ea typeface="+mn-ea"/>
                <a:cs typeface="+mn-cs"/>
              </a:rPr>
              <a:t> comment Gil </a:t>
            </a:r>
            <a:r>
              <a:rPr lang="fr-FR" sz="1200" b="0" i="0" kern="1200" dirty="0" err="1" smtClean="0">
                <a:solidFill>
                  <a:schemeClr val="tx1"/>
                </a:solidFill>
                <a:latin typeface="+mn-lt"/>
                <a:ea typeface="+mn-ea"/>
                <a:cs typeface="+mn-cs"/>
              </a:rPr>
              <a:t>Blas</a:t>
            </a:r>
            <a:r>
              <a:rPr lang="fr-FR" sz="1200" b="0" i="0" kern="1200" dirty="0" smtClean="0">
                <a:solidFill>
                  <a:schemeClr val="tx1"/>
                </a:solidFill>
                <a:latin typeface="+mn-lt"/>
                <a:ea typeface="+mn-ea"/>
                <a:cs typeface="+mn-cs"/>
              </a:rPr>
              <a:t>, né dans la misère d’un écuyer et d’une femme de chambre de Santillane, dans la </a:t>
            </a:r>
            <a:r>
              <a:rPr lang="fr-FR" sz="1200" b="0" i="0" u="none" strike="noStrike" kern="1200" dirty="0" smtClean="0">
                <a:solidFill>
                  <a:schemeClr val="tx1"/>
                </a:solidFill>
                <a:latin typeface="+mn-lt"/>
                <a:ea typeface="+mn-ea"/>
                <a:cs typeface="+mn-cs"/>
                <a:hlinkClick r:id="rId6" tooltip="Cantabrie"/>
              </a:rPr>
              <a:t>Cantabrie</a:t>
            </a:r>
            <a:r>
              <a:rPr lang="fr-FR" sz="1200" b="0" i="0" kern="1200" dirty="0" smtClean="0">
                <a:solidFill>
                  <a:schemeClr val="tx1"/>
                </a:solidFill>
                <a:latin typeface="+mn-lt"/>
                <a:ea typeface="+mn-ea"/>
                <a:cs typeface="+mn-cs"/>
              </a:rPr>
              <a:t>, après avoir été éduqué par son oncle chanoine, quitte </a:t>
            </a:r>
            <a:r>
              <a:rPr lang="fr-FR" sz="1200" b="0" i="0" kern="1200" dirty="0" err="1" smtClean="0">
                <a:solidFill>
                  <a:schemeClr val="tx1"/>
                </a:solidFill>
                <a:latin typeface="+mn-lt"/>
                <a:ea typeface="+mn-ea"/>
                <a:cs typeface="+mn-cs"/>
              </a:rPr>
              <a:t>Oviédo</a:t>
            </a:r>
            <a:r>
              <a:rPr lang="fr-FR" sz="1200" b="0" i="0" kern="1200" dirty="0" smtClean="0">
                <a:solidFill>
                  <a:schemeClr val="tx1"/>
                </a:solidFill>
                <a:latin typeface="+mn-lt"/>
                <a:ea typeface="+mn-ea"/>
                <a:cs typeface="+mn-cs"/>
              </a:rPr>
              <a:t> à l’âge de dix-sept ans pour se rendre à l’Université de Salamanque. Son avenir étudiant est rapidement bouleversé lorsque, à peine en route, le hasard le donne pour compagnon et pour complice forcé à des voleurs de grand chemin et lui fait faire la connaissance désagréable de la justice. La nécessité le fait valet, puis les vicissitudes de la vie le promènent par tous les degrés de la domesticité et le mettent à même d’observer de près toutes les classes de la société, dans l’État et dans l’Église. Il est mêlé à des fripons de tout étage et, par contagion de l’exemple plus que par nature, il pratique lui-même la friponnerie, et avec d’autant moins de scrupule qu’elle s’exerce plus en grand.</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12</a:t>
            </a:fld>
            <a:endParaRPr lang="cs-CZ"/>
          </a:p>
        </p:txBody>
      </p:sp>
    </p:spTree>
    <p:extLst>
      <p:ext uri="{BB962C8B-B14F-4D97-AF65-F5344CB8AC3E}">
        <p14:creationId xmlns:p14="http://schemas.microsoft.com/office/powerpoint/2010/main" val="205665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La structure du roman picaresque est utilisée aussi par </a:t>
            </a:r>
            <a:r>
              <a:rPr lang="fr-CA" sz="1200" b="1" kern="1200" dirty="0" smtClean="0">
                <a:solidFill>
                  <a:schemeClr val="tx1"/>
                </a:solidFill>
                <a:latin typeface="+mn-lt"/>
                <a:ea typeface="+mn-ea"/>
                <a:cs typeface="+mn-cs"/>
              </a:rPr>
              <a:t>Pierre </a:t>
            </a:r>
            <a:r>
              <a:rPr lang="fr-CA" sz="1200" b="1" kern="1200" dirty="0" err="1" smtClean="0">
                <a:solidFill>
                  <a:schemeClr val="tx1"/>
                </a:solidFill>
                <a:latin typeface="+mn-lt"/>
                <a:ea typeface="+mn-ea"/>
                <a:cs typeface="+mn-cs"/>
              </a:rPr>
              <a:t>Carlet</a:t>
            </a:r>
            <a:r>
              <a:rPr lang="fr-CA" sz="1200" b="1" kern="1200" dirty="0" smtClean="0">
                <a:solidFill>
                  <a:schemeClr val="tx1"/>
                </a:solidFill>
                <a:latin typeface="+mn-lt"/>
                <a:ea typeface="+mn-ea"/>
                <a:cs typeface="+mn-cs"/>
              </a:rPr>
              <a:t> de </a:t>
            </a:r>
            <a:r>
              <a:rPr lang="fr-CA" sz="1200" b="1" kern="1200" dirty="0" err="1" smtClean="0">
                <a:solidFill>
                  <a:schemeClr val="tx1"/>
                </a:solidFill>
                <a:latin typeface="+mn-lt"/>
                <a:ea typeface="+mn-ea"/>
                <a:cs typeface="+mn-cs"/>
              </a:rPr>
              <a:t>Chamblain</a:t>
            </a:r>
            <a:r>
              <a:rPr lang="fr-CA" sz="1200" b="1" kern="1200" dirty="0" smtClean="0">
                <a:solidFill>
                  <a:schemeClr val="tx1"/>
                </a:solidFill>
                <a:latin typeface="+mn-lt"/>
                <a:ea typeface="+mn-ea"/>
                <a:cs typeface="+mn-cs"/>
              </a:rPr>
              <a:t> de Marivaux</a:t>
            </a:r>
            <a:r>
              <a:rPr lang="fr-CA" sz="1200" kern="1200" dirty="0" smtClean="0">
                <a:solidFill>
                  <a:schemeClr val="tx1"/>
                </a:solidFill>
                <a:latin typeface="+mn-lt"/>
                <a:ea typeface="+mn-ea"/>
                <a:cs typeface="+mn-cs"/>
              </a:rPr>
              <a:t>, connu surtout comme dramaturge (voir ci-dessus). La tradition romanesque précieuse qu’il parodie avec </a:t>
            </a:r>
            <a:r>
              <a:rPr lang="fr-CA" sz="1200" b="1" i="1" kern="1200" dirty="0" err="1" smtClean="0">
                <a:solidFill>
                  <a:schemeClr val="tx1"/>
                </a:solidFill>
                <a:latin typeface="+mn-lt"/>
                <a:ea typeface="+mn-ea"/>
                <a:cs typeface="+mn-cs"/>
              </a:rPr>
              <a:t>Pharsamon</a:t>
            </a:r>
            <a:r>
              <a:rPr lang="fr-CA" sz="1200" b="1" i="1" kern="1200" dirty="0" smtClean="0">
                <a:solidFill>
                  <a:schemeClr val="tx1"/>
                </a:solidFill>
                <a:latin typeface="+mn-lt"/>
                <a:ea typeface="+mn-ea"/>
                <a:cs typeface="+mn-cs"/>
              </a:rPr>
              <a:t> ou les Folies amoureuses</a:t>
            </a:r>
            <a:r>
              <a:rPr lang="fr-CA" sz="1200" kern="1200" dirty="0" smtClean="0">
                <a:solidFill>
                  <a:schemeClr val="tx1"/>
                </a:solidFill>
                <a:latin typeface="+mn-lt"/>
                <a:ea typeface="+mn-ea"/>
                <a:cs typeface="+mn-cs"/>
              </a:rPr>
              <a:t> (composé en 1712, publié en 1737) se </a:t>
            </a:r>
            <a:r>
              <a:rPr lang="fr-CA" sz="1200" kern="1200" dirty="0" err="1" smtClean="0">
                <a:solidFill>
                  <a:schemeClr val="tx1"/>
                </a:solidFill>
                <a:latin typeface="+mn-lt"/>
                <a:ea typeface="+mn-ea"/>
                <a:cs typeface="+mn-cs"/>
              </a:rPr>
              <a:t>réflète</a:t>
            </a:r>
            <a:r>
              <a:rPr lang="fr-CA" sz="1200" kern="1200" dirty="0" smtClean="0">
                <a:solidFill>
                  <a:schemeClr val="tx1"/>
                </a:solidFill>
                <a:latin typeface="+mn-lt"/>
                <a:ea typeface="+mn-ea"/>
                <a:cs typeface="+mn-cs"/>
              </a:rPr>
              <a:t> néanmoins dans l’intérêt qu’il témoigne pour l’analyse psychologique dans deux </a:t>
            </a:r>
            <a:r>
              <a:rPr lang="fr-CA" sz="1200" b="1" kern="1200" dirty="0" smtClean="0">
                <a:solidFill>
                  <a:schemeClr val="tx1"/>
                </a:solidFill>
                <a:latin typeface="+mn-lt"/>
                <a:ea typeface="+mn-ea"/>
                <a:cs typeface="+mn-cs"/>
              </a:rPr>
              <a:t>romans de </a:t>
            </a:r>
            <a:r>
              <a:rPr lang="fr-CA" sz="1200" b="1"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importants: </a:t>
            </a:r>
            <a:r>
              <a:rPr lang="fr-CA" sz="1200" b="1" i="1" u="sng" kern="1200" dirty="0" smtClean="0">
                <a:solidFill>
                  <a:schemeClr val="tx1"/>
                </a:solidFill>
                <a:latin typeface="+mn-lt"/>
                <a:ea typeface="+mn-ea"/>
                <a:cs typeface="+mn-cs"/>
              </a:rPr>
              <a:t>La Vie de Marianne</a:t>
            </a:r>
            <a:r>
              <a:rPr lang="fr-CA" sz="1200" kern="1200" dirty="0" smtClean="0">
                <a:solidFill>
                  <a:schemeClr val="tx1"/>
                </a:solidFill>
                <a:latin typeface="+mn-lt"/>
                <a:ea typeface="+mn-ea"/>
                <a:cs typeface="+mn-cs"/>
              </a:rPr>
              <a:t> (1731-1741) et </a:t>
            </a:r>
            <a:r>
              <a:rPr lang="fr-CA" sz="1200" b="1" i="1" kern="1200" dirty="0" smtClean="0">
                <a:solidFill>
                  <a:schemeClr val="tx1"/>
                </a:solidFill>
                <a:latin typeface="+mn-lt"/>
                <a:ea typeface="+mn-ea"/>
                <a:cs typeface="+mn-cs"/>
              </a:rPr>
              <a:t>Le Paysan parvenu</a:t>
            </a:r>
            <a:r>
              <a:rPr lang="fr-CA" sz="1200" kern="1200" dirty="0" smtClean="0">
                <a:solidFill>
                  <a:schemeClr val="tx1"/>
                </a:solidFill>
                <a:latin typeface="+mn-lt"/>
                <a:ea typeface="+mn-ea"/>
                <a:cs typeface="+mn-cs"/>
              </a:rPr>
              <a:t> (1735-1736). En effet, les aventures sociales des personnages importent moins que leur </a:t>
            </a:r>
            <a:r>
              <a:rPr lang="fr-CA" sz="1200" b="1" kern="1200" dirty="0" smtClean="0">
                <a:solidFill>
                  <a:schemeClr val="tx1"/>
                </a:solidFill>
                <a:latin typeface="+mn-lt"/>
                <a:ea typeface="+mn-ea"/>
                <a:cs typeface="+mn-cs"/>
              </a:rPr>
              <a:t>évolution psychologique</a:t>
            </a:r>
            <a:r>
              <a:rPr lang="fr-CA" sz="1200" kern="1200" dirty="0" smtClean="0">
                <a:solidFill>
                  <a:schemeClr val="tx1"/>
                </a:solidFill>
                <a:latin typeface="+mn-lt"/>
                <a:ea typeface="+mn-ea"/>
                <a:cs typeface="+mn-cs"/>
              </a:rPr>
              <a:t> et le difficile compromis entre l’apprentissage social et la fidélité à soi-même. L’émotion annonce la nouvelle sensibilité qui apparaît dans les romans de l’abbé Prévost.</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En ce qui concerne le </a:t>
            </a:r>
            <a:r>
              <a:rPr lang="fr-CA" sz="1200" b="1" kern="1200" dirty="0" smtClean="0">
                <a:solidFill>
                  <a:schemeClr val="tx1"/>
                </a:solidFill>
                <a:latin typeface="+mn-lt"/>
                <a:ea typeface="+mn-ea"/>
                <a:cs typeface="+mn-cs"/>
              </a:rPr>
              <a:t>roman</a:t>
            </a:r>
            <a:r>
              <a:rPr lang="fr-CA" sz="1200" kern="1200" dirty="0" smtClean="0">
                <a:solidFill>
                  <a:schemeClr val="tx1"/>
                </a:solidFill>
                <a:latin typeface="+mn-lt"/>
                <a:ea typeface="+mn-ea"/>
                <a:cs typeface="+mn-cs"/>
              </a:rPr>
              <a:t>,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de Marivaux représente un passage entre la tradition du roman précieux qu’il parodie en partie (</a:t>
            </a:r>
            <a:r>
              <a:rPr lang="fr-CA" sz="1200" b="1" i="1" kern="1200" dirty="0" err="1" smtClean="0">
                <a:solidFill>
                  <a:schemeClr val="tx1"/>
                </a:solidFill>
                <a:latin typeface="+mn-lt"/>
                <a:ea typeface="+mn-ea"/>
                <a:cs typeface="+mn-cs"/>
              </a:rPr>
              <a:t>Pharsamon</a:t>
            </a:r>
            <a:r>
              <a:rPr lang="fr-CA" sz="1200" b="1" i="1" kern="1200" dirty="0" smtClean="0">
                <a:solidFill>
                  <a:schemeClr val="tx1"/>
                </a:solidFill>
                <a:latin typeface="+mn-lt"/>
                <a:ea typeface="+mn-ea"/>
                <a:cs typeface="+mn-cs"/>
              </a:rPr>
              <a:t> ou les Folies amoureuses</a:t>
            </a:r>
            <a:r>
              <a:rPr lang="fr-CA" sz="1200" kern="1200" dirty="0" smtClean="0">
                <a:solidFill>
                  <a:schemeClr val="tx1"/>
                </a:solidFill>
                <a:latin typeface="+mn-lt"/>
                <a:ea typeface="+mn-ea"/>
                <a:cs typeface="+mn-cs"/>
              </a:rPr>
              <a:t>; composé en 1712, publié en 1737) et le </a:t>
            </a:r>
            <a:r>
              <a:rPr lang="fr-CA" sz="1200" b="1" kern="1200" dirty="0" smtClean="0">
                <a:solidFill>
                  <a:schemeClr val="tx1"/>
                </a:solidFill>
                <a:latin typeface="+mn-lt"/>
                <a:ea typeface="+mn-ea"/>
                <a:cs typeface="+mn-cs"/>
              </a:rPr>
              <a:t>roman de </a:t>
            </a:r>
            <a:r>
              <a:rPr lang="fr-CA" sz="1200" b="1"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À la veine réaliste, sous forme de „scènes de vie“, se joint la fine analyse psychologique et un art de raconter non dissemblables du ton des comédies. Les romans de Marivaux sont donc aussi </a:t>
            </a:r>
            <a:r>
              <a:rPr lang="fr-CA" sz="1200" b="1" kern="1200" dirty="0" smtClean="0">
                <a:solidFill>
                  <a:schemeClr val="tx1"/>
                </a:solidFill>
                <a:latin typeface="+mn-lt"/>
                <a:ea typeface="+mn-ea"/>
                <a:cs typeface="+mn-cs"/>
              </a:rPr>
              <a:t>psychologiques</a:t>
            </a:r>
            <a:r>
              <a:rPr lang="fr-CA" sz="1200" kern="1200" dirty="0" smtClean="0">
                <a:solidFill>
                  <a:schemeClr val="tx1"/>
                </a:solidFill>
                <a:latin typeface="+mn-lt"/>
                <a:ea typeface="+mn-ea"/>
                <a:cs typeface="+mn-cs"/>
              </a:rPr>
              <a:t>. </a:t>
            </a:r>
            <a:r>
              <a:rPr lang="fr-CA" sz="1200" b="1" i="1" u="sng" kern="1200" dirty="0" smtClean="0">
                <a:solidFill>
                  <a:schemeClr val="tx1"/>
                </a:solidFill>
                <a:latin typeface="+mn-lt"/>
                <a:ea typeface="+mn-ea"/>
                <a:cs typeface="+mn-cs"/>
              </a:rPr>
              <a:t>La Vie de Marianne</a:t>
            </a:r>
            <a:r>
              <a:rPr lang="fr-CA" sz="1200" kern="1200" dirty="0" smtClean="0">
                <a:solidFill>
                  <a:schemeClr val="tx1"/>
                </a:solidFill>
                <a:latin typeface="+mn-lt"/>
                <a:ea typeface="+mn-ea"/>
                <a:cs typeface="+mn-cs"/>
              </a:rPr>
              <a:t> (1731-1741) et </a:t>
            </a:r>
            <a:r>
              <a:rPr lang="fr-CA" sz="1200" b="1" i="1" kern="1200" dirty="0" smtClean="0">
                <a:solidFill>
                  <a:schemeClr val="tx1"/>
                </a:solidFill>
                <a:latin typeface="+mn-lt"/>
                <a:ea typeface="+mn-ea"/>
                <a:cs typeface="+mn-cs"/>
              </a:rPr>
              <a:t>Le Paysan parvenu</a:t>
            </a:r>
            <a:r>
              <a:rPr lang="fr-CA" sz="1200" kern="1200" dirty="0" smtClean="0">
                <a:solidFill>
                  <a:schemeClr val="tx1"/>
                </a:solidFill>
                <a:latin typeface="+mn-lt"/>
                <a:ea typeface="+mn-ea"/>
                <a:cs typeface="+mn-cs"/>
              </a:rPr>
              <a:t> (1735-1736), restés inachevés, trouveront leurs continuateurs - Mme Riccoboni pour Marianne et un auteur anonyme pour le protagoniste du </a:t>
            </a:r>
            <a:r>
              <a:rPr lang="fr-CA" sz="1200" i="1" kern="1200" dirty="0" smtClean="0">
                <a:solidFill>
                  <a:schemeClr val="tx1"/>
                </a:solidFill>
                <a:latin typeface="+mn-lt"/>
                <a:ea typeface="+mn-ea"/>
                <a:cs typeface="+mn-cs"/>
              </a:rPr>
              <a:t>Paysan parvenu</a:t>
            </a:r>
            <a:r>
              <a:rPr lang="fr-CA" sz="1200" kern="1200" dirty="0" smtClean="0">
                <a:solidFill>
                  <a:schemeClr val="tx1"/>
                </a:solidFill>
                <a:latin typeface="+mn-lt"/>
                <a:ea typeface="+mn-ea"/>
                <a:cs typeface="+mn-cs"/>
              </a:rPr>
              <a:t> Jacob qui, dans la continuation du récit, s’élèvera dans l’échelle sociale jusqu’à la charge de fermier général, seigneur de son village.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fontAlgn="base"/>
            <a:r>
              <a:rPr lang="fr-FR" sz="1200" b="0" i="0" kern="1200" dirty="0" smtClean="0">
                <a:solidFill>
                  <a:schemeClr val="tx1"/>
                </a:solidFill>
                <a:latin typeface="+mn-lt"/>
                <a:ea typeface="+mn-ea"/>
                <a:cs typeface="+mn-cs"/>
              </a:rPr>
              <a:t>Ce roman d'apprentissage décrit la conquête par une jeune femme orpheline et pauvre de son autonomie et de sa place dans la société.</a:t>
            </a:r>
          </a:p>
          <a:p>
            <a:pPr fontAlgn="base"/>
            <a:r>
              <a:rPr lang="fr-FR" sz="1200" b="0" i="0" kern="1200" dirty="0" smtClean="0">
                <a:solidFill>
                  <a:schemeClr val="tx1"/>
                </a:solidFill>
                <a:latin typeface="+mn-lt"/>
                <a:ea typeface="+mn-ea"/>
                <a:cs typeface="+mn-cs"/>
              </a:rPr>
              <a:t>La parution en onze parties étalées sur onze ans constitue une nouveauté dans l'histoire du roman français. Les célèbres « réflexions » entrelacées avec le récit donnent à ce genre une nouvelle dimension, suivant une technique qui évoque déjà celle de Proust.</a:t>
            </a:r>
            <a:r>
              <a:rPr lang="fr-FR" sz="1200" b="0" i="1" kern="1200" dirty="0" smtClean="0">
                <a:solidFill>
                  <a:schemeClr val="tx1"/>
                </a:solidFill>
                <a:latin typeface="+mn-lt"/>
                <a:ea typeface="+mn-ea"/>
                <a:cs typeface="+mn-cs"/>
              </a:rPr>
              <a:t> La Vie de Marianne</a:t>
            </a:r>
            <a:r>
              <a:rPr lang="fr-FR" sz="1200" b="0" i="0" kern="1200" dirty="0" smtClean="0">
                <a:solidFill>
                  <a:schemeClr val="tx1"/>
                </a:solidFill>
                <a:latin typeface="+mn-lt"/>
                <a:ea typeface="+mn-ea"/>
                <a:cs typeface="+mn-cs"/>
              </a:rPr>
              <a:t> a été rapprochée de </a:t>
            </a:r>
            <a:r>
              <a:rPr lang="fr-FR" sz="1200" b="0" i="0" kern="1200" dirty="0" smtClean="0">
                <a:solidFill>
                  <a:schemeClr val="tx1"/>
                </a:solidFill>
                <a:latin typeface="+mn-lt"/>
                <a:ea typeface="+mn-ea"/>
                <a:cs typeface="+mn-cs"/>
                <a:hlinkClick r:id="rId3"/>
              </a:rPr>
              <a:t>Paméla</a:t>
            </a:r>
            <a:r>
              <a:rPr lang="fr-FR" sz="1200" b="0" i="0" kern="1200" dirty="0" smtClean="0">
                <a:solidFill>
                  <a:schemeClr val="tx1"/>
                </a:solidFill>
                <a:latin typeface="+mn-lt"/>
                <a:ea typeface="+mn-ea"/>
                <a:cs typeface="+mn-cs"/>
              </a:rPr>
              <a:t>, de Richardson. La ressemblance s'explique par une source commune,</a:t>
            </a:r>
            <a:r>
              <a:rPr lang="fr-FR" sz="1200" b="0" i="1" kern="1200" dirty="0" smtClean="0">
                <a:solidFill>
                  <a:schemeClr val="tx1"/>
                </a:solidFill>
                <a:latin typeface="+mn-lt"/>
                <a:ea typeface="+mn-ea"/>
                <a:cs typeface="+mn-cs"/>
              </a:rPr>
              <a:t> les Illustres Françaises,</a:t>
            </a:r>
            <a:r>
              <a:rPr lang="fr-FR" sz="1200" b="0" i="0" kern="1200" dirty="0" smtClean="0">
                <a:solidFill>
                  <a:schemeClr val="tx1"/>
                </a:solidFill>
                <a:latin typeface="+mn-lt"/>
                <a:ea typeface="+mn-ea"/>
                <a:cs typeface="+mn-cs"/>
              </a:rPr>
              <a:t> de Robert </a:t>
            </a:r>
            <a:r>
              <a:rPr lang="fr-FR" sz="1200" b="0" i="0" kern="1200" dirty="0" err="1" smtClean="0">
                <a:solidFill>
                  <a:schemeClr val="tx1"/>
                </a:solidFill>
                <a:latin typeface="+mn-lt"/>
                <a:ea typeface="+mn-ea"/>
                <a:cs typeface="+mn-cs"/>
              </a:rPr>
              <a:t>Challes</a:t>
            </a:r>
            <a:r>
              <a:rPr lang="fr-FR" sz="1200" b="0" i="0" kern="1200" dirty="0" smtClean="0">
                <a:solidFill>
                  <a:schemeClr val="tx1"/>
                </a:solidFill>
                <a:latin typeface="+mn-lt"/>
                <a:ea typeface="+mn-ea"/>
                <a:cs typeface="+mn-cs"/>
              </a:rPr>
              <a:t>. Mais la comparaison est surtout intéressante par les différences qu'elle fait apparaître. En bref, on peut dire que l'éthique de Marivaux n'est fondée ni sur la morale traditionnelle, ni sur le culte des passions, mais sur le respect de la personne humaine en tant que telle, respect de soi-même et respect exigé des autres.</a:t>
            </a:r>
          </a:p>
          <a:p>
            <a:pPr fontAlgn="base"/>
            <a:r>
              <a:rPr lang="fr-FR" sz="1200" b="0" i="0" kern="1200" dirty="0" smtClean="0">
                <a:solidFill>
                  <a:schemeClr val="tx1"/>
                </a:solidFill>
                <a:latin typeface="+mn-lt"/>
                <a:ea typeface="+mn-ea"/>
                <a:cs typeface="+mn-cs"/>
              </a:rPr>
              <a:t>La trame n'est pas sans annoncer tel ou tel passage de romans ultérieurs, notamment des </a:t>
            </a:r>
            <a:r>
              <a:rPr lang="fr-FR" sz="1200" b="0" i="0" kern="1200" dirty="0" smtClean="0">
                <a:solidFill>
                  <a:schemeClr val="tx1"/>
                </a:solidFill>
                <a:latin typeface="+mn-lt"/>
                <a:ea typeface="+mn-ea"/>
                <a:cs typeface="+mn-cs"/>
                <a:hlinkClick r:id="rId4"/>
              </a:rPr>
              <a:t>Liaisons dangereuses</a:t>
            </a:r>
            <a:r>
              <a:rPr lang="fr-FR" sz="1200" b="0" i="0" kern="1200" dirty="0" smtClean="0">
                <a:solidFill>
                  <a:schemeClr val="tx1"/>
                </a:solidFill>
                <a:latin typeface="+mn-lt"/>
                <a:ea typeface="+mn-ea"/>
                <a:cs typeface="+mn-cs"/>
              </a:rPr>
              <a:t> de </a:t>
            </a:r>
            <a:r>
              <a:rPr lang="fr-FR" sz="1200" b="0" i="0" kern="1200" dirty="0" err="1" smtClean="0">
                <a:solidFill>
                  <a:schemeClr val="tx1"/>
                </a:solidFill>
                <a:latin typeface="+mn-lt"/>
                <a:ea typeface="+mn-ea"/>
                <a:cs typeface="+mn-cs"/>
              </a:rPr>
              <a:t>Choderlos</a:t>
            </a:r>
            <a:r>
              <a:rPr lang="fr-FR" sz="1200" b="0" i="0" kern="1200" dirty="0" smtClean="0">
                <a:solidFill>
                  <a:schemeClr val="tx1"/>
                </a:solidFill>
                <a:latin typeface="+mn-lt"/>
                <a:ea typeface="+mn-ea"/>
                <a:cs typeface="+mn-cs"/>
              </a:rPr>
              <a:t> de Laclos. Marivaux s'y révèle plus conteur que moraliste, quoique son histoire implique de sérieuses réflexions sur les différents états de la vie.</a:t>
            </a: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13</a:t>
            </a:fld>
            <a:endParaRPr lang="cs-CZ"/>
          </a:p>
        </p:txBody>
      </p:sp>
    </p:spTree>
    <p:extLst>
      <p:ext uri="{BB962C8B-B14F-4D97-AF65-F5344CB8AC3E}">
        <p14:creationId xmlns:p14="http://schemas.microsoft.com/office/powerpoint/2010/main" val="49737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fr-CA" sz="1200" b="1" kern="1200" dirty="0" smtClean="0">
                <a:solidFill>
                  <a:schemeClr val="tx1"/>
                </a:solidFill>
                <a:latin typeface="+mn-lt"/>
                <a:ea typeface="+mn-ea"/>
                <a:cs typeface="+mn-cs"/>
              </a:rPr>
              <a:t>Antoine-François Prévost d’Exiles (1.4. 1697 Hesdin - 25.11. 1763 Croix-de-</a:t>
            </a:r>
            <a:r>
              <a:rPr lang="fr-CA" sz="1200" b="1" kern="1200" dirty="0" err="1" smtClean="0">
                <a:solidFill>
                  <a:schemeClr val="tx1"/>
                </a:solidFill>
                <a:latin typeface="+mn-lt"/>
                <a:ea typeface="+mn-ea"/>
                <a:cs typeface="+mn-cs"/>
              </a:rPr>
              <a:t>Courteuil</a:t>
            </a:r>
            <a:r>
              <a:rPr lang="fr-CA" sz="1200" b="1"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Sa vie prêterait à une transposition romanesque. Après les études au collège des jésuites à Hesdin et à Paris, il se fait enrôler dans l’armée (1712) qu’il quitte pour le noviciat chez les jésuites, puis chez les bénédictins. Ordonné prêtre en 1726, il quitte le couvent, s’enfuit en Angleterre et en Hollande, d’où il ne peut revenir à Paris qu’en 1734. Aumônier du prince de Conti, il fréquente les salons parisiens, connaît de nombreuses aventures passionnelles dont une, pour „</a:t>
            </a:r>
            <a:r>
              <a:rPr lang="fr-CA" sz="1200" kern="1200" dirty="0" err="1" smtClean="0">
                <a:solidFill>
                  <a:schemeClr val="tx1"/>
                </a:solidFill>
                <a:latin typeface="+mn-lt"/>
                <a:ea typeface="+mn-ea"/>
                <a:cs typeface="+mn-cs"/>
              </a:rPr>
              <a:t>Lenki</a:t>
            </a:r>
            <a:r>
              <a:rPr lang="fr-CA" sz="1200" kern="1200" dirty="0" smtClean="0">
                <a:solidFill>
                  <a:schemeClr val="tx1"/>
                </a:solidFill>
                <a:latin typeface="+mn-lt"/>
                <a:ea typeface="+mn-ea"/>
                <a:cs typeface="+mn-cs"/>
              </a:rPr>
              <a:t>“ Eckhart, le réduit presque à la misère. Assagi, à partir de 1742, et pourvu d’un bénéfice ecclésiastique (1743) il rédige une histoire des Condé et médite sur des ouvrages d’apologétique.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L’intense activité littéraire (112 volumes) est pour Prévost une nécessité existentielle. Journaliste, il publie le journal </a:t>
            </a:r>
            <a:r>
              <a:rPr lang="fr-CA" sz="1200" b="1" i="1" kern="1200" dirty="0" smtClean="0">
                <a:solidFill>
                  <a:schemeClr val="tx1"/>
                </a:solidFill>
                <a:latin typeface="+mn-lt"/>
                <a:ea typeface="+mn-ea"/>
                <a:cs typeface="+mn-cs"/>
              </a:rPr>
              <a:t>Le Pour et le Contre</a:t>
            </a:r>
            <a:r>
              <a:rPr lang="fr-CA" sz="1200" kern="1200" dirty="0" smtClean="0">
                <a:solidFill>
                  <a:schemeClr val="tx1"/>
                </a:solidFill>
                <a:latin typeface="+mn-lt"/>
                <a:ea typeface="+mn-ea"/>
                <a:cs typeface="+mn-cs"/>
              </a:rPr>
              <a:t> (1733-1740). Il traduit de l’anglais, en particulier les romans de Richardson: </a:t>
            </a:r>
            <a:r>
              <a:rPr lang="fr-CA" sz="1200" b="1" i="1" kern="1200" dirty="0" smtClean="0">
                <a:solidFill>
                  <a:schemeClr val="tx1"/>
                </a:solidFill>
                <a:latin typeface="+mn-lt"/>
                <a:ea typeface="+mn-ea"/>
                <a:cs typeface="+mn-cs"/>
              </a:rPr>
              <a:t>Paméla</a:t>
            </a:r>
            <a:r>
              <a:rPr lang="fr-CA" sz="1200" kern="1200" dirty="0" smtClean="0">
                <a:solidFill>
                  <a:schemeClr val="tx1"/>
                </a:solidFill>
                <a:latin typeface="+mn-lt"/>
                <a:ea typeface="+mn-ea"/>
                <a:cs typeface="+mn-cs"/>
              </a:rPr>
              <a:t> (1742), </a:t>
            </a:r>
            <a:r>
              <a:rPr lang="fr-CA" sz="1200" b="1" i="1" kern="1200" dirty="0" smtClean="0">
                <a:solidFill>
                  <a:schemeClr val="tx1"/>
                </a:solidFill>
                <a:latin typeface="+mn-lt"/>
                <a:ea typeface="+mn-ea"/>
                <a:cs typeface="+mn-cs"/>
              </a:rPr>
              <a:t>Clarisse </a:t>
            </a:r>
            <a:r>
              <a:rPr lang="fr-CA" sz="1200" b="1" i="1" kern="1200" dirty="0" err="1" smtClean="0">
                <a:solidFill>
                  <a:schemeClr val="tx1"/>
                </a:solidFill>
                <a:latin typeface="+mn-lt"/>
                <a:ea typeface="+mn-ea"/>
                <a:cs typeface="+mn-cs"/>
              </a:rPr>
              <a:t>Harlow</a:t>
            </a:r>
            <a:r>
              <a:rPr lang="fr-CA" sz="1200" kern="1200" dirty="0" smtClean="0">
                <a:solidFill>
                  <a:schemeClr val="tx1"/>
                </a:solidFill>
                <a:latin typeface="+mn-lt"/>
                <a:ea typeface="+mn-ea"/>
                <a:cs typeface="+mn-cs"/>
              </a:rPr>
              <a:t> (1751), </a:t>
            </a:r>
            <a:r>
              <a:rPr lang="fr-CA" sz="1200" b="1" i="1" kern="1200" dirty="0" err="1" smtClean="0">
                <a:solidFill>
                  <a:schemeClr val="tx1"/>
                </a:solidFill>
                <a:latin typeface="+mn-lt"/>
                <a:ea typeface="+mn-ea"/>
                <a:cs typeface="+mn-cs"/>
              </a:rPr>
              <a:t>Grandisson</a:t>
            </a:r>
            <a:r>
              <a:rPr lang="fr-CA" sz="1200" kern="1200" dirty="0" smtClean="0">
                <a:solidFill>
                  <a:schemeClr val="tx1"/>
                </a:solidFill>
                <a:latin typeface="+mn-lt"/>
                <a:ea typeface="+mn-ea"/>
                <a:cs typeface="+mn-cs"/>
              </a:rPr>
              <a:t> (1755). Il est l’auteur de plusieurs romans: </a:t>
            </a:r>
            <a:r>
              <a:rPr lang="fr-CA" sz="1200" b="1" i="1" kern="1200" dirty="0" smtClean="0">
                <a:solidFill>
                  <a:schemeClr val="tx1"/>
                </a:solidFill>
                <a:latin typeface="+mn-lt"/>
                <a:ea typeface="+mn-ea"/>
                <a:cs typeface="+mn-cs"/>
              </a:rPr>
              <a:t>Histoire de Monsieur Cleveland, fils naturel de Cromwell</a:t>
            </a:r>
            <a:r>
              <a:rPr lang="fr-CA" sz="1200" kern="1200" dirty="0" smtClean="0">
                <a:solidFill>
                  <a:schemeClr val="tx1"/>
                </a:solidFill>
                <a:latin typeface="+mn-lt"/>
                <a:ea typeface="+mn-ea"/>
                <a:cs typeface="+mn-cs"/>
              </a:rPr>
              <a:t> (1731-1739), </a:t>
            </a:r>
            <a:r>
              <a:rPr lang="fr-CA" sz="1200" b="1" i="1" kern="1200" dirty="0" smtClean="0">
                <a:solidFill>
                  <a:schemeClr val="tx1"/>
                </a:solidFill>
                <a:latin typeface="+mn-lt"/>
                <a:ea typeface="+mn-ea"/>
                <a:cs typeface="+mn-cs"/>
              </a:rPr>
              <a:t>Le Doyen de </a:t>
            </a:r>
            <a:r>
              <a:rPr lang="fr-CA" sz="1200" b="1" i="1" kern="1200" dirty="0" err="1" smtClean="0">
                <a:solidFill>
                  <a:schemeClr val="tx1"/>
                </a:solidFill>
                <a:latin typeface="+mn-lt"/>
                <a:ea typeface="+mn-ea"/>
                <a:cs typeface="+mn-cs"/>
              </a:rPr>
              <a:t>Killerine</a:t>
            </a:r>
            <a:r>
              <a:rPr lang="fr-CA" sz="1200" kern="1200" dirty="0" smtClean="0">
                <a:solidFill>
                  <a:schemeClr val="tx1"/>
                </a:solidFill>
                <a:latin typeface="+mn-lt"/>
                <a:ea typeface="+mn-ea"/>
                <a:cs typeface="+mn-cs"/>
              </a:rPr>
              <a:t> (1735, 1739), </a:t>
            </a:r>
            <a:r>
              <a:rPr lang="fr-CA" sz="1200" b="1" i="1" kern="1200" dirty="0" smtClean="0">
                <a:solidFill>
                  <a:schemeClr val="tx1"/>
                </a:solidFill>
                <a:latin typeface="+mn-lt"/>
                <a:ea typeface="+mn-ea"/>
                <a:cs typeface="+mn-cs"/>
              </a:rPr>
              <a:t>Histoire de Marguerite d’Anjou</a:t>
            </a:r>
            <a:r>
              <a:rPr lang="fr-CA" sz="1200" kern="1200" dirty="0" smtClean="0">
                <a:solidFill>
                  <a:schemeClr val="tx1"/>
                </a:solidFill>
                <a:latin typeface="+mn-lt"/>
                <a:ea typeface="+mn-ea"/>
                <a:cs typeface="+mn-cs"/>
              </a:rPr>
              <a:t> (1740). </a:t>
            </a:r>
            <a:r>
              <a:rPr lang="fr-CA" sz="1200" b="1" i="1" kern="1200" dirty="0" smtClean="0">
                <a:solidFill>
                  <a:schemeClr val="tx1"/>
                </a:solidFill>
                <a:latin typeface="+mn-lt"/>
                <a:ea typeface="+mn-ea"/>
                <a:cs typeface="+mn-cs"/>
              </a:rPr>
              <a:t>Histoire d’une Grecque moderne</a:t>
            </a:r>
            <a:r>
              <a:rPr lang="fr-CA" sz="1200" kern="1200" dirty="0" smtClean="0">
                <a:solidFill>
                  <a:schemeClr val="tx1"/>
                </a:solidFill>
                <a:latin typeface="+mn-lt"/>
                <a:ea typeface="+mn-ea"/>
                <a:cs typeface="+mn-cs"/>
              </a:rPr>
              <a:t> (1740), </a:t>
            </a:r>
            <a:r>
              <a:rPr lang="fr-CA" sz="1200" b="1" i="1" kern="1200" dirty="0" smtClean="0">
                <a:solidFill>
                  <a:schemeClr val="tx1"/>
                </a:solidFill>
                <a:latin typeface="+mn-lt"/>
                <a:ea typeface="+mn-ea"/>
                <a:cs typeface="+mn-cs"/>
              </a:rPr>
              <a:t>Voyages de Robert </a:t>
            </a:r>
            <a:r>
              <a:rPr lang="fr-CA" sz="1200" b="1" i="1" kern="1200" dirty="0" err="1" smtClean="0">
                <a:solidFill>
                  <a:schemeClr val="tx1"/>
                </a:solidFill>
                <a:latin typeface="+mn-lt"/>
                <a:ea typeface="+mn-ea"/>
                <a:cs typeface="+mn-cs"/>
              </a:rPr>
              <a:t>Lade</a:t>
            </a:r>
            <a:r>
              <a:rPr lang="fr-CA" sz="1200" kern="1200" dirty="0" smtClean="0">
                <a:solidFill>
                  <a:schemeClr val="tx1"/>
                </a:solidFill>
                <a:latin typeface="+mn-lt"/>
                <a:ea typeface="+mn-ea"/>
                <a:cs typeface="+mn-cs"/>
              </a:rPr>
              <a:t> (1744). En 1728 il commence à publier les </a:t>
            </a:r>
            <a:r>
              <a:rPr lang="fr-CA" sz="1200" b="1" i="1" kern="1200" dirty="0" smtClean="0">
                <a:solidFill>
                  <a:schemeClr val="tx1"/>
                </a:solidFill>
                <a:latin typeface="+mn-lt"/>
                <a:ea typeface="+mn-ea"/>
                <a:cs typeface="+mn-cs"/>
              </a:rPr>
              <a:t>Mémoires et aventures d’un homme de qualité</a:t>
            </a:r>
            <a:r>
              <a:rPr lang="fr-CA" sz="1200" kern="1200" dirty="0" smtClean="0">
                <a:solidFill>
                  <a:schemeClr val="tx1"/>
                </a:solidFill>
                <a:latin typeface="+mn-lt"/>
                <a:ea typeface="+mn-ea"/>
                <a:cs typeface="+mn-cs"/>
              </a:rPr>
              <a:t> dont l’</a:t>
            </a:r>
            <a:r>
              <a:rPr lang="fr-CA" sz="1200" b="1" i="1" u="sng" kern="1200" dirty="0" smtClean="0">
                <a:solidFill>
                  <a:schemeClr val="tx1"/>
                </a:solidFill>
                <a:latin typeface="+mn-lt"/>
                <a:ea typeface="+mn-ea"/>
                <a:cs typeface="+mn-cs"/>
              </a:rPr>
              <a:t>Histoire du chevalier Des </a:t>
            </a:r>
            <a:r>
              <a:rPr lang="fr-CA" sz="1200" b="1" i="1" u="sng" kern="1200" dirty="0" err="1" smtClean="0">
                <a:solidFill>
                  <a:schemeClr val="tx1"/>
                </a:solidFill>
                <a:latin typeface="+mn-lt"/>
                <a:ea typeface="+mn-ea"/>
                <a:cs typeface="+mn-cs"/>
              </a:rPr>
              <a:t>Grieux</a:t>
            </a:r>
            <a:r>
              <a:rPr lang="fr-CA" sz="1200" b="1" i="1" u="sng" kern="1200" dirty="0" smtClean="0">
                <a:solidFill>
                  <a:schemeClr val="tx1"/>
                </a:solidFill>
                <a:latin typeface="+mn-lt"/>
                <a:ea typeface="+mn-ea"/>
                <a:cs typeface="+mn-cs"/>
              </a:rPr>
              <a:t> et de Manon </a:t>
            </a:r>
            <a:r>
              <a:rPr lang="fr-CA" sz="1200" b="1" i="1" u="sng" kern="1200" dirty="0" err="1" smtClean="0">
                <a:solidFill>
                  <a:schemeClr val="tx1"/>
                </a:solidFill>
                <a:latin typeface="+mn-lt"/>
                <a:ea typeface="+mn-ea"/>
                <a:cs typeface="+mn-cs"/>
              </a:rPr>
              <a:t>Lescaut</a:t>
            </a:r>
            <a:r>
              <a:rPr lang="fr-CA" sz="1200" kern="1200" dirty="0" smtClean="0">
                <a:solidFill>
                  <a:schemeClr val="tx1"/>
                </a:solidFill>
                <a:latin typeface="+mn-lt"/>
                <a:ea typeface="+mn-ea"/>
                <a:cs typeface="+mn-cs"/>
              </a:rPr>
              <a:t> (1731) est le dernier volume.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Ce roman est non seulement une transposition des déboires intimes de l’écrivain ou un </a:t>
            </a:r>
            <a:r>
              <a:rPr lang="fr-CA" sz="1200" b="1" kern="1200" dirty="0" smtClean="0">
                <a:solidFill>
                  <a:schemeClr val="tx1"/>
                </a:solidFill>
                <a:latin typeface="+mn-lt"/>
                <a:ea typeface="+mn-ea"/>
                <a:cs typeface="+mn-cs"/>
              </a:rPr>
              <a:t>roman de </a:t>
            </a:r>
            <a:r>
              <a:rPr lang="fr-CA" sz="1200" b="1"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La peinture de la passion sous forme d’une quête douloureuse et ravageuse du bonheur conjugue la nouvelle sensibilité avec l’</a:t>
            </a:r>
            <a:r>
              <a:rPr lang="fr-CA" sz="1200" b="1" kern="1200" dirty="0" smtClean="0">
                <a:solidFill>
                  <a:schemeClr val="tx1"/>
                </a:solidFill>
                <a:latin typeface="+mn-lt"/>
                <a:ea typeface="+mn-ea"/>
                <a:cs typeface="+mn-cs"/>
              </a:rPr>
              <a:t>analyse psychologique</a:t>
            </a:r>
            <a:r>
              <a:rPr lang="fr-CA" sz="1200" kern="1200" dirty="0" smtClean="0">
                <a:solidFill>
                  <a:schemeClr val="tx1"/>
                </a:solidFill>
                <a:latin typeface="+mn-lt"/>
                <a:ea typeface="+mn-ea"/>
                <a:cs typeface="+mn-cs"/>
              </a:rPr>
              <a:t> de la meilleure veine classique. Le pessimisme de Prévost débouche sur la constatation de l’incompatibilité du bonheur avec la nature sensible de l’homme.</a:t>
            </a:r>
          </a:p>
          <a:p>
            <a:endParaRPr lang="fr-CA" sz="120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a:t>
            </a:r>
            <a:r>
              <a:rPr lang="fr-FR" sz="1200" b="1" i="1" kern="1200" dirty="0" smtClean="0">
                <a:solidFill>
                  <a:schemeClr val="tx1"/>
                </a:solidFill>
                <a:latin typeface="+mn-lt"/>
                <a:ea typeface="+mn-ea"/>
                <a:cs typeface="+mn-cs"/>
              </a:rPr>
              <a:t>Histoire du chevalier Des </a:t>
            </a:r>
            <a:r>
              <a:rPr lang="fr-FR" sz="1200" b="1" i="1" kern="1200" dirty="0" err="1" smtClean="0">
                <a:solidFill>
                  <a:schemeClr val="tx1"/>
                </a:solidFill>
                <a:latin typeface="+mn-lt"/>
                <a:ea typeface="+mn-ea"/>
                <a:cs typeface="+mn-cs"/>
              </a:rPr>
              <a:t>Grieux</a:t>
            </a:r>
            <a:r>
              <a:rPr lang="fr-FR" sz="1200" b="1" i="1" kern="1200" dirty="0" smtClean="0">
                <a:solidFill>
                  <a:schemeClr val="tx1"/>
                </a:solidFill>
                <a:latin typeface="+mn-lt"/>
                <a:ea typeface="+mn-ea"/>
                <a:cs typeface="+mn-cs"/>
              </a:rPr>
              <a:t> et de Manon </a:t>
            </a:r>
            <a:r>
              <a:rPr lang="fr-FR" sz="1200" b="1" i="1" kern="1200" dirty="0" err="1" smtClean="0">
                <a:solidFill>
                  <a:schemeClr val="tx1"/>
                </a:solidFill>
                <a:latin typeface="+mn-lt"/>
                <a:ea typeface="+mn-ea"/>
                <a:cs typeface="+mn-cs"/>
              </a:rPr>
              <a:t>Lescaut</a:t>
            </a:r>
            <a:r>
              <a:rPr lang="fr-FR" sz="1200" b="0" i="0" kern="1200" dirty="0" smtClean="0">
                <a:solidFill>
                  <a:schemeClr val="tx1"/>
                </a:solidFill>
                <a:latin typeface="+mn-lt"/>
                <a:ea typeface="+mn-ea"/>
                <a:cs typeface="+mn-cs"/>
              </a:rPr>
              <a:t>, plus communément appelé </a:t>
            </a:r>
            <a:r>
              <a:rPr lang="fr-FR" sz="1200" b="1" i="1" kern="1200" dirty="0" smtClean="0">
                <a:solidFill>
                  <a:schemeClr val="tx1"/>
                </a:solidFill>
                <a:latin typeface="+mn-lt"/>
                <a:ea typeface="+mn-ea"/>
                <a:cs typeface="+mn-cs"/>
              </a:rPr>
              <a:t>Manon </a:t>
            </a:r>
            <a:r>
              <a:rPr lang="fr-FR" sz="1200" b="1" i="1" kern="1200" dirty="0" err="1" smtClean="0">
                <a:solidFill>
                  <a:schemeClr val="tx1"/>
                </a:solidFill>
                <a:latin typeface="+mn-lt"/>
                <a:ea typeface="+mn-ea"/>
                <a:cs typeface="+mn-cs"/>
              </a:rPr>
              <a:t>Lescaut</a:t>
            </a:r>
            <a:r>
              <a:rPr lang="fr-FR" sz="1200" b="0" i="0" kern="1200" dirty="0" smtClean="0">
                <a:solidFill>
                  <a:schemeClr val="tx1"/>
                </a:solidFill>
                <a:latin typeface="+mn-lt"/>
                <a:ea typeface="+mn-ea"/>
                <a:cs typeface="+mn-cs"/>
              </a:rPr>
              <a:t>, est un </a:t>
            </a:r>
            <a:r>
              <a:rPr lang="fr-FR" sz="1200" b="0" i="0" u="none" strike="noStrike" kern="1200" dirty="0" smtClean="0">
                <a:solidFill>
                  <a:schemeClr val="tx1"/>
                </a:solidFill>
                <a:latin typeface="+mn-lt"/>
                <a:ea typeface="+mn-ea"/>
                <a:cs typeface="+mn-cs"/>
                <a:hlinkClick r:id="rId3" tooltip="Roman-mémoires"/>
              </a:rPr>
              <a:t>roman-mémoires</a:t>
            </a:r>
            <a:r>
              <a:rPr lang="fr-FR" sz="1200" b="0" i="0" kern="1200" dirty="0" smtClean="0">
                <a:solidFill>
                  <a:schemeClr val="tx1"/>
                </a:solidFill>
                <a:latin typeface="+mn-lt"/>
                <a:ea typeface="+mn-ea"/>
                <a:cs typeface="+mn-cs"/>
              </a:rPr>
              <a:t> de l’</a:t>
            </a:r>
            <a:r>
              <a:rPr lang="fr-FR" sz="1200" b="0" i="0" u="none" strike="noStrike" kern="1200" dirty="0" smtClean="0">
                <a:solidFill>
                  <a:schemeClr val="tx1"/>
                </a:solidFill>
                <a:latin typeface="+mn-lt"/>
                <a:ea typeface="+mn-ea"/>
                <a:cs typeface="+mn-cs"/>
                <a:hlinkClick r:id="rId4" tooltip="Antoine François Prévost"/>
              </a:rPr>
              <a:t>abbé Prévost</a:t>
            </a:r>
            <a:r>
              <a:rPr lang="fr-FR" sz="1200" b="0" i="0" kern="1200" dirty="0" smtClean="0">
                <a:solidFill>
                  <a:schemeClr val="tx1"/>
                </a:solidFill>
                <a:latin typeface="+mn-lt"/>
                <a:ea typeface="+mn-ea"/>
                <a:cs typeface="+mn-cs"/>
              </a:rPr>
              <a:t> faisant partie des </a:t>
            </a:r>
            <a:r>
              <a:rPr lang="fr-FR" sz="1200" b="0" i="1" kern="1200" dirty="0" smtClean="0">
                <a:solidFill>
                  <a:schemeClr val="tx1"/>
                </a:solidFill>
                <a:latin typeface="+mn-lt"/>
                <a:ea typeface="+mn-ea"/>
                <a:cs typeface="+mn-cs"/>
              </a:rPr>
              <a:t>Mémoires et Aventures d’un homme de qualité qui s’est retiré du monde</a:t>
            </a:r>
            <a:r>
              <a:rPr lang="fr-FR" sz="1200" b="0" i="0" kern="1200" dirty="0" smtClean="0">
                <a:solidFill>
                  <a:schemeClr val="tx1"/>
                </a:solidFill>
                <a:latin typeface="+mn-lt"/>
                <a:ea typeface="+mn-ea"/>
                <a:cs typeface="+mn-cs"/>
              </a:rPr>
              <a:t> (7 volumes, rédigés de </a:t>
            </a:r>
            <a:r>
              <a:rPr lang="fr-FR" sz="1200" b="0" i="0" u="none" strike="noStrike" kern="1200" dirty="0" smtClean="0">
                <a:solidFill>
                  <a:schemeClr val="tx1"/>
                </a:solidFill>
                <a:latin typeface="+mn-lt"/>
                <a:ea typeface="+mn-ea"/>
                <a:cs typeface="+mn-cs"/>
                <a:hlinkClick r:id="rId5" tooltip="1728 en littérature"/>
              </a:rPr>
              <a:t>1728</a:t>
            </a:r>
            <a:r>
              <a:rPr lang="fr-FR" sz="1200" b="0" i="0" kern="1200" dirty="0" smtClean="0">
                <a:solidFill>
                  <a:schemeClr val="tx1"/>
                </a:solidFill>
                <a:latin typeface="+mn-lt"/>
                <a:ea typeface="+mn-ea"/>
                <a:cs typeface="+mn-cs"/>
              </a:rPr>
              <a:t> à </a:t>
            </a:r>
            <a:r>
              <a:rPr lang="fr-FR" sz="1200" b="0" i="0" u="none" strike="noStrike" kern="1200" dirty="0" smtClean="0">
                <a:solidFill>
                  <a:schemeClr val="tx1"/>
                </a:solidFill>
                <a:latin typeface="+mn-lt"/>
                <a:ea typeface="+mn-ea"/>
                <a:cs typeface="+mn-cs"/>
                <a:hlinkClick r:id="rId6" tooltip="1731 en littérature"/>
              </a:rPr>
              <a:t>1731</a:t>
            </a:r>
            <a:r>
              <a:rPr lang="fr-FR" sz="1200" b="0" i="0" kern="1200" dirty="0" smtClean="0">
                <a:solidFill>
                  <a:schemeClr val="tx1"/>
                </a:solidFill>
                <a:latin typeface="+mn-lt"/>
                <a:ea typeface="+mn-ea"/>
                <a:cs typeface="+mn-cs"/>
              </a:rPr>
              <a:t>). Le livre étant jugé scandaleux à deux reprises (</a:t>
            </a:r>
            <a:r>
              <a:rPr lang="fr-FR" sz="1200" b="0" i="0" u="none" strike="noStrike" kern="1200" dirty="0" smtClean="0">
                <a:solidFill>
                  <a:schemeClr val="tx1"/>
                </a:solidFill>
                <a:latin typeface="+mn-lt"/>
                <a:ea typeface="+mn-ea"/>
                <a:cs typeface="+mn-cs"/>
                <a:hlinkClick r:id="rId7" tooltip="1733 en littérature"/>
              </a:rPr>
              <a:t>1733</a:t>
            </a:r>
            <a:r>
              <a:rPr lang="fr-FR" sz="1200" b="0" i="0" kern="1200" dirty="0" smtClean="0">
                <a:solidFill>
                  <a:schemeClr val="tx1"/>
                </a:solidFill>
                <a:latin typeface="+mn-lt"/>
                <a:ea typeface="+mn-ea"/>
                <a:cs typeface="+mn-cs"/>
              </a:rPr>
              <a:t> et </a:t>
            </a:r>
            <a:r>
              <a:rPr lang="fr-FR" sz="1200" b="0" i="0" u="none" strike="noStrike" kern="1200" dirty="0" smtClean="0">
                <a:solidFill>
                  <a:schemeClr val="tx1"/>
                </a:solidFill>
                <a:latin typeface="+mn-lt"/>
                <a:ea typeface="+mn-ea"/>
                <a:cs typeface="+mn-cs"/>
                <a:hlinkClick r:id="rId8" tooltip="1735 en littérature"/>
              </a:rPr>
              <a:t>1735</a:t>
            </a:r>
            <a:r>
              <a:rPr lang="fr-FR" sz="1200" b="0" i="0" kern="1200" dirty="0" smtClean="0">
                <a:solidFill>
                  <a:schemeClr val="tx1"/>
                </a:solidFill>
                <a:latin typeface="+mn-lt"/>
                <a:ea typeface="+mn-ea"/>
                <a:cs typeface="+mn-cs"/>
              </a:rPr>
              <a:t>), saisi et condamné à être brûlé, l’auteur publie en </a:t>
            </a:r>
            <a:r>
              <a:rPr lang="fr-FR" sz="1200" b="0" i="0" u="none" strike="noStrike" kern="1200" dirty="0" smtClean="0">
                <a:solidFill>
                  <a:schemeClr val="tx1"/>
                </a:solidFill>
                <a:latin typeface="+mn-lt"/>
                <a:ea typeface="+mn-ea"/>
                <a:cs typeface="+mn-cs"/>
                <a:hlinkClick r:id="rId9" tooltip="1753 en littérature"/>
              </a:rPr>
              <a:t>1753</a:t>
            </a:r>
            <a:r>
              <a:rPr lang="fr-FR" sz="1200" b="0" i="0" kern="1200" dirty="0" smtClean="0">
                <a:solidFill>
                  <a:schemeClr val="tx1"/>
                </a:solidFill>
                <a:latin typeface="+mn-lt"/>
                <a:ea typeface="+mn-ea"/>
                <a:cs typeface="+mn-cs"/>
              </a:rPr>
              <a:t>, une nouvelle édition </a:t>
            </a:r>
            <a:r>
              <a:rPr lang="fr-FR" sz="1200" b="0" i="0" kern="1200" dirty="0" err="1" smtClean="0">
                <a:solidFill>
                  <a:schemeClr val="tx1"/>
                </a:solidFill>
                <a:latin typeface="+mn-lt"/>
                <a:ea typeface="+mn-ea"/>
                <a:cs typeface="+mn-cs"/>
              </a:rPr>
              <a:t>de</a:t>
            </a:r>
            <a:r>
              <a:rPr lang="fr-FR" sz="1200" b="0" i="1" kern="1200" dirty="0" err="1" smtClean="0">
                <a:solidFill>
                  <a:schemeClr val="tx1"/>
                </a:solidFill>
                <a:latin typeface="+mn-lt"/>
                <a:ea typeface="+mn-ea"/>
                <a:cs typeface="+mn-cs"/>
              </a:rPr>
              <a:t>Manon</a:t>
            </a:r>
            <a:r>
              <a:rPr lang="fr-FR" sz="1200" b="0" i="1" kern="1200" dirty="0" smtClean="0">
                <a:solidFill>
                  <a:schemeClr val="tx1"/>
                </a:solidFill>
                <a:latin typeface="+mn-lt"/>
                <a:ea typeface="+mn-ea"/>
                <a:cs typeface="+mn-cs"/>
              </a:rPr>
              <a:t> </a:t>
            </a:r>
            <a:r>
              <a:rPr lang="fr-FR" sz="1200" b="0" i="1" kern="1200" dirty="0" err="1" smtClean="0">
                <a:solidFill>
                  <a:schemeClr val="tx1"/>
                </a:solidFill>
                <a:latin typeface="+mn-lt"/>
                <a:ea typeface="+mn-ea"/>
                <a:cs typeface="+mn-cs"/>
              </a:rPr>
              <a:t>Lescaut</a:t>
            </a:r>
            <a:r>
              <a:rPr lang="fr-FR" sz="1200" b="0" i="0" kern="1200" dirty="0" smtClean="0">
                <a:solidFill>
                  <a:schemeClr val="tx1"/>
                </a:solidFill>
                <a:latin typeface="+mn-lt"/>
                <a:ea typeface="+mn-ea"/>
                <a:cs typeface="+mn-cs"/>
              </a:rPr>
              <a:t> revue, corrigée et augmentée d’un épisode important. Les qualités humaines du roman séduisirent rapidement le public et en feront sa célébrité.</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Passant tour à tour, et du jour au lendemain, de la misère à la fortune, du boudoir à la prison, de Paris à la déportation, de l’exil à la mort, Des </a:t>
            </a:r>
            <a:r>
              <a:rPr lang="fr-FR" sz="1200" b="0" i="0" kern="1200" dirty="0" err="1" smtClean="0">
                <a:solidFill>
                  <a:schemeClr val="tx1"/>
                </a:solidFill>
                <a:latin typeface="+mn-lt"/>
                <a:ea typeface="+mn-ea"/>
                <a:cs typeface="+mn-cs"/>
              </a:rPr>
              <a:t>Grieux</a:t>
            </a:r>
            <a:r>
              <a:rPr lang="fr-FR" sz="1200" b="0" i="0" kern="1200" dirty="0" smtClean="0">
                <a:solidFill>
                  <a:schemeClr val="tx1"/>
                </a:solidFill>
                <a:latin typeface="+mn-lt"/>
                <a:ea typeface="+mn-ea"/>
                <a:cs typeface="+mn-cs"/>
              </a:rPr>
              <a:t> et Manon n’ont qu’une excuse : l’amour, ce sentiment qui fait oublier que tous deux mentent et volent, que le premier triche et tue ou que la seconde se prostitue.</a:t>
            </a:r>
          </a:p>
          <a:p>
            <a:r>
              <a:rPr lang="fr-FR" sz="1200" b="0" i="0" kern="1200" dirty="0" smtClean="0">
                <a:solidFill>
                  <a:schemeClr val="tx1"/>
                </a:solidFill>
                <a:latin typeface="+mn-lt"/>
                <a:ea typeface="+mn-ea"/>
                <a:cs typeface="+mn-cs"/>
              </a:rPr>
              <a:t>C'est ainsi que </a:t>
            </a:r>
            <a:r>
              <a:rPr lang="fr-FR" sz="1200" b="0" i="0" u="none" strike="noStrike" kern="1200" dirty="0" smtClean="0">
                <a:solidFill>
                  <a:schemeClr val="tx1"/>
                </a:solidFill>
                <a:latin typeface="+mn-lt"/>
                <a:ea typeface="+mn-ea"/>
                <a:cs typeface="+mn-cs"/>
                <a:hlinkClick r:id="rId10" tooltip="Montesquieu"/>
              </a:rPr>
              <a:t>Montesquieu</a:t>
            </a:r>
            <a:r>
              <a:rPr lang="fr-FR" sz="1200" b="0" i="0" kern="1200" dirty="0" smtClean="0">
                <a:solidFill>
                  <a:schemeClr val="tx1"/>
                </a:solidFill>
                <a:latin typeface="+mn-lt"/>
                <a:ea typeface="+mn-ea"/>
                <a:cs typeface="+mn-cs"/>
              </a:rPr>
              <a:t> comprend, peu après sa publication, le succès de ce roman : « J'ai lu le 6 avril 1734, </a:t>
            </a:r>
            <a:r>
              <a:rPr lang="fr-FR" sz="1200" b="0" i="1" kern="1200" dirty="0" smtClean="0">
                <a:solidFill>
                  <a:schemeClr val="tx1"/>
                </a:solidFill>
                <a:latin typeface="+mn-lt"/>
                <a:ea typeface="+mn-ea"/>
                <a:cs typeface="+mn-cs"/>
              </a:rPr>
              <a:t>Manon </a:t>
            </a:r>
            <a:r>
              <a:rPr lang="fr-FR" sz="1200" b="0" i="1" kern="1200" dirty="0" err="1" smtClean="0">
                <a:solidFill>
                  <a:schemeClr val="tx1"/>
                </a:solidFill>
                <a:latin typeface="+mn-lt"/>
                <a:ea typeface="+mn-ea"/>
                <a:cs typeface="+mn-cs"/>
              </a:rPr>
              <a:t>Lescaut</a:t>
            </a:r>
            <a:r>
              <a:rPr lang="fr-FR" sz="1200" b="0" i="0" kern="1200" dirty="0" smtClean="0">
                <a:solidFill>
                  <a:schemeClr val="tx1"/>
                </a:solidFill>
                <a:latin typeface="+mn-lt"/>
                <a:ea typeface="+mn-ea"/>
                <a:cs typeface="+mn-cs"/>
              </a:rPr>
              <a:t>, roman composé par le P. </a:t>
            </a:r>
            <a:r>
              <a:rPr lang="fr-FR" sz="1200" b="0" i="0" u="none" strike="noStrike" kern="1200" dirty="0" smtClean="0">
                <a:solidFill>
                  <a:schemeClr val="tx1"/>
                </a:solidFill>
                <a:latin typeface="+mn-lt"/>
                <a:ea typeface="+mn-ea"/>
                <a:cs typeface="+mn-cs"/>
                <a:hlinkClick r:id="rId4" tooltip="Antoine François Prévost"/>
              </a:rPr>
              <a:t>Prévost</a:t>
            </a:r>
            <a:r>
              <a:rPr lang="fr-FR" sz="1200" b="0" i="0" kern="1200" dirty="0" smtClean="0">
                <a:solidFill>
                  <a:schemeClr val="tx1"/>
                </a:solidFill>
                <a:latin typeface="+mn-lt"/>
                <a:ea typeface="+mn-ea"/>
                <a:cs typeface="+mn-cs"/>
              </a:rPr>
              <a:t>. Je ne suis pas étonné que ce roman, dont le héros est un fripon et l'héroïne une catin qui est menée à la Salpêtrière, plaise, parce que toutes actions du héros, le chevalier des </a:t>
            </a:r>
            <a:r>
              <a:rPr lang="fr-FR" sz="1200" b="0" i="0" kern="1200" dirty="0" err="1" smtClean="0">
                <a:solidFill>
                  <a:schemeClr val="tx1"/>
                </a:solidFill>
                <a:latin typeface="+mn-lt"/>
                <a:ea typeface="+mn-ea"/>
                <a:cs typeface="+mn-cs"/>
              </a:rPr>
              <a:t>Grieux</a:t>
            </a:r>
            <a:r>
              <a:rPr lang="fr-FR" sz="1200" b="0" i="0" kern="1200" dirty="0" smtClean="0">
                <a:solidFill>
                  <a:schemeClr val="tx1"/>
                </a:solidFill>
                <a:latin typeface="+mn-lt"/>
                <a:ea typeface="+mn-ea"/>
                <a:cs typeface="+mn-cs"/>
              </a:rPr>
              <a:t>, ont pour motif l'amour, qui est toujours un motif noble, quoique la conduite soit basse</a:t>
            </a:r>
            <a:r>
              <a:rPr lang="fr-FR" sz="1200" b="0" i="0" u="none" strike="noStrike" kern="1200" baseline="30000" dirty="0" smtClean="0">
                <a:solidFill>
                  <a:schemeClr val="tx1"/>
                </a:solidFill>
                <a:latin typeface="+mn-lt"/>
                <a:ea typeface="+mn-ea"/>
                <a:cs typeface="+mn-cs"/>
                <a:hlinkClick r:id="rId11"/>
              </a:rPr>
              <a:t>1</a:t>
            </a:r>
            <a:r>
              <a:rPr lang="fr-FR" sz="1200" b="0" i="0" kern="1200" dirty="0" smtClean="0">
                <a:solidFill>
                  <a:schemeClr val="tx1"/>
                </a:solidFill>
                <a:latin typeface="+mn-lt"/>
                <a:ea typeface="+mn-ea"/>
                <a:cs typeface="+mn-cs"/>
              </a:rPr>
              <a:t>. »</a:t>
            </a:r>
          </a:p>
          <a:p>
            <a:r>
              <a:rPr lang="fr-FR" sz="1200" b="0" i="0" kern="1200" dirty="0" smtClean="0">
                <a:solidFill>
                  <a:schemeClr val="tx1"/>
                </a:solidFill>
                <a:latin typeface="+mn-lt"/>
                <a:ea typeface="+mn-ea"/>
                <a:cs typeface="+mn-cs"/>
              </a:rPr>
              <a:t>De même, dans cette narration où le fourmillement d’incidents romanesques révèle un souci de la réalité dans ses plus petits détails, le réalisme ne le dispute pourtant jamais à l’idéalisme. La structure psychologique des héros obéit à cette règle : Des </a:t>
            </a:r>
            <a:r>
              <a:rPr lang="fr-FR" sz="1200" b="0" i="0" kern="1200" dirty="0" err="1" smtClean="0">
                <a:solidFill>
                  <a:schemeClr val="tx1"/>
                </a:solidFill>
                <a:latin typeface="+mn-lt"/>
                <a:ea typeface="+mn-ea"/>
                <a:cs typeface="+mn-cs"/>
              </a:rPr>
              <a:t>Grieux</a:t>
            </a:r>
            <a:r>
              <a:rPr lang="fr-FR" sz="1200" b="0" i="0" kern="1200" dirty="0" smtClean="0">
                <a:solidFill>
                  <a:schemeClr val="tx1"/>
                </a:solidFill>
                <a:latin typeface="+mn-lt"/>
                <a:ea typeface="+mn-ea"/>
                <a:cs typeface="+mn-cs"/>
              </a:rPr>
              <a:t> réunit en lui une incroyable naïveté et un cynisme grossier tandis que Manon est un esprit pratique doué de bon sens et d’une extraordinaire insouciance.</a:t>
            </a: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14</a:t>
            </a:fld>
            <a:endParaRPr lang="cs-CZ"/>
          </a:p>
        </p:txBody>
      </p:sp>
    </p:spTree>
    <p:extLst>
      <p:ext uri="{BB962C8B-B14F-4D97-AF65-F5344CB8AC3E}">
        <p14:creationId xmlns:p14="http://schemas.microsoft.com/office/powerpoint/2010/main" val="3161831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fr-CA" sz="1200" kern="1200" dirty="0" smtClean="0">
                <a:solidFill>
                  <a:schemeClr val="tx1"/>
                </a:solidFill>
                <a:latin typeface="+mn-lt"/>
                <a:ea typeface="+mn-ea"/>
                <a:cs typeface="+mn-cs"/>
              </a:rPr>
              <a:t>Sous sa nouvelle forme, le roman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évolue vers le </a:t>
            </a:r>
            <a:r>
              <a:rPr lang="fr-CA" sz="1200" b="1" kern="1200" dirty="0" smtClean="0">
                <a:solidFill>
                  <a:schemeClr val="tx1"/>
                </a:solidFill>
                <a:latin typeface="+mn-lt"/>
                <a:ea typeface="+mn-ea"/>
                <a:cs typeface="+mn-cs"/>
              </a:rPr>
              <a:t>roman sentimental</a:t>
            </a:r>
            <a:r>
              <a:rPr lang="fr-CA" sz="1200" kern="1200" dirty="0" smtClean="0">
                <a:solidFill>
                  <a:schemeClr val="tx1"/>
                </a:solidFill>
                <a:latin typeface="+mn-lt"/>
                <a:ea typeface="+mn-ea"/>
                <a:cs typeface="+mn-cs"/>
              </a:rPr>
              <a:t> où s’illustrent, entre autres, plusieurs femmes-écrivains.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Claudine Alexandrine Guérin</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Mme de Tencin (1682 Grenoble -1749 Paris)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Elle est avant tout une femme du pouvoir qu’elle exerce soit par l’intermédiaire de ses amis et amants (le Régent et son ministre l’abbé Dubois), soit par l’attrait intellectuel de son salon littéraire et philosophique fréquenté par Fontenelle et Marivaux. Ses romans reflètent l’infériorité de la condition féminine: la femme, empêchée par la société (pères et maris tyranniques, devoirs imposés à la femme), n’a pas la maîtrise de son amour: </a:t>
            </a:r>
            <a:r>
              <a:rPr lang="fr-CA" sz="1200" b="1" i="1" kern="1200" dirty="0" smtClean="0">
                <a:solidFill>
                  <a:schemeClr val="tx1"/>
                </a:solidFill>
                <a:latin typeface="+mn-lt"/>
                <a:ea typeface="+mn-ea"/>
                <a:cs typeface="+mn-cs"/>
              </a:rPr>
              <a:t>Mémoires du comte de </a:t>
            </a:r>
            <a:r>
              <a:rPr lang="fr-CA" sz="1200" b="1" i="1" kern="1200" dirty="0" err="1" smtClean="0">
                <a:solidFill>
                  <a:schemeClr val="tx1"/>
                </a:solidFill>
                <a:latin typeface="+mn-lt"/>
                <a:ea typeface="+mn-ea"/>
                <a:cs typeface="+mn-cs"/>
              </a:rPr>
              <a:t>Comminge</a:t>
            </a:r>
            <a:r>
              <a:rPr lang="fr-CA" sz="1200" kern="1200" dirty="0" smtClean="0">
                <a:solidFill>
                  <a:schemeClr val="tx1"/>
                </a:solidFill>
                <a:latin typeface="+mn-lt"/>
                <a:ea typeface="+mn-ea"/>
                <a:cs typeface="+mn-cs"/>
              </a:rPr>
              <a:t> (1735), </a:t>
            </a:r>
            <a:r>
              <a:rPr lang="fr-CA" sz="1200" b="1" i="1" kern="1200" dirty="0" smtClean="0">
                <a:solidFill>
                  <a:schemeClr val="tx1"/>
                </a:solidFill>
                <a:latin typeface="+mn-lt"/>
                <a:ea typeface="+mn-ea"/>
                <a:cs typeface="+mn-cs"/>
              </a:rPr>
              <a:t>Le Siège de Calais</a:t>
            </a:r>
            <a:r>
              <a:rPr lang="fr-CA" sz="1200" kern="1200" dirty="0" smtClean="0">
                <a:solidFill>
                  <a:schemeClr val="tx1"/>
                </a:solidFill>
                <a:latin typeface="+mn-lt"/>
                <a:ea typeface="+mn-ea"/>
                <a:cs typeface="+mn-cs"/>
              </a:rPr>
              <a:t> (1739), </a:t>
            </a:r>
            <a:r>
              <a:rPr lang="fr-CA" sz="1200" b="1" i="1" kern="1200" dirty="0" smtClean="0">
                <a:solidFill>
                  <a:schemeClr val="tx1"/>
                </a:solidFill>
                <a:latin typeface="+mn-lt"/>
                <a:ea typeface="+mn-ea"/>
                <a:cs typeface="+mn-cs"/>
              </a:rPr>
              <a:t>Les Malheurs de l’amour</a:t>
            </a:r>
            <a:r>
              <a:rPr lang="fr-CA" sz="1200" kern="1200" dirty="0" smtClean="0">
                <a:solidFill>
                  <a:schemeClr val="tx1"/>
                </a:solidFill>
                <a:latin typeface="+mn-lt"/>
                <a:ea typeface="+mn-ea"/>
                <a:cs typeface="+mn-cs"/>
              </a:rPr>
              <a:t> (1747).</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Françoise d’</a:t>
            </a:r>
            <a:r>
              <a:rPr lang="fr-CA" sz="1200" b="1" kern="1200" dirty="0" err="1" smtClean="0">
                <a:solidFill>
                  <a:schemeClr val="tx1"/>
                </a:solidFill>
                <a:latin typeface="+mn-lt"/>
                <a:ea typeface="+mn-ea"/>
                <a:cs typeface="+mn-cs"/>
              </a:rPr>
              <a:t>Happoncourt</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Mme de Graffigny (1695 Nancy - 1758 Paris)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Elle comptait parmi ses amis Prévost, Rousseau, Marivaux, Crébillon et </a:t>
            </a:r>
            <a:r>
              <a:rPr lang="fr-CA" sz="1200" kern="1200" dirty="0" err="1" smtClean="0">
                <a:solidFill>
                  <a:schemeClr val="tx1"/>
                </a:solidFill>
                <a:latin typeface="+mn-lt"/>
                <a:ea typeface="+mn-ea"/>
                <a:cs typeface="+mn-cs"/>
              </a:rPr>
              <a:t>Malhesherbes</a:t>
            </a:r>
            <a:r>
              <a:rPr lang="fr-CA" sz="1200" kern="1200" dirty="0" smtClean="0">
                <a:solidFill>
                  <a:schemeClr val="tx1"/>
                </a:solidFill>
                <a:latin typeface="+mn-lt"/>
                <a:ea typeface="+mn-ea"/>
                <a:cs typeface="+mn-cs"/>
              </a:rPr>
              <a:t>. Elle s’attache à peindre la femme comme un être naturel, doué pour la sincérité et le bonheur, mais victime de la société masculine. C’est aussi bien le cas de son roman épistolaire </a:t>
            </a:r>
            <a:r>
              <a:rPr lang="fr-CA" sz="1200" b="1" i="1" kern="1200" dirty="0" smtClean="0">
                <a:solidFill>
                  <a:schemeClr val="tx1"/>
                </a:solidFill>
                <a:latin typeface="+mn-lt"/>
                <a:ea typeface="+mn-ea"/>
                <a:cs typeface="+mn-cs"/>
              </a:rPr>
              <a:t>Lettres d’une Péruvienne</a:t>
            </a:r>
            <a:r>
              <a:rPr lang="fr-CA" sz="1200" kern="1200" dirty="0" smtClean="0">
                <a:solidFill>
                  <a:schemeClr val="tx1"/>
                </a:solidFill>
                <a:latin typeface="+mn-lt"/>
                <a:ea typeface="+mn-ea"/>
                <a:cs typeface="+mn-cs"/>
              </a:rPr>
              <a:t> (1747) que de son théâtre ‑ comédies </a:t>
            </a:r>
            <a:r>
              <a:rPr lang="fr-CA" sz="1200" b="1" i="1" kern="1200" dirty="0" err="1" smtClean="0">
                <a:solidFill>
                  <a:schemeClr val="tx1"/>
                </a:solidFill>
                <a:latin typeface="+mn-lt"/>
                <a:ea typeface="+mn-ea"/>
                <a:cs typeface="+mn-cs"/>
              </a:rPr>
              <a:t>Cénie</a:t>
            </a:r>
            <a:r>
              <a:rPr lang="fr-CA" sz="1200" kern="1200" dirty="0" smtClean="0">
                <a:solidFill>
                  <a:schemeClr val="tx1"/>
                </a:solidFill>
                <a:latin typeface="+mn-lt"/>
                <a:ea typeface="+mn-ea"/>
                <a:cs typeface="+mn-cs"/>
              </a:rPr>
              <a:t> (1750) et </a:t>
            </a:r>
            <a:r>
              <a:rPr lang="fr-CA" sz="1200" b="1" i="1" kern="1200" dirty="0" smtClean="0">
                <a:solidFill>
                  <a:schemeClr val="tx1"/>
                </a:solidFill>
                <a:latin typeface="+mn-lt"/>
                <a:ea typeface="+mn-ea"/>
                <a:cs typeface="+mn-cs"/>
              </a:rPr>
              <a:t>La Fille d’Aristide</a:t>
            </a:r>
            <a:r>
              <a:rPr lang="fr-CA" sz="1200" kern="1200" dirty="0" smtClean="0">
                <a:solidFill>
                  <a:schemeClr val="tx1"/>
                </a:solidFill>
                <a:latin typeface="+mn-lt"/>
                <a:ea typeface="+mn-ea"/>
                <a:cs typeface="+mn-cs"/>
              </a:rPr>
              <a:t> (1759).</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nouvelle sensibilité s’affirme grâce au succès de </a:t>
            </a:r>
            <a:r>
              <a:rPr lang="fr-CA" sz="1200" b="1" i="1" kern="1200" dirty="0" smtClean="0">
                <a:solidFill>
                  <a:schemeClr val="tx1"/>
                </a:solidFill>
                <a:latin typeface="+mn-lt"/>
                <a:ea typeface="+mn-ea"/>
                <a:cs typeface="+mn-cs"/>
              </a:rPr>
              <a:t>La Nouvelle Héloïse</a:t>
            </a:r>
            <a:r>
              <a:rPr lang="fr-CA" sz="1200" kern="1200" dirty="0" smtClean="0">
                <a:solidFill>
                  <a:schemeClr val="tx1"/>
                </a:solidFill>
                <a:latin typeface="+mn-lt"/>
                <a:ea typeface="+mn-ea"/>
                <a:cs typeface="+mn-cs"/>
              </a:rPr>
              <a:t> (1761) de </a:t>
            </a:r>
            <a:r>
              <a:rPr lang="fr-CA" sz="1200" b="1" kern="1200" dirty="0" smtClean="0">
                <a:solidFill>
                  <a:schemeClr val="tx1"/>
                </a:solidFill>
                <a:latin typeface="+mn-lt"/>
                <a:ea typeface="+mn-ea"/>
                <a:cs typeface="+mn-cs"/>
              </a:rPr>
              <a:t>Jean-Jacques Rousseau</a:t>
            </a:r>
            <a:r>
              <a:rPr lang="fr-CA" sz="1200" kern="1200" dirty="0" smtClean="0">
                <a:solidFill>
                  <a:schemeClr val="tx1"/>
                </a:solidFill>
                <a:latin typeface="+mn-lt"/>
                <a:ea typeface="+mn-ea"/>
                <a:cs typeface="+mn-cs"/>
              </a:rPr>
              <a:t> (voir ci-dessus). Le roman sentimental profitera, en l’intégrant, de la découverte préromantique de la nature et de l’exotisme comme dans le cas de </a:t>
            </a:r>
            <a:r>
              <a:rPr lang="fr-CA" sz="1200" b="1" kern="1200" dirty="0" smtClean="0">
                <a:solidFill>
                  <a:schemeClr val="tx1"/>
                </a:solidFill>
                <a:latin typeface="+mn-lt"/>
                <a:ea typeface="+mn-ea"/>
                <a:cs typeface="+mn-cs"/>
              </a:rPr>
              <a:t>Jacques-Henri Bernardin de Saint-Pierre </a:t>
            </a:r>
            <a:r>
              <a:rPr lang="fr-CA" sz="1200" kern="1200" dirty="0" smtClean="0">
                <a:solidFill>
                  <a:schemeClr val="tx1"/>
                </a:solidFill>
                <a:latin typeface="+mn-lt"/>
                <a:ea typeface="+mn-ea"/>
                <a:cs typeface="+mn-cs"/>
              </a:rPr>
              <a:t>(1737 Le Havre – Éragny-sur-Oise1814), auteur de </a:t>
            </a:r>
            <a:r>
              <a:rPr lang="fr-CA" sz="1200" b="1" i="1" kern="1200" dirty="0" smtClean="0">
                <a:solidFill>
                  <a:schemeClr val="tx1"/>
                </a:solidFill>
                <a:latin typeface="+mn-lt"/>
                <a:ea typeface="+mn-ea"/>
                <a:cs typeface="+mn-cs"/>
              </a:rPr>
              <a:t>Paul et Virginie</a:t>
            </a:r>
            <a:r>
              <a:rPr lang="fr-CA" sz="1200" kern="1200" dirty="0" smtClean="0">
                <a:solidFill>
                  <a:schemeClr val="tx1"/>
                </a:solidFill>
                <a:latin typeface="+mn-lt"/>
                <a:ea typeface="+mn-ea"/>
                <a:cs typeface="+mn-cs"/>
              </a:rPr>
              <a:t> (1788).</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Mais le roman sentimental et le roman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évoluent aussi, dans l’ambiance du goût hédonique du rococo, vers le </a:t>
            </a:r>
            <a:r>
              <a:rPr lang="fr-CA" sz="1200" b="1" kern="1200" dirty="0" smtClean="0">
                <a:solidFill>
                  <a:schemeClr val="tx1"/>
                </a:solidFill>
                <a:latin typeface="+mn-lt"/>
                <a:ea typeface="+mn-ea"/>
                <a:cs typeface="+mn-cs"/>
              </a:rPr>
              <a:t>roman libertin</a:t>
            </a:r>
            <a:r>
              <a:rPr lang="fr-CA" sz="1200" kern="1200" dirty="0" smtClean="0">
                <a:solidFill>
                  <a:schemeClr val="tx1"/>
                </a:solidFill>
                <a:latin typeface="+mn-lt"/>
                <a:ea typeface="+mn-ea"/>
                <a:cs typeface="+mn-cs"/>
              </a:rPr>
              <a:t> qui comporte parfois de fortes connotations érotiques. L’analyse morale et l’analyse psychologique soutiennent l’histoire du désir de domination des individus qui, par leur intelligence réussissent à manipuler les autres. </a:t>
            </a:r>
          </a:p>
          <a:p>
            <a:r>
              <a:rPr lang="fr-CA" sz="1200" kern="1200" dirty="0" smtClean="0">
                <a:solidFill>
                  <a:schemeClr val="tx1"/>
                </a:solidFill>
                <a:latin typeface="+mn-lt"/>
                <a:ea typeface="+mn-ea"/>
                <a:cs typeface="+mn-cs"/>
              </a:rPr>
              <a:t>Parmi les meilleurs auteurs du genre il faut citer </a:t>
            </a:r>
            <a:r>
              <a:rPr lang="fr-CA" sz="1200" b="1" kern="1200" dirty="0" smtClean="0">
                <a:solidFill>
                  <a:schemeClr val="tx1"/>
                </a:solidFill>
                <a:latin typeface="+mn-lt"/>
                <a:ea typeface="+mn-ea"/>
                <a:cs typeface="+mn-cs"/>
              </a:rPr>
              <a:t>Claude-Prosper </a:t>
            </a:r>
            <a:r>
              <a:rPr lang="fr-CA" sz="1200" b="1" kern="1200" dirty="0" err="1" smtClean="0">
                <a:solidFill>
                  <a:schemeClr val="tx1"/>
                </a:solidFill>
                <a:latin typeface="+mn-lt"/>
                <a:ea typeface="+mn-ea"/>
                <a:cs typeface="+mn-cs"/>
              </a:rPr>
              <a:t>Jolyot</a:t>
            </a:r>
            <a:r>
              <a:rPr lang="fr-CA" sz="1200" b="1" kern="1200" dirty="0" smtClean="0">
                <a:solidFill>
                  <a:schemeClr val="tx1"/>
                </a:solidFill>
                <a:latin typeface="+mn-lt"/>
                <a:ea typeface="+mn-ea"/>
                <a:cs typeface="+mn-cs"/>
              </a:rPr>
              <a:t> de Crébillon</a:t>
            </a:r>
            <a:r>
              <a:rPr lang="fr-CA" sz="1200" kern="1200" dirty="0" smtClean="0">
                <a:solidFill>
                  <a:schemeClr val="tx1"/>
                </a:solidFill>
                <a:latin typeface="+mn-lt"/>
                <a:ea typeface="+mn-ea"/>
                <a:cs typeface="+mn-cs"/>
              </a:rPr>
              <a:t>, dit </a:t>
            </a:r>
            <a:r>
              <a:rPr lang="fr-CA" sz="1200" b="1" kern="1200" dirty="0" smtClean="0">
                <a:solidFill>
                  <a:schemeClr val="tx1"/>
                </a:solidFill>
                <a:latin typeface="+mn-lt"/>
                <a:ea typeface="+mn-ea"/>
                <a:cs typeface="+mn-cs"/>
              </a:rPr>
              <a:t>Crébillon fils </a:t>
            </a:r>
            <a:r>
              <a:rPr lang="fr-CA" sz="1200" kern="1200" dirty="0" smtClean="0">
                <a:solidFill>
                  <a:schemeClr val="tx1"/>
                </a:solidFill>
                <a:latin typeface="+mn-lt"/>
                <a:ea typeface="+mn-ea"/>
                <a:cs typeface="+mn-cs"/>
              </a:rPr>
              <a:t>(1707 Paris - 1777 Paris), dont </a:t>
            </a:r>
            <a:r>
              <a:rPr lang="fr-CA" sz="1200" b="1" i="1" kern="1200" dirty="0" smtClean="0">
                <a:solidFill>
                  <a:schemeClr val="tx1"/>
                </a:solidFill>
                <a:latin typeface="+mn-lt"/>
                <a:ea typeface="+mn-ea"/>
                <a:cs typeface="+mn-cs"/>
              </a:rPr>
              <a:t>Les Égarements du </a:t>
            </a:r>
            <a:r>
              <a:rPr lang="fr-CA" sz="1200" b="1" i="1" kern="1200" dirty="0" err="1" smtClean="0">
                <a:solidFill>
                  <a:schemeClr val="tx1"/>
                </a:solidFill>
                <a:latin typeface="+mn-lt"/>
                <a:ea typeface="+mn-ea"/>
                <a:cs typeface="+mn-cs"/>
              </a:rPr>
              <a:t>coeur</a:t>
            </a:r>
            <a:r>
              <a:rPr lang="fr-CA" sz="1200" b="1" i="1" kern="1200" dirty="0" smtClean="0">
                <a:solidFill>
                  <a:schemeClr val="tx1"/>
                </a:solidFill>
                <a:latin typeface="+mn-lt"/>
                <a:ea typeface="+mn-ea"/>
                <a:cs typeface="+mn-cs"/>
              </a:rPr>
              <a:t> et de l’esprit ou Mémoires de M. de </a:t>
            </a:r>
            <a:r>
              <a:rPr lang="fr-CA" sz="1200" b="1" i="1" kern="1200" dirty="0" err="1" smtClean="0">
                <a:solidFill>
                  <a:schemeClr val="tx1"/>
                </a:solidFill>
                <a:latin typeface="+mn-lt"/>
                <a:ea typeface="+mn-ea"/>
                <a:cs typeface="+mn-cs"/>
              </a:rPr>
              <a:t>Meilcourt</a:t>
            </a:r>
            <a:r>
              <a:rPr lang="fr-CA" sz="1200" kern="1200" dirty="0" smtClean="0">
                <a:solidFill>
                  <a:schemeClr val="tx1"/>
                </a:solidFill>
                <a:latin typeface="+mn-lt"/>
                <a:ea typeface="+mn-ea"/>
                <a:cs typeface="+mn-cs"/>
              </a:rPr>
              <a:t> (1736-1738) sont parfois comparés à </a:t>
            </a:r>
            <a:r>
              <a:rPr lang="fr-CA" sz="1200" i="1" kern="1200" dirty="0" smtClean="0">
                <a:solidFill>
                  <a:schemeClr val="tx1"/>
                </a:solidFill>
                <a:latin typeface="+mn-lt"/>
                <a:ea typeface="+mn-ea"/>
                <a:cs typeface="+mn-cs"/>
              </a:rPr>
              <a:t>Manon </a:t>
            </a:r>
            <a:r>
              <a:rPr lang="fr-CA" sz="1200" i="1" kern="1200" dirty="0" err="1" smtClean="0">
                <a:solidFill>
                  <a:schemeClr val="tx1"/>
                </a:solidFill>
                <a:latin typeface="+mn-lt"/>
                <a:ea typeface="+mn-ea"/>
                <a:cs typeface="+mn-cs"/>
              </a:rPr>
              <a:t>Lescaut</a:t>
            </a:r>
            <a:r>
              <a:rPr lang="fr-CA" sz="1200" kern="1200" dirty="0" smtClean="0">
                <a:solidFill>
                  <a:schemeClr val="tx1"/>
                </a:solidFill>
                <a:latin typeface="+mn-lt"/>
                <a:ea typeface="+mn-ea"/>
                <a:cs typeface="+mn-cs"/>
              </a:rPr>
              <a:t> de Prévost, alors que </a:t>
            </a:r>
            <a:r>
              <a:rPr lang="fr-CA" sz="1200" b="1" i="1" kern="1200" dirty="0" smtClean="0">
                <a:solidFill>
                  <a:schemeClr val="tx1"/>
                </a:solidFill>
                <a:latin typeface="+mn-lt"/>
                <a:ea typeface="+mn-ea"/>
                <a:cs typeface="+mn-cs"/>
              </a:rPr>
              <a:t>Le </a:t>
            </a:r>
            <a:r>
              <a:rPr lang="fr-CA" sz="1200" b="1" i="1" kern="1200" dirty="0" err="1" smtClean="0">
                <a:solidFill>
                  <a:schemeClr val="tx1"/>
                </a:solidFill>
                <a:latin typeface="+mn-lt"/>
                <a:ea typeface="+mn-ea"/>
                <a:cs typeface="+mn-cs"/>
              </a:rPr>
              <a:t>Sopha</a:t>
            </a:r>
            <a:r>
              <a:rPr lang="fr-CA" sz="1200" b="1" i="1" kern="1200" dirty="0" smtClean="0">
                <a:solidFill>
                  <a:schemeClr val="tx1"/>
                </a:solidFill>
                <a:latin typeface="+mn-lt"/>
                <a:ea typeface="+mn-ea"/>
                <a:cs typeface="+mn-cs"/>
              </a:rPr>
              <a:t>, conte moral</a:t>
            </a:r>
            <a:r>
              <a:rPr lang="fr-CA" sz="1200" kern="1200" dirty="0" smtClean="0">
                <a:solidFill>
                  <a:schemeClr val="tx1"/>
                </a:solidFill>
                <a:latin typeface="+mn-lt"/>
                <a:ea typeface="+mn-ea"/>
                <a:cs typeface="+mn-cs"/>
              </a:rPr>
              <a:t> (1745) est rapproché des </a:t>
            </a:r>
            <a:r>
              <a:rPr lang="fr-CA" sz="1200" i="1" kern="1200" dirty="0" smtClean="0">
                <a:solidFill>
                  <a:schemeClr val="tx1"/>
                </a:solidFill>
                <a:latin typeface="+mn-lt"/>
                <a:ea typeface="+mn-ea"/>
                <a:cs typeface="+mn-cs"/>
              </a:rPr>
              <a:t>Bijoux indiscrets</a:t>
            </a:r>
            <a:r>
              <a:rPr lang="fr-CA" sz="1200" kern="1200" dirty="0" smtClean="0">
                <a:solidFill>
                  <a:schemeClr val="tx1"/>
                </a:solidFill>
                <a:latin typeface="+mn-lt"/>
                <a:ea typeface="+mn-ea"/>
                <a:cs typeface="+mn-cs"/>
              </a:rPr>
              <a:t> de Diderot. L’esprit licencieux, quoique sur un fond moralisateur, caractérise aussi les </a:t>
            </a:r>
            <a:r>
              <a:rPr lang="fr-CA" sz="1200" b="1" i="1" kern="1200" dirty="0" smtClean="0">
                <a:solidFill>
                  <a:schemeClr val="tx1"/>
                </a:solidFill>
                <a:latin typeface="+mn-lt"/>
                <a:ea typeface="+mn-ea"/>
                <a:cs typeface="+mn-cs"/>
              </a:rPr>
              <a:t>Lettres de la marquise de M... au comte de R...</a:t>
            </a:r>
            <a:r>
              <a:rPr lang="fr-CA" sz="1200" kern="1200" dirty="0" smtClean="0">
                <a:solidFill>
                  <a:schemeClr val="tx1"/>
                </a:solidFill>
                <a:latin typeface="+mn-lt"/>
                <a:ea typeface="+mn-ea"/>
                <a:cs typeface="+mn-cs"/>
              </a:rPr>
              <a:t> (1732) et </a:t>
            </a:r>
            <a:r>
              <a:rPr lang="fr-CA" sz="1200" b="1" i="1" kern="1200" dirty="0" smtClean="0">
                <a:solidFill>
                  <a:schemeClr val="tx1"/>
                </a:solidFill>
                <a:latin typeface="+mn-lt"/>
                <a:ea typeface="+mn-ea"/>
                <a:cs typeface="+mn-cs"/>
              </a:rPr>
              <a:t>L’Écumoire ou </a:t>
            </a:r>
            <a:r>
              <a:rPr lang="fr-CA" sz="1200" b="1" i="1" kern="1200" dirty="0" err="1" smtClean="0">
                <a:solidFill>
                  <a:schemeClr val="tx1"/>
                </a:solidFill>
                <a:latin typeface="+mn-lt"/>
                <a:ea typeface="+mn-ea"/>
                <a:cs typeface="+mn-cs"/>
              </a:rPr>
              <a:t>Tanzaï</a:t>
            </a:r>
            <a:r>
              <a:rPr lang="fr-CA" sz="1200" b="1" i="1" kern="1200" dirty="0" smtClean="0">
                <a:solidFill>
                  <a:schemeClr val="tx1"/>
                </a:solidFill>
                <a:latin typeface="+mn-lt"/>
                <a:ea typeface="+mn-ea"/>
                <a:cs typeface="+mn-cs"/>
              </a:rPr>
              <a:t> et </a:t>
            </a:r>
            <a:r>
              <a:rPr lang="fr-CA" sz="1200" b="1" i="1" kern="1200" dirty="0" err="1" smtClean="0">
                <a:solidFill>
                  <a:schemeClr val="tx1"/>
                </a:solidFill>
                <a:latin typeface="+mn-lt"/>
                <a:ea typeface="+mn-ea"/>
                <a:cs typeface="+mn-cs"/>
              </a:rPr>
              <a:t>Néaderné</a:t>
            </a:r>
            <a:r>
              <a:rPr lang="fr-CA" sz="1200" kern="1200" dirty="0" smtClean="0">
                <a:solidFill>
                  <a:schemeClr val="tx1"/>
                </a:solidFill>
                <a:latin typeface="+mn-lt"/>
                <a:ea typeface="+mn-ea"/>
                <a:cs typeface="+mn-cs"/>
              </a:rPr>
              <a:t> (1734).</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 ton léger du libertinage mondain, doublé d’un pessimisme désabusé, sous-tend les proses de l’historiographe du roi </a:t>
            </a:r>
            <a:r>
              <a:rPr lang="fr-CA" sz="1200" b="1" kern="1200" dirty="0" smtClean="0">
                <a:solidFill>
                  <a:schemeClr val="tx1"/>
                </a:solidFill>
                <a:latin typeface="+mn-lt"/>
                <a:ea typeface="+mn-ea"/>
                <a:cs typeface="+mn-cs"/>
              </a:rPr>
              <a:t>Charles Pinot Duclos </a:t>
            </a:r>
            <a:r>
              <a:rPr lang="fr-CA" sz="1200" kern="1200" dirty="0" smtClean="0">
                <a:solidFill>
                  <a:schemeClr val="tx1"/>
                </a:solidFill>
                <a:latin typeface="+mn-lt"/>
                <a:ea typeface="+mn-ea"/>
                <a:cs typeface="+mn-cs"/>
              </a:rPr>
              <a:t>(1704 Dinan - 1772 Paris) </a:t>
            </a:r>
            <a:r>
              <a:rPr lang="fr-CA" sz="1200" b="1" i="1" kern="1200" dirty="0" smtClean="0">
                <a:solidFill>
                  <a:schemeClr val="tx1"/>
                </a:solidFill>
                <a:latin typeface="+mn-lt"/>
                <a:ea typeface="+mn-ea"/>
                <a:cs typeface="+mn-cs"/>
              </a:rPr>
              <a:t>Histoire de Madame </a:t>
            </a:r>
            <a:r>
              <a:rPr lang="fr-CA" sz="1200" b="1" i="1" kern="1200" dirty="0" err="1" smtClean="0">
                <a:solidFill>
                  <a:schemeClr val="tx1"/>
                </a:solidFill>
                <a:latin typeface="+mn-lt"/>
                <a:ea typeface="+mn-ea"/>
                <a:cs typeface="+mn-cs"/>
              </a:rPr>
              <a:t>Luz</a:t>
            </a:r>
            <a:r>
              <a:rPr lang="fr-CA" sz="1200" kern="1200" dirty="0" smtClean="0">
                <a:solidFill>
                  <a:schemeClr val="tx1"/>
                </a:solidFill>
                <a:latin typeface="+mn-lt"/>
                <a:ea typeface="+mn-ea"/>
                <a:cs typeface="+mn-cs"/>
              </a:rPr>
              <a:t> (1741) et </a:t>
            </a:r>
            <a:r>
              <a:rPr lang="fr-CA" sz="1200" b="1" i="1" kern="1200" dirty="0" smtClean="0">
                <a:solidFill>
                  <a:schemeClr val="tx1"/>
                </a:solidFill>
                <a:latin typeface="+mn-lt"/>
                <a:ea typeface="+mn-ea"/>
                <a:cs typeface="+mn-cs"/>
              </a:rPr>
              <a:t>Les Confessions du comte...</a:t>
            </a:r>
            <a:r>
              <a:rPr lang="fr-CA" sz="1200" kern="1200" dirty="0" smtClean="0">
                <a:solidFill>
                  <a:schemeClr val="tx1"/>
                </a:solidFill>
                <a:latin typeface="+mn-lt"/>
                <a:ea typeface="+mn-ea"/>
                <a:cs typeface="+mn-cs"/>
              </a:rPr>
              <a:t> (1742).</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 roman libertin dont l’essor se situe dans les années 1740 et 1750 influencera une des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majeures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a:t>
            </a:r>
            <a:r>
              <a:rPr lang="fr-CA" sz="1200" b="1" i="1" u="sng" kern="1200" dirty="0" smtClean="0">
                <a:solidFill>
                  <a:schemeClr val="tx1"/>
                </a:solidFill>
                <a:latin typeface="+mn-lt"/>
                <a:ea typeface="+mn-ea"/>
                <a:cs typeface="+mn-cs"/>
              </a:rPr>
              <a:t>Les Liaisons dangereuses</a:t>
            </a:r>
            <a:r>
              <a:rPr lang="fr-CA" sz="1200" kern="1200" dirty="0" smtClean="0">
                <a:solidFill>
                  <a:schemeClr val="tx1"/>
                </a:solidFill>
                <a:latin typeface="+mn-lt"/>
                <a:ea typeface="+mn-ea"/>
                <a:cs typeface="+mn-cs"/>
              </a:rPr>
              <a:t> (1782) de </a:t>
            </a:r>
            <a:r>
              <a:rPr lang="fr-CA" sz="1200" b="1" kern="1200" dirty="0" smtClean="0">
                <a:solidFill>
                  <a:schemeClr val="tx1"/>
                </a:solidFill>
                <a:latin typeface="+mn-lt"/>
                <a:ea typeface="+mn-ea"/>
                <a:cs typeface="+mn-cs"/>
              </a:rPr>
              <a:t>Pierre Ambroise </a:t>
            </a:r>
            <a:r>
              <a:rPr lang="fr-CA" sz="1200" b="1" kern="1200" dirty="0" err="1" smtClean="0">
                <a:solidFill>
                  <a:schemeClr val="tx1"/>
                </a:solidFill>
                <a:latin typeface="+mn-lt"/>
                <a:ea typeface="+mn-ea"/>
                <a:cs typeface="+mn-cs"/>
              </a:rPr>
              <a:t>Choderlos</a:t>
            </a:r>
            <a:r>
              <a:rPr lang="fr-CA" sz="1200" b="1" kern="1200" dirty="0" smtClean="0">
                <a:solidFill>
                  <a:schemeClr val="tx1"/>
                </a:solidFill>
                <a:latin typeface="+mn-lt"/>
                <a:ea typeface="+mn-ea"/>
                <a:cs typeface="+mn-cs"/>
              </a:rPr>
              <a:t> de Laclos</a:t>
            </a:r>
            <a:r>
              <a:rPr lang="fr-CA" sz="1200" kern="1200" dirty="0" smtClean="0">
                <a:solidFill>
                  <a:schemeClr val="tx1"/>
                </a:solidFill>
                <a:latin typeface="+mn-lt"/>
                <a:ea typeface="+mn-ea"/>
                <a:cs typeface="+mn-cs"/>
              </a:rPr>
              <a:t> (1741 Amiens - 1803 Tarente). La protagoniste, Mme de </a:t>
            </a:r>
            <a:r>
              <a:rPr lang="fr-CA" sz="1200" kern="1200" dirty="0" err="1" smtClean="0">
                <a:solidFill>
                  <a:schemeClr val="tx1"/>
                </a:solidFill>
                <a:latin typeface="+mn-lt"/>
                <a:ea typeface="+mn-ea"/>
                <a:cs typeface="+mn-cs"/>
              </a:rPr>
              <a:t>Merteuil</a:t>
            </a:r>
            <a:r>
              <a:rPr lang="fr-CA" sz="1200" kern="1200" dirty="0" smtClean="0">
                <a:solidFill>
                  <a:schemeClr val="tx1"/>
                </a:solidFill>
                <a:latin typeface="+mn-lt"/>
                <a:ea typeface="+mn-ea"/>
                <a:cs typeface="+mn-cs"/>
              </a:rPr>
              <a:t>, est une lectrice des romans de Crébillon fils, tout comme </a:t>
            </a:r>
            <a:r>
              <a:rPr lang="fr-CA" sz="1200" kern="1200" dirty="0" err="1" smtClean="0">
                <a:solidFill>
                  <a:schemeClr val="tx1"/>
                </a:solidFill>
                <a:latin typeface="+mn-lt"/>
                <a:ea typeface="+mn-ea"/>
                <a:cs typeface="+mn-cs"/>
              </a:rPr>
              <a:t>Choderlos</a:t>
            </a:r>
            <a:r>
              <a:rPr lang="fr-CA" sz="1200" kern="1200" dirty="0" smtClean="0">
                <a:solidFill>
                  <a:schemeClr val="tx1"/>
                </a:solidFill>
                <a:latin typeface="+mn-lt"/>
                <a:ea typeface="+mn-ea"/>
                <a:cs typeface="+mn-cs"/>
              </a:rPr>
              <a:t> de Laclos est aussi l’auteur des récits érotiques </a:t>
            </a:r>
            <a:r>
              <a:rPr lang="fr-CA" sz="1200" b="1" i="1" kern="1200" dirty="0" smtClean="0">
                <a:solidFill>
                  <a:schemeClr val="tx1"/>
                </a:solidFill>
                <a:latin typeface="+mn-lt"/>
                <a:ea typeface="+mn-ea"/>
                <a:cs typeface="+mn-cs"/>
              </a:rPr>
              <a:t>La Procession</a:t>
            </a:r>
            <a:r>
              <a:rPr lang="fr-CA" sz="1200" kern="1200" dirty="0" smtClean="0">
                <a:solidFill>
                  <a:schemeClr val="tx1"/>
                </a:solidFill>
                <a:latin typeface="+mn-lt"/>
                <a:ea typeface="+mn-ea"/>
                <a:cs typeface="+mn-cs"/>
              </a:rPr>
              <a:t> ou </a:t>
            </a:r>
            <a:r>
              <a:rPr lang="fr-CA" sz="1200" b="1" i="1" kern="1200" dirty="0" smtClean="0">
                <a:solidFill>
                  <a:schemeClr val="tx1"/>
                </a:solidFill>
                <a:latin typeface="+mn-lt"/>
                <a:ea typeface="+mn-ea"/>
                <a:cs typeface="+mn-cs"/>
              </a:rPr>
              <a:t>Le Bon choix</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Liaisons </a:t>
            </a:r>
            <a:r>
              <a:rPr lang="fr-CA" sz="1200" i="1" kern="1200" dirty="0" err="1" smtClean="0">
                <a:solidFill>
                  <a:schemeClr val="tx1"/>
                </a:solidFill>
                <a:latin typeface="+mn-lt"/>
                <a:ea typeface="+mn-ea"/>
                <a:cs typeface="+mn-cs"/>
              </a:rPr>
              <a:t>dangeureuses</a:t>
            </a:r>
            <a:r>
              <a:rPr lang="fr-CA" sz="1200" kern="1200" dirty="0" smtClean="0">
                <a:solidFill>
                  <a:schemeClr val="tx1"/>
                </a:solidFill>
                <a:latin typeface="+mn-lt"/>
                <a:ea typeface="+mn-ea"/>
                <a:cs typeface="+mn-cs"/>
              </a:rPr>
              <a:t> condensent, sous forme épistolaire, le roman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la finesse psychologique et la liberté d’analyse du roman libertin.</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15</a:t>
            </a:fld>
            <a:endParaRPr lang="cs-CZ"/>
          </a:p>
        </p:txBody>
      </p:sp>
    </p:spTree>
    <p:extLst>
      <p:ext uri="{BB962C8B-B14F-4D97-AF65-F5344CB8AC3E}">
        <p14:creationId xmlns:p14="http://schemas.microsoft.com/office/powerpoint/2010/main" val="331166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complexité et la diversité de l’écriture romanesque dans la seconde moitié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correspondent au besoin d’exprimer les nouvelles dimensions de l’individu et de la société, de refléter la nouvelle réalité, de formuler la nécessité des changements. La diversité, parfois jusqu’à la contradiction, caractérise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de plusieurs auteurs. Ainsi </a:t>
            </a:r>
            <a:r>
              <a:rPr lang="fr-CA" sz="1200" b="1" kern="1200" dirty="0" smtClean="0">
                <a:solidFill>
                  <a:schemeClr val="tx1"/>
                </a:solidFill>
                <a:latin typeface="+mn-lt"/>
                <a:ea typeface="+mn-ea"/>
                <a:cs typeface="+mn-cs"/>
              </a:rPr>
              <a:t>Nicolas Edme Restif de la Bretonne</a:t>
            </a:r>
            <a:r>
              <a:rPr lang="fr-CA" sz="1200" kern="1200" dirty="0" smtClean="0">
                <a:solidFill>
                  <a:schemeClr val="tx1"/>
                </a:solidFill>
                <a:latin typeface="+mn-lt"/>
                <a:ea typeface="+mn-ea"/>
                <a:cs typeface="+mn-cs"/>
              </a:rPr>
              <a:t> (1734 </a:t>
            </a:r>
            <a:r>
              <a:rPr lang="fr-CA" sz="1200" kern="1200" dirty="0" err="1" smtClean="0">
                <a:solidFill>
                  <a:schemeClr val="tx1"/>
                </a:solidFill>
                <a:latin typeface="+mn-lt"/>
                <a:ea typeface="+mn-ea"/>
                <a:cs typeface="+mn-cs"/>
              </a:rPr>
              <a:t>Sacy</a:t>
            </a:r>
            <a:r>
              <a:rPr lang="fr-CA" sz="1200" kern="1200" dirty="0" smtClean="0">
                <a:solidFill>
                  <a:schemeClr val="tx1"/>
                </a:solidFill>
                <a:latin typeface="+mn-lt"/>
                <a:ea typeface="+mn-ea"/>
                <a:cs typeface="+mn-cs"/>
              </a:rPr>
              <a:t> - 1806 Paris) est à la fois élève de Rousseau et libertin, comme le montrent entre autres la transposition autobiographique </a:t>
            </a:r>
            <a:r>
              <a:rPr lang="fr-CA" sz="1200" b="1" i="1" kern="1200" dirty="0" smtClean="0">
                <a:solidFill>
                  <a:schemeClr val="tx1"/>
                </a:solidFill>
                <a:latin typeface="+mn-lt"/>
                <a:ea typeface="+mn-ea"/>
                <a:cs typeface="+mn-cs"/>
              </a:rPr>
              <a:t>Monsieur Nicolas</a:t>
            </a:r>
            <a:r>
              <a:rPr lang="fr-CA" sz="1200" kern="1200" dirty="0" smtClean="0">
                <a:solidFill>
                  <a:schemeClr val="tx1"/>
                </a:solidFill>
                <a:latin typeface="+mn-lt"/>
                <a:ea typeface="+mn-ea"/>
                <a:cs typeface="+mn-cs"/>
              </a:rPr>
              <a:t> (1796) et les proses </a:t>
            </a:r>
            <a:r>
              <a:rPr lang="fr-CA" sz="1200" b="1" i="1" kern="1200" dirty="0" smtClean="0">
                <a:solidFill>
                  <a:schemeClr val="tx1"/>
                </a:solidFill>
                <a:latin typeface="+mn-lt"/>
                <a:ea typeface="+mn-ea"/>
                <a:cs typeface="+mn-cs"/>
              </a:rPr>
              <a:t>Le Pied de </a:t>
            </a:r>
            <a:r>
              <a:rPr lang="fr-CA" sz="1200" b="1" i="1" kern="1200" dirty="0" err="1" smtClean="0">
                <a:solidFill>
                  <a:schemeClr val="tx1"/>
                </a:solidFill>
                <a:latin typeface="+mn-lt"/>
                <a:ea typeface="+mn-ea"/>
                <a:cs typeface="+mn-cs"/>
              </a:rPr>
              <a:t>Fanchette</a:t>
            </a:r>
            <a:r>
              <a:rPr lang="fr-CA" sz="1200" kern="1200" dirty="0" smtClean="0">
                <a:solidFill>
                  <a:schemeClr val="tx1"/>
                </a:solidFill>
                <a:latin typeface="+mn-lt"/>
                <a:ea typeface="+mn-ea"/>
                <a:cs typeface="+mn-cs"/>
              </a:rPr>
              <a:t> (1769), </a:t>
            </a:r>
            <a:r>
              <a:rPr lang="fr-CA" sz="1200" b="1" i="1" kern="1200" dirty="0" smtClean="0">
                <a:solidFill>
                  <a:schemeClr val="tx1"/>
                </a:solidFill>
                <a:latin typeface="+mn-lt"/>
                <a:ea typeface="+mn-ea"/>
                <a:cs typeface="+mn-cs"/>
              </a:rPr>
              <a:t>Sara ou la dernière aventure d’un homme de quarante-cinq ans</a:t>
            </a:r>
            <a:r>
              <a:rPr lang="fr-CA" sz="1200" kern="1200" dirty="0" smtClean="0">
                <a:solidFill>
                  <a:schemeClr val="tx1"/>
                </a:solidFill>
                <a:latin typeface="+mn-lt"/>
                <a:ea typeface="+mn-ea"/>
                <a:cs typeface="+mn-cs"/>
              </a:rPr>
              <a:t> (1783) ou les quarante-deux volumes des </a:t>
            </a:r>
            <a:r>
              <a:rPr lang="fr-CA" sz="1200" b="1" i="1" kern="1200" dirty="0" smtClean="0">
                <a:solidFill>
                  <a:schemeClr val="tx1"/>
                </a:solidFill>
                <a:latin typeface="+mn-lt"/>
                <a:ea typeface="+mn-ea"/>
                <a:cs typeface="+mn-cs"/>
              </a:rPr>
              <a:t>Contemporaines ou Aventures des plus jolies femmes de l’âge présent</a:t>
            </a:r>
            <a:r>
              <a:rPr lang="fr-CA" sz="1200" kern="1200" dirty="0" smtClean="0">
                <a:solidFill>
                  <a:schemeClr val="tx1"/>
                </a:solidFill>
                <a:latin typeface="+mn-lt"/>
                <a:ea typeface="+mn-ea"/>
                <a:cs typeface="+mn-cs"/>
              </a:rPr>
              <a:t>. Issu des milieux campagnards, Restif de la Bretonne critique la société de la ville tout en gardant la nostalgie de la société villageoise: </a:t>
            </a:r>
            <a:r>
              <a:rPr lang="fr-CA" sz="1200" b="1" i="1" kern="1200" dirty="0" smtClean="0">
                <a:solidFill>
                  <a:schemeClr val="tx1"/>
                </a:solidFill>
                <a:latin typeface="+mn-lt"/>
                <a:ea typeface="+mn-ea"/>
                <a:cs typeface="+mn-cs"/>
              </a:rPr>
              <a:t>Le Paysan perverti</a:t>
            </a:r>
            <a:r>
              <a:rPr lang="fr-CA" sz="1200" kern="1200" dirty="0" smtClean="0">
                <a:solidFill>
                  <a:schemeClr val="tx1"/>
                </a:solidFill>
                <a:latin typeface="+mn-lt"/>
                <a:ea typeface="+mn-ea"/>
                <a:cs typeface="+mn-cs"/>
              </a:rPr>
              <a:t> (1775), </a:t>
            </a:r>
            <a:r>
              <a:rPr lang="fr-CA" sz="1200" b="1" i="1" kern="1200" dirty="0" smtClean="0">
                <a:solidFill>
                  <a:schemeClr val="tx1"/>
                </a:solidFill>
                <a:latin typeface="+mn-lt"/>
                <a:ea typeface="+mn-ea"/>
                <a:cs typeface="+mn-cs"/>
              </a:rPr>
              <a:t>La Vie de mon père</a:t>
            </a:r>
            <a:r>
              <a:rPr lang="fr-CA" sz="1200" kern="1200" dirty="0" smtClean="0">
                <a:solidFill>
                  <a:schemeClr val="tx1"/>
                </a:solidFill>
                <a:latin typeface="+mn-lt"/>
                <a:ea typeface="+mn-ea"/>
                <a:cs typeface="+mn-cs"/>
              </a:rPr>
              <a:t> (1779), </a:t>
            </a:r>
            <a:r>
              <a:rPr lang="fr-CA" sz="1200" b="1" i="1" kern="1200" dirty="0" smtClean="0">
                <a:solidFill>
                  <a:schemeClr val="tx1"/>
                </a:solidFill>
                <a:latin typeface="+mn-lt"/>
                <a:ea typeface="+mn-ea"/>
                <a:cs typeface="+mn-cs"/>
              </a:rPr>
              <a:t>La Paysanne pervertie</a:t>
            </a:r>
            <a:r>
              <a:rPr lang="fr-CA" sz="1200" kern="1200" dirty="0" smtClean="0">
                <a:solidFill>
                  <a:schemeClr val="tx1"/>
                </a:solidFill>
                <a:latin typeface="+mn-lt"/>
                <a:ea typeface="+mn-ea"/>
                <a:cs typeface="+mn-cs"/>
              </a:rPr>
              <a:t> (1784). Il suit Rousseau dans </a:t>
            </a:r>
            <a:r>
              <a:rPr lang="fr-CA" sz="1200" b="1" i="1" kern="1200" dirty="0" smtClean="0">
                <a:solidFill>
                  <a:schemeClr val="tx1"/>
                </a:solidFill>
                <a:latin typeface="+mn-lt"/>
                <a:ea typeface="+mn-ea"/>
                <a:cs typeface="+mn-cs"/>
              </a:rPr>
              <a:t>L’École des pères ou le Nouvel Émile</a:t>
            </a:r>
            <a:r>
              <a:rPr lang="fr-CA" sz="1200" kern="1200" dirty="0" smtClean="0">
                <a:solidFill>
                  <a:schemeClr val="tx1"/>
                </a:solidFill>
                <a:latin typeface="+mn-lt"/>
                <a:ea typeface="+mn-ea"/>
                <a:cs typeface="+mn-cs"/>
              </a:rPr>
              <a:t> (1776) et propose des réformes sociales et autres - </a:t>
            </a:r>
            <a:r>
              <a:rPr lang="fr-CA" sz="1200" b="1" i="1" kern="1200" dirty="0" smtClean="0">
                <a:solidFill>
                  <a:schemeClr val="tx1"/>
                </a:solidFill>
                <a:latin typeface="+mn-lt"/>
                <a:ea typeface="+mn-ea"/>
                <a:cs typeface="+mn-cs"/>
              </a:rPr>
              <a:t>Le Pornographe</a:t>
            </a:r>
            <a:r>
              <a:rPr lang="fr-CA" sz="1200" kern="1200" dirty="0" smtClean="0">
                <a:solidFill>
                  <a:schemeClr val="tx1"/>
                </a:solidFill>
                <a:latin typeface="+mn-lt"/>
                <a:ea typeface="+mn-ea"/>
                <a:cs typeface="+mn-cs"/>
              </a:rPr>
              <a:t> (prostitution), </a:t>
            </a:r>
            <a:r>
              <a:rPr lang="fr-CA" sz="1200" b="1" i="1" kern="1200" dirty="0" smtClean="0">
                <a:solidFill>
                  <a:schemeClr val="tx1"/>
                </a:solidFill>
                <a:latin typeface="+mn-lt"/>
                <a:ea typeface="+mn-ea"/>
                <a:cs typeface="+mn-cs"/>
              </a:rPr>
              <a:t>Le </a:t>
            </a:r>
            <a:r>
              <a:rPr lang="fr-CA" sz="1200" b="1" i="1" kern="1200" dirty="0" err="1" smtClean="0">
                <a:solidFill>
                  <a:schemeClr val="tx1"/>
                </a:solidFill>
                <a:latin typeface="+mn-lt"/>
                <a:ea typeface="+mn-ea"/>
                <a:cs typeface="+mn-cs"/>
              </a:rPr>
              <a:t>Thesmographe</a:t>
            </a:r>
            <a:r>
              <a:rPr lang="fr-CA" sz="1200" kern="1200" dirty="0" smtClean="0">
                <a:solidFill>
                  <a:schemeClr val="tx1"/>
                </a:solidFill>
                <a:latin typeface="+mn-lt"/>
                <a:ea typeface="+mn-ea"/>
                <a:cs typeface="+mn-cs"/>
              </a:rPr>
              <a:t> (société communautaire), </a:t>
            </a:r>
            <a:r>
              <a:rPr lang="fr-CA" sz="1200" b="1" i="1" kern="1200" dirty="0" smtClean="0">
                <a:solidFill>
                  <a:schemeClr val="tx1"/>
                </a:solidFill>
                <a:latin typeface="+mn-lt"/>
                <a:ea typeface="+mn-ea"/>
                <a:cs typeface="+mn-cs"/>
              </a:rPr>
              <a:t>Le Mimographe</a:t>
            </a:r>
            <a:r>
              <a:rPr lang="fr-CA" sz="1200" kern="1200" dirty="0" smtClean="0">
                <a:solidFill>
                  <a:schemeClr val="tx1"/>
                </a:solidFill>
                <a:latin typeface="+mn-lt"/>
                <a:ea typeface="+mn-ea"/>
                <a:cs typeface="+mn-cs"/>
              </a:rPr>
              <a:t> (théâtre), </a:t>
            </a:r>
            <a:r>
              <a:rPr lang="fr-CA" sz="1200" b="1" i="1" kern="1200" dirty="0" smtClean="0">
                <a:solidFill>
                  <a:schemeClr val="tx1"/>
                </a:solidFill>
                <a:latin typeface="+mn-lt"/>
                <a:ea typeface="+mn-ea"/>
                <a:cs typeface="+mn-cs"/>
              </a:rPr>
              <a:t>Le Glossographe</a:t>
            </a:r>
            <a:r>
              <a:rPr lang="fr-CA" sz="1200" kern="1200" dirty="0" smtClean="0">
                <a:solidFill>
                  <a:schemeClr val="tx1"/>
                </a:solidFill>
                <a:latin typeface="+mn-lt"/>
                <a:ea typeface="+mn-ea"/>
                <a:cs typeface="+mn-cs"/>
              </a:rPr>
              <a:t> (langue).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L’élément fantastique ou onirique peut se greffer sur la structure du roman libertin: </a:t>
            </a:r>
            <a:r>
              <a:rPr lang="fr-CA" sz="1200" b="1" i="1" u="sng" kern="1200" dirty="0" smtClean="0">
                <a:solidFill>
                  <a:schemeClr val="tx1"/>
                </a:solidFill>
                <a:latin typeface="+mn-lt"/>
                <a:ea typeface="+mn-ea"/>
                <a:cs typeface="+mn-cs"/>
              </a:rPr>
              <a:t>Le Diable amoureux</a:t>
            </a:r>
            <a:r>
              <a:rPr lang="fr-CA" sz="1200" kern="1200" dirty="0" smtClean="0">
                <a:solidFill>
                  <a:schemeClr val="tx1"/>
                </a:solidFill>
                <a:latin typeface="+mn-lt"/>
                <a:ea typeface="+mn-ea"/>
                <a:cs typeface="+mn-cs"/>
              </a:rPr>
              <a:t> (1772) de </a:t>
            </a:r>
            <a:r>
              <a:rPr lang="fr-CA" sz="1200" b="1" kern="1200" dirty="0" smtClean="0">
                <a:solidFill>
                  <a:schemeClr val="tx1"/>
                </a:solidFill>
                <a:latin typeface="+mn-lt"/>
                <a:ea typeface="+mn-ea"/>
                <a:cs typeface="+mn-cs"/>
              </a:rPr>
              <a:t>Jacques Cazotte</a:t>
            </a:r>
            <a:r>
              <a:rPr lang="fr-CA" sz="1200" kern="1200" dirty="0" smtClean="0">
                <a:solidFill>
                  <a:schemeClr val="tx1"/>
                </a:solidFill>
                <a:latin typeface="+mn-lt"/>
                <a:ea typeface="+mn-ea"/>
                <a:cs typeface="+mn-cs"/>
              </a:rPr>
              <a:t> (1719 Dijon –1792 Paris), ennemi des encyclopédistes, inspirera par sa dimension fantastique et son ésotérisme le conte fantastique du 19</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Le roman témoigne en même temps de la présence des nouvelles sensibilités, antirationalistes, préromantiques de la seconde moitié du siècle des lumières.</a:t>
            </a:r>
            <a:endParaRPr lang="cs-CZ" sz="1200" kern="1200" dirty="0" smtClean="0">
              <a:solidFill>
                <a:schemeClr val="tx1"/>
              </a:solidFill>
              <a:latin typeface="+mn-lt"/>
              <a:ea typeface="+mn-ea"/>
              <a:cs typeface="+mn-cs"/>
            </a:endParaRPr>
          </a:p>
          <a:p>
            <a:r>
              <a:rPr lang="fr-CA" sz="1200" b="1" i="1" u="sng" kern="1200" dirty="0" smtClean="0">
                <a:solidFill>
                  <a:schemeClr val="tx1"/>
                </a:solidFill>
                <a:latin typeface="+mn-lt"/>
                <a:ea typeface="+mn-ea"/>
                <a:cs typeface="+mn-cs"/>
              </a:rPr>
              <a:t>Le Diable amoureux</a:t>
            </a:r>
            <a:r>
              <a:rPr lang="fr-CA" sz="1200" kern="120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Un jeune homme, </a:t>
            </a:r>
            <a:r>
              <a:rPr lang="fr-FR" sz="1200" b="0" i="0" kern="1200" dirty="0" err="1" smtClean="0">
                <a:solidFill>
                  <a:schemeClr val="tx1"/>
                </a:solidFill>
                <a:latin typeface="+mn-lt"/>
                <a:ea typeface="+mn-ea"/>
                <a:cs typeface="+mn-cs"/>
              </a:rPr>
              <a:t>Alvare</a:t>
            </a:r>
            <a:r>
              <a:rPr lang="fr-FR" sz="1200" b="0" i="0" kern="1200" dirty="0" smtClean="0">
                <a:solidFill>
                  <a:schemeClr val="tx1"/>
                </a:solidFill>
                <a:latin typeface="+mn-lt"/>
                <a:ea typeface="+mn-ea"/>
                <a:cs typeface="+mn-cs"/>
              </a:rPr>
              <a:t>, décide par forfanterie de convoquer le diable en compagnie de deux amis. Le diable lui apparaît d'abord sous les traits d'un chameau, puis d'un épagneul et enfin sous les traits gracieux de </a:t>
            </a:r>
            <a:r>
              <a:rPr lang="fr-FR" sz="1200" b="0" i="0" kern="1200" dirty="0" err="1" smtClean="0">
                <a:solidFill>
                  <a:schemeClr val="tx1"/>
                </a:solidFill>
                <a:latin typeface="+mn-lt"/>
                <a:ea typeface="+mn-ea"/>
                <a:cs typeface="+mn-cs"/>
              </a:rPr>
              <a:t>Biondetta</a:t>
            </a:r>
            <a:r>
              <a:rPr lang="fr-FR" sz="1200" b="0" i="0" kern="1200" dirty="0" smtClean="0">
                <a:solidFill>
                  <a:schemeClr val="tx1"/>
                </a:solidFill>
                <a:latin typeface="+mn-lt"/>
                <a:ea typeface="+mn-ea"/>
                <a:cs typeface="+mn-cs"/>
              </a:rPr>
              <a:t>, dont il accepte les services.</a:t>
            </a:r>
          </a:p>
          <a:p>
            <a:r>
              <a:rPr lang="fr-FR" sz="1200" b="0" i="0" kern="1200" dirty="0" err="1" smtClean="0">
                <a:solidFill>
                  <a:schemeClr val="tx1"/>
                </a:solidFill>
                <a:latin typeface="+mn-lt"/>
                <a:ea typeface="+mn-ea"/>
                <a:cs typeface="+mn-cs"/>
              </a:rPr>
              <a:t>Alvare</a:t>
            </a:r>
            <a:r>
              <a:rPr lang="fr-FR" sz="1200" b="0" i="0" kern="1200" dirty="0" smtClean="0">
                <a:solidFill>
                  <a:schemeClr val="tx1"/>
                </a:solidFill>
                <a:latin typeface="+mn-lt"/>
                <a:ea typeface="+mn-ea"/>
                <a:cs typeface="+mn-cs"/>
              </a:rPr>
              <a:t> s'efforce de résister aux séductions et aux agaceries de </a:t>
            </a:r>
            <a:r>
              <a:rPr lang="fr-FR" sz="1200" b="0" i="0" kern="1200" dirty="0" err="1" smtClean="0">
                <a:solidFill>
                  <a:schemeClr val="tx1"/>
                </a:solidFill>
                <a:latin typeface="+mn-lt"/>
                <a:ea typeface="+mn-ea"/>
                <a:cs typeface="+mn-cs"/>
              </a:rPr>
              <a:t>Biondetta</a:t>
            </a:r>
            <a:r>
              <a:rPr lang="fr-FR" sz="1200" b="0" i="0" kern="1200" dirty="0" smtClean="0">
                <a:solidFill>
                  <a:schemeClr val="tx1"/>
                </a:solidFill>
                <a:latin typeface="+mn-lt"/>
                <a:ea typeface="+mn-ea"/>
                <a:cs typeface="+mn-cs"/>
              </a:rPr>
              <a:t>. Il décide enfin de présenter </a:t>
            </a:r>
            <a:r>
              <a:rPr lang="fr-FR" sz="1200" b="0" i="0" kern="1200" dirty="0" err="1" smtClean="0">
                <a:solidFill>
                  <a:schemeClr val="tx1"/>
                </a:solidFill>
                <a:latin typeface="+mn-lt"/>
                <a:ea typeface="+mn-ea"/>
                <a:cs typeface="+mn-cs"/>
              </a:rPr>
              <a:t>Biondetta</a:t>
            </a:r>
            <a:r>
              <a:rPr lang="fr-FR" sz="1200" b="0" i="0" kern="1200" dirty="0" smtClean="0">
                <a:solidFill>
                  <a:schemeClr val="tx1"/>
                </a:solidFill>
                <a:latin typeface="+mn-lt"/>
                <a:ea typeface="+mn-ea"/>
                <a:cs typeface="+mn-cs"/>
              </a:rPr>
              <a:t> à sa mère pour pouvoir l'épouser. En chemin, ils s'arrêtent pour participer à une noce et comme on les a pris pour mari et femme, ils se retrouvent dans la même chambre. Au moment ultime, </a:t>
            </a:r>
            <a:r>
              <a:rPr lang="fr-FR" sz="1200" b="0" i="0" kern="1200" dirty="0" err="1" smtClean="0">
                <a:solidFill>
                  <a:schemeClr val="tx1"/>
                </a:solidFill>
                <a:latin typeface="+mn-lt"/>
                <a:ea typeface="+mn-ea"/>
                <a:cs typeface="+mn-cs"/>
              </a:rPr>
              <a:t>Biondetta</a:t>
            </a:r>
            <a:r>
              <a:rPr lang="fr-FR" sz="1200" b="0" i="0" kern="1200" dirty="0" smtClean="0">
                <a:solidFill>
                  <a:schemeClr val="tx1"/>
                </a:solidFill>
                <a:latin typeface="+mn-lt"/>
                <a:ea typeface="+mn-ea"/>
                <a:cs typeface="+mn-cs"/>
              </a:rPr>
              <a:t> jette le masque pour rappeler qu'elle est Belzébuth.</a:t>
            </a: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16</a:t>
            </a:fld>
            <a:endParaRPr lang="cs-CZ"/>
          </a:p>
        </p:txBody>
      </p:sp>
    </p:spTree>
    <p:extLst>
      <p:ext uri="{BB962C8B-B14F-4D97-AF65-F5344CB8AC3E}">
        <p14:creationId xmlns:p14="http://schemas.microsoft.com/office/powerpoint/2010/main" val="264679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À l’opposé, dans le registre rationaliste, mais résolument </a:t>
            </a:r>
            <a:r>
              <a:rPr lang="fr-CA" sz="1200" kern="1200" dirty="0" err="1" smtClean="0">
                <a:solidFill>
                  <a:schemeClr val="tx1"/>
                </a:solidFill>
                <a:latin typeface="+mn-lt"/>
                <a:ea typeface="+mn-ea"/>
                <a:cs typeface="+mn-cs"/>
              </a:rPr>
              <a:t>anti-humaniste</a:t>
            </a:r>
            <a:r>
              <a:rPr lang="fr-CA" sz="1200" kern="1200" dirty="0" smtClean="0">
                <a:solidFill>
                  <a:schemeClr val="tx1"/>
                </a:solidFill>
                <a:latin typeface="+mn-lt"/>
                <a:ea typeface="+mn-ea"/>
                <a:cs typeface="+mn-cs"/>
              </a:rPr>
              <a:t>, se situe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Donatien Alphonse François, marquis de Sade</a:t>
            </a:r>
            <a:r>
              <a:rPr lang="fr-CA" sz="1200" kern="1200" dirty="0" smtClean="0">
                <a:solidFill>
                  <a:schemeClr val="tx1"/>
                </a:solidFill>
                <a:latin typeface="+mn-lt"/>
                <a:ea typeface="+mn-ea"/>
                <a:cs typeface="+mn-cs"/>
              </a:rPr>
              <a:t> (1740 Paris - 1814 </a:t>
            </a:r>
            <a:r>
              <a:rPr lang="fr-CA" sz="1200" kern="1200" dirty="0" err="1" smtClean="0">
                <a:solidFill>
                  <a:schemeClr val="tx1"/>
                </a:solidFill>
                <a:latin typeface="+mn-lt"/>
                <a:ea typeface="+mn-ea"/>
                <a:cs typeface="+mn-cs"/>
              </a:rPr>
              <a:t>Charenton</a:t>
            </a:r>
            <a:r>
              <a:rPr lang="fr-CA" sz="1200" kern="1200" dirty="0" smtClean="0">
                <a:solidFill>
                  <a:schemeClr val="tx1"/>
                </a:solidFill>
                <a:latin typeface="+mn-lt"/>
                <a:ea typeface="+mn-ea"/>
                <a:cs typeface="+mn-cs"/>
              </a:rPr>
              <a:t>). Lui aussi propose une réforme de l’homme qui devrait vivre selon la nature. Seulement, sa vision de la nature est foncièrement différente de celle de Rousseau - c’est la loi du plus fort, de la vie et du bonheur des uns au prix de la vie et du bonheur des autres. C’est en ce sens qu’il convient d’interpréter ses nombreux romans, à la fois philosophiques, pédagogiques et libertins: </a:t>
            </a:r>
            <a:r>
              <a:rPr lang="fr-CA" sz="1200" b="1" i="1" kern="1200" dirty="0" smtClean="0">
                <a:solidFill>
                  <a:schemeClr val="tx1"/>
                </a:solidFill>
                <a:latin typeface="+mn-lt"/>
                <a:ea typeface="+mn-ea"/>
                <a:cs typeface="+mn-cs"/>
              </a:rPr>
              <a:t>Les Cent Vingt Journées de Sodome</a:t>
            </a:r>
            <a:r>
              <a:rPr lang="fr-CA" sz="1200" kern="1200" dirty="0" smtClean="0">
                <a:solidFill>
                  <a:schemeClr val="tx1"/>
                </a:solidFill>
                <a:latin typeface="+mn-lt"/>
                <a:ea typeface="+mn-ea"/>
                <a:cs typeface="+mn-cs"/>
              </a:rPr>
              <a:t> (1785), </a:t>
            </a:r>
            <a:r>
              <a:rPr lang="fr-CA" sz="1200" b="1" i="1" kern="1200" dirty="0" smtClean="0">
                <a:solidFill>
                  <a:schemeClr val="tx1"/>
                </a:solidFill>
                <a:latin typeface="+mn-lt"/>
                <a:ea typeface="+mn-ea"/>
                <a:cs typeface="+mn-cs"/>
              </a:rPr>
              <a:t>Justine ou les malheurs de la vertu</a:t>
            </a:r>
            <a:r>
              <a:rPr lang="fr-CA" sz="1200" kern="1200" dirty="0" smtClean="0">
                <a:solidFill>
                  <a:schemeClr val="tx1"/>
                </a:solidFill>
                <a:latin typeface="+mn-lt"/>
                <a:ea typeface="+mn-ea"/>
                <a:cs typeface="+mn-cs"/>
              </a:rPr>
              <a:t> (1791), </a:t>
            </a:r>
            <a:r>
              <a:rPr lang="fr-CA" sz="1200" b="1" i="1" u="sng" kern="1200" dirty="0" smtClean="0">
                <a:solidFill>
                  <a:schemeClr val="tx1"/>
                </a:solidFill>
                <a:latin typeface="+mn-lt"/>
                <a:ea typeface="+mn-ea"/>
                <a:cs typeface="+mn-cs"/>
              </a:rPr>
              <a:t>La Philosophie dans le boudoir</a:t>
            </a:r>
            <a:r>
              <a:rPr lang="fr-CA" sz="1200" kern="1200" dirty="0" smtClean="0">
                <a:solidFill>
                  <a:schemeClr val="tx1"/>
                </a:solidFill>
                <a:latin typeface="+mn-lt"/>
                <a:ea typeface="+mn-ea"/>
                <a:cs typeface="+mn-cs"/>
              </a:rPr>
              <a:t> (1795), </a:t>
            </a:r>
            <a:r>
              <a:rPr lang="fr-CA" sz="1200" b="1" i="1" kern="1200" dirty="0" smtClean="0">
                <a:solidFill>
                  <a:schemeClr val="tx1"/>
                </a:solidFill>
                <a:latin typeface="+mn-lt"/>
                <a:ea typeface="+mn-ea"/>
                <a:cs typeface="+mn-cs"/>
              </a:rPr>
              <a:t>La Nouvelle Justine, suivie de l’Histoire de Juliette, sa </a:t>
            </a:r>
            <a:r>
              <a:rPr lang="fr-CA" sz="1200" b="1" i="1" kern="1200" dirty="0" err="1" smtClean="0">
                <a:solidFill>
                  <a:schemeClr val="tx1"/>
                </a:solidFill>
                <a:latin typeface="+mn-lt"/>
                <a:ea typeface="+mn-ea"/>
                <a:cs typeface="+mn-cs"/>
              </a:rPr>
              <a:t>soeur</a:t>
            </a:r>
            <a:r>
              <a:rPr lang="fr-CA" sz="1200" b="1" i="1" kern="1200" dirty="0" smtClean="0">
                <a:solidFill>
                  <a:schemeClr val="tx1"/>
                </a:solidFill>
                <a:latin typeface="+mn-lt"/>
                <a:ea typeface="+mn-ea"/>
                <a:cs typeface="+mn-cs"/>
              </a:rPr>
              <a:t> ou les </a:t>
            </a:r>
            <a:r>
              <a:rPr lang="fr-CA" sz="1200" b="1" i="1" u="sng" kern="1200" dirty="0" smtClean="0">
                <a:solidFill>
                  <a:schemeClr val="tx1"/>
                </a:solidFill>
                <a:latin typeface="+mn-lt"/>
                <a:ea typeface="+mn-ea"/>
                <a:cs typeface="+mn-cs"/>
              </a:rPr>
              <a:t>Prospérités du vice</a:t>
            </a:r>
            <a:r>
              <a:rPr lang="fr-CA" sz="1200" kern="1200" dirty="0" smtClean="0">
                <a:solidFill>
                  <a:schemeClr val="tx1"/>
                </a:solidFill>
                <a:latin typeface="+mn-lt"/>
                <a:ea typeface="+mn-ea"/>
                <a:cs typeface="+mn-cs"/>
              </a:rPr>
              <a:t> (1797), etc.</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17</a:t>
            </a:fld>
            <a:endParaRPr lang="cs-CZ"/>
          </a:p>
        </p:txBody>
      </p:sp>
    </p:spTree>
    <p:extLst>
      <p:ext uri="{BB962C8B-B14F-4D97-AF65-F5344CB8AC3E}">
        <p14:creationId xmlns:p14="http://schemas.microsoft.com/office/powerpoint/2010/main" val="2827905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fr-CA" sz="1200" kern="1200" dirty="0" smtClean="0">
                <a:solidFill>
                  <a:schemeClr val="tx1"/>
                </a:solidFill>
                <a:latin typeface="+mn-lt"/>
                <a:ea typeface="+mn-ea"/>
                <a:cs typeface="+mn-cs"/>
              </a:rPr>
              <a:t>	Le goût moderne place la poésie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bien moins haut que celle de la Renaissance, du baroque ou des périodes qui suivront. S’il est licite de parler d’une </a:t>
            </a:r>
            <a:r>
              <a:rPr lang="fr-CA" sz="1200" b="1" kern="1200" dirty="0" smtClean="0">
                <a:solidFill>
                  <a:schemeClr val="tx1"/>
                </a:solidFill>
                <a:latin typeface="+mn-lt"/>
                <a:ea typeface="+mn-ea"/>
                <a:cs typeface="+mn-cs"/>
              </a:rPr>
              <a:t>crise de la poésie</a:t>
            </a:r>
            <a:r>
              <a:rPr lang="fr-CA" sz="1200" kern="1200" dirty="0" smtClean="0">
                <a:solidFill>
                  <a:schemeClr val="tx1"/>
                </a:solidFill>
                <a:latin typeface="+mn-lt"/>
                <a:ea typeface="+mn-ea"/>
                <a:cs typeface="+mn-cs"/>
              </a:rPr>
              <a:t>, elle concerne moins la poétique elle-même, c’est-à-dire les procédés et la langue qui restent toujours ceux de la poétique et de la rhétorique traditionnelles, que la dimension soit noétique, soit éthique qui avait sous-tendu la poésie de la Renaissance et du baroque. Le </a:t>
            </a:r>
            <a:r>
              <a:rPr lang="fr-CA" sz="1200" i="1" kern="1200" dirty="0" err="1" smtClean="0">
                <a:solidFill>
                  <a:schemeClr val="tx1"/>
                </a:solidFill>
                <a:latin typeface="+mn-lt"/>
                <a:ea typeface="+mn-ea"/>
                <a:cs typeface="+mn-cs"/>
              </a:rPr>
              <a:t>poeta</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vates</a:t>
            </a:r>
            <a:r>
              <a:rPr lang="fr-CA" sz="1200" kern="1200" dirty="0" smtClean="0">
                <a:solidFill>
                  <a:schemeClr val="tx1"/>
                </a:solidFill>
                <a:latin typeface="+mn-lt"/>
                <a:ea typeface="+mn-ea"/>
                <a:cs typeface="+mn-cs"/>
              </a:rPr>
              <a:t> ou le visionnaire sont évincés par le rationalisme de l’esthétique du classicisme qui réduit la rhétorique poétique à un ensemble de règles. Les auteurs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en sont souvent bien conscients. Le poète </a:t>
            </a:r>
            <a:r>
              <a:rPr lang="fr-CA" sz="1200" b="1" kern="1200" dirty="0" err="1" smtClean="0">
                <a:solidFill>
                  <a:schemeClr val="tx1"/>
                </a:solidFill>
                <a:latin typeface="+mn-lt"/>
                <a:ea typeface="+mn-ea"/>
                <a:cs typeface="+mn-cs"/>
              </a:rPr>
              <a:t>Houdar</a:t>
            </a:r>
            <a:r>
              <a:rPr lang="fr-CA" sz="1200" b="1" kern="1200" dirty="0" smtClean="0">
                <a:solidFill>
                  <a:schemeClr val="tx1"/>
                </a:solidFill>
                <a:latin typeface="+mn-lt"/>
                <a:ea typeface="+mn-ea"/>
                <a:cs typeface="+mn-cs"/>
              </a:rPr>
              <a:t> de la Motte</a:t>
            </a:r>
            <a:r>
              <a:rPr lang="fr-CA" sz="1200" kern="1200" dirty="0" smtClean="0">
                <a:solidFill>
                  <a:schemeClr val="tx1"/>
                </a:solidFill>
                <a:latin typeface="+mn-lt"/>
                <a:ea typeface="+mn-ea"/>
                <a:cs typeface="+mn-cs"/>
              </a:rPr>
              <a:t> (1672-1731), un des représentants des modernes, conclut, dans son </a:t>
            </a:r>
            <a:r>
              <a:rPr lang="fr-CA" sz="1200" b="1" i="1" kern="1200" dirty="0" smtClean="0">
                <a:solidFill>
                  <a:schemeClr val="tx1"/>
                </a:solidFill>
                <a:latin typeface="+mn-lt"/>
                <a:ea typeface="+mn-ea"/>
                <a:cs typeface="+mn-cs"/>
              </a:rPr>
              <a:t>Discours sur la poésie</a:t>
            </a:r>
            <a:r>
              <a:rPr lang="fr-CA" sz="1200" kern="1200" dirty="0" smtClean="0">
                <a:solidFill>
                  <a:schemeClr val="tx1"/>
                </a:solidFill>
                <a:latin typeface="+mn-lt"/>
                <a:ea typeface="+mn-ea"/>
                <a:cs typeface="+mn-cs"/>
              </a:rPr>
              <a:t> (1707), à la supériorité de la prose sur la poésie. </a:t>
            </a:r>
            <a:r>
              <a:rPr lang="fr-CA" sz="1200" b="1" kern="1200" dirty="0" smtClean="0">
                <a:solidFill>
                  <a:schemeClr val="tx1"/>
                </a:solidFill>
                <a:latin typeface="+mn-lt"/>
                <a:ea typeface="+mn-ea"/>
                <a:cs typeface="+mn-cs"/>
              </a:rPr>
              <a:t>Bernard Le </a:t>
            </a:r>
            <a:r>
              <a:rPr lang="fr-CA" sz="1200" b="1" kern="1200" dirty="0" err="1" smtClean="0">
                <a:solidFill>
                  <a:schemeClr val="tx1"/>
                </a:solidFill>
                <a:latin typeface="+mn-lt"/>
                <a:ea typeface="+mn-ea"/>
                <a:cs typeface="+mn-cs"/>
              </a:rPr>
              <a:t>Bovier</a:t>
            </a:r>
            <a:r>
              <a:rPr lang="fr-CA" sz="1200" b="1" kern="1200" dirty="0" smtClean="0">
                <a:solidFill>
                  <a:schemeClr val="tx1"/>
                </a:solidFill>
                <a:latin typeface="+mn-lt"/>
                <a:ea typeface="+mn-ea"/>
                <a:cs typeface="+mn-cs"/>
              </a:rPr>
              <a:t> de Fontenelle</a:t>
            </a:r>
            <a:r>
              <a:rPr lang="fr-CA" sz="1200" kern="1200" dirty="0" smtClean="0">
                <a:solidFill>
                  <a:schemeClr val="tx1"/>
                </a:solidFill>
                <a:latin typeface="+mn-lt"/>
                <a:ea typeface="+mn-ea"/>
                <a:cs typeface="+mn-cs"/>
              </a:rPr>
              <a:t> (1657-1757), un autre des représentants des modernes n’y voit qu’un langage ornemental qui peut gêner la bonne compréhension (</a:t>
            </a:r>
            <a:r>
              <a:rPr lang="fr-CA" sz="1200" b="1" i="1" kern="1200" dirty="0" smtClean="0">
                <a:solidFill>
                  <a:schemeClr val="tx1"/>
                </a:solidFill>
                <a:latin typeface="+mn-lt"/>
                <a:ea typeface="+mn-ea"/>
                <a:cs typeface="+mn-cs"/>
              </a:rPr>
              <a:t>Traité sur la poésie</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Cette évolution inquiète certains esprits lucides, tel le mathématicien et philosophe </a:t>
            </a:r>
            <a:r>
              <a:rPr lang="fr-CA" sz="1200" b="1" kern="1200" dirty="0" smtClean="0">
                <a:solidFill>
                  <a:schemeClr val="tx1"/>
                </a:solidFill>
                <a:latin typeface="+mn-lt"/>
                <a:ea typeface="+mn-ea"/>
                <a:cs typeface="+mn-cs"/>
              </a:rPr>
              <a:t>Jean Le Rond d’Alembert</a:t>
            </a:r>
            <a:r>
              <a:rPr lang="fr-CA" sz="1200" kern="1200" dirty="0" smtClean="0">
                <a:solidFill>
                  <a:schemeClr val="tx1"/>
                </a:solidFill>
                <a:latin typeface="+mn-lt"/>
                <a:ea typeface="+mn-ea"/>
                <a:cs typeface="+mn-cs"/>
              </a:rPr>
              <a:t> (1717-1783) qui dans le </a:t>
            </a:r>
            <a:r>
              <a:rPr lang="fr-CA" sz="1200" b="1" i="1" kern="1200" dirty="0" smtClean="0">
                <a:solidFill>
                  <a:schemeClr val="tx1"/>
                </a:solidFill>
                <a:latin typeface="+mn-lt"/>
                <a:ea typeface="+mn-ea"/>
                <a:cs typeface="+mn-cs"/>
              </a:rPr>
              <a:t>Discours préliminaire</a:t>
            </a:r>
            <a:r>
              <a:rPr lang="fr-CA" sz="1200" kern="1200" dirty="0" smtClean="0">
                <a:solidFill>
                  <a:schemeClr val="tx1"/>
                </a:solidFill>
                <a:latin typeface="+mn-lt"/>
                <a:ea typeface="+mn-ea"/>
                <a:cs typeface="+mn-cs"/>
              </a:rPr>
              <a:t> de l’</a:t>
            </a:r>
            <a:r>
              <a:rPr lang="fr-CA" sz="1200" b="1" i="1" kern="1200" dirty="0" smtClean="0">
                <a:solidFill>
                  <a:schemeClr val="tx1"/>
                </a:solidFill>
                <a:latin typeface="+mn-lt"/>
                <a:ea typeface="+mn-ea"/>
                <a:cs typeface="+mn-cs"/>
              </a:rPr>
              <a:t>Encyclopédie</a:t>
            </a:r>
            <a:r>
              <a:rPr lang="fr-CA" sz="1200" kern="1200" dirty="0" smtClean="0">
                <a:solidFill>
                  <a:schemeClr val="tx1"/>
                </a:solidFill>
                <a:latin typeface="+mn-lt"/>
                <a:ea typeface="+mn-ea"/>
                <a:cs typeface="+mn-cs"/>
              </a:rPr>
              <a:t> constate: </a:t>
            </a:r>
            <a:r>
              <a:rPr lang="fr-CA" sz="1200" i="1" kern="1200" dirty="0" smtClean="0">
                <a:solidFill>
                  <a:schemeClr val="tx1"/>
                </a:solidFill>
                <a:latin typeface="+mn-lt"/>
                <a:ea typeface="+mn-ea"/>
                <a:cs typeface="+mn-cs"/>
              </a:rPr>
              <a:t>„Cet esprit philosophique, si à la mode aujourd’hui, qui veut tout voir et ne rien supposer, s’est répandu jusque dans les belles lettres; on prétend même qu’il est nuisible à leurs progrès, et il est difficile de se le dissimuler.“</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En fait, la crise de la poésie fait partie du début d’une transformation du champ de la poésie ou plutôt de ce qui est considéré comme poétique. En effet, la moitié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commence à mettre en question la vieille équation poésie = vers en forgeant une nouvelle notion, celle du </a:t>
            </a:r>
            <a:r>
              <a:rPr lang="fr-CA" sz="1200" b="1" kern="1200" dirty="0" smtClean="0">
                <a:solidFill>
                  <a:schemeClr val="tx1"/>
                </a:solidFill>
                <a:latin typeface="+mn-lt"/>
                <a:ea typeface="+mn-ea"/>
                <a:cs typeface="+mn-cs"/>
              </a:rPr>
              <a:t>poétique</a:t>
            </a:r>
            <a:r>
              <a:rPr lang="fr-CA" sz="1200" kern="1200" dirty="0" smtClean="0">
                <a:solidFill>
                  <a:schemeClr val="tx1"/>
                </a:solidFill>
                <a:latin typeface="+mn-lt"/>
                <a:ea typeface="+mn-ea"/>
                <a:cs typeface="+mn-cs"/>
              </a:rPr>
              <a:t> qui peut s’exprimer soit par les vers, soit par la prose. Souvent, les pages les plus poétiques sont celles des proses de Jean-Jacques Rousseau, de Bernardin de Saint-Pierre, imprégnés de la sensibilité préromantique. La voie est ouverte à la révolution romantique et symboliste - au poème en prose et au vers libre qui n’apparaîtront, cependant, qu’au siècle suivant. Plusieurs poètes méritent toutefois d’être mentionnés.</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18</a:t>
            </a:fld>
            <a:endParaRPr lang="cs-CZ"/>
          </a:p>
        </p:txBody>
      </p:sp>
    </p:spTree>
    <p:extLst>
      <p:ext uri="{BB962C8B-B14F-4D97-AF65-F5344CB8AC3E}">
        <p14:creationId xmlns:p14="http://schemas.microsoft.com/office/powerpoint/2010/main" val="290426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fr-CA" sz="1200" kern="1200" dirty="0" smtClean="0">
                <a:solidFill>
                  <a:schemeClr val="tx1"/>
                </a:solidFill>
                <a:latin typeface="+mn-lt"/>
                <a:ea typeface="+mn-ea"/>
                <a:cs typeface="+mn-cs"/>
              </a:rPr>
              <a:t>		Il fut sans aucun doute le plus grand poète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en donnant à la poésie une nouvelle impulsion dont les romantiques profiteront. Fils d’un marchand de drap et plus tard consul de France au Maroc et d’une mère dont le poète soulignait l’origine grecque, pourtant putative, Chénier voue un véritable culte à l’antique Grèce et à la beauté hellénique. À Paris, il fait de brillantes études au Collège de Navarre, découvre sa vocation poétique, voyage en Suisse et en Italie, sans pouvoir se rendre en Grèce dont il rêve. En 1787, il travaille à Londres comme secrétaire d’ambassade. Saluant la Révolution, il rentre en France en 1790, fonde avec ses amis la „Société de 1789“. Modéré dans ses opinions, il collabore cependant avec Malesherbes à la défense du roi. Après l’exécution de ce dernier, il devient suspect. Arrêté en mars 1794, condamné comme ennemi du peuple, il est guillotiné deux jours avant la chute de Robespierre, sans que son frère cadet et poète comme lui, </a:t>
            </a:r>
            <a:r>
              <a:rPr lang="fr-CA" sz="1200" b="1" kern="1200" dirty="0" err="1" smtClean="0">
                <a:solidFill>
                  <a:schemeClr val="tx1"/>
                </a:solidFill>
                <a:latin typeface="+mn-lt"/>
                <a:ea typeface="+mn-ea"/>
                <a:cs typeface="+mn-cs"/>
              </a:rPr>
              <a:t>Marie-Joseph</a:t>
            </a:r>
            <a:r>
              <a:rPr lang="fr-CA" sz="1200" b="1" kern="1200" dirty="0" smtClean="0">
                <a:solidFill>
                  <a:schemeClr val="tx1"/>
                </a:solidFill>
                <a:latin typeface="+mn-lt"/>
                <a:ea typeface="+mn-ea"/>
                <a:cs typeface="+mn-cs"/>
              </a:rPr>
              <a:t> Chénier</a:t>
            </a:r>
            <a:r>
              <a:rPr lang="fr-CA" sz="1200" kern="1200" dirty="0" smtClean="0">
                <a:solidFill>
                  <a:schemeClr val="tx1"/>
                </a:solidFill>
                <a:latin typeface="+mn-lt"/>
                <a:ea typeface="+mn-ea"/>
                <a:cs typeface="+mn-cs"/>
              </a:rPr>
              <a:t> (1764-1811), jacobin et radical, puisse le sauver.</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Classique par sa culture, Chénier renouvelle la poésie en lui rendant la dimension de l’enthousiasme sacré, du culte de la beauté, mais aussi de l’inspiration qui est celle - personnelle, moderne - du </a:t>
            </a:r>
            <a:r>
              <a:rPr lang="fr-CA" sz="1200" kern="1200" dirty="0" err="1" smtClean="0">
                <a:solidFill>
                  <a:schemeClr val="tx1"/>
                </a:solidFill>
                <a:latin typeface="+mn-lt"/>
                <a:ea typeface="+mn-ea"/>
                <a:cs typeface="+mn-cs"/>
              </a:rPr>
              <a:t>coeur</a:t>
            </a:r>
            <a:r>
              <a:rPr lang="fr-CA" sz="1200" kern="1200" dirty="0" smtClean="0">
                <a:solidFill>
                  <a:schemeClr val="tx1"/>
                </a:solidFill>
                <a:latin typeface="+mn-lt"/>
                <a:ea typeface="+mn-ea"/>
                <a:cs typeface="+mn-cs"/>
              </a:rPr>
              <a:t>. Il est un lecteur attentif des auteurs grecs et latins - Archiloque, poètes alexandrins, Pindare, Properce, Tibulle, Horace, il confère un nouveau contenu à la doctrine de l’imitation. Sa poésie, à la fois plastique et musicale, annonce l’art pour l’art et le Parnasse. La publication des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complètes, en 1819, influencera bien des auteurs romantiques - Vigny, Hugo, Musset.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r>
              <a:rPr lang="fr-CA" sz="1200" b="1" kern="1200" dirty="0" err="1" smtClean="0">
                <a:solidFill>
                  <a:schemeClr val="tx1"/>
                </a:solidFill>
                <a:latin typeface="+mn-lt"/>
                <a:ea typeface="+mn-ea"/>
                <a:cs typeface="+mn-cs"/>
              </a:rPr>
              <a:t>Oeuvres</a:t>
            </a:r>
            <a:endParaRPr lang="cs-CZ" sz="1200" kern="1200" dirty="0" smtClean="0">
              <a:solidFill>
                <a:schemeClr val="tx1"/>
              </a:solidFill>
              <a:latin typeface="+mn-lt"/>
              <a:ea typeface="+mn-ea"/>
              <a:cs typeface="+mn-cs"/>
            </a:endParaRPr>
          </a:p>
          <a:p>
            <a:r>
              <a:rPr lang="fr-CA" sz="1200" b="1" i="1" u="sng" kern="1200" dirty="0" smtClean="0">
                <a:solidFill>
                  <a:schemeClr val="tx1"/>
                </a:solidFill>
                <a:latin typeface="+mn-lt"/>
                <a:ea typeface="+mn-ea"/>
                <a:cs typeface="+mn-cs"/>
              </a:rPr>
              <a:t>Élégies</a:t>
            </a:r>
            <a:endParaRPr lang="cs-CZ" sz="1200" b="1" i="1" u="sng"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Les Bucoliques</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L’Amérique</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L’Invention</a:t>
            </a:r>
            <a:endParaRPr lang="cs-CZ" sz="1200" kern="1200" dirty="0" smtClean="0">
              <a:solidFill>
                <a:schemeClr val="tx1"/>
              </a:solidFill>
              <a:latin typeface="+mn-lt"/>
              <a:ea typeface="+mn-ea"/>
              <a:cs typeface="+mn-cs"/>
            </a:endParaRPr>
          </a:p>
          <a:p>
            <a:r>
              <a:rPr lang="fr-CA" sz="1200" b="1" i="1" u="sng" kern="1200" dirty="0" smtClean="0">
                <a:solidFill>
                  <a:schemeClr val="tx1"/>
                </a:solidFill>
                <a:latin typeface="+mn-lt"/>
                <a:ea typeface="+mn-ea"/>
                <a:cs typeface="+mn-cs"/>
              </a:rPr>
              <a:t>Les Iambes</a:t>
            </a:r>
            <a:endParaRPr lang="cs-CZ" sz="1200" b="1" i="1" u="sng"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a:t>
            </a:r>
            <a:r>
              <a:rPr lang="fr-CA" sz="1200" b="1" u="sng" kern="1200" dirty="0" smtClean="0">
                <a:solidFill>
                  <a:schemeClr val="tx1"/>
                </a:solidFill>
                <a:latin typeface="+mn-lt"/>
                <a:ea typeface="+mn-ea"/>
                <a:cs typeface="+mn-cs"/>
              </a:rPr>
              <a:t>La Jeune Captive</a:t>
            </a:r>
            <a:r>
              <a:rPr lang="fr-CA" sz="1200" b="1" kern="1200" dirty="0" smtClean="0">
                <a:solidFill>
                  <a:schemeClr val="tx1"/>
                </a:solidFill>
                <a:latin typeface="+mn-lt"/>
                <a:ea typeface="+mn-ea"/>
                <a:cs typeface="+mn-cs"/>
              </a:rPr>
              <a:t>“</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19</a:t>
            </a:fld>
            <a:endParaRPr lang="cs-CZ"/>
          </a:p>
        </p:txBody>
      </p:sp>
    </p:spTree>
    <p:extLst>
      <p:ext uri="{BB962C8B-B14F-4D97-AF65-F5344CB8AC3E}">
        <p14:creationId xmlns:p14="http://schemas.microsoft.com/office/powerpoint/2010/main" val="302111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10000"/>
          </a:bodyPr>
          <a:lstStyle/>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La tragédie</a:t>
            </a:r>
            <a:endParaRPr lang="cs-CZ" sz="1200" b="1"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L’ombre de Racine et l’exemple de Shakespeare se devinent derrière les essais du renouvellement de la tragédie. Les propositions radicales des modernes – Fontenelle, </a:t>
            </a:r>
            <a:r>
              <a:rPr lang="fr-CA" sz="1200" kern="1200" dirty="0" err="1" smtClean="0">
                <a:solidFill>
                  <a:schemeClr val="tx1"/>
                </a:solidFill>
                <a:latin typeface="+mn-lt"/>
                <a:ea typeface="+mn-ea"/>
                <a:cs typeface="+mn-cs"/>
              </a:rPr>
              <a:t>Houdard</a:t>
            </a:r>
            <a:r>
              <a:rPr lang="fr-CA" sz="1200" kern="1200" dirty="0" smtClean="0">
                <a:solidFill>
                  <a:schemeClr val="tx1"/>
                </a:solidFill>
                <a:latin typeface="+mn-lt"/>
                <a:ea typeface="+mn-ea"/>
                <a:cs typeface="+mn-cs"/>
              </a:rPr>
              <a:t> de la Motte – sont une première brèche dans le système classique. Dans le </a:t>
            </a:r>
            <a:r>
              <a:rPr lang="fr-CA" sz="1200" b="1" i="1" kern="1200" dirty="0" smtClean="0">
                <a:solidFill>
                  <a:schemeClr val="tx1"/>
                </a:solidFill>
                <a:latin typeface="+mn-lt"/>
                <a:ea typeface="+mn-ea"/>
                <a:cs typeface="+mn-cs"/>
              </a:rPr>
              <a:t>Discours sur la poésie</a:t>
            </a:r>
            <a:r>
              <a:rPr lang="fr-CA" sz="1200" kern="1200" dirty="0" smtClean="0">
                <a:solidFill>
                  <a:schemeClr val="tx1"/>
                </a:solidFill>
                <a:latin typeface="+mn-lt"/>
                <a:ea typeface="+mn-ea"/>
                <a:cs typeface="+mn-cs"/>
              </a:rPr>
              <a:t> (1709) et surtout dans la </a:t>
            </a:r>
            <a:r>
              <a:rPr lang="fr-CA" sz="1200" b="1" i="1" kern="1200" dirty="0" smtClean="0">
                <a:solidFill>
                  <a:schemeClr val="tx1"/>
                </a:solidFill>
                <a:latin typeface="+mn-lt"/>
                <a:ea typeface="+mn-ea"/>
                <a:cs typeface="+mn-cs"/>
              </a:rPr>
              <a:t>Suite de réflexions sur la tragédie</a:t>
            </a:r>
            <a:r>
              <a:rPr lang="fr-CA" sz="1200" kern="1200" dirty="0" smtClean="0">
                <a:solidFill>
                  <a:schemeClr val="tx1"/>
                </a:solidFill>
                <a:latin typeface="+mn-lt"/>
                <a:ea typeface="+mn-ea"/>
                <a:cs typeface="+mn-cs"/>
              </a:rPr>
              <a:t> (1730) </a:t>
            </a:r>
            <a:r>
              <a:rPr lang="fr-CA" sz="1200" b="1" kern="1200" dirty="0" err="1" smtClean="0">
                <a:solidFill>
                  <a:schemeClr val="tx1"/>
                </a:solidFill>
                <a:latin typeface="+mn-lt"/>
                <a:ea typeface="+mn-ea"/>
                <a:cs typeface="+mn-cs"/>
              </a:rPr>
              <a:t>Houdard</a:t>
            </a:r>
            <a:r>
              <a:rPr lang="fr-CA" sz="1200" b="1" kern="1200" dirty="0" smtClean="0">
                <a:solidFill>
                  <a:schemeClr val="tx1"/>
                </a:solidFill>
                <a:latin typeface="+mn-lt"/>
                <a:ea typeface="+mn-ea"/>
                <a:cs typeface="+mn-cs"/>
              </a:rPr>
              <a:t> de la Motte</a:t>
            </a:r>
            <a:r>
              <a:rPr lang="fr-CA" sz="1200" kern="1200" dirty="0" smtClean="0">
                <a:solidFill>
                  <a:schemeClr val="tx1"/>
                </a:solidFill>
                <a:latin typeface="+mn-lt"/>
                <a:ea typeface="+mn-ea"/>
                <a:cs typeface="+mn-cs"/>
              </a:rPr>
              <a:t> (1672–1731) se prononce pour la supériorité de la prose sur la poésie et pour le non-respect des unités dramatiques. Il illustre ses thèses en composant des tragédies en vers où les trois unités dramatique ne sont pas maintenues - </a:t>
            </a:r>
            <a:r>
              <a:rPr lang="fr-CA" sz="1200" b="1" i="1" kern="1200" dirty="0" smtClean="0">
                <a:solidFill>
                  <a:schemeClr val="tx1"/>
                </a:solidFill>
                <a:latin typeface="+mn-lt"/>
                <a:ea typeface="+mn-ea"/>
                <a:cs typeface="+mn-cs"/>
              </a:rPr>
              <a:t>Les Macchabées</a:t>
            </a:r>
            <a:r>
              <a:rPr lang="fr-CA" sz="1200" kern="1200" dirty="0" smtClean="0">
                <a:solidFill>
                  <a:schemeClr val="tx1"/>
                </a:solidFill>
                <a:latin typeface="+mn-lt"/>
                <a:ea typeface="+mn-ea"/>
                <a:cs typeface="+mn-cs"/>
              </a:rPr>
              <a:t> (1721), </a:t>
            </a:r>
            <a:r>
              <a:rPr lang="fr-CA" sz="1200" b="1" i="1" kern="1200" dirty="0" smtClean="0">
                <a:solidFill>
                  <a:schemeClr val="tx1"/>
                </a:solidFill>
                <a:latin typeface="+mn-lt"/>
                <a:ea typeface="+mn-ea"/>
                <a:cs typeface="+mn-cs"/>
              </a:rPr>
              <a:t>Romulus</a:t>
            </a:r>
            <a:r>
              <a:rPr lang="fr-CA" sz="1200" kern="1200" dirty="0" smtClean="0">
                <a:solidFill>
                  <a:schemeClr val="tx1"/>
                </a:solidFill>
                <a:latin typeface="+mn-lt"/>
                <a:ea typeface="+mn-ea"/>
                <a:cs typeface="+mn-cs"/>
              </a:rPr>
              <a:t> (1722), ainsi qu’une tragédie en prose – </a:t>
            </a:r>
            <a:r>
              <a:rPr lang="fr-CA" sz="1200" b="1" i="1" kern="1200" dirty="0" smtClean="0">
                <a:solidFill>
                  <a:schemeClr val="tx1"/>
                </a:solidFill>
                <a:latin typeface="+mn-lt"/>
                <a:ea typeface="+mn-ea"/>
                <a:cs typeface="+mn-cs"/>
              </a:rPr>
              <a:t>Oedipe</a:t>
            </a:r>
            <a:r>
              <a:rPr lang="fr-CA" sz="1200" kern="1200" dirty="0" smtClean="0">
                <a:solidFill>
                  <a:schemeClr val="tx1"/>
                </a:solidFill>
                <a:latin typeface="+mn-lt"/>
                <a:ea typeface="+mn-ea"/>
                <a:cs typeface="+mn-cs"/>
              </a:rPr>
              <a:t> (1730). Par ailleurs il transcrit en prose le premier acte de </a:t>
            </a:r>
            <a:r>
              <a:rPr lang="fr-CA" sz="1200" b="1" i="1" kern="1200" dirty="0" smtClean="0">
                <a:solidFill>
                  <a:schemeClr val="tx1"/>
                </a:solidFill>
                <a:latin typeface="+mn-lt"/>
                <a:ea typeface="+mn-ea"/>
                <a:cs typeface="+mn-cs"/>
              </a:rPr>
              <a:t>Mithridate</a:t>
            </a:r>
            <a:r>
              <a:rPr lang="fr-CA" sz="1200" kern="1200" dirty="0" smtClean="0">
                <a:solidFill>
                  <a:schemeClr val="tx1"/>
                </a:solidFill>
                <a:latin typeface="+mn-lt"/>
                <a:ea typeface="+mn-ea"/>
                <a:cs typeface="+mn-cs"/>
              </a:rPr>
              <a:t>  de Racine pour prouver le bien fondé de sa démarche qu’il applique, également, aux comédies – </a:t>
            </a:r>
            <a:r>
              <a:rPr lang="fr-CA" sz="1200" b="1" i="1" kern="1200" dirty="0" smtClean="0">
                <a:solidFill>
                  <a:schemeClr val="tx1"/>
                </a:solidFill>
                <a:latin typeface="+mn-lt"/>
                <a:ea typeface="+mn-ea"/>
                <a:cs typeface="+mn-cs"/>
              </a:rPr>
              <a:t>Le Magnifique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L’Amant difficile</a:t>
            </a:r>
            <a:r>
              <a:rPr lang="fr-CA" sz="1200" kern="1200" dirty="0" smtClean="0">
                <a:solidFill>
                  <a:schemeClr val="tx1"/>
                </a:solidFill>
                <a:latin typeface="+mn-lt"/>
                <a:ea typeface="+mn-ea"/>
                <a:cs typeface="+mn-cs"/>
              </a:rPr>
              <a:t>. Toutefois sa pièce la plus réussie est une </a:t>
            </a:r>
            <a:r>
              <a:rPr lang="fr-CA" sz="1200" kern="1200" dirty="0" err="1" smtClean="0">
                <a:solidFill>
                  <a:schemeClr val="tx1"/>
                </a:solidFill>
                <a:latin typeface="+mn-lt"/>
                <a:ea typeface="+mn-ea"/>
                <a:cs typeface="+mn-cs"/>
              </a:rPr>
              <a:t>tragégie</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régulièse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Inès de Castro</a:t>
            </a:r>
            <a:r>
              <a:rPr lang="fr-CA" sz="1200" kern="1200" dirty="0" smtClean="0">
                <a:solidFill>
                  <a:schemeClr val="tx1"/>
                </a:solidFill>
                <a:latin typeface="+mn-lt"/>
                <a:ea typeface="+mn-ea"/>
                <a:cs typeface="+mn-cs"/>
              </a:rPr>
              <a:t> (1723).</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tragédie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débutant retrouve le goût de la théâtralité baroque qui par sa démesure et sa complexité actionnelle constitue un autre type de réaction esthétique à la régularité classique, respectée toutefois dans le principe. Les tragédies mélodramatiques de </a:t>
            </a:r>
            <a:r>
              <a:rPr lang="fr-CA" sz="1200" b="1" kern="1200" dirty="0" smtClean="0">
                <a:solidFill>
                  <a:schemeClr val="tx1"/>
                </a:solidFill>
                <a:latin typeface="+mn-lt"/>
                <a:ea typeface="+mn-ea"/>
                <a:cs typeface="+mn-cs"/>
              </a:rPr>
              <a:t>Prosper </a:t>
            </a:r>
            <a:r>
              <a:rPr lang="fr-CA" sz="1200" b="1" kern="1200" dirty="0" err="1" smtClean="0">
                <a:solidFill>
                  <a:schemeClr val="tx1"/>
                </a:solidFill>
                <a:latin typeface="+mn-lt"/>
                <a:ea typeface="+mn-ea"/>
                <a:cs typeface="+mn-cs"/>
              </a:rPr>
              <a:t>Jolyot</a:t>
            </a:r>
            <a:r>
              <a:rPr lang="fr-CA" sz="1200" b="1" kern="1200" dirty="0" smtClean="0">
                <a:solidFill>
                  <a:schemeClr val="tx1"/>
                </a:solidFill>
                <a:latin typeface="+mn-lt"/>
                <a:ea typeface="+mn-ea"/>
                <a:cs typeface="+mn-cs"/>
              </a:rPr>
              <a:t> de Crébillon</a:t>
            </a:r>
            <a:r>
              <a:rPr lang="fr-CA" sz="1200" kern="1200" dirty="0" smtClean="0">
                <a:solidFill>
                  <a:schemeClr val="tx1"/>
                </a:solidFill>
                <a:latin typeface="+mn-lt"/>
                <a:ea typeface="+mn-ea"/>
                <a:cs typeface="+mn-cs"/>
              </a:rPr>
              <a:t> (1674-1762) frappent les esprits par leurs intrigues compliquées et leurs scènes terrifiantes et sanglantes (incestes, parricides): </a:t>
            </a:r>
            <a:r>
              <a:rPr lang="fr-CA" sz="1200" b="1" i="1" kern="1200" dirty="0" smtClean="0">
                <a:solidFill>
                  <a:schemeClr val="tx1"/>
                </a:solidFill>
                <a:latin typeface="+mn-lt"/>
                <a:ea typeface="+mn-ea"/>
                <a:cs typeface="+mn-cs"/>
              </a:rPr>
              <a:t>La Mort de Brutus</a:t>
            </a:r>
            <a:r>
              <a:rPr lang="fr-CA" sz="1200" kern="1200" dirty="0" smtClean="0">
                <a:solidFill>
                  <a:schemeClr val="tx1"/>
                </a:solidFill>
                <a:latin typeface="+mn-lt"/>
                <a:ea typeface="+mn-ea"/>
                <a:cs typeface="+mn-cs"/>
              </a:rPr>
              <a:t> (1705), </a:t>
            </a:r>
            <a:r>
              <a:rPr lang="fr-CA" sz="1200" b="1" i="1" kern="1200" dirty="0" smtClean="0">
                <a:solidFill>
                  <a:schemeClr val="tx1"/>
                </a:solidFill>
                <a:latin typeface="+mn-lt"/>
                <a:ea typeface="+mn-ea"/>
                <a:cs typeface="+mn-cs"/>
              </a:rPr>
              <a:t>Idoménée</a:t>
            </a:r>
            <a:r>
              <a:rPr lang="fr-CA" sz="1200" kern="1200" dirty="0" smtClean="0">
                <a:solidFill>
                  <a:schemeClr val="tx1"/>
                </a:solidFill>
                <a:latin typeface="+mn-lt"/>
                <a:ea typeface="+mn-ea"/>
                <a:cs typeface="+mn-cs"/>
              </a:rPr>
              <a:t> (1705), </a:t>
            </a:r>
            <a:r>
              <a:rPr lang="fr-CA" sz="1200" b="1" i="1" kern="1200" dirty="0" smtClean="0">
                <a:solidFill>
                  <a:schemeClr val="tx1"/>
                </a:solidFill>
                <a:latin typeface="+mn-lt"/>
                <a:ea typeface="+mn-ea"/>
                <a:cs typeface="+mn-cs"/>
              </a:rPr>
              <a:t>Atrée et Thyeste</a:t>
            </a:r>
            <a:r>
              <a:rPr lang="fr-CA" sz="1200" kern="1200" dirty="0" smtClean="0">
                <a:solidFill>
                  <a:schemeClr val="tx1"/>
                </a:solidFill>
                <a:latin typeface="+mn-lt"/>
                <a:ea typeface="+mn-ea"/>
                <a:cs typeface="+mn-cs"/>
              </a:rPr>
              <a:t> (1707), </a:t>
            </a:r>
            <a:r>
              <a:rPr lang="fr-CA" sz="1200" b="1" i="1" kern="1200" dirty="0" err="1" smtClean="0">
                <a:solidFill>
                  <a:schemeClr val="tx1"/>
                </a:solidFill>
                <a:latin typeface="+mn-lt"/>
                <a:ea typeface="+mn-ea"/>
                <a:cs typeface="+mn-cs"/>
              </a:rPr>
              <a:t>Rhadamiste</a:t>
            </a:r>
            <a:r>
              <a:rPr lang="fr-CA" sz="1200" b="1" i="1" kern="1200" dirty="0" smtClean="0">
                <a:solidFill>
                  <a:schemeClr val="tx1"/>
                </a:solidFill>
                <a:latin typeface="+mn-lt"/>
                <a:ea typeface="+mn-ea"/>
                <a:cs typeface="+mn-cs"/>
              </a:rPr>
              <a:t> et Zénobie</a:t>
            </a:r>
            <a:r>
              <a:rPr lang="fr-CA" sz="1200" kern="1200" dirty="0" smtClean="0">
                <a:solidFill>
                  <a:schemeClr val="tx1"/>
                </a:solidFill>
                <a:latin typeface="+mn-lt"/>
                <a:ea typeface="+mn-ea"/>
                <a:cs typeface="+mn-cs"/>
              </a:rPr>
              <a:t> (1711), </a:t>
            </a:r>
            <a:r>
              <a:rPr lang="fr-CA" sz="1200" b="1" i="1" kern="1200" dirty="0" smtClean="0">
                <a:solidFill>
                  <a:schemeClr val="tx1"/>
                </a:solidFill>
                <a:latin typeface="+mn-lt"/>
                <a:ea typeface="+mn-ea"/>
                <a:cs typeface="+mn-cs"/>
              </a:rPr>
              <a:t>Pyrrhus</a:t>
            </a:r>
            <a:r>
              <a:rPr lang="fr-CA" sz="1200" kern="1200" dirty="0" smtClean="0">
                <a:solidFill>
                  <a:schemeClr val="tx1"/>
                </a:solidFill>
                <a:latin typeface="+mn-lt"/>
                <a:ea typeface="+mn-ea"/>
                <a:cs typeface="+mn-cs"/>
              </a:rPr>
              <a:t> (1726), </a:t>
            </a:r>
            <a:r>
              <a:rPr lang="fr-CA" sz="1200" b="1" i="1" kern="1200" dirty="0" smtClean="0">
                <a:solidFill>
                  <a:schemeClr val="tx1"/>
                </a:solidFill>
                <a:latin typeface="+mn-lt"/>
                <a:ea typeface="+mn-ea"/>
                <a:cs typeface="+mn-cs"/>
              </a:rPr>
              <a:t>Catilina</a:t>
            </a:r>
            <a:r>
              <a:rPr lang="fr-CA" sz="1200" kern="1200" dirty="0" smtClean="0">
                <a:solidFill>
                  <a:schemeClr val="tx1"/>
                </a:solidFill>
                <a:latin typeface="+mn-lt"/>
                <a:ea typeface="+mn-ea"/>
                <a:cs typeface="+mn-cs"/>
              </a:rPr>
              <a:t> (1748).</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Un des plus grands dramaturges du siècle et un des plus féconds fut sans aucun doute </a:t>
            </a:r>
            <a:r>
              <a:rPr lang="fr-CA" sz="1200" b="1" kern="1200" dirty="0" smtClean="0">
                <a:solidFill>
                  <a:schemeClr val="tx1"/>
                </a:solidFill>
                <a:latin typeface="+mn-lt"/>
                <a:ea typeface="+mn-ea"/>
                <a:cs typeface="+mn-cs"/>
              </a:rPr>
              <a:t>Voltaire</a:t>
            </a:r>
            <a:r>
              <a:rPr lang="fr-CA" sz="1200" kern="1200" dirty="0" smtClean="0">
                <a:solidFill>
                  <a:schemeClr val="tx1"/>
                </a:solidFill>
                <a:latin typeface="+mn-lt"/>
                <a:ea typeface="+mn-ea"/>
                <a:cs typeface="+mn-cs"/>
              </a:rPr>
              <a:t>, auteur de 27 tragédies. L’expérience anglaise (1726-1729) et la connaissance de William Shakespeare l’amènent aux innovations scéniques et thématiques. Tout en refusant la voie proposée par </a:t>
            </a:r>
            <a:r>
              <a:rPr lang="fr-CA" sz="1200" kern="1200" dirty="0" err="1" smtClean="0">
                <a:solidFill>
                  <a:schemeClr val="tx1"/>
                </a:solidFill>
                <a:latin typeface="+mn-lt"/>
                <a:ea typeface="+mn-ea"/>
                <a:cs typeface="+mn-cs"/>
              </a:rPr>
              <a:t>Houdard</a:t>
            </a:r>
            <a:r>
              <a:rPr lang="fr-CA" sz="1200" kern="1200" dirty="0" smtClean="0">
                <a:solidFill>
                  <a:schemeClr val="tx1"/>
                </a:solidFill>
                <a:latin typeface="+mn-lt"/>
                <a:ea typeface="+mn-ea"/>
                <a:cs typeface="+mn-cs"/>
              </a:rPr>
              <a:t> de la Motte, Voltaire cherche à réduire l’importance de l’intrigue sentimentale (amour, passion) en voulant retrouver la grandeur de l’action qui est aussi celle de  Pierre Corneille. Cette „virilisation“ de la tragédie s’accompagne de la variété thématique. Voltaire puise aussi bien dans l’antiquité (</a:t>
            </a:r>
            <a:r>
              <a:rPr lang="fr-CA" sz="1200" b="1" i="1" kern="1200" dirty="0" smtClean="0">
                <a:solidFill>
                  <a:schemeClr val="tx1"/>
                </a:solidFill>
                <a:latin typeface="+mn-lt"/>
                <a:ea typeface="+mn-ea"/>
                <a:cs typeface="+mn-cs"/>
              </a:rPr>
              <a:t>Oedipe</a:t>
            </a:r>
            <a:r>
              <a:rPr lang="fr-CA" sz="1200" kern="1200" dirty="0" smtClean="0">
                <a:solidFill>
                  <a:schemeClr val="tx1"/>
                </a:solidFill>
                <a:latin typeface="+mn-lt"/>
                <a:ea typeface="+mn-ea"/>
                <a:cs typeface="+mn-cs"/>
              </a:rPr>
              <a:t>, 1718; </a:t>
            </a:r>
            <a:r>
              <a:rPr lang="fr-CA" sz="1200" b="1" i="1" kern="1200" dirty="0" smtClean="0">
                <a:solidFill>
                  <a:schemeClr val="tx1"/>
                </a:solidFill>
                <a:latin typeface="+mn-lt"/>
                <a:ea typeface="+mn-ea"/>
                <a:cs typeface="+mn-cs"/>
              </a:rPr>
              <a:t>Brutus</a:t>
            </a:r>
            <a:r>
              <a:rPr lang="fr-CA" sz="1200" kern="1200" dirty="0" smtClean="0">
                <a:solidFill>
                  <a:schemeClr val="tx1"/>
                </a:solidFill>
                <a:latin typeface="+mn-lt"/>
                <a:ea typeface="+mn-ea"/>
                <a:cs typeface="+mn-cs"/>
              </a:rPr>
              <a:t>, 1731; </a:t>
            </a:r>
            <a:r>
              <a:rPr lang="fr-CA" sz="1200" b="1" i="1" kern="1200" dirty="0" smtClean="0">
                <a:solidFill>
                  <a:schemeClr val="tx1"/>
                </a:solidFill>
                <a:latin typeface="+mn-lt"/>
                <a:ea typeface="+mn-ea"/>
                <a:cs typeface="+mn-cs"/>
              </a:rPr>
              <a:t>La Mort de César</a:t>
            </a:r>
            <a:r>
              <a:rPr lang="fr-CA" sz="1200" kern="1200" dirty="0" smtClean="0">
                <a:solidFill>
                  <a:schemeClr val="tx1"/>
                </a:solidFill>
                <a:latin typeface="+mn-lt"/>
                <a:ea typeface="+mn-ea"/>
                <a:cs typeface="+mn-cs"/>
              </a:rPr>
              <a:t>, 1735) que dans l’histoire nationale (</a:t>
            </a:r>
            <a:r>
              <a:rPr lang="fr-CA" sz="1200" b="1" i="1" kern="1200" dirty="0" smtClean="0">
                <a:solidFill>
                  <a:schemeClr val="tx1"/>
                </a:solidFill>
                <a:latin typeface="+mn-lt"/>
                <a:ea typeface="+mn-ea"/>
                <a:cs typeface="+mn-cs"/>
              </a:rPr>
              <a:t>Adélaïde du Guesclin</a:t>
            </a:r>
            <a:r>
              <a:rPr lang="fr-CA" sz="1200" kern="1200" dirty="0" smtClean="0">
                <a:solidFill>
                  <a:schemeClr val="tx1"/>
                </a:solidFill>
                <a:latin typeface="+mn-lt"/>
                <a:ea typeface="+mn-ea"/>
                <a:cs typeface="+mn-cs"/>
              </a:rPr>
              <a:t>, 1734) et dans la thématique exotique (</a:t>
            </a:r>
            <a:r>
              <a:rPr lang="fr-CA" sz="1200" b="1" i="1" kern="1200" dirty="0" smtClean="0">
                <a:solidFill>
                  <a:schemeClr val="tx1"/>
                </a:solidFill>
                <a:latin typeface="+mn-lt"/>
                <a:ea typeface="+mn-ea"/>
                <a:cs typeface="+mn-cs"/>
              </a:rPr>
              <a:t>Zaïre</a:t>
            </a:r>
            <a:r>
              <a:rPr lang="fr-CA" sz="1200" kern="1200" dirty="0" smtClean="0">
                <a:solidFill>
                  <a:schemeClr val="tx1"/>
                </a:solidFill>
                <a:latin typeface="+mn-lt"/>
                <a:ea typeface="+mn-ea"/>
                <a:cs typeface="+mn-cs"/>
              </a:rPr>
              <a:t>, 1732; </a:t>
            </a:r>
            <a:r>
              <a:rPr lang="fr-CA" sz="1200" b="1" i="1" kern="1200" dirty="0" err="1" smtClean="0">
                <a:solidFill>
                  <a:schemeClr val="tx1"/>
                </a:solidFill>
                <a:latin typeface="+mn-lt"/>
                <a:ea typeface="+mn-ea"/>
                <a:cs typeface="+mn-cs"/>
              </a:rPr>
              <a:t>Alzire</a:t>
            </a:r>
            <a:r>
              <a:rPr lang="fr-CA" sz="1200" b="1" i="1" kern="1200" dirty="0" smtClean="0">
                <a:solidFill>
                  <a:schemeClr val="tx1"/>
                </a:solidFill>
                <a:latin typeface="+mn-lt"/>
                <a:ea typeface="+mn-ea"/>
                <a:cs typeface="+mn-cs"/>
              </a:rPr>
              <a:t> ou les Américains</a:t>
            </a:r>
            <a:r>
              <a:rPr lang="fr-CA" sz="1200" kern="1200" dirty="0" smtClean="0">
                <a:solidFill>
                  <a:schemeClr val="tx1"/>
                </a:solidFill>
                <a:latin typeface="+mn-lt"/>
                <a:ea typeface="+mn-ea"/>
                <a:cs typeface="+mn-cs"/>
              </a:rPr>
              <a:t>, 1736; </a:t>
            </a:r>
            <a:r>
              <a:rPr lang="fr-CA" sz="1200" b="1" i="1" kern="1200" dirty="0" smtClean="0">
                <a:solidFill>
                  <a:schemeClr val="tx1"/>
                </a:solidFill>
                <a:latin typeface="+mn-lt"/>
                <a:ea typeface="+mn-ea"/>
                <a:cs typeface="+mn-cs"/>
              </a:rPr>
              <a:t>L’Orphelin de la Chine</a:t>
            </a:r>
            <a:r>
              <a:rPr lang="fr-CA" sz="1200" kern="1200" dirty="0" smtClean="0">
                <a:solidFill>
                  <a:schemeClr val="tx1"/>
                </a:solidFill>
                <a:latin typeface="+mn-lt"/>
                <a:ea typeface="+mn-ea"/>
                <a:cs typeface="+mn-cs"/>
              </a:rPr>
              <a:t>, 1755) qu’il associe parfois à la propagande philosophique (</a:t>
            </a:r>
            <a:r>
              <a:rPr lang="fr-CA" sz="1200" b="1" i="1" kern="1200" dirty="0" smtClean="0">
                <a:solidFill>
                  <a:schemeClr val="tx1"/>
                </a:solidFill>
                <a:latin typeface="+mn-lt"/>
                <a:ea typeface="+mn-ea"/>
                <a:cs typeface="+mn-cs"/>
              </a:rPr>
              <a:t>Mahomet ou le fanatisme</a:t>
            </a:r>
            <a:r>
              <a:rPr lang="fr-CA" sz="1200" kern="1200" dirty="0" smtClean="0">
                <a:solidFill>
                  <a:schemeClr val="tx1"/>
                </a:solidFill>
                <a:latin typeface="+mn-lt"/>
                <a:ea typeface="+mn-ea"/>
                <a:cs typeface="+mn-cs"/>
              </a:rPr>
              <a:t>, 1742; </a:t>
            </a:r>
            <a:r>
              <a:rPr lang="fr-CA" sz="1200" b="1" i="1" kern="1200" dirty="0" smtClean="0">
                <a:solidFill>
                  <a:schemeClr val="tx1"/>
                </a:solidFill>
                <a:latin typeface="+mn-lt"/>
                <a:ea typeface="+mn-ea"/>
                <a:cs typeface="+mn-cs"/>
              </a:rPr>
              <a:t>Les Guèbres ou la tolérance</a:t>
            </a:r>
            <a:r>
              <a:rPr lang="fr-CA" sz="1200" kern="1200" dirty="0" smtClean="0">
                <a:solidFill>
                  <a:schemeClr val="tx1"/>
                </a:solidFill>
                <a:latin typeface="+mn-lt"/>
                <a:ea typeface="+mn-ea"/>
                <a:cs typeface="+mn-cs"/>
              </a:rPr>
              <a:t>, 1769 – le conflit concerne le zoroastrisme perse). Voltaire met l’accent sur la mise en scène et les effets scéniques aussi bien que sur une diction plus naturelle liées aux costumes qui devaient respecter la couleur locale.</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2</a:t>
            </a:fld>
            <a:endParaRPr lang="cs-CZ"/>
          </a:p>
        </p:txBody>
      </p:sp>
    </p:spTree>
    <p:extLst>
      <p:ext uri="{BB962C8B-B14F-4D97-AF65-F5344CB8AC3E}">
        <p14:creationId xmlns:p14="http://schemas.microsoft.com/office/powerpoint/2010/main" val="184301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voie indiquée par la comédie annonce les mutations et les transformations ultérieures des genres dramatiques. Le déclin de la </a:t>
            </a:r>
            <a:r>
              <a:rPr lang="fr-CA" sz="1200" b="1" kern="1200" dirty="0" smtClean="0">
                <a:solidFill>
                  <a:schemeClr val="tx1"/>
                </a:solidFill>
                <a:latin typeface="+mn-lt"/>
                <a:ea typeface="+mn-ea"/>
                <a:cs typeface="+mn-cs"/>
              </a:rPr>
              <a:t>tragédie</a:t>
            </a:r>
            <a:r>
              <a:rPr lang="fr-CA" sz="1200" kern="1200" dirty="0" smtClean="0">
                <a:solidFill>
                  <a:schemeClr val="tx1"/>
                </a:solidFill>
                <a:latin typeface="+mn-lt"/>
                <a:ea typeface="+mn-ea"/>
                <a:cs typeface="+mn-cs"/>
              </a:rPr>
              <a:t>, malgré les efforts de </a:t>
            </a:r>
            <a:r>
              <a:rPr lang="fr-CA" sz="1200" b="1" kern="1200" dirty="0" smtClean="0">
                <a:solidFill>
                  <a:schemeClr val="tx1"/>
                </a:solidFill>
                <a:latin typeface="+mn-lt"/>
                <a:ea typeface="+mn-ea"/>
                <a:cs typeface="+mn-cs"/>
              </a:rPr>
              <a:t>Voltaire</a:t>
            </a:r>
            <a:r>
              <a:rPr lang="fr-CA" sz="1200" kern="1200" dirty="0" smtClean="0">
                <a:solidFill>
                  <a:schemeClr val="tx1"/>
                </a:solidFill>
                <a:latin typeface="+mn-lt"/>
                <a:ea typeface="+mn-ea"/>
                <a:cs typeface="+mn-cs"/>
              </a:rPr>
              <a:t>, en fait un genre ressenti comme périmé. Voltaire lui-même subit, d’ailleurs, l’influence des tendances moralisatrices qui font du théâtre un instrument de propagande, conformément au concepts d’utilité et d’engagement qui caractérisent l’âge des lumières.</a:t>
            </a:r>
            <a:endParaRPr lang="cs-CZ"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les </a:t>
            </a:r>
            <a:r>
              <a:rPr lang="fr-CA" sz="1200" b="1" kern="1200" dirty="0" smtClean="0">
                <a:solidFill>
                  <a:schemeClr val="tx1"/>
                </a:solidFill>
                <a:latin typeface="+mn-lt"/>
                <a:ea typeface="+mn-ea"/>
                <a:cs typeface="+mn-cs"/>
              </a:rPr>
              <a:t>réformes proposées par Diderot</a:t>
            </a:r>
            <a:r>
              <a:rPr lang="fr-CA" sz="1200" kern="1200" dirty="0" smtClean="0">
                <a:solidFill>
                  <a:schemeClr val="tx1"/>
                </a:solidFill>
                <a:latin typeface="+mn-lt"/>
                <a:ea typeface="+mn-ea"/>
                <a:cs typeface="+mn-cs"/>
              </a:rPr>
              <a:t> à partir des années 1750, notamment la </a:t>
            </a:r>
            <a:r>
              <a:rPr lang="fr-CA" sz="1200" b="1" kern="1200" dirty="0" smtClean="0">
                <a:solidFill>
                  <a:schemeClr val="tx1"/>
                </a:solidFill>
                <a:latin typeface="+mn-lt"/>
                <a:ea typeface="+mn-ea"/>
                <a:cs typeface="+mn-cs"/>
              </a:rPr>
              <a:t>comédie sérieuse</a:t>
            </a:r>
            <a:r>
              <a:rPr lang="fr-CA" sz="1200" kern="1200" dirty="0" smtClean="0">
                <a:solidFill>
                  <a:schemeClr val="tx1"/>
                </a:solidFill>
                <a:latin typeface="+mn-lt"/>
                <a:ea typeface="+mn-ea"/>
                <a:cs typeface="+mn-cs"/>
              </a:rPr>
              <a:t> et le </a:t>
            </a:r>
            <a:r>
              <a:rPr lang="fr-CA" sz="1200" b="1" kern="1200" dirty="0" smtClean="0">
                <a:solidFill>
                  <a:schemeClr val="tx1"/>
                </a:solidFill>
                <a:latin typeface="+mn-lt"/>
                <a:ea typeface="+mn-ea"/>
                <a:cs typeface="+mn-cs"/>
              </a:rPr>
              <a:t>drame</a:t>
            </a:r>
            <a:r>
              <a:rPr lang="fr-CA" sz="1200" kern="1200" dirty="0" smtClean="0">
                <a:solidFill>
                  <a:schemeClr val="tx1"/>
                </a:solidFill>
                <a:latin typeface="+mn-lt"/>
                <a:ea typeface="+mn-ea"/>
                <a:cs typeface="+mn-cs"/>
              </a:rPr>
              <a:t>, défini comme une tragédie domestique et bourgeoise (voir ci-dessus). Mieux que par Diderot, le nouveau programme a été réalisé par </a:t>
            </a:r>
            <a:r>
              <a:rPr lang="fr-CA" sz="1200" b="1" kern="1200" dirty="0" smtClean="0">
                <a:solidFill>
                  <a:schemeClr val="tx1"/>
                </a:solidFill>
                <a:latin typeface="+mn-lt"/>
                <a:ea typeface="+mn-ea"/>
                <a:cs typeface="+mn-cs"/>
              </a:rPr>
              <a:t>Michel-Jean Sedaine</a:t>
            </a:r>
            <a:r>
              <a:rPr lang="fr-CA" sz="1200" kern="1200" dirty="0" smtClean="0">
                <a:solidFill>
                  <a:schemeClr val="tx1"/>
                </a:solidFill>
                <a:latin typeface="+mn-lt"/>
                <a:ea typeface="+mn-ea"/>
                <a:cs typeface="+mn-cs"/>
              </a:rPr>
              <a:t> (1719 Paris - 1797 Paris). Ce dernier doit sa carrière littéraire à son assiduité d’autodidacte, car à treize ans, après la ruine de son père, maçon et entrepreneur des bâtiments du roi, il doit abandonner les études et travailler comme tailleur de pierre pour subvenir aux besoins d’une famille de sept enfants dont il était l’aîné. Il se fait connaître d’abord comme poète (</a:t>
            </a:r>
            <a:r>
              <a:rPr lang="fr-CA" sz="1200" b="1" i="1" kern="1200" dirty="0" smtClean="0">
                <a:solidFill>
                  <a:schemeClr val="tx1"/>
                </a:solidFill>
                <a:latin typeface="+mn-lt"/>
                <a:ea typeface="+mn-ea"/>
                <a:cs typeface="+mn-cs"/>
              </a:rPr>
              <a:t>Poésies fugitives</a:t>
            </a:r>
            <a:r>
              <a:rPr lang="fr-CA" sz="1200" kern="1200" dirty="0" smtClean="0">
                <a:solidFill>
                  <a:schemeClr val="tx1"/>
                </a:solidFill>
                <a:latin typeface="+mn-lt"/>
                <a:ea typeface="+mn-ea"/>
                <a:cs typeface="+mn-cs"/>
              </a:rPr>
              <a:t>), ensuite comme auteur de livrets d’opéras-comiques (</a:t>
            </a:r>
            <a:r>
              <a:rPr lang="fr-CA" sz="1200" b="1" i="1" kern="1200" dirty="0" smtClean="0">
                <a:solidFill>
                  <a:schemeClr val="tx1"/>
                </a:solidFill>
                <a:latin typeface="+mn-lt"/>
                <a:ea typeface="+mn-ea"/>
                <a:cs typeface="+mn-cs"/>
              </a:rPr>
              <a:t>L’Huître et les Plaideurs</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Le Jardinier et son Seigneur</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Le Roi et le Fermier</a:t>
            </a:r>
            <a:r>
              <a:rPr lang="fr-CA" sz="1200" kern="1200" dirty="0" smtClean="0">
                <a:solidFill>
                  <a:schemeClr val="tx1"/>
                </a:solidFill>
                <a:latin typeface="+mn-lt"/>
                <a:ea typeface="+mn-ea"/>
                <a:cs typeface="+mn-cs"/>
              </a:rPr>
              <a:t>, </a:t>
            </a:r>
            <a:r>
              <a:rPr lang="fr-CA" sz="1200" b="1" i="1" kern="1200" dirty="0" err="1" smtClean="0">
                <a:solidFill>
                  <a:schemeClr val="tx1"/>
                </a:solidFill>
                <a:latin typeface="+mn-lt"/>
                <a:ea typeface="+mn-ea"/>
                <a:cs typeface="+mn-cs"/>
              </a:rPr>
              <a:t>Aucassin</a:t>
            </a:r>
            <a:r>
              <a:rPr lang="fr-CA" sz="1200" b="1" i="1" kern="1200" dirty="0" smtClean="0">
                <a:solidFill>
                  <a:schemeClr val="tx1"/>
                </a:solidFill>
                <a:latin typeface="+mn-lt"/>
                <a:ea typeface="+mn-ea"/>
                <a:cs typeface="+mn-cs"/>
              </a:rPr>
              <a:t> et </a:t>
            </a:r>
            <a:r>
              <a:rPr lang="fr-CA" sz="1200" b="1" i="1" kern="1200" dirty="0" err="1" smtClean="0">
                <a:solidFill>
                  <a:schemeClr val="tx1"/>
                </a:solidFill>
                <a:latin typeface="+mn-lt"/>
                <a:ea typeface="+mn-ea"/>
                <a:cs typeface="+mn-cs"/>
              </a:rPr>
              <a:t>Nicolette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Richard </a:t>
            </a:r>
            <a:r>
              <a:rPr lang="fr-CA" sz="1200" b="1" i="1" kern="1200" dirty="0" err="1" smtClean="0">
                <a:solidFill>
                  <a:schemeClr val="tx1"/>
                </a:solidFill>
                <a:latin typeface="+mn-lt"/>
                <a:ea typeface="+mn-ea"/>
                <a:cs typeface="+mn-cs"/>
              </a:rPr>
              <a:t>Coeur</a:t>
            </a:r>
            <a:r>
              <a:rPr lang="fr-CA" sz="1200" b="1" i="1" kern="1200" dirty="0" smtClean="0">
                <a:solidFill>
                  <a:schemeClr val="tx1"/>
                </a:solidFill>
                <a:latin typeface="+mn-lt"/>
                <a:ea typeface="+mn-ea"/>
                <a:cs typeface="+mn-cs"/>
              </a:rPr>
              <a:t> de Lion</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Guillaume Tell</a:t>
            </a:r>
            <a:r>
              <a:rPr lang="fr-CA" sz="1200" kern="1200" dirty="0" smtClean="0">
                <a:solidFill>
                  <a:schemeClr val="tx1"/>
                </a:solidFill>
                <a:latin typeface="+mn-lt"/>
                <a:ea typeface="+mn-ea"/>
                <a:cs typeface="+mn-cs"/>
              </a:rPr>
              <a:t>). Ami de Diderot, il applique les théories sur le drame de ce dernier avec </a:t>
            </a:r>
            <a:r>
              <a:rPr lang="fr-CA" sz="1200" b="1" i="1" u="sng" kern="1200" dirty="0" smtClean="0">
                <a:solidFill>
                  <a:schemeClr val="tx1"/>
                </a:solidFill>
                <a:latin typeface="+mn-lt"/>
                <a:ea typeface="+mn-ea"/>
                <a:cs typeface="+mn-cs"/>
              </a:rPr>
              <a:t>Le Philosophe sans le savoir</a:t>
            </a:r>
            <a:r>
              <a:rPr lang="fr-CA" sz="1200" kern="1200" dirty="0" smtClean="0">
                <a:solidFill>
                  <a:schemeClr val="tx1"/>
                </a:solidFill>
                <a:latin typeface="+mn-lt"/>
                <a:ea typeface="+mn-ea"/>
                <a:cs typeface="+mn-cs"/>
              </a:rPr>
              <a:t> (1765), sans doute la meilleure pièce du nouveau genre dont l’action illustre la „condition“ du père de famille, un riche négociant</a:t>
            </a:r>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3</a:t>
            </a:fld>
            <a:endParaRPr lang="cs-CZ"/>
          </a:p>
        </p:txBody>
      </p:sp>
    </p:spTree>
    <p:extLst>
      <p:ext uri="{BB962C8B-B14F-4D97-AF65-F5344CB8AC3E}">
        <p14:creationId xmlns:p14="http://schemas.microsoft.com/office/powerpoint/2010/main" val="248548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fr-CA" sz="1200" b="1" kern="1200" dirty="0" smtClean="0">
                <a:solidFill>
                  <a:schemeClr val="tx1"/>
                </a:solidFill>
                <a:latin typeface="+mn-lt"/>
                <a:ea typeface="+mn-ea"/>
                <a:cs typeface="+mn-cs"/>
              </a:rPr>
              <a:t>La comédie avant 1750</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stature de Molière reste présente dans les esprits, car le grand </a:t>
            </a:r>
            <a:r>
              <a:rPr lang="fr-CA" sz="1200" kern="1200" dirty="0" err="1" smtClean="0">
                <a:solidFill>
                  <a:schemeClr val="tx1"/>
                </a:solidFill>
                <a:latin typeface="+mn-lt"/>
                <a:ea typeface="+mn-ea"/>
                <a:cs typeface="+mn-cs"/>
              </a:rPr>
              <a:t>comédiographe</a:t>
            </a:r>
            <a:r>
              <a:rPr lang="fr-CA" sz="1200" kern="1200" dirty="0" smtClean="0">
                <a:solidFill>
                  <a:schemeClr val="tx1"/>
                </a:solidFill>
                <a:latin typeface="+mn-lt"/>
                <a:ea typeface="+mn-ea"/>
                <a:cs typeface="+mn-cs"/>
              </a:rPr>
              <a:t> avait cultivé avec un grand bonheur tous les genres comiques: farce, comédie d’intrigue, comédie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comédie de caractères. Il aura des successeurs qui toutefois se spécialiseront chacun dans l’une des variétés du comique sans pouvoir en embrasser la totalité comme l’avait fait Molière. Ainsi </a:t>
            </a:r>
            <a:r>
              <a:rPr lang="fr-CA" sz="1200" b="1" kern="1200" dirty="0" smtClean="0">
                <a:solidFill>
                  <a:schemeClr val="tx1"/>
                </a:solidFill>
                <a:latin typeface="+mn-lt"/>
                <a:ea typeface="+mn-ea"/>
                <a:cs typeface="+mn-cs"/>
              </a:rPr>
              <a:t>Regnard</a:t>
            </a:r>
            <a:r>
              <a:rPr lang="fr-CA" sz="1200" kern="1200" dirty="0" smtClean="0">
                <a:solidFill>
                  <a:schemeClr val="tx1"/>
                </a:solidFill>
                <a:latin typeface="+mn-lt"/>
                <a:ea typeface="+mn-ea"/>
                <a:cs typeface="+mn-cs"/>
              </a:rPr>
              <a:t> excelle dans la comédie d’intrigue, </a:t>
            </a:r>
            <a:r>
              <a:rPr lang="fr-CA" sz="1200" b="1" kern="1200" dirty="0" smtClean="0">
                <a:solidFill>
                  <a:schemeClr val="tx1"/>
                </a:solidFill>
                <a:latin typeface="+mn-lt"/>
                <a:ea typeface="+mn-ea"/>
                <a:cs typeface="+mn-cs"/>
              </a:rPr>
              <a:t>Florent Carton Dancourt</a:t>
            </a:r>
            <a:r>
              <a:rPr lang="fr-CA" sz="1200" kern="1200" dirty="0" smtClean="0">
                <a:solidFill>
                  <a:schemeClr val="tx1"/>
                </a:solidFill>
                <a:latin typeface="+mn-lt"/>
                <a:ea typeface="+mn-ea"/>
                <a:cs typeface="+mn-cs"/>
              </a:rPr>
              <a:t> (1661-1725) dans celle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Le Chevalier à la mode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La Coquette</a:t>
            </a:r>
            <a:r>
              <a:rPr lang="fr-CA" sz="1200" kern="1200" dirty="0" smtClean="0">
                <a:solidFill>
                  <a:schemeClr val="tx1"/>
                </a:solidFill>
                <a:latin typeface="+mn-lt"/>
                <a:ea typeface="+mn-ea"/>
                <a:cs typeface="+mn-cs"/>
              </a:rPr>
              <a:t>), tout comme </a:t>
            </a:r>
            <a:r>
              <a:rPr lang="fr-CA" sz="1200" b="1" kern="1200" dirty="0" smtClean="0">
                <a:solidFill>
                  <a:schemeClr val="tx1"/>
                </a:solidFill>
                <a:latin typeface="+mn-lt"/>
                <a:ea typeface="+mn-ea"/>
                <a:cs typeface="+mn-cs"/>
              </a:rPr>
              <a:t>Lesage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Turcaret</a:t>
            </a:r>
            <a:r>
              <a:rPr lang="fr-CA" sz="1200" kern="1200" dirty="0" smtClean="0">
                <a:solidFill>
                  <a:schemeClr val="tx1"/>
                </a:solidFill>
                <a:latin typeface="+mn-lt"/>
                <a:ea typeface="+mn-ea"/>
                <a:cs typeface="+mn-cs"/>
              </a:rPr>
              <a:t>), alors que </a:t>
            </a:r>
            <a:r>
              <a:rPr lang="fr-CA" sz="1200" b="1" kern="1200" dirty="0" smtClean="0">
                <a:solidFill>
                  <a:schemeClr val="tx1"/>
                </a:solidFill>
                <a:latin typeface="+mn-lt"/>
                <a:ea typeface="+mn-ea"/>
                <a:cs typeface="+mn-cs"/>
              </a:rPr>
              <a:t>Alexis Piron</a:t>
            </a:r>
            <a:r>
              <a:rPr lang="fr-CA" sz="1200" kern="1200" dirty="0" smtClean="0">
                <a:solidFill>
                  <a:schemeClr val="tx1"/>
                </a:solidFill>
                <a:latin typeface="+mn-lt"/>
                <a:ea typeface="+mn-ea"/>
                <a:cs typeface="+mn-cs"/>
              </a:rPr>
              <a:t> (1689-1773) s’essaie à la comédie de caractères (</a:t>
            </a:r>
            <a:r>
              <a:rPr lang="fr-CA" sz="1200" b="1" i="1" kern="1200" dirty="0" smtClean="0">
                <a:solidFill>
                  <a:schemeClr val="tx1"/>
                </a:solidFill>
                <a:latin typeface="+mn-lt"/>
                <a:ea typeface="+mn-ea"/>
                <a:cs typeface="+mn-cs"/>
              </a:rPr>
              <a:t>Métromanie</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Issu d’une riche famille de marchands parisiens, Regnard eut le goût de l’aventure. Après les études classiques, il voyagea en Italie et en Orient, où il fut capturé et vendu comme esclave en Algérie. Libéré au bout de deux ans contre une rançon, il poursuivit ses voyages, cette fois vers le nord et l’est - Pays-Bas, Danemark, Suède, Pologne, Hongrie, Allemagne.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Ses errances lui inspirèrent le récit de sa captivité (</a:t>
            </a:r>
            <a:r>
              <a:rPr lang="fr-CA" sz="1200" b="1" i="1" kern="1200" dirty="0" smtClean="0">
                <a:solidFill>
                  <a:schemeClr val="tx1"/>
                </a:solidFill>
                <a:latin typeface="+mn-lt"/>
                <a:ea typeface="+mn-ea"/>
                <a:cs typeface="+mn-cs"/>
              </a:rPr>
              <a:t>La Provençale</a:t>
            </a:r>
            <a:r>
              <a:rPr lang="fr-CA" sz="1200" kern="1200" dirty="0" smtClean="0">
                <a:solidFill>
                  <a:schemeClr val="tx1"/>
                </a:solidFill>
                <a:latin typeface="+mn-lt"/>
                <a:ea typeface="+mn-ea"/>
                <a:cs typeface="+mn-cs"/>
              </a:rPr>
              <a:t>) et le récit de voyage (</a:t>
            </a:r>
            <a:r>
              <a:rPr lang="fr-CA" sz="1200" b="1" i="1" kern="1200" dirty="0" smtClean="0">
                <a:solidFill>
                  <a:schemeClr val="tx1"/>
                </a:solidFill>
                <a:latin typeface="+mn-lt"/>
                <a:ea typeface="+mn-ea"/>
                <a:cs typeface="+mn-cs"/>
              </a:rPr>
              <a:t>Voyage en Laponie</a:t>
            </a:r>
            <a:r>
              <a:rPr lang="fr-CA" sz="1200" kern="1200" dirty="0" smtClean="0">
                <a:solidFill>
                  <a:schemeClr val="tx1"/>
                </a:solidFill>
                <a:latin typeface="+mn-lt"/>
                <a:ea typeface="+mn-ea"/>
                <a:cs typeface="+mn-cs"/>
              </a:rPr>
              <a:t>, 1682-1683). À Paris, il collabore avec le Théâtre des Italiens, à partir de 1696 avec le Théâtre Français.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Il a le rire robuste et le don des comédies d’intrigue: </a:t>
            </a:r>
            <a:r>
              <a:rPr lang="fr-CA" sz="1200" b="1" i="1" kern="1200" dirty="0" smtClean="0">
                <a:solidFill>
                  <a:schemeClr val="tx1"/>
                </a:solidFill>
                <a:latin typeface="+mn-lt"/>
                <a:ea typeface="+mn-ea"/>
                <a:cs typeface="+mn-cs"/>
              </a:rPr>
              <a:t>Le joueur</a:t>
            </a:r>
            <a:r>
              <a:rPr lang="fr-CA" sz="1200" kern="1200" dirty="0" smtClean="0">
                <a:solidFill>
                  <a:schemeClr val="tx1"/>
                </a:solidFill>
                <a:latin typeface="+mn-lt"/>
                <a:ea typeface="+mn-ea"/>
                <a:cs typeface="+mn-cs"/>
              </a:rPr>
              <a:t> (1696), </a:t>
            </a:r>
            <a:r>
              <a:rPr lang="fr-CA" sz="1200" b="1" i="1" kern="1200" dirty="0" smtClean="0">
                <a:solidFill>
                  <a:schemeClr val="tx1"/>
                </a:solidFill>
                <a:latin typeface="+mn-lt"/>
                <a:ea typeface="+mn-ea"/>
                <a:cs typeface="+mn-cs"/>
              </a:rPr>
              <a:t>Le Distrait</a:t>
            </a:r>
            <a:r>
              <a:rPr lang="fr-CA" sz="1200" kern="1200" dirty="0" smtClean="0">
                <a:solidFill>
                  <a:schemeClr val="tx1"/>
                </a:solidFill>
                <a:latin typeface="+mn-lt"/>
                <a:ea typeface="+mn-ea"/>
                <a:cs typeface="+mn-cs"/>
              </a:rPr>
              <a:t> (1697), </a:t>
            </a:r>
            <a:r>
              <a:rPr lang="fr-CA" sz="1200" b="1" i="1" kern="1200" dirty="0" smtClean="0">
                <a:solidFill>
                  <a:schemeClr val="tx1"/>
                </a:solidFill>
                <a:latin typeface="+mn-lt"/>
                <a:ea typeface="+mn-ea"/>
                <a:cs typeface="+mn-cs"/>
              </a:rPr>
              <a:t>Les </a:t>
            </a:r>
            <a:r>
              <a:rPr lang="fr-CA" sz="1200" b="1" i="1" kern="1200" dirty="0" err="1" smtClean="0">
                <a:solidFill>
                  <a:schemeClr val="tx1"/>
                </a:solidFill>
                <a:latin typeface="+mn-lt"/>
                <a:ea typeface="+mn-ea"/>
                <a:cs typeface="+mn-cs"/>
              </a:rPr>
              <a:t>Ménechmes</a:t>
            </a:r>
            <a:r>
              <a:rPr lang="fr-CA" sz="1200" kern="1200" dirty="0" smtClean="0">
                <a:solidFill>
                  <a:schemeClr val="tx1"/>
                </a:solidFill>
                <a:latin typeface="+mn-lt"/>
                <a:ea typeface="+mn-ea"/>
                <a:cs typeface="+mn-cs"/>
              </a:rPr>
              <a:t> (1705). Sa meilleure pièce est sans aucun doute </a:t>
            </a:r>
            <a:r>
              <a:rPr lang="fr-CA" sz="1200" b="1" i="1" u="sng" kern="1200" dirty="0" smtClean="0">
                <a:solidFill>
                  <a:schemeClr val="tx1"/>
                </a:solidFill>
                <a:latin typeface="+mn-lt"/>
                <a:ea typeface="+mn-ea"/>
                <a:cs typeface="+mn-cs"/>
              </a:rPr>
              <a:t>Le Légataire universel</a:t>
            </a:r>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(1709).	</a:t>
            </a:r>
            <a:endParaRPr lang="fr-FR" i="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fr-FR" i="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i="1" dirty="0" smtClean="0"/>
              <a:t>Le légataire universel </a:t>
            </a:r>
            <a:r>
              <a:rPr lang="fr-FR" dirty="0" smtClean="0"/>
              <a:t>(1709)</a:t>
            </a:r>
            <a:endParaRPr lang="cs-CZ" i="1" dirty="0" smtClean="0"/>
          </a:p>
          <a:p>
            <a:r>
              <a:rPr lang="fr-FR" dirty="0" err="1" smtClean="0"/>
              <a:t>Éraste</a:t>
            </a:r>
            <a:r>
              <a:rPr lang="fr-FR" dirty="0" smtClean="0"/>
              <a:t> a besoin, pour pouvoir épouser Isabelle, de l’héritage de Géronte qui compte laisser sa fortune à un neveu bas-normand et une nièce mancelle. Crispin, qui a besoin, quant à lui, de ce mariage pour pouvoir épouser Lisette, va se déguiser pour incarner successivement le neveu, la nièce auprès de Géronte, puis Géronte lui-même auprès de Monsieur Scrupule pour tester à la place de Géronte à l’article de la mort. Les choses se précipitent lorsque Géronte se remet et que le notaire se présente pour lui remettre son testament.</a:t>
            </a:r>
          </a:p>
          <a:p>
            <a:endParaRPr lang="fr-FR" dirty="0" smtClean="0"/>
          </a:p>
          <a:p>
            <a:r>
              <a:rPr lang="fr-CA" sz="1200" b="1" kern="1200" dirty="0" smtClean="0">
                <a:solidFill>
                  <a:schemeClr val="tx1"/>
                </a:solidFill>
                <a:latin typeface="+mn-lt"/>
                <a:ea typeface="+mn-ea"/>
                <a:cs typeface="+mn-cs"/>
              </a:rPr>
              <a:t>Alain-René Lesage (8.5. 1668 Sarzeau - 17.11. 1747 Boulogne-sur-Mer)</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Né dans une famille d’officier du roi, ce Breton reçoit une bonne culture au collège des jésuites de Vannes qu’il complète par des études de droit. Établi à Paris, il n’exerce que brièvement le métier d’avocat, les lettres l’attirant davantage. Il vivra, avec beaucoup de mal, de sa plume, écrivant beaucoup, gagnant peu pour nourrir sa famille.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C’est la culture espagnole qui lui sert d’inspiration. Il rédige la continuation de Cervantès (</a:t>
            </a:r>
            <a:r>
              <a:rPr lang="fr-CA" sz="1200" b="1" i="1" kern="1200" dirty="0" smtClean="0">
                <a:solidFill>
                  <a:schemeClr val="tx1"/>
                </a:solidFill>
                <a:latin typeface="+mn-lt"/>
                <a:ea typeface="+mn-ea"/>
                <a:cs typeface="+mn-cs"/>
              </a:rPr>
              <a:t>Nouvelles aventures de l’admirable Don </a:t>
            </a:r>
            <a:r>
              <a:rPr lang="fr-CA" sz="1200" b="1" i="1" kern="1200" dirty="0" err="1" smtClean="0">
                <a:solidFill>
                  <a:schemeClr val="tx1"/>
                </a:solidFill>
                <a:latin typeface="+mn-lt"/>
                <a:ea typeface="+mn-ea"/>
                <a:cs typeface="+mn-cs"/>
              </a:rPr>
              <a:t>Quijotte</a:t>
            </a:r>
            <a:r>
              <a:rPr lang="fr-CA" sz="1200" b="1" i="1" kern="1200" dirty="0" smtClean="0">
                <a:solidFill>
                  <a:schemeClr val="tx1"/>
                </a:solidFill>
                <a:latin typeface="+mn-lt"/>
                <a:ea typeface="+mn-ea"/>
                <a:cs typeface="+mn-cs"/>
              </a:rPr>
              <a:t> de la Manche</a:t>
            </a:r>
            <a:r>
              <a:rPr lang="fr-CA" sz="1200" kern="1200" dirty="0" smtClean="0">
                <a:solidFill>
                  <a:schemeClr val="tx1"/>
                </a:solidFill>
                <a:latin typeface="+mn-lt"/>
                <a:ea typeface="+mn-ea"/>
                <a:cs typeface="+mn-cs"/>
              </a:rPr>
              <a:t>; 1704), le récit de Luiz </a:t>
            </a:r>
            <a:r>
              <a:rPr lang="fr-CA" sz="1200" kern="1200" dirty="0" err="1" smtClean="0">
                <a:solidFill>
                  <a:schemeClr val="tx1"/>
                </a:solidFill>
                <a:latin typeface="+mn-lt"/>
                <a:ea typeface="+mn-ea"/>
                <a:cs typeface="+mn-cs"/>
              </a:rPr>
              <a:t>Vélez</a:t>
            </a:r>
            <a:r>
              <a:rPr lang="fr-CA" sz="1200" kern="1200" dirty="0" smtClean="0">
                <a:solidFill>
                  <a:schemeClr val="tx1"/>
                </a:solidFill>
                <a:latin typeface="+mn-lt"/>
                <a:ea typeface="+mn-ea"/>
                <a:cs typeface="+mn-cs"/>
              </a:rPr>
              <a:t> de Guevara est le modèle du </a:t>
            </a:r>
            <a:r>
              <a:rPr lang="fr-CA" sz="1200" b="1" i="1" kern="1200" dirty="0" smtClean="0">
                <a:solidFill>
                  <a:schemeClr val="tx1"/>
                </a:solidFill>
                <a:latin typeface="+mn-lt"/>
                <a:ea typeface="+mn-ea"/>
                <a:cs typeface="+mn-cs"/>
              </a:rPr>
              <a:t>Diable boiteux</a:t>
            </a:r>
            <a:r>
              <a:rPr lang="fr-CA" sz="1200" kern="1200" dirty="0" smtClean="0">
                <a:solidFill>
                  <a:schemeClr val="tx1"/>
                </a:solidFill>
                <a:latin typeface="+mn-lt"/>
                <a:ea typeface="+mn-ea"/>
                <a:cs typeface="+mn-cs"/>
              </a:rPr>
              <a:t> (1707). Son </a:t>
            </a:r>
            <a:r>
              <a:rPr lang="fr-CA" sz="1200" b="1" i="1" u="sng" kern="1200" dirty="0" smtClean="0">
                <a:solidFill>
                  <a:schemeClr val="tx1"/>
                </a:solidFill>
                <a:latin typeface="+mn-lt"/>
                <a:ea typeface="+mn-ea"/>
                <a:cs typeface="+mn-cs"/>
              </a:rPr>
              <a:t>Histoire de Gil </a:t>
            </a:r>
            <a:r>
              <a:rPr lang="fr-CA" sz="1200" b="1" i="1" u="sng" kern="1200" dirty="0" err="1" smtClean="0">
                <a:solidFill>
                  <a:schemeClr val="tx1"/>
                </a:solidFill>
                <a:latin typeface="+mn-lt"/>
                <a:ea typeface="+mn-ea"/>
                <a:cs typeface="+mn-cs"/>
              </a:rPr>
              <a:t>Blas</a:t>
            </a:r>
            <a:r>
              <a:rPr lang="fr-CA" sz="1200" b="1" i="1" u="sng" kern="1200" dirty="0" smtClean="0">
                <a:solidFill>
                  <a:schemeClr val="tx1"/>
                </a:solidFill>
                <a:latin typeface="+mn-lt"/>
                <a:ea typeface="+mn-ea"/>
                <a:cs typeface="+mn-cs"/>
              </a:rPr>
              <a:t> de Santillane</a:t>
            </a:r>
            <a:r>
              <a:rPr lang="fr-CA" sz="1200" kern="1200" dirty="0" smtClean="0">
                <a:solidFill>
                  <a:schemeClr val="tx1"/>
                </a:solidFill>
                <a:latin typeface="+mn-lt"/>
                <a:ea typeface="+mn-ea"/>
                <a:cs typeface="+mn-cs"/>
              </a:rPr>
              <a:t> est elle aussi située en Espagne (1715-1735). Lesage adapte les pièces espagnoles: </a:t>
            </a:r>
            <a:r>
              <a:rPr lang="fr-CA" sz="1200" b="1" i="1" kern="1200" dirty="0" smtClean="0">
                <a:solidFill>
                  <a:schemeClr val="tx1"/>
                </a:solidFill>
                <a:latin typeface="+mn-lt"/>
                <a:ea typeface="+mn-ea"/>
                <a:cs typeface="+mn-cs"/>
              </a:rPr>
              <a:t>Point d’honneur</a:t>
            </a:r>
            <a:r>
              <a:rPr lang="fr-CA" sz="1200" kern="1200" dirty="0" smtClean="0">
                <a:solidFill>
                  <a:schemeClr val="tx1"/>
                </a:solidFill>
                <a:latin typeface="+mn-lt"/>
                <a:ea typeface="+mn-ea"/>
                <a:cs typeface="+mn-cs"/>
              </a:rPr>
              <a:t> (1702), </a:t>
            </a:r>
            <a:r>
              <a:rPr lang="fr-CA" sz="1200" b="1" i="1" kern="1200" dirty="0" smtClean="0">
                <a:solidFill>
                  <a:schemeClr val="tx1"/>
                </a:solidFill>
                <a:latin typeface="+mn-lt"/>
                <a:ea typeface="+mn-ea"/>
                <a:cs typeface="+mn-cs"/>
              </a:rPr>
              <a:t>Crispin rival de son maître</a:t>
            </a:r>
            <a:r>
              <a:rPr lang="fr-CA" sz="1200" kern="1200" dirty="0" smtClean="0">
                <a:solidFill>
                  <a:schemeClr val="tx1"/>
                </a:solidFill>
                <a:latin typeface="+mn-lt"/>
                <a:ea typeface="+mn-ea"/>
                <a:cs typeface="+mn-cs"/>
              </a:rPr>
              <a:t> (1707).</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Sa comédie la plus célèbre est sans aucun doute </a:t>
            </a:r>
            <a:r>
              <a:rPr lang="fr-CA" sz="1200" b="1" i="1" kern="1200" dirty="0" smtClean="0">
                <a:solidFill>
                  <a:schemeClr val="tx1"/>
                </a:solidFill>
                <a:latin typeface="+mn-lt"/>
                <a:ea typeface="+mn-ea"/>
                <a:cs typeface="+mn-cs"/>
              </a:rPr>
              <a:t>Turcaret</a:t>
            </a:r>
            <a:r>
              <a:rPr lang="fr-CA" sz="1200" kern="1200" dirty="0" smtClean="0">
                <a:solidFill>
                  <a:schemeClr val="tx1"/>
                </a:solidFill>
                <a:latin typeface="+mn-lt"/>
                <a:ea typeface="+mn-ea"/>
                <a:cs typeface="+mn-cs"/>
              </a:rPr>
              <a:t> (1709) qui fustige le mal social représenté par le pouvoir de l’argent. La satire des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donne au comique de Lesage une teinte amère qui prélude aux transformations ultérieures du genre comique.</a:t>
            </a:r>
            <a:endParaRPr lang="cs-CZ" sz="1200" kern="1200" dirty="0" smtClean="0">
              <a:solidFill>
                <a:schemeClr val="tx1"/>
              </a:solidFill>
              <a:latin typeface="+mn-lt"/>
              <a:ea typeface="+mn-ea"/>
              <a:cs typeface="+mn-cs"/>
            </a:endParaRP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4</a:t>
            </a:fld>
            <a:endParaRPr lang="cs-CZ"/>
          </a:p>
        </p:txBody>
      </p:sp>
    </p:spTree>
    <p:extLst>
      <p:ext uri="{BB962C8B-B14F-4D97-AF65-F5344CB8AC3E}">
        <p14:creationId xmlns:p14="http://schemas.microsoft.com/office/powerpoint/2010/main" val="243298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Toutefois, l’apport majeur de la comédie consiste dans les nouvelles conceptions du </a:t>
            </a:r>
            <a:r>
              <a:rPr lang="fr-CA" sz="1200" b="1" kern="1200" dirty="0" smtClean="0">
                <a:solidFill>
                  <a:schemeClr val="tx1"/>
                </a:solidFill>
                <a:latin typeface="+mn-lt"/>
                <a:ea typeface="+mn-ea"/>
                <a:cs typeface="+mn-cs"/>
              </a:rPr>
              <a:t>comique</a:t>
            </a:r>
            <a:r>
              <a:rPr lang="fr-CA" sz="1200" kern="1200" dirty="0" smtClean="0">
                <a:solidFill>
                  <a:schemeClr val="tx1"/>
                </a:solidFill>
                <a:latin typeface="+mn-lt"/>
                <a:ea typeface="+mn-ea"/>
                <a:cs typeface="+mn-cs"/>
              </a:rPr>
              <a:t>. On apprécie l’</a:t>
            </a:r>
            <a:r>
              <a:rPr lang="fr-CA" sz="1200" b="1" kern="1200" dirty="0" smtClean="0">
                <a:solidFill>
                  <a:schemeClr val="tx1"/>
                </a:solidFill>
                <a:latin typeface="+mn-lt"/>
                <a:ea typeface="+mn-ea"/>
                <a:cs typeface="+mn-cs"/>
              </a:rPr>
              <a:t>allure spirituelle</a:t>
            </a:r>
            <a:r>
              <a:rPr lang="fr-CA" sz="1200" kern="1200" dirty="0" smtClean="0">
                <a:solidFill>
                  <a:schemeClr val="tx1"/>
                </a:solidFill>
                <a:latin typeface="+mn-lt"/>
                <a:ea typeface="+mn-ea"/>
                <a:cs typeface="+mn-cs"/>
              </a:rPr>
              <a:t> des dialogues, la finesse de l’</a:t>
            </a:r>
            <a:r>
              <a:rPr lang="fr-CA" sz="1200" b="1" kern="1200" dirty="0" smtClean="0">
                <a:solidFill>
                  <a:schemeClr val="tx1"/>
                </a:solidFill>
                <a:latin typeface="+mn-lt"/>
                <a:ea typeface="+mn-ea"/>
                <a:cs typeface="+mn-cs"/>
              </a:rPr>
              <a:t>ironie</a:t>
            </a:r>
            <a:r>
              <a:rPr lang="fr-CA" sz="1200" kern="1200" dirty="0" smtClean="0">
                <a:solidFill>
                  <a:schemeClr val="tx1"/>
                </a:solidFill>
                <a:latin typeface="+mn-lt"/>
                <a:ea typeface="+mn-ea"/>
                <a:cs typeface="+mn-cs"/>
              </a:rPr>
              <a:t>, le ton </a:t>
            </a:r>
            <a:r>
              <a:rPr lang="fr-CA" sz="1200" b="1" kern="1200" dirty="0" smtClean="0">
                <a:solidFill>
                  <a:schemeClr val="tx1"/>
                </a:solidFill>
                <a:latin typeface="+mn-lt"/>
                <a:ea typeface="+mn-ea"/>
                <a:cs typeface="+mn-cs"/>
              </a:rPr>
              <a:t>satirique</a:t>
            </a:r>
            <a:r>
              <a:rPr lang="fr-CA" sz="1200" kern="1200" dirty="0" smtClean="0">
                <a:solidFill>
                  <a:schemeClr val="tx1"/>
                </a:solidFill>
                <a:latin typeface="+mn-lt"/>
                <a:ea typeface="+mn-ea"/>
                <a:cs typeface="+mn-cs"/>
              </a:rPr>
              <a:t>, l’humour lié aux sentiments et à la </a:t>
            </a:r>
            <a:r>
              <a:rPr lang="fr-CA" sz="1200" b="1" kern="1200" dirty="0" smtClean="0">
                <a:solidFill>
                  <a:schemeClr val="tx1"/>
                </a:solidFill>
                <a:latin typeface="+mn-lt"/>
                <a:ea typeface="+mn-ea"/>
                <a:cs typeface="+mn-cs"/>
              </a:rPr>
              <a:t>sentimentalité</a:t>
            </a:r>
            <a:r>
              <a:rPr lang="fr-CA" sz="1200" kern="1200" dirty="0" smtClean="0">
                <a:solidFill>
                  <a:schemeClr val="tx1"/>
                </a:solidFill>
                <a:latin typeface="+mn-lt"/>
                <a:ea typeface="+mn-ea"/>
                <a:cs typeface="+mn-cs"/>
              </a:rPr>
              <a:t>, l’</a:t>
            </a:r>
            <a:r>
              <a:rPr lang="fr-CA" sz="1200" b="1" kern="1200" dirty="0" smtClean="0">
                <a:solidFill>
                  <a:schemeClr val="tx1"/>
                </a:solidFill>
                <a:latin typeface="+mn-lt"/>
                <a:ea typeface="+mn-ea"/>
                <a:cs typeface="+mn-cs"/>
              </a:rPr>
              <a:t>analyse psychologique</a:t>
            </a:r>
            <a:r>
              <a:rPr lang="fr-CA" sz="1200" kern="1200" dirty="0" smtClean="0">
                <a:solidFill>
                  <a:schemeClr val="tx1"/>
                </a:solidFill>
                <a:latin typeface="+mn-lt"/>
                <a:ea typeface="+mn-ea"/>
                <a:cs typeface="+mn-cs"/>
              </a:rPr>
              <a:t>. La </a:t>
            </a:r>
            <a:r>
              <a:rPr lang="fr-CA" sz="1200" b="1" kern="1200" dirty="0" smtClean="0">
                <a:solidFill>
                  <a:schemeClr val="tx1"/>
                </a:solidFill>
                <a:latin typeface="+mn-lt"/>
                <a:ea typeface="+mn-ea"/>
                <a:cs typeface="+mn-cs"/>
              </a:rPr>
              <a:t>comédie larmoyante</a:t>
            </a:r>
            <a:r>
              <a:rPr lang="fr-CA" sz="1200" kern="1200" dirty="0" smtClean="0">
                <a:solidFill>
                  <a:schemeClr val="tx1"/>
                </a:solidFill>
                <a:latin typeface="+mn-lt"/>
                <a:ea typeface="+mn-ea"/>
                <a:cs typeface="+mn-cs"/>
              </a:rPr>
              <a:t> vise l’</a:t>
            </a:r>
            <a:r>
              <a:rPr lang="fr-CA" sz="1200" b="1" kern="1200" dirty="0" smtClean="0">
                <a:solidFill>
                  <a:schemeClr val="tx1"/>
                </a:solidFill>
                <a:latin typeface="+mn-lt"/>
                <a:ea typeface="+mn-ea"/>
                <a:cs typeface="+mn-cs"/>
              </a:rPr>
              <a:t>attendrissement</a:t>
            </a:r>
            <a:r>
              <a:rPr lang="fr-CA" sz="1200" kern="1200" dirty="0" smtClean="0">
                <a:solidFill>
                  <a:schemeClr val="tx1"/>
                </a:solidFill>
                <a:latin typeface="+mn-lt"/>
                <a:ea typeface="+mn-ea"/>
                <a:cs typeface="+mn-cs"/>
              </a:rPr>
              <a:t> et le ton </a:t>
            </a:r>
            <a:r>
              <a:rPr lang="fr-CA" sz="1200" b="1" kern="1200" dirty="0" smtClean="0">
                <a:solidFill>
                  <a:schemeClr val="tx1"/>
                </a:solidFill>
                <a:latin typeface="+mn-lt"/>
                <a:ea typeface="+mn-ea"/>
                <a:cs typeface="+mn-cs"/>
              </a:rPr>
              <a:t>moralisateur</a:t>
            </a:r>
            <a:r>
              <a:rPr lang="fr-CA" sz="1200" kern="1200" dirty="0" smtClean="0">
                <a:solidFill>
                  <a:schemeClr val="tx1"/>
                </a:solidFill>
                <a:latin typeface="+mn-lt"/>
                <a:ea typeface="+mn-ea"/>
                <a:cs typeface="+mn-cs"/>
              </a:rPr>
              <a:t>. Avec </a:t>
            </a:r>
            <a:r>
              <a:rPr lang="fr-CA" sz="1200" b="1" kern="1200" dirty="0" smtClean="0">
                <a:solidFill>
                  <a:schemeClr val="tx1"/>
                </a:solidFill>
                <a:latin typeface="+mn-lt"/>
                <a:ea typeface="+mn-ea"/>
                <a:cs typeface="+mn-cs"/>
              </a:rPr>
              <a:t>Pierre-Augustin Caron de Beaumarchais</a:t>
            </a:r>
            <a:r>
              <a:rPr lang="fr-CA" sz="1200" kern="1200" dirty="0" smtClean="0">
                <a:solidFill>
                  <a:schemeClr val="tx1"/>
                </a:solidFill>
                <a:latin typeface="+mn-lt"/>
                <a:ea typeface="+mn-ea"/>
                <a:cs typeface="+mn-cs"/>
              </a:rPr>
              <a:t> (1732-1799), à l’autre bout du siècle, la comédie participe aux luttes politiques et sociales du moment.</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5</a:t>
            </a:fld>
            <a:endParaRPr lang="cs-CZ"/>
          </a:p>
        </p:txBody>
      </p:sp>
    </p:spTree>
    <p:extLst>
      <p:ext uri="{BB962C8B-B14F-4D97-AF65-F5344CB8AC3E}">
        <p14:creationId xmlns:p14="http://schemas.microsoft.com/office/powerpoint/2010/main" val="283851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fr-CA" sz="1200" b="1" kern="1200" dirty="0" smtClean="0">
                <a:solidFill>
                  <a:schemeClr val="tx1"/>
                </a:solidFill>
                <a:latin typeface="+mn-lt"/>
                <a:ea typeface="+mn-ea"/>
                <a:cs typeface="+mn-cs"/>
              </a:rPr>
              <a:t>Pierre </a:t>
            </a:r>
            <a:r>
              <a:rPr lang="fr-CA" sz="1200" b="1" kern="1200" dirty="0" err="1" smtClean="0">
                <a:solidFill>
                  <a:schemeClr val="tx1"/>
                </a:solidFill>
                <a:latin typeface="+mn-lt"/>
                <a:ea typeface="+mn-ea"/>
                <a:cs typeface="+mn-cs"/>
              </a:rPr>
              <a:t>Carlet</a:t>
            </a:r>
            <a:r>
              <a:rPr lang="fr-CA" sz="1200" b="1" kern="1200" dirty="0" smtClean="0">
                <a:solidFill>
                  <a:schemeClr val="tx1"/>
                </a:solidFill>
                <a:latin typeface="+mn-lt"/>
                <a:ea typeface="+mn-ea"/>
                <a:cs typeface="+mn-cs"/>
              </a:rPr>
              <a:t> de </a:t>
            </a:r>
            <a:r>
              <a:rPr lang="fr-CA" sz="1200" b="1" kern="1200" dirty="0" err="1" smtClean="0">
                <a:solidFill>
                  <a:schemeClr val="tx1"/>
                </a:solidFill>
                <a:latin typeface="+mn-lt"/>
                <a:ea typeface="+mn-ea"/>
                <a:cs typeface="+mn-cs"/>
              </a:rPr>
              <a:t>Chamblain</a:t>
            </a:r>
            <a:r>
              <a:rPr lang="fr-CA" sz="1200" b="1" kern="1200" dirty="0" smtClean="0">
                <a:solidFill>
                  <a:schemeClr val="tx1"/>
                </a:solidFill>
                <a:latin typeface="+mn-lt"/>
                <a:ea typeface="+mn-ea"/>
                <a:cs typeface="+mn-cs"/>
              </a:rPr>
              <a:t> de Marivaux (4.2. 1688 Paris - 12.2. 1763 Paris)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Parisien de naissance, il passa une partie de son adolescence à Riom où son père fut le directeur des Monnaies. C’est à Limoges qu’il fait jouer, à 18 ans, sa première comédie. À Paris, il rejoint les rangs des modernes et collabore avec </a:t>
            </a:r>
            <a:r>
              <a:rPr lang="fr-CA" sz="1200" kern="1200" dirty="0" err="1" smtClean="0">
                <a:solidFill>
                  <a:schemeClr val="tx1"/>
                </a:solidFill>
                <a:latin typeface="+mn-lt"/>
                <a:ea typeface="+mn-ea"/>
                <a:cs typeface="+mn-cs"/>
              </a:rPr>
              <a:t>Houdar</a:t>
            </a:r>
            <a:r>
              <a:rPr lang="fr-CA" sz="1200" kern="1200" dirty="0" smtClean="0">
                <a:solidFill>
                  <a:schemeClr val="tx1"/>
                </a:solidFill>
                <a:latin typeface="+mn-lt"/>
                <a:ea typeface="+mn-ea"/>
                <a:cs typeface="+mn-cs"/>
              </a:rPr>
              <a:t> de la Motte et Fontenelle en participant à leur journal le </a:t>
            </a:r>
            <a:r>
              <a:rPr lang="fr-CA" sz="1200" i="1" kern="1200" dirty="0" smtClean="0">
                <a:solidFill>
                  <a:schemeClr val="tx1"/>
                </a:solidFill>
                <a:latin typeface="+mn-lt"/>
                <a:ea typeface="+mn-ea"/>
                <a:cs typeface="+mn-cs"/>
              </a:rPr>
              <a:t>Nouveau Mercure</a:t>
            </a:r>
            <a:r>
              <a:rPr lang="fr-CA" sz="1200" kern="1200" dirty="0" smtClean="0">
                <a:solidFill>
                  <a:schemeClr val="tx1"/>
                </a:solidFill>
                <a:latin typeface="+mn-lt"/>
                <a:ea typeface="+mn-ea"/>
                <a:cs typeface="+mn-cs"/>
              </a:rPr>
              <a:t> (1717-1720). Spirituel et mondain, il brille dans les salons, notamment dans celui de Mme de Lambert, plus tard il fréquente les salons de Mme du Deffand, de Mme Geoffrin et de Mme de Tencin qui l’appuie lors de son élection à l’Académie Française (1742), contre Voltaire. Comme la banqueroute du banquier Law en 1720 le prive d’une partie substantielle de ses biens, il est contraint au métier d’écrivain professionnel. Sa carrière littéraire se concentre essentiellement sur trois domaines: le journalisme, le théâtre et le roman. </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 Marivaux </a:t>
            </a:r>
            <a:r>
              <a:rPr lang="fr-CA" sz="1200" b="1" kern="1200" dirty="0" smtClean="0">
                <a:solidFill>
                  <a:schemeClr val="tx1"/>
                </a:solidFill>
                <a:latin typeface="+mn-lt"/>
                <a:ea typeface="+mn-ea"/>
                <a:cs typeface="+mn-cs"/>
              </a:rPr>
              <a:t>journaliste</a:t>
            </a:r>
            <a:r>
              <a:rPr lang="fr-CA" sz="1200" kern="1200" dirty="0" smtClean="0">
                <a:solidFill>
                  <a:schemeClr val="tx1"/>
                </a:solidFill>
                <a:latin typeface="+mn-lt"/>
                <a:ea typeface="+mn-ea"/>
                <a:cs typeface="+mn-cs"/>
              </a:rPr>
              <a:t> lance plusieurs titres: </a:t>
            </a:r>
            <a:r>
              <a:rPr lang="fr-CA" sz="1200" b="1" i="1" kern="1200" dirty="0" smtClean="0">
                <a:solidFill>
                  <a:schemeClr val="tx1"/>
                </a:solidFill>
                <a:latin typeface="+mn-lt"/>
                <a:ea typeface="+mn-ea"/>
                <a:cs typeface="+mn-cs"/>
              </a:rPr>
              <a:t>Le Spectateur français</a:t>
            </a:r>
            <a:r>
              <a:rPr lang="fr-CA" sz="1200" kern="1200" dirty="0" smtClean="0">
                <a:solidFill>
                  <a:schemeClr val="tx1"/>
                </a:solidFill>
                <a:latin typeface="+mn-lt"/>
                <a:ea typeface="+mn-ea"/>
                <a:cs typeface="+mn-cs"/>
              </a:rPr>
              <a:t> (1722-1724) imité du </a:t>
            </a:r>
            <a:r>
              <a:rPr lang="fr-CA" sz="1200" i="1" kern="1200" dirty="0" smtClean="0">
                <a:solidFill>
                  <a:schemeClr val="tx1"/>
                </a:solidFill>
                <a:latin typeface="+mn-lt"/>
                <a:ea typeface="+mn-ea"/>
                <a:cs typeface="+mn-cs"/>
              </a:rPr>
              <a:t>Spectator</a:t>
            </a:r>
            <a:r>
              <a:rPr lang="fr-CA" sz="1200" kern="1200" dirty="0" smtClean="0">
                <a:solidFill>
                  <a:schemeClr val="tx1"/>
                </a:solidFill>
                <a:latin typeface="+mn-lt"/>
                <a:ea typeface="+mn-ea"/>
                <a:cs typeface="+mn-cs"/>
              </a:rPr>
              <a:t> anglais, </a:t>
            </a:r>
            <a:r>
              <a:rPr lang="fr-CA" sz="1200" b="1" i="1" kern="1200" dirty="0" smtClean="0">
                <a:solidFill>
                  <a:schemeClr val="tx1"/>
                </a:solidFill>
                <a:latin typeface="+mn-lt"/>
                <a:ea typeface="+mn-ea"/>
                <a:cs typeface="+mn-cs"/>
              </a:rPr>
              <a:t>L’Indigent philosophe</a:t>
            </a:r>
            <a:r>
              <a:rPr lang="fr-CA" sz="1200" kern="1200" dirty="0" smtClean="0">
                <a:solidFill>
                  <a:schemeClr val="tx1"/>
                </a:solidFill>
                <a:latin typeface="+mn-lt"/>
                <a:ea typeface="+mn-ea"/>
                <a:cs typeface="+mn-cs"/>
              </a:rPr>
              <a:t> (1728), </a:t>
            </a:r>
            <a:r>
              <a:rPr lang="fr-CA" sz="1200" b="1" i="1" kern="1200" dirty="0" smtClean="0">
                <a:solidFill>
                  <a:schemeClr val="tx1"/>
                </a:solidFill>
                <a:latin typeface="+mn-lt"/>
                <a:ea typeface="+mn-ea"/>
                <a:cs typeface="+mn-cs"/>
              </a:rPr>
              <a:t>Le Cabinet du philosophe</a:t>
            </a:r>
            <a:r>
              <a:rPr lang="fr-CA" sz="1200" kern="1200" dirty="0" smtClean="0">
                <a:solidFill>
                  <a:schemeClr val="tx1"/>
                </a:solidFill>
                <a:latin typeface="+mn-lt"/>
                <a:ea typeface="+mn-ea"/>
                <a:cs typeface="+mn-cs"/>
              </a:rPr>
              <a:t> (1734). Plus tard il écrit de nouveau dans </a:t>
            </a:r>
            <a:r>
              <a:rPr lang="fr-CA" sz="1200" b="1" i="1" kern="1200" dirty="0" smtClean="0">
                <a:solidFill>
                  <a:schemeClr val="tx1"/>
                </a:solidFill>
                <a:latin typeface="+mn-lt"/>
                <a:ea typeface="+mn-ea"/>
                <a:cs typeface="+mn-cs"/>
              </a:rPr>
              <a:t>Mercure</a:t>
            </a:r>
            <a:r>
              <a:rPr lang="fr-CA" sz="1200" kern="1200" dirty="0" smtClean="0">
                <a:solidFill>
                  <a:schemeClr val="tx1"/>
                </a:solidFill>
                <a:latin typeface="+mn-lt"/>
                <a:ea typeface="+mn-ea"/>
                <a:cs typeface="+mn-cs"/>
              </a:rPr>
              <a:t> (1751-1755). Malgré la versatilité du sujet et du ton, la majeure partie de ses articles aborde surtout les questions littéraires et morales.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 Marivaux </a:t>
            </a:r>
            <a:r>
              <a:rPr lang="fr-CA" sz="1200" b="1" kern="1200" dirty="0" smtClean="0">
                <a:solidFill>
                  <a:schemeClr val="tx1"/>
                </a:solidFill>
                <a:latin typeface="+mn-lt"/>
                <a:ea typeface="+mn-ea"/>
                <a:cs typeface="+mn-cs"/>
              </a:rPr>
              <a:t>dramaturge</a:t>
            </a:r>
            <a:r>
              <a:rPr lang="fr-CA" sz="1200" kern="1200" dirty="0" smtClean="0">
                <a:solidFill>
                  <a:schemeClr val="tx1"/>
                </a:solidFill>
                <a:latin typeface="+mn-lt"/>
                <a:ea typeface="+mn-ea"/>
                <a:cs typeface="+mn-cs"/>
              </a:rPr>
              <a:t> évite les impératifs du théâtre classique en accordant ses préférences au Théâtre des Italiens, moins lié par les règles dramatiques et qui se réinstalle à Paris dès 1716. Il y trouve d’ailleurs une interprète idéale de ses personnages féminins en la personne de </a:t>
            </a:r>
            <a:r>
              <a:rPr lang="fr-CA" sz="1200" kern="1200" dirty="0" err="1" smtClean="0">
                <a:solidFill>
                  <a:schemeClr val="tx1"/>
                </a:solidFill>
                <a:latin typeface="+mn-lt"/>
                <a:ea typeface="+mn-ea"/>
                <a:cs typeface="+mn-cs"/>
              </a:rPr>
              <a:t>Gianetta</a:t>
            </a:r>
            <a:r>
              <a:rPr lang="fr-CA" sz="1200" kern="1200" dirty="0" smtClean="0">
                <a:solidFill>
                  <a:schemeClr val="tx1"/>
                </a:solidFill>
                <a:latin typeface="+mn-lt"/>
                <a:ea typeface="+mn-ea"/>
                <a:cs typeface="+mn-cs"/>
              </a:rPr>
              <a:t> Benozzi, dite Silvia. Il y donne 27 comédies en prose qui illustrent la variété de ses intérêts et de son inspiration: comédie héroïque et romanesque (</a:t>
            </a:r>
            <a:r>
              <a:rPr lang="fr-CA" sz="1200" b="1" i="1" kern="1200" dirty="0" smtClean="0">
                <a:solidFill>
                  <a:schemeClr val="tx1"/>
                </a:solidFill>
                <a:latin typeface="+mn-lt"/>
                <a:ea typeface="+mn-ea"/>
                <a:cs typeface="+mn-cs"/>
              </a:rPr>
              <a:t>Le Prince travesti</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Le Triomphe de l’amour</a:t>
            </a:r>
            <a:r>
              <a:rPr lang="fr-CA" sz="1200" kern="1200" dirty="0" smtClean="0">
                <a:solidFill>
                  <a:schemeClr val="tx1"/>
                </a:solidFill>
                <a:latin typeface="+mn-lt"/>
                <a:ea typeface="+mn-ea"/>
                <a:cs typeface="+mn-cs"/>
              </a:rPr>
              <a:t>), comédie mythologique (</a:t>
            </a:r>
            <a:r>
              <a:rPr lang="fr-CA" sz="1200" b="1" i="1" kern="1200" dirty="0" smtClean="0">
                <a:solidFill>
                  <a:schemeClr val="tx1"/>
                </a:solidFill>
                <a:latin typeface="+mn-lt"/>
                <a:ea typeface="+mn-ea"/>
                <a:cs typeface="+mn-cs"/>
              </a:rPr>
              <a:t>Le Triomphe de Plutus</a:t>
            </a:r>
            <a:r>
              <a:rPr lang="fr-CA" sz="1200" kern="1200" dirty="0" smtClean="0">
                <a:solidFill>
                  <a:schemeClr val="tx1"/>
                </a:solidFill>
                <a:latin typeface="+mn-lt"/>
                <a:ea typeface="+mn-ea"/>
                <a:cs typeface="+mn-cs"/>
              </a:rPr>
              <a:t>), comédie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L’Héritier de Village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L’École des mères</a:t>
            </a:r>
            <a:r>
              <a:rPr lang="fr-CA" sz="1200" kern="1200" dirty="0" smtClean="0">
                <a:solidFill>
                  <a:schemeClr val="tx1"/>
                </a:solidFill>
                <a:latin typeface="+mn-lt"/>
                <a:ea typeface="+mn-ea"/>
                <a:cs typeface="+mn-cs"/>
              </a:rPr>
              <a:t>), comédie sentimentale et moralisante (</a:t>
            </a:r>
            <a:r>
              <a:rPr lang="fr-CA" sz="1200" b="1" i="1" kern="1200" dirty="0" smtClean="0">
                <a:solidFill>
                  <a:schemeClr val="tx1"/>
                </a:solidFill>
                <a:latin typeface="+mn-lt"/>
                <a:ea typeface="+mn-ea"/>
                <a:cs typeface="+mn-cs"/>
              </a:rPr>
              <a:t>La Mère confidente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La Femme fidèle</a:t>
            </a:r>
            <a:r>
              <a:rPr lang="fr-CA" sz="1200" kern="1200" dirty="0" smtClean="0">
                <a:solidFill>
                  <a:schemeClr val="tx1"/>
                </a:solidFill>
                <a:latin typeface="+mn-lt"/>
                <a:ea typeface="+mn-ea"/>
                <a:cs typeface="+mn-cs"/>
              </a:rPr>
              <a:t>), comédie à thèse sociale et philosophique (</a:t>
            </a:r>
            <a:r>
              <a:rPr lang="fr-CA" sz="1200" b="1" i="1" u="sng" kern="1200" dirty="0" smtClean="0">
                <a:solidFill>
                  <a:schemeClr val="tx1"/>
                </a:solidFill>
                <a:latin typeface="+mn-lt"/>
                <a:ea typeface="+mn-ea"/>
                <a:cs typeface="+mn-cs"/>
              </a:rPr>
              <a:t>L’Ile des Esclaves</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L’Ile de la Raison</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La Colonie</a:t>
            </a:r>
            <a:r>
              <a:rPr lang="fr-CA" sz="1200" kern="1200" dirty="0" smtClean="0">
                <a:solidFill>
                  <a:schemeClr val="tx1"/>
                </a:solidFill>
                <a:latin typeface="+mn-lt"/>
                <a:ea typeface="+mn-ea"/>
                <a:cs typeface="+mn-cs"/>
              </a:rPr>
              <a:t>). Ce dernier genre aborde, sous forme utopique et sur le ton humoristique, de graves problèmes sociaux et politiques: renversement de l’ordre social où les esclaves commandent, le règne des géants raisonnables, la société où les femmes ont aboli le mariage et la soumission aux hommes pour créer une société égalitaire.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Toutefois l’originalité de Marivaux consiste dans le nouvel aspect qu’il a su insuffler au comique. Ses héros amusent le public sans être ridicules ni grotesques, sans être frappés de vice à fustiger. Marivaux excelle par l’art de l’analyse psychologique qui lie la vérité psychologique à la fantaisie et à la poésie, l’ironie subtile à la complicité et à la tendresse amusée. S’y ajoute la finesse du langage. Le spectateur doit être attentif aux moindres nuances des termes. Cette résurgence du langage de la préciosité porte le nom de </a:t>
            </a:r>
            <a:r>
              <a:rPr lang="fr-CA" sz="1200" b="1" kern="1200" dirty="0" smtClean="0">
                <a:solidFill>
                  <a:schemeClr val="tx1"/>
                </a:solidFill>
                <a:latin typeface="+mn-lt"/>
                <a:ea typeface="+mn-ea"/>
                <a:cs typeface="+mn-cs"/>
              </a:rPr>
              <a:t>marivaudage</a:t>
            </a:r>
            <a:r>
              <a:rPr lang="fr-CA" sz="1200" kern="1200" dirty="0" smtClean="0">
                <a:solidFill>
                  <a:schemeClr val="tx1"/>
                </a:solidFill>
                <a:latin typeface="+mn-lt"/>
                <a:ea typeface="+mn-ea"/>
                <a:cs typeface="+mn-cs"/>
              </a:rPr>
              <a:t>. Les meilleures et les plus célèbres comédies sont </a:t>
            </a:r>
            <a:r>
              <a:rPr lang="fr-CA" sz="1200" b="1" i="1" kern="1200" dirty="0" smtClean="0">
                <a:solidFill>
                  <a:schemeClr val="tx1"/>
                </a:solidFill>
                <a:latin typeface="+mn-lt"/>
                <a:ea typeface="+mn-ea"/>
                <a:cs typeface="+mn-cs"/>
              </a:rPr>
              <a:t>Le Jeu de l’Amour et du Hasard</a:t>
            </a:r>
            <a:r>
              <a:rPr lang="fr-CA" sz="1200" kern="1200" dirty="0" smtClean="0">
                <a:solidFill>
                  <a:schemeClr val="tx1"/>
                </a:solidFill>
                <a:latin typeface="+mn-lt"/>
                <a:ea typeface="+mn-ea"/>
                <a:cs typeface="+mn-cs"/>
              </a:rPr>
              <a:t> (1730) et </a:t>
            </a:r>
            <a:r>
              <a:rPr lang="fr-CA" sz="1200" b="1" i="1" u="sng" kern="1200" dirty="0" smtClean="0">
                <a:solidFill>
                  <a:schemeClr val="tx1"/>
                </a:solidFill>
                <a:latin typeface="+mn-lt"/>
                <a:ea typeface="+mn-ea"/>
                <a:cs typeface="+mn-cs"/>
              </a:rPr>
              <a:t>Les Fausses Confidences</a:t>
            </a:r>
            <a:r>
              <a:rPr lang="fr-CA" sz="1200" kern="1200" dirty="0" smtClean="0">
                <a:solidFill>
                  <a:schemeClr val="tx1"/>
                </a:solidFill>
                <a:latin typeface="+mn-lt"/>
                <a:ea typeface="+mn-ea"/>
                <a:cs typeface="+mn-cs"/>
              </a:rPr>
              <a:t> (1737).</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N’ayant qu’un succès modéré au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le théâtre de Marivaux ne sera véritablement apprécié qu’à partir du siècle suivant. Les comédies de Musset ainsi que les pièces de Giraudoux et d’Anouilh reflètent cette influence.</a:t>
            </a:r>
          </a:p>
          <a:p>
            <a:endParaRPr lang="fr-CA" sz="1200" kern="1200" dirty="0" smtClean="0">
              <a:solidFill>
                <a:schemeClr val="tx1"/>
              </a:solidFill>
              <a:latin typeface="+mn-lt"/>
              <a:ea typeface="+mn-ea"/>
              <a:cs typeface="+mn-cs"/>
            </a:endParaRPr>
          </a:p>
          <a:p>
            <a:r>
              <a:rPr lang="fr-FR" sz="1200" b="1" i="1" kern="1200" dirty="0" smtClean="0">
                <a:solidFill>
                  <a:schemeClr val="tx1"/>
                </a:solidFill>
                <a:latin typeface="+mn-lt"/>
                <a:ea typeface="+mn-ea"/>
                <a:cs typeface="+mn-cs"/>
              </a:rPr>
              <a:t>Le Jeu de l’amour et du hasard</a:t>
            </a:r>
            <a:r>
              <a:rPr lang="fr-FR" sz="1200" b="0" i="0" kern="1200" dirty="0" smtClean="0">
                <a:solidFill>
                  <a:schemeClr val="tx1"/>
                </a:solidFill>
                <a:latin typeface="+mn-lt"/>
                <a:ea typeface="+mn-ea"/>
                <a:cs typeface="+mn-cs"/>
              </a:rPr>
              <a:t> est une </a:t>
            </a:r>
            <a:r>
              <a:rPr lang="fr-FR" sz="1200" b="0" i="0" u="none" strike="noStrike" kern="1200" dirty="0" smtClean="0">
                <a:solidFill>
                  <a:schemeClr val="tx1"/>
                </a:solidFill>
                <a:latin typeface="+mn-lt"/>
                <a:ea typeface="+mn-ea"/>
                <a:cs typeface="+mn-cs"/>
                <a:hlinkClick r:id="rId3" tooltip="Comédie"/>
              </a:rPr>
              <a:t>comédie</a:t>
            </a:r>
            <a:r>
              <a:rPr lang="fr-FR" sz="1200" b="0" i="0" kern="1200" dirty="0" smtClean="0">
                <a:solidFill>
                  <a:schemeClr val="tx1"/>
                </a:solidFill>
                <a:latin typeface="+mn-lt"/>
                <a:ea typeface="+mn-ea"/>
                <a:cs typeface="+mn-cs"/>
              </a:rPr>
              <a:t> en trois </a:t>
            </a:r>
            <a:r>
              <a:rPr lang="fr-FR" sz="1200" b="0" i="0" u="none" strike="noStrike" kern="1200" dirty="0" smtClean="0">
                <a:solidFill>
                  <a:schemeClr val="tx1"/>
                </a:solidFill>
                <a:latin typeface="+mn-lt"/>
                <a:ea typeface="+mn-ea"/>
                <a:cs typeface="+mn-cs"/>
                <a:hlinkClick r:id="rId4" tooltip="Acte (théâtre)"/>
              </a:rPr>
              <a:t>actes</a:t>
            </a:r>
            <a:r>
              <a:rPr lang="fr-FR" sz="1200" b="0" i="0" kern="1200" dirty="0" smtClean="0">
                <a:solidFill>
                  <a:schemeClr val="tx1"/>
                </a:solidFill>
                <a:latin typeface="+mn-lt"/>
                <a:ea typeface="+mn-ea"/>
                <a:cs typeface="+mn-cs"/>
              </a:rPr>
              <a:t> et en </a:t>
            </a:r>
            <a:r>
              <a:rPr lang="fr-FR" sz="1200" b="0" i="0" u="none" strike="noStrike" kern="1200" dirty="0" smtClean="0">
                <a:solidFill>
                  <a:schemeClr val="tx1"/>
                </a:solidFill>
                <a:latin typeface="+mn-lt"/>
                <a:ea typeface="+mn-ea"/>
                <a:cs typeface="+mn-cs"/>
                <a:hlinkClick r:id="rId5" tooltip="Prose"/>
              </a:rPr>
              <a:t>prose</a:t>
            </a:r>
            <a:r>
              <a:rPr lang="fr-FR" sz="1200" b="0" i="0" kern="1200" dirty="0" smtClean="0">
                <a:solidFill>
                  <a:schemeClr val="tx1"/>
                </a:solidFill>
                <a:latin typeface="+mn-lt"/>
                <a:ea typeface="+mn-ea"/>
                <a:cs typeface="+mn-cs"/>
              </a:rPr>
              <a:t> de </a:t>
            </a:r>
            <a:r>
              <a:rPr lang="fr-FR" sz="1200" b="0" i="0" u="none" strike="noStrike" kern="1200" dirty="0" smtClean="0">
                <a:solidFill>
                  <a:schemeClr val="tx1"/>
                </a:solidFill>
                <a:latin typeface="+mn-lt"/>
                <a:ea typeface="+mn-ea"/>
                <a:cs typeface="+mn-cs"/>
                <a:hlinkClick r:id="rId6" tooltip="Pierre Carlet de Chamblain de Marivaux"/>
              </a:rPr>
              <a:t>Pierre </a:t>
            </a:r>
            <a:r>
              <a:rPr lang="fr-FR" sz="1200" b="0" i="0" u="none" strike="noStrike" kern="1200" dirty="0" err="1" smtClean="0">
                <a:solidFill>
                  <a:schemeClr val="tx1"/>
                </a:solidFill>
                <a:latin typeface="+mn-lt"/>
                <a:ea typeface="+mn-ea"/>
                <a:cs typeface="+mn-cs"/>
                <a:hlinkClick r:id="rId6" tooltip="Pierre Carlet de Chamblain de Marivaux"/>
              </a:rPr>
              <a:t>Carlet</a:t>
            </a:r>
            <a:r>
              <a:rPr lang="fr-FR" sz="1200" b="0" i="0" u="none" strike="noStrike" kern="1200" dirty="0" smtClean="0">
                <a:solidFill>
                  <a:schemeClr val="tx1"/>
                </a:solidFill>
                <a:latin typeface="+mn-lt"/>
                <a:ea typeface="+mn-ea"/>
                <a:cs typeface="+mn-cs"/>
                <a:hlinkClick r:id="rId6" tooltip="Pierre Carlet de Chamblain de Marivaux"/>
              </a:rPr>
              <a:t> de Marivaux</a:t>
            </a:r>
            <a:r>
              <a:rPr lang="fr-FR" sz="1200" b="0" i="0" kern="1200" dirty="0" smtClean="0">
                <a:solidFill>
                  <a:schemeClr val="tx1"/>
                </a:solidFill>
                <a:latin typeface="+mn-lt"/>
                <a:ea typeface="+mn-ea"/>
                <a:cs typeface="+mn-cs"/>
              </a:rPr>
              <a:t>, représentée pour la première fois le </a:t>
            </a:r>
            <a:r>
              <a:rPr lang="fr-FR" sz="1200" b="0" i="0" u="none" strike="noStrike" kern="1200" dirty="0" smtClean="0">
                <a:solidFill>
                  <a:schemeClr val="tx1"/>
                </a:solidFill>
                <a:latin typeface="+mn-lt"/>
                <a:ea typeface="+mn-ea"/>
                <a:cs typeface="+mn-cs"/>
                <a:hlinkClick r:id="rId7" tooltip="23 janvier"/>
              </a:rPr>
              <a:t>23 janvier</a:t>
            </a:r>
            <a:r>
              <a:rPr lang="fr-FR" sz="1200" b="0" i="0" kern="1200" dirty="0" smtClean="0">
                <a:solidFill>
                  <a:schemeClr val="tx1"/>
                </a:solidFill>
                <a:latin typeface="+mn-lt"/>
                <a:ea typeface="+mn-ea"/>
                <a:cs typeface="+mn-cs"/>
              </a:rPr>
              <a:t> </a:t>
            </a:r>
            <a:r>
              <a:rPr lang="fr-FR" sz="1200" b="0" i="0" u="none" strike="noStrike" kern="1200" dirty="0" smtClean="0">
                <a:solidFill>
                  <a:schemeClr val="tx1"/>
                </a:solidFill>
                <a:latin typeface="+mn-lt"/>
                <a:ea typeface="+mn-ea"/>
                <a:cs typeface="+mn-cs"/>
                <a:hlinkClick r:id="rId8" tooltip="1730 au théâtre"/>
              </a:rPr>
              <a:t>1730</a:t>
            </a:r>
            <a:r>
              <a:rPr lang="fr-FR" sz="1200" b="0" i="0" kern="1200" dirty="0" smtClean="0">
                <a:solidFill>
                  <a:schemeClr val="tx1"/>
                </a:solidFill>
                <a:latin typeface="+mn-lt"/>
                <a:ea typeface="+mn-ea"/>
                <a:cs typeface="+mn-cs"/>
              </a:rPr>
              <a:t> par les </a:t>
            </a:r>
            <a:r>
              <a:rPr lang="fr-FR" sz="1200" b="0" i="0" u="none" strike="noStrike" kern="1200" dirty="0" smtClean="0">
                <a:solidFill>
                  <a:schemeClr val="tx1"/>
                </a:solidFill>
                <a:latin typeface="+mn-lt"/>
                <a:ea typeface="+mn-ea"/>
                <a:cs typeface="+mn-cs"/>
                <a:hlinkClick r:id="rId9" tooltip="Théâtre italien de Paris"/>
              </a:rPr>
              <a:t>comédiens italiens</a:t>
            </a:r>
            <a:r>
              <a:rPr lang="fr-FR" sz="1200" b="0" i="0" kern="1200" dirty="0" smtClean="0">
                <a:solidFill>
                  <a:schemeClr val="tx1"/>
                </a:solidFill>
                <a:latin typeface="+mn-lt"/>
                <a:ea typeface="+mn-ea"/>
                <a:cs typeface="+mn-cs"/>
              </a:rPr>
              <a:t> à l’</a:t>
            </a:r>
            <a:r>
              <a:rPr lang="fr-FR" sz="1200" b="0" i="0" u="none" strike="noStrike" kern="1200" dirty="0" smtClean="0">
                <a:solidFill>
                  <a:schemeClr val="tx1"/>
                </a:solidFill>
                <a:latin typeface="+mn-lt"/>
                <a:ea typeface="+mn-ea"/>
                <a:cs typeface="+mn-cs"/>
                <a:hlinkClick r:id="rId10" tooltip="Hôtel de Bourgogne (Paris)"/>
              </a:rPr>
              <a:t>hôtel de Bourgogne</a:t>
            </a:r>
            <a:r>
              <a:rPr lang="fr-FR" sz="1200" b="0" i="0" kern="1200" dirty="0" smtClean="0">
                <a:solidFill>
                  <a:schemeClr val="tx1"/>
                </a:solidFill>
                <a:latin typeface="+mn-lt"/>
                <a:ea typeface="+mn-ea"/>
                <a:cs typeface="+mn-cs"/>
              </a:rPr>
              <a:t>. C'est la pièce de Marivaux la plus célèbre et la plus représentée, tant en France qu'à l'étranger.</a:t>
            </a:r>
          </a:p>
          <a:p>
            <a:r>
              <a:rPr lang="fr-FR" sz="1200" b="0" i="0" kern="1200" dirty="0" smtClean="0">
                <a:solidFill>
                  <a:schemeClr val="tx1"/>
                </a:solidFill>
                <a:latin typeface="+mn-lt"/>
                <a:ea typeface="+mn-ea"/>
                <a:cs typeface="+mn-cs"/>
              </a:rPr>
              <a:t>Le père de Silvia (M. Orgon) souhaite que sa fille épouse le fils d'un de ses vieux amis. Mais Silvia, peu disposée à </a:t>
            </a:r>
            <a:r>
              <a:rPr lang="fr-FR" sz="1200" b="0" i="0" u="none" strike="noStrike" kern="1200" dirty="0" smtClean="0">
                <a:solidFill>
                  <a:schemeClr val="tx1"/>
                </a:solidFill>
                <a:latin typeface="+mn-lt"/>
                <a:ea typeface="+mn-ea"/>
                <a:cs typeface="+mn-cs"/>
                <a:hlinkClick r:id="rId11" tooltip="Mariage de convenance"/>
              </a:rPr>
              <a:t>se marier</a:t>
            </a:r>
            <a:r>
              <a:rPr lang="fr-FR" sz="1200" b="0" i="0" kern="1200" dirty="0" smtClean="0">
                <a:solidFill>
                  <a:schemeClr val="tx1"/>
                </a:solidFill>
                <a:latin typeface="+mn-lt"/>
                <a:ea typeface="+mn-ea"/>
                <a:cs typeface="+mn-cs"/>
              </a:rPr>
              <a:t>, obtient de son brave homme de père l'autorisation d'observer, sous le déguisement de sa servante (Lisette), le jeune homme à qui sa famille la destine (</a:t>
            </a:r>
            <a:r>
              <a:rPr lang="fr-FR" sz="1200" b="0" i="0" kern="1200" dirty="0" err="1" smtClean="0">
                <a:solidFill>
                  <a:schemeClr val="tx1"/>
                </a:solidFill>
                <a:latin typeface="+mn-lt"/>
                <a:ea typeface="+mn-ea"/>
                <a:cs typeface="+mn-cs"/>
              </a:rPr>
              <a:t>Dorante</a:t>
            </a:r>
            <a:r>
              <a:rPr lang="fr-FR" sz="1200" b="0" i="0" kern="1200" dirty="0" smtClean="0">
                <a:solidFill>
                  <a:schemeClr val="tx1"/>
                </a:solidFill>
                <a:latin typeface="+mn-lt"/>
                <a:ea typeface="+mn-ea"/>
                <a:cs typeface="+mn-cs"/>
              </a:rPr>
              <a:t>), ignorant que ce dernier a eu la même idée qu'elle. Aussi, l'aventure, divertissante au début, tourne-t-elle au cauchemar pour elle lorsqu'elle se rend compte qu'elle est attirée par le valet, qui lui fait une cour discrète, alors que le comportement de celui qui se présente comme son promis lui fait horreur, d'autant plus que M. Orgon, qui s'amuse de la situation, refuse d'interrompre le jeu.</a:t>
            </a:r>
          </a:p>
          <a:p>
            <a:r>
              <a:rPr lang="fr-FR" sz="1200" b="0" i="0" kern="1200" dirty="0" smtClean="0">
                <a:solidFill>
                  <a:schemeClr val="tx1"/>
                </a:solidFill>
                <a:latin typeface="+mn-lt"/>
                <a:ea typeface="+mn-ea"/>
                <a:cs typeface="+mn-cs"/>
              </a:rPr>
              <a:t>Tout en respectant les codes de bienséance de son temps – au dénouement les maîtres finiront ensemble, et les valets reprendront leur position subalterne – Marivaux, dans cette comédie aux dialogues étincelants, questionne l’ordre établi et les préjugés sociaux en inversant les rapports maîtres-valets. Le double jeu de masques engendre complications et </a:t>
            </a:r>
            <a:r>
              <a:rPr lang="fr-FR" sz="1200" b="0" i="0" u="none" strike="noStrike" kern="1200" dirty="0" smtClean="0">
                <a:solidFill>
                  <a:schemeClr val="tx1"/>
                </a:solidFill>
                <a:latin typeface="+mn-lt"/>
                <a:ea typeface="+mn-ea"/>
                <a:cs typeface="+mn-cs"/>
                <a:hlinkClick r:id="rId12" tooltip="Quiproquo"/>
              </a:rPr>
              <a:t>quiproquos</a:t>
            </a:r>
            <a:r>
              <a:rPr lang="fr-FR" sz="1200" b="0" i="0" kern="1200" dirty="0" smtClean="0">
                <a:solidFill>
                  <a:schemeClr val="tx1"/>
                </a:solidFill>
                <a:latin typeface="+mn-lt"/>
                <a:ea typeface="+mn-ea"/>
                <a:cs typeface="+mn-cs"/>
              </a:rPr>
              <a:t>, et ce sont finalement les femmes qui s'en sortent le mieux. Ainsi, Lisette est la première à comprendre ce qui se passe, mais ne se démasque que lorsque Arlequin lui a avoué sa véritable position. Silvia apprend ensuite que c'est </a:t>
            </a:r>
            <a:r>
              <a:rPr lang="fr-FR" sz="1200" b="0" i="0" kern="1200" dirty="0" err="1" smtClean="0">
                <a:solidFill>
                  <a:schemeClr val="tx1"/>
                </a:solidFill>
                <a:latin typeface="+mn-lt"/>
                <a:ea typeface="+mn-ea"/>
                <a:cs typeface="+mn-cs"/>
              </a:rPr>
              <a:t>Dorante</a:t>
            </a:r>
            <a:r>
              <a:rPr lang="fr-FR" sz="1200" b="0" i="0" kern="1200" dirty="0" smtClean="0">
                <a:solidFill>
                  <a:schemeClr val="tx1"/>
                </a:solidFill>
                <a:latin typeface="+mn-lt"/>
                <a:ea typeface="+mn-ea"/>
                <a:cs typeface="+mn-cs"/>
              </a:rPr>
              <a:t> qui la courtise sous la </a:t>
            </a:r>
            <a:r>
              <a:rPr lang="fr-FR" sz="1200" b="0" i="0" u="none" strike="noStrike" kern="1200" dirty="0" smtClean="0">
                <a:solidFill>
                  <a:schemeClr val="tx1"/>
                </a:solidFill>
                <a:latin typeface="+mn-lt"/>
                <a:ea typeface="+mn-ea"/>
                <a:cs typeface="+mn-cs"/>
                <a:hlinkClick r:id="rId13" tooltip="Livrée (uniforme)"/>
              </a:rPr>
              <a:t>livrée</a:t>
            </a:r>
            <a:r>
              <a:rPr lang="fr-FR" sz="1200" b="0" i="0" kern="1200" dirty="0" smtClean="0">
                <a:solidFill>
                  <a:schemeClr val="tx1"/>
                </a:solidFill>
                <a:latin typeface="+mn-lt"/>
                <a:ea typeface="+mn-ea"/>
                <a:cs typeface="+mn-cs"/>
              </a:rPr>
              <a:t>, mais sa fierté la pousse à lui cacher qui elle est. En obtenant du jeune homme qu'il lui propose de l'épouser alors qu'il la prend pour une domestique elle « agit en femme moderne qui veut assumer ses responsabilités et prendre part à son destin »</a:t>
            </a: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6</a:t>
            </a:fld>
            <a:endParaRPr lang="cs-CZ"/>
          </a:p>
        </p:txBody>
      </p:sp>
    </p:spTree>
    <p:extLst>
      <p:ext uri="{BB962C8B-B14F-4D97-AF65-F5344CB8AC3E}">
        <p14:creationId xmlns:p14="http://schemas.microsoft.com/office/powerpoint/2010/main" val="273189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En ce qui concerne le genre comique, la moralisation, l’émotion et la sensibilité, pour ne pas dire la sensiblerie, l’emportent. La comédie </a:t>
            </a:r>
            <a:r>
              <a:rPr lang="fr-CA" sz="1200" b="1" i="1" kern="1200" dirty="0" smtClean="0">
                <a:solidFill>
                  <a:schemeClr val="tx1"/>
                </a:solidFill>
                <a:latin typeface="+mn-lt"/>
                <a:ea typeface="+mn-ea"/>
                <a:cs typeface="+mn-cs"/>
              </a:rPr>
              <a:t>Le Glorieux</a:t>
            </a:r>
            <a:r>
              <a:rPr lang="fr-CA" sz="1200" kern="1200" dirty="0" smtClean="0">
                <a:solidFill>
                  <a:schemeClr val="tx1"/>
                </a:solidFill>
                <a:latin typeface="+mn-lt"/>
                <a:ea typeface="+mn-ea"/>
                <a:cs typeface="+mn-cs"/>
              </a:rPr>
              <a:t> (1732) de </a:t>
            </a:r>
            <a:r>
              <a:rPr lang="fr-CA" sz="1200" b="1" kern="1200" dirty="0" smtClean="0">
                <a:solidFill>
                  <a:schemeClr val="tx1"/>
                </a:solidFill>
                <a:latin typeface="+mn-lt"/>
                <a:ea typeface="+mn-ea"/>
                <a:cs typeface="+mn-cs"/>
              </a:rPr>
              <a:t>Destouches</a:t>
            </a:r>
            <a:r>
              <a:rPr lang="fr-CA" sz="1200" kern="1200" dirty="0" smtClean="0">
                <a:solidFill>
                  <a:schemeClr val="tx1"/>
                </a:solidFill>
                <a:latin typeface="+mn-lt"/>
                <a:ea typeface="+mn-ea"/>
                <a:cs typeface="+mn-cs"/>
              </a:rPr>
              <a:t> (de son nom Philippe </a:t>
            </a:r>
            <a:r>
              <a:rPr lang="fr-CA" sz="1200" kern="1200" dirty="0" err="1" smtClean="0">
                <a:solidFill>
                  <a:schemeClr val="tx1"/>
                </a:solidFill>
                <a:latin typeface="+mn-lt"/>
                <a:ea typeface="+mn-ea"/>
                <a:cs typeface="+mn-cs"/>
              </a:rPr>
              <a:t>Néricault</a:t>
            </a:r>
            <a:r>
              <a:rPr lang="fr-CA" sz="1200" kern="1200" dirty="0" smtClean="0">
                <a:solidFill>
                  <a:schemeClr val="tx1"/>
                </a:solidFill>
                <a:latin typeface="+mn-lt"/>
                <a:ea typeface="+mn-ea"/>
                <a:cs typeface="+mn-cs"/>
              </a:rPr>
              <a:t>; 1680 Tours – 1754 </a:t>
            </a:r>
            <a:r>
              <a:rPr lang="fr-CA" sz="1200" kern="1200" dirty="0" err="1" smtClean="0">
                <a:solidFill>
                  <a:schemeClr val="tx1"/>
                </a:solidFill>
                <a:latin typeface="+mn-lt"/>
                <a:ea typeface="+mn-ea"/>
                <a:cs typeface="+mn-cs"/>
              </a:rPr>
              <a:t>Fortoiseau</a:t>
            </a:r>
            <a:r>
              <a:rPr lang="fr-CA" sz="1200" kern="1200" dirty="0" smtClean="0">
                <a:solidFill>
                  <a:schemeClr val="tx1"/>
                </a:solidFill>
                <a:latin typeface="+mn-lt"/>
                <a:ea typeface="+mn-ea"/>
                <a:cs typeface="+mn-cs"/>
              </a:rPr>
              <a:t>) noie le comique sous les tirades édifiantes, moralisatrices. La tendance émotionnelle aboutit à la naissance de la </a:t>
            </a:r>
            <a:r>
              <a:rPr lang="fr-CA" sz="1200" b="1" kern="1200" dirty="0" smtClean="0">
                <a:solidFill>
                  <a:schemeClr val="tx1"/>
                </a:solidFill>
                <a:latin typeface="+mn-lt"/>
                <a:ea typeface="+mn-ea"/>
                <a:cs typeface="+mn-cs"/>
              </a:rPr>
              <a:t>comédie larmoyante</a:t>
            </a:r>
            <a:r>
              <a:rPr lang="fr-CA" sz="1200" kern="1200" dirty="0" smtClean="0">
                <a:solidFill>
                  <a:schemeClr val="tx1"/>
                </a:solidFill>
                <a:latin typeface="+mn-lt"/>
                <a:ea typeface="+mn-ea"/>
                <a:cs typeface="+mn-cs"/>
              </a:rPr>
              <a:t>, attribuée à </a:t>
            </a:r>
            <a:r>
              <a:rPr lang="fr-CA" sz="1200" b="1" kern="1200" dirty="0" smtClean="0">
                <a:solidFill>
                  <a:schemeClr val="tx1"/>
                </a:solidFill>
                <a:latin typeface="+mn-lt"/>
                <a:ea typeface="+mn-ea"/>
                <a:cs typeface="+mn-cs"/>
              </a:rPr>
              <a:t>Pierre Claude Nivelle de La Chaussée</a:t>
            </a:r>
            <a:r>
              <a:rPr lang="fr-CA" sz="1200" kern="1200" dirty="0" smtClean="0">
                <a:solidFill>
                  <a:schemeClr val="tx1"/>
                </a:solidFill>
                <a:latin typeface="+mn-lt"/>
                <a:ea typeface="+mn-ea"/>
                <a:cs typeface="+mn-cs"/>
              </a:rPr>
              <a:t> (1692 Paris – 1754 Paris), auteur d’une vingtaine de comédies en vers, telles que </a:t>
            </a:r>
            <a:r>
              <a:rPr lang="fr-CA" sz="1200" b="1" i="1" kern="1200" dirty="0" smtClean="0">
                <a:solidFill>
                  <a:schemeClr val="tx1"/>
                </a:solidFill>
                <a:latin typeface="+mn-lt"/>
                <a:ea typeface="+mn-ea"/>
                <a:cs typeface="+mn-cs"/>
              </a:rPr>
              <a:t>Le Préjugé à la mode</a:t>
            </a:r>
            <a:r>
              <a:rPr lang="fr-CA" sz="1200" kern="1200" dirty="0" smtClean="0">
                <a:solidFill>
                  <a:schemeClr val="tx1"/>
                </a:solidFill>
                <a:latin typeface="+mn-lt"/>
                <a:ea typeface="+mn-ea"/>
                <a:cs typeface="+mn-cs"/>
              </a:rPr>
              <a:t> (1735), </a:t>
            </a:r>
            <a:r>
              <a:rPr lang="fr-CA" sz="1200" b="1" i="1" kern="1200" dirty="0" smtClean="0">
                <a:solidFill>
                  <a:schemeClr val="tx1"/>
                </a:solidFill>
                <a:latin typeface="+mn-lt"/>
                <a:ea typeface="+mn-ea"/>
                <a:cs typeface="+mn-cs"/>
              </a:rPr>
              <a:t>L’École des amis</a:t>
            </a:r>
            <a:r>
              <a:rPr lang="fr-CA" sz="1200" kern="1200" dirty="0" smtClean="0">
                <a:solidFill>
                  <a:schemeClr val="tx1"/>
                </a:solidFill>
                <a:latin typeface="+mn-lt"/>
                <a:ea typeface="+mn-ea"/>
                <a:cs typeface="+mn-cs"/>
              </a:rPr>
              <a:t> (1737), </a:t>
            </a:r>
            <a:r>
              <a:rPr lang="fr-CA" sz="1200" b="1" i="1" kern="1200" dirty="0" err="1" smtClean="0">
                <a:solidFill>
                  <a:schemeClr val="tx1"/>
                </a:solidFill>
                <a:latin typeface="+mn-lt"/>
                <a:ea typeface="+mn-ea"/>
                <a:cs typeface="+mn-cs"/>
              </a:rPr>
              <a:t>Mélanide</a:t>
            </a:r>
            <a:r>
              <a:rPr lang="fr-CA" sz="1200" kern="1200" dirty="0" smtClean="0">
                <a:solidFill>
                  <a:schemeClr val="tx1"/>
                </a:solidFill>
                <a:latin typeface="+mn-lt"/>
                <a:ea typeface="+mn-ea"/>
                <a:cs typeface="+mn-cs"/>
              </a:rPr>
              <a:t> (1741), </a:t>
            </a:r>
            <a:r>
              <a:rPr lang="fr-CA" sz="1200" b="1" i="1" kern="1200" dirty="0" smtClean="0">
                <a:solidFill>
                  <a:schemeClr val="tx1"/>
                </a:solidFill>
                <a:latin typeface="+mn-lt"/>
                <a:ea typeface="+mn-ea"/>
                <a:cs typeface="+mn-cs"/>
              </a:rPr>
              <a:t>L’École des mères</a:t>
            </a:r>
            <a:r>
              <a:rPr lang="fr-CA" sz="1200" kern="1200" dirty="0" smtClean="0">
                <a:solidFill>
                  <a:schemeClr val="tx1"/>
                </a:solidFill>
                <a:latin typeface="+mn-lt"/>
                <a:ea typeface="+mn-ea"/>
                <a:cs typeface="+mn-cs"/>
              </a:rPr>
              <a:t> (1744), </a:t>
            </a:r>
            <a:r>
              <a:rPr lang="fr-CA" sz="1200" b="1" i="1" kern="1200" dirty="0" smtClean="0">
                <a:solidFill>
                  <a:schemeClr val="tx1"/>
                </a:solidFill>
                <a:latin typeface="+mn-lt"/>
                <a:ea typeface="+mn-ea"/>
                <a:cs typeface="+mn-cs"/>
              </a:rPr>
              <a:t>La Gouvernante</a:t>
            </a:r>
            <a:r>
              <a:rPr lang="fr-CA" sz="1200" kern="1200" dirty="0" smtClean="0">
                <a:solidFill>
                  <a:schemeClr val="tx1"/>
                </a:solidFill>
                <a:latin typeface="+mn-lt"/>
                <a:ea typeface="+mn-ea"/>
                <a:cs typeface="+mn-cs"/>
              </a:rPr>
              <a:t> (1744), </a:t>
            </a:r>
            <a:r>
              <a:rPr lang="fr-CA" sz="1200" b="1" i="1" kern="1200" dirty="0" smtClean="0">
                <a:solidFill>
                  <a:schemeClr val="tx1"/>
                </a:solidFill>
                <a:latin typeface="+mn-lt"/>
                <a:ea typeface="+mn-ea"/>
                <a:cs typeface="+mn-cs"/>
              </a:rPr>
              <a:t>L’École de la jeunesse</a:t>
            </a:r>
            <a:r>
              <a:rPr lang="fr-CA" sz="1200" kern="1200" dirty="0" smtClean="0">
                <a:solidFill>
                  <a:schemeClr val="tx1"/>
                </a:solidFill>
                <a:latin typeface="+mn-lt"/>
                <a:ea typeface="+mn-ea"/>
                <a:cs typeface="+mn-cs"/>
              </a:rPr>
              <a:t> (1749).</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Par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Nivelle de la Chaussée, annonce les </a:t>
            </a:r>
            <a:r>
              <a:rPr lang="fr-CA" sz="1200" b="1" kern="1200" dirty="0" smtClean="0">
                <a:solidFill>
                  <a:schemeClr val="tx1"/>
                </a:solidFill>
                <a:latin typeface="+mn-lt"/>
                <a:ea typeface="+mn-ea"/>
                <a:cs typeface="+mn-cs"/>
              </a:rPr>
              <a:t>réformes proposées par Diderot</a:t>
            </a:r>
            <a:r>
              <a:rPr lang="fr-CA" sz="1200" kern="1200" dirty="0" smtClean="0">
                <a:solidFill>
                  <a:schemeClr val="tx1"/>
                </a:solidFill>
                <a:latin typeface="+mn-lt"/>
                <a:ea typeface="+mn-ea"/>
                <a:cs typeface="+mn-cs"/>
              </a:rPr>
              <a:t> à partir des années 1750, notamment la </a:t>
            </a:r>
            <a:r>
              <a:rPr lang="fr-CA" sz="1200" b="1" kern="1200" dirty="0" smtClean="0">
                <a:solidFill>
                  <a:schemeClr val="tx1"/>
                </a:solidFill>
                <a:latin typeface="+mn-lt"/>
                <a:ea typeface="+mn-ea"/>
                <a:cs typeface="+mn-cs"/>
              </a:rPr>
              <a:t>comédie sérieuse</a:t>
            </a:r>
            <a:r>
              <a:rPr lang="fr-CA" sz="1200" kern="1200" dirty="0" smtClean="0">
                <a:solidFill>
                  <a:schemeClr val="tx1"/>
                </a:solidFill>
                <a:latin typeface="+mn-lt"/>
                <a:ea typeface="+mn-ea"/>
                <a:cs typeface="+mn-cs"/>
              </a:rPr>
              <a:t> et le </a:t>
            </a:r>
            <a:r>
              <a:rPr lang="fr-CA" sz="1200" b="1" kern="1200" dirty="0" smtClean="0">
                <a:solidFill>
                  <a:schemeClr val="tx1"/>
                </a:solidFill>
                <a:latin typeface="+mn-lt"/>
                <a:ea typeface="+mn-ea"/>
                <a:cs typeface="+mn-cs"/>
              </a:rPr>
              <a:t>drame</a:t>
            </a:r>
            <a:r>
              <a:rPr lang="fr-CA" sz="1200" kern="120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7</a:t>
            </a:fld>
            <a:endParaRPr lang="cs-CZ"/>
          </a:p>
        </p:txBody>
      </p:sp>
    </p:spTree>
    <p:extLst>
      <p:ext uri="{BB962C8B-B14F-4D97-AF65-F5344CB8AC3E}">
        <p14:creationId xmlns:p14="http://schemas.microsoft.com/office/powerpoint/2010/main" val="140003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fr-CA" sz="1200" kern="1200" dirty="0" smtClean="0">
                <a:solidFill>
                  <a:schemeClr val="tx1"/>
                </a:solidFill>
                <a:latin typeface="+mn-lt"/>
                <a:ea typeface="+mn-ea"/>
                <a:cs typeface="+mn-cs"/>
              </a:rPr>
              <a:t>	La comédie sérieuse et la comédie larmoyante épuisent leurs attraits, le public retrouve, dès les </a:t>
            </a:r>
            <a:r>
              <a:rPr lang="fr-CA" sz="1200" kern="1200" dirty="0" err="1" smtClean="0">
                <a:solidFill>
                  <a:schemeClr val="tx1"/>
                </a:solidFill>
                <a:latin typeface="+mn-lt"/>
                <a:ea typeface="+mn-ea"/>
                <a:cs typeface="+mn-cs"/>
              </a:rPr>
              <a:t>annes</a:t>
            </a:r>
            <a:r>
              <a:rPr lang="fr-CA" sz="1200" kern="1200" dirty="0" smtClean="0">
                <a:solidFill>
                  <a:schemeClr val="tx1"/>
                </a:solidFill>
                <a:latin typeface="+mn-lt"/>
                <a:ea typeface="+mn-ea"/>
                <a:cs typeface="+mn-cs"/>
              </a:rPr>
              <a:t> 1770, le goût du franc comique de la comédie d’intrigue. Ce renouveau de la comédie traditionnelle est lié surtout au génie dramatique de Beaumarchais. Sa vie est riche en renversements de fortune, non moins dramatiques que l’action de ses pièces. Fils d’horloger et apprenti horloger à treize ans, il devient horloger du roi, fonction qui est à l’origine de son ascension sociale rapide. En 1761 il achète la charge de secrétaire du roi et est anobli. Musicien talentueux, plein d’esprit il attire la faveur des filles de Louis XV, il cumule les charges publiques.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Les revers viennent avec les procès concernant la </a:t>
            </a:r>
            <a:r>
              <a:rPr lang="fr-CA" sz="1200" kern="1200" dirty="0" err="1" smtClean="0">
                <a:solidFill>
                  <a:schemeClr val="tx1"/>
                </a:solidFill>
                <a:latin typeface="+mn-lt"/>
                <a:ea typeface="+mn-ea"/>
                <a:cs typeface="+mn-cs"/>
              </a:rPr>
              <a:t>litigiuese</a:t>
            </a:r>
            <a:r>
              <a:rPr lang="fr-CA" sz="1200" kern="1200" dirty="0" smtClean="0">
                <a:solidFill>
                  <a:schemeClr val="tx1"/>
                </a:solidFill>
                <a:latin typeface="+mn-lt"/>
                <a:ea typeface="+mn-ea"/>
                <a:cs typeface="+mn-cs"/>
              </a:rPr>
              <a:t> succession de son ami et protecteur Pâris-</a:t>
            </a:r>
            <a:r>
              <a:rPr lang="fr-CA" sz="1200" kern="1200" dirty="0" err="1" smtClean="0">
                <a:solidFill>
                  <a:schemeClr val="tx1"/>
                </a:solidFill>
                <a:latin typeface="+mn-lt"/>
                <a:ea typeface="+mn-ea"/>
                <a:cs typeface="+mn-cs"/>
              </a:rPr>
              <a:t>Duverney</a:t>
            </a:r>
            <a:r>
              <a:rPr lang="fr-CA" sz="1200" kern="1200" dirty="0" smtClean="0">
                <a:solidFill>
                  <a:schemeClr val="tx1"/>
                </a:solidFill>
                <a:latin typeface="+mn-lt"/>
                <a:ea typeface="+mn-ea"/>
                <a:cs typeface="+mn-cs"/>
              </a:rPr>
              <a:t>. Beaumarchais, condamné pour un faux en écriture (1773), n’obtient qu’une satisfaction partielle après avoir mis de son côté l’opinion publique par ses </a:t>
            </a:r>
            <a:r>
              <a:rPr lang="fr-CA" sz="1200" b="1" i="1" kern="1200" dirty="0" smtClean="0">
                <a:solidFill>
                  <a:schemeClr val="tx1"/>
                </a:solidFill>
                <a:latin typeface="+mn-lt"/>
                <a:ea typeface="+mn-ea"/>
                <a:cs typeface="+mn-cs"/>
              </a:rPr>
              <a:t>Mémoires</a:t>
            </a:r>
            <a:r>
              <a:rPr lang="fr-CA" sz="1200" kern="1200" dirty="0" smtClean="0">
                <a:solidFill>
                  <a:schemeClr val="tx1"/>
                </a:solidFill>
                <a:latin typeface="+mn-lt"/>
                <a:ea typeface="+mn-ea"/>
                <a:cs typeface="+mn-cs"/>
              </a:rPr>
              <a:t>. Agent secret du roi, il s’acquitte de plusieurs missions à Londres. En 1775, il s’engage pour la cause de la révolution américaine en créant une compagnie privée de commerce et de navigation qui, grâce au financement secret du gouvernement, vend des armes aux insurgés. Il organise aussi la </a:t>
            </a:r>
            <a:r>
              <a:rPr lang="fr-CA" sz="1200" b="1" kern="1200" dirty="0" smtClean="0">
                <a:solidFill>
                  <a:schemeClr val="tx1"/>
                </a:solidFill>
                <a:latin typeface="+mn-lt"/>
                <a:ea typeface="+mn-ea"/>
                <a:cs typeface="+mn-cs"/>
              </a:rPr>
              <a:t>publication des </a:t>
            </a:r>
            <a:r>
              <a:rPr lang="fr-CA" sz="1200" b="1" kern="1200" dirty="0" err="1" smtClean="0">
                <a:solidFill>
                  <a:schemeClr val="tx1"/>
                </a:solidFill>
                <a:latin typeface="+mn-lt"/>
                <a:ea typeface="+mn-ea"/>
                <a:cs typeface="+mn-cs"/>
              </a:rPr>
              <a:t>oeuvres</a:t>
            </a:r>
            <a:r>
              <a:rPr lang="fr-CA" sz="1200" b="1" kern="1200" dirty="0" smtClean="0">
                <a:solidFill>
                  <a:schemeClr val="tx1"/>
                </a:solidFill>
                <a:latin typeface="+mn-lt"/>
                <a:ea typeface="+mn-ea"/>
                <a:cs typeface="+mn-cs"/>
              </a:rPr>
              <a:t> complètes do Voltaire</a:t>
            </a:r>
            <a:r>
              <a:rPr lang="fr-CA" sz="1200" kern="1200" dirty="0" smtClean="0">
                <a:solidFill>
                  <a:schemeClr val="tx1"/>
                </a:solidFill>
                <a:latin typeface="+mn-lt"/>
                <a:ea typeface="+mn-ea"/>
                <a:cs typeface="+mn-cs"/>
              </a:rPr>
              <a:t> (1783-1790). Cette entreprise, réalisée à Kehl, en Allemagne, pour éviter la censure, était considérée comme le signe de la victoire des encyclopédistes sur l’absolutisme. Beaumarchais, en défaveur à la cour de Versailles, salue la Révolution. Celle-ci lui apporte plusieurs déceptions. Sa richesse, matérialisée en 1791 sous forme d’une maison construite dans le voisinage de l’ancienne Bastille, éveille des soupçons. Au moment où Beaumarchais organise l’achat de 60.000 fusils pour la révolution aux Pays-Bas, il est tenu pour émigré et vit misérablement à Hambourg. Il ne rentre en France qu’en 1796, peu avant sa mort, vieilli, sourd, épuisé.</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carrière littéraire de Beaumarchais ne représente qu’une partie des activités déployées. Ses débuts sont placés sous le signe des réformes de Diderot et sous l’influence de Sedaine: </a:t>
            </a:r>
            <a:r>
              <a:rPr lang="fr-CA" sz="1200" b="1" i="1" kern="1200" dirty="0" smtClean="0">
                <a:solidFill>
                  <a:schemeClr val="tx1"/>
                </a:solidFill>
                <a:latin typeface="+mn-lt"/>
                <a:ea typeface="+mn-ea"/>
                <a:cs typeface="+mn-cs"/>
              </a:rPr>
              <a:t>Eugénie</a:t>
            </a:r>
            <a:r>
              <a:rPr lang="fr-CA" sz="1200" kern="1200" dirty="0" smtClean="0">
                <a:solidFill>
                  <a:schemeClr val="tx1"/>
                </a:solidFill>
                <a:latin typeface="+mn-lt"/>
                <a:ea typeface="+mn-ea"/>
                <a:cs typeface="+mn-cs"/>
              </a:rPr>
              <a:t> (1767) est un </a:t>
            </a:r>
            <a:r>
              <a:rPr lang="fr-CA" sz="1200" kern="1200" dirty="0" err="1" smtClean="0">
                <a:solidFill>
                  <a:schemeClr val="tx1"/>
                </a:solidFill>
                <a:latin typeface="+mn-lt"/>
                <a:ea typeface="+mn-ea"/>
                <a:cs typeface="+mn-cs"/>
              </a:rPr>
              <a:t>mélodramme</a:t>
            </a:r>
            <a:r>
              <a:rPr lang="fr-CA" sz="1200" kern="1200" dirty="0" smtClean="0">
                <a:solidFill>
                  <a:schemeClr val="tx1"/>
                </a:solidFill>
                <a:latin typeface="+mn-lt"/>
                <a:ea typeface="+mn-ea"/>
                <a:cs typeface="+mn-cs"/>
              </a:rPr>
              <a:t> emphatique et moralisant, </a:t>
            </a:r>
            <a:r>
              <a:rPr lang="fr-CA" sz="1200" b="1" i="1" kern="1200" dirty="0" smtClean="0">
                <a:solidFill>
                  <a:schemeClr val="tx1"/>
                </a:solidFill>
                <a:latin typeface="+mn-lt"/>
                <a:ea typeface="+mn-ea"/>
                <a:cs typeface="+mn-cs"/>
              </a:rPr>
              <a:t>Les Deux Amis</a:t>
            </a:r>
            <a:r>
              <a:rPr lang="fr-CA" sz="1200" kern="1200" dirty="0" smtClean="0">
                <a:solidFill>
                  <a:schemeClr val="tx1"/>
                </a:solidFill>
                <a:latin typeface="+mn-lt"/>
                <a:ea typeface="+mn-ea"/>
                <a:cs typeface="+mn-cs"/>
              </a:rPr>
              <a:t> (1770) illustrent la conception du drame </a:t>
            </a:r>
            <a:r>
              <a:rPr lang="fr-CA" sz="1200" kern="1200" dirty="0" err="1" smtClean="0">
                <a:solidFill>
                  <a:schemeClr val="tx1"/>
                </a:solidFill>
                <a:latin typeface="+mn-lt"/>
                <a:ea typeface="+mn-ea"/>
                <a:cs typeface="+mn-cs"/>
              </a:rPr>
              <a:t>diderotien</a:t>
            </a:r>
            <a:r>
              <a:rPr lang="fr-CA" sz="1200" kern="1200" dirty="0" smtClean="0">
                <a:solidFill>
                  <a:schemeClr val="tx1"/>
                </a:solidFill>
                <a:latin typeface="+mn-lt"/>
                <a:ea typeface="+mn-ea"/>
                <a:cs typeface="+mn-cs"/>
              </a:rPr>
              <a:t>. Les deux pièces passent inaperçues. Le chemin du succès ne sera pas sans complications. </a:t>
            </a:r>
            <a:r>
              <a:rPr lang="fr-CA" sz="1200" b="1" i="1" kern="1200" dirty="0" smtClean="0">
                <a:solidFill>
                  <a:schemeClr val="tx1"/>
                </a:solidFill>
                <a:latin typeface="+mn-lt"/>
                <a:ea typeface="+mn-ea"/>
                <a:cs typeface="+mn-cs"/>
              </a:rPr>
              <a:t>Le Barbier de Séville</a:t>
            </a:r>
            <a:r>
              <a:rPr lang="fr-CA" sz="1200" kern="1200" dirty="0" smtClean="0">
                <a:solidFill>
                  <a:schemeClr val="tx1"/>
                </a:solidFill>
                <a:latin typeface="+mn-lt"/>
                <a:ea typeface="+mn-ea"/>
                <a:cs typeface="+mn-cs"/>
              </a:rPr>
              <a:t> (1775) est à l’origine une „parade“ jouée sur une scène privée, puis un opéra-comique refusé par le Théâtre des Italiens, ensuite une comédie en cinq actes que le public siffle. Seule la seconde version, en quatre actes, réussit, avec un succès immédiat.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Ce cheminement reflète aussi les efforts de renouveau du genre. Beaumarchais retrouve la verve du comique de la </a:t>
            </a:r>
            <a:r>
              <a:rPr lang="fr-CA" sz="1200" b="1" kern="1200" dirty="0" smtClean="0">
                <a:solidFill>
                  <a:schemeClr val="tx1"/>
                </a:solidFill>
                <a:latin typeface="+mn-lt"/>
                <a:ea typeface="+mn-ea"/>
                <a:cs typeface="+mn-cs"/>
              </a:rPr>
              <a:t>comédie d’intrigue</a:t>
            </a:r>
            <a:r>
              <a:rPr lang="fr-CA" sz="1200" kern="1200" dirty="0" smtClean="0">
                <a:solidFill>
                  <a:schemeClr val="tx1"/>
                </a:solidFill>
                <a:latin typeface="+mn-lt"/>
                <a:ea typeface="+mn-ea"/>
                <a:cs typeface="+mn-cs"/>
              </a:rPr>
              <a:t> qu’il enrichit de forts accents critiques en la transformant en </a:t>
            </a:r>
            <a:r>
              <a:rPr lang="fr-CA" sz="1200" b="1" kern="1200" dirty="0" smtClean="0">
                <a:solidFill>
                  <a:schemeClr val="tx1"/>
                </a:solidFill>
                <a:latin typeface="+mn-lt"/>
                <a:ea typeface="+mn-ea"/>
                <a:cs typeface="+mn-cs"/>
              </a:rPr>
              <a:t>comédie satirique</a:t>
            </a:r>
            <a:r>
              <a:rPr lang="fr-CA" sz="1200" kern="1200" dirty="0" smtClean="0">
                <a:solidFill>
                  <a:schemeClr val="tx1"/>
                </a:solidFill>
                <a:latin typeface="+mn-lt"/>
                <a:ea typeface="+mn-ea"/>
                <a:cs typeface="+mn-cs"/>
              </a:rPr>
              <a:t>. Le sommet en est sans aucun doute </a:t>
            </a:r>
            <a:r>
              <a:rPr lang="fr-CA" sz="1200" b="1" i="1" kern="1200" dirty="0" smtClean="0">
                <a:solidFill>
                  <a:schemeClr val="tx1"/>
                </a:solidFill>
                <a:latin typeface="+mn-lt"/>
                <a:ea typeface="+mn-ea"/>
                <a:cs typeface="+mn-cs"/>
              </a:rPr>
              <a:t>Le Mariage de Figaro</a:t>
            </a:r>
            <a:r>
              <a:rPr lang="fr-CA" sz="1200" kern="1200" dirty="0" smtClean="0">
                <a:solidFill>
                  <a:schemeClr val="tx1"/>
                </a:solidFill>
                <a:latin typeface="+mn-lt"/>
                <a:ea typeface="+mn-ea"/>
                <a:cs typeface="+mn-cs"/>
              </a:rPr>
              <a:t> (1784) qui, s’étant attiré l’interdiction du roi, fut considéré comme un signe précurseur de la révolution.</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À la fin de sa carrière dramatique, Beaumarchais écrit un opéra </a:t>
            </a:r>
            <a:r>
              <a:rPr lang="fr-CA" sz="1200" b="1" i="1" kern="1200" dirty="0" smtClean="0">
                <a:solidFill>
                  <a:schemeClr val="tx1"/>
                </a:solidFill>
                <a:latin typeface="+mn-lt"/>
                <a:ea typeface="+mn-ea"/>
                <a:cs typeface="+mn-cs"/>
              </a:rPr>
              <a:t>Tatare</a:t>
            </a:r>
            <a:r>
              <a:rPr lang="fr-CA" sz="1200" kern="1200" dirty="0" smtClean="0">
                <a:solidFill>
                  <a:schemeClr val="tx1"/>
                </a:solidFill>
                <a:latin typeface="+mn-lt"/>
                <a:ea typeface="+mn-ea"/>
                <a:cs typeface="+mn-cs"/>
              </a:rPr>
              <a:t> (1787) et revient, sans succès au drame avec la </a:t>
            </a:r>
            <a:r>
              <a:rPr lang="fr-CA" sz="1200" b="1" i="1" kern="1200" dirty="0" smtClean="0">
                <a:solidFill>
                  <a:schemeClr val="tx1"/>
                </a:solidFill>
                <a:latin typeface="+mn-lt"/>
                <a:ea typeface="+mn-ea"/>
                <a:cs typeface="+mn-cs"/>
              </a:rPr>
              <a:t>Mère coupable</a:t>
            </a:r>
            <a:r>
              <a:rPr lang="fr-CA" sz="1200" kern="1200" dirty="0" smtClean="0">
                <a:solidFill>
                  <a:schemeClr val="tx1"/>
                </a:solidFill>
                <a:latin typeface="+mn-lt"/>
                <a:ea typeface="+mn-ea"/>
                <a:cs typeface="+mn-cs"/>
              </a:rPr>
              <a:t> (1792).</a:t>
            </a:r>
          </a:p>
          <a:p>
            <a:endParaRPr lang="fr-CA" sz="1200" kern="1200" dirty="0" smtClean="0">
              <a:solidFill>
                <a:schemeClr val="tx1"/>
              </a:solidFill>
              <a:latin typeface="+mn-lt"/>
              <a:ea typeface="+mn-ea"/>
              <a:cs typeface="+mn-cs"/>
            </a:endParaRPr>
          </a:p>
          <a:p>
            <a:pPr fontAlgn="base"/>
            <a:r>
              <a:rPr lang="fr-CA" sz="1200" b="1" i="1" kern="1200" dirty="0" smtClean="0">
                <a:solidFill>
                  <a:schemeClr val="tx1"/>
                </a:solidFill>
                <a:latin typeface="+mn-lt"/>
                <a:ea typeface="+mn-ea"/>
                <a:cs typeface="+mn-cs"/>
              </a:rPr>
              <a:t>Le Barbier de Séville</a:t>
            </a:r>
            <a:r>
              <a:rPr lang="fr-CA" sz="1200" kern="1200" dirty="0" smtClean="0">
                <a:solidFill>
                  <a:schemeClr val="tx1"/>
                </a:solidFill>
                <a:latin typeface="+mn-lt"/>
                <a:ea typeface="+mn-ea"/>
                <a:cs typeface="+mn-cs"/>
              </a:rPr>
              <a:t> (1775) </a:t>
            </a:r>
            <a:r>
              <a:rPr lang="fr-FR" sz="1200" b="0" i="0" kern="1200" dirty="0" smtClean="0">
                <a:solidFill>
                  <a:schemeClr val="tx1"/>
                </a:solidFill>
                <a:latin typeface="+mn-lt"/>
                <a:ea typeface="+mn-ea"/>
                <a:cs typeface="+mn-cs"/>
              </a:rPr>
              <a:t>Comme le suggère le sous-titre de la pièce, un jeune amoureux arrache par la ruse la femme qu'il aime des mains d'un barbon jaloux : grâce à Figaro, le comte </a:t>
            </a:r>
            <a:r>
              <a:rPr lang="fr-FR" sz="1200" b="0" i="0" kern="1200" dirty="0" err="1" smtClean="0">
                <a:solidFill>
                  <a:schemeClr val="tx1"/>
                </a:solidFill>
                <a:latin typeface="+mn-lt"/>
                <a:ea typeface="+mn-ea"/>
                <a:cs typeface="+mn-cs"/>
              </a:rPr>
              <a:t>Almaviva</a:t>
            </a:r>
            <a:r>
              <a:rPr lang="fr-FR" sz="1200" b="0" i="0" kern="1200" dirty="0" smtClean="0">
                <a:solidFill>
                  <a:schemeClr val="tx1"/>
                </a:solidFill>
                <a:latin typeface="+mn-lt"/>
                <a:ea typeface="+mn-ea"/>
                <a:cs typeface="+mn-cs"/>
              </a:rPr>
              <a:t> enlève la jeune Rosine à son vieux tuteur, </a:t>
            </a:r>
            <a:r>
              <a:rPr lang="fr-FR" sz="1200" b="0" i="0" kern="1200" dirty="0" err="1" smtClean="0">
                <a:solidFill>
                  <a:schemeClr val="tx1"/>
                </a:solidFill>
                <a:latin typeface="+mn-lt"/>
                <a:ea typeface="+mn-ea"/>
                <a:cs typeface="+mn-cs"/>
              </a:rPr>
              <a:t>Bartholo</a:t>
            </a:r>
            <a:r>
              <a:rPr lang="fr-FR" sz="1200" b="0" i="0" kern="1200" dirty="0" smtClean="0">
                <a:solidFill>
                  <a:schemeClr val="tx1"/>
                </a:solidFill>
                <a:latin typeface="+mn-lt"/>
                <a:ea typeface="+mn-ea"/>
                <a:cs typeface="+mn-cs"/>
              </a:rPr>
              <a:t>. La trame n'est pas neuve mais la verve fait mouche.</a:t>
            </a:r>
          </a:p>
          <a:p>
            <a:pPr fontAlgn="base"/>
            <a:endParaRPr lang="fr-FR" sz="1200" b="0" i="0" kern="1200" dirty="0" smtClean="0">
              <a:solidFill>
                <a:schemeClr val="tx1"/>
              </a:solidFill>
              <a:latin typeface="+mn-lt"/>
              <a:ea typeface="+mn-ea"/>
              <a:cs typeface="+mn-cs"/>
            </a:endParaRPr>
          </a:p>
          <a:p>
            <a:pPr fontAlgn="base"/>
            <a:r>
              <a:rPr lang="fr-CA" sz="1200" b="1" i="1" kern="1200" dirty="0" smtClean="0">
                <a:solidFill>
                  <a:schemeClr val="tx1"/>
                </a:solidFill>
                <a:latin typeface="+mn-lt"/>
                <a:ea typeface="+mn-ea"/>
                <a:cs typeface="+mn-cs"/>
              </a:rPr>
              <a:t>Le Mariage de Figaro</a:t>
            </a:r>
            <a:r>
              <a:rPr lang="fr-CA" sz="1200" kern="1200" dirty="0" smtClean="0">
                <a:solidFill>
                  <a:schemeClr val="tx1"/>
                </a:solidFill>
                <a:latin typeface="+mn-lt"/>
                <a:ea typeface="+mn-ea"/>
                <a:cs typeface="+mn-cs"/>
              </a:rPr>
              <a:t> (1784)  </a:t>
            </a:r>
            <a:r>
              <a:rPr lang="fr-FR" sz="1200" b="0" i="0" kern="1200" dirty="0" smtClean="0">
                <a:solidFill>
                  <a:schemeClr val="tx1"/>
                </a:solidFill>
                <a:latin typeface="+mn-lt"/>
                <a:ea typeface="+mn-ea"/>
                <a:cs typeface="+mn-cs"/>
              </a:rPr>
              <a:t>Comédie en 5 actes et en prose de </a:t>
            </a:r>
            <a:r>
              <a:rPr lang="fr-FR" sz="1200" b="0" i="0" kern="1200" dirty="0" smtClean="0">
                <a:solidFill>
                  <a:schemeClr val="tx1"/>
                </a:solidFill>
                <a:latin typeface="+mn-lt"/>
                <a:ea typeface="+mn-ea"/>
                <a:cs typeface="+mn-cs"/>
                <a:hlinkClick r:id="rId3"/>
              </a:rPr>
              <a:t>Beaumarchais</a:t>
            </a:r>
            <a:r>
              <a:rPr lang="fr-FR" sz="1200" b="0" i="0" kern="1200" dirty="0" smtClean="0">
                <a:solidFill>
                  <a:schemeClr val="tx1"/>
                </a:solidFill>
                <a:latin typeface="+mn-lt"/>
                <a:ea typeface="+mn-ea"/>
                <a:cs typeface="+mn-cs"/>
              </a:rPr>
              <a:t> (1784), suite du </a:t>
            </a:r>
            <a:r>
              <a:rPr lang="fr-FR" sz="1200" b="0" i="0" kern="1200" dirty="0" smtClean="0">
                <a:solidFill>
                  <a:schemeClr val="tx1"/>
                </a:solidFill>
                <a:latin typeface="+mn-lt"/>
                <a:ea typeface="+mn-ea"/>
                <a:cs typeface="+mn-cs"/>
                <a:hlinkClick r:id="rId4"/>
              </a:rPr>
              <a:t>Barbier de Séville</a:t>
            </a:r>
            <a:r>
              <a:rPr lang="fr-FR" sz="1200" b="0" i="0" kern="1200" dirty="0" smtClean="0">
                <a:solidFill>
                  <a:schemeClr val="tx1"/>
                </a:solidFill>
                <a:latin typeface="+mn-lt"/>
                <a:ea typeface="+mn-ea"/>
                <a:cs typeface="+mn-cs"/>
              </a:rPr>
              <a:t>.</a:t>
            </a:r>
          </a:p>
          <a:p>
            <a:pPr fontAlgn="base"/>
            <a:r>
              <a:rPr lang="fr-FR" sz="1200" b="0" i="0" kern="1200" dirty="0" smtClean="0">
                <a:solidFill>
                  <a:schemeClr val="tx1"/>
                </a:solidFill>
                <a:latin typeface="+mn-lt"/>
                <a:ea typeface="+mn-ea"/>
                <a:cs typeface="+mn-cs"/>
                <a:hlinkClick r:id="rId5"/>
              </a:rPr>
              <a:t>Figaro</a:t>
            </a:r>
            <a:r>
              <a:rPr lang="fr-FR" sz="1200" b="0" i="0" kern="1200" dirty="0" smtClean="0">
                <a:solidFill>
                  <a:schemeClr val="tx1"/>
                </a:solidFill>
                <a:latin typeface="+mn-lt"/>
                <a:ea typeface="+mn-ea"/>
                <a:cs typeface="+mn-cs"/>
              </a:rPr>
              <a:t>, le valet frondeur du comte </a:t>
            </a:r>
            <a:r>
              <a:rPr lang="fr-FR" sz="1200" b="0" i="0" kern="1200" dirty="0" err="1" smtClean="0">
                <a:solidFill>
                  <a:schemeClr val="tx1"/>
                </a:solidFill>
                <a:latin typeface="+mn-lt"/>
                <a:ea typeface="+mn-ea"/>
                <a:cs typeface="+mn-cs"/>
              </a:rPr>
              <a:t>Almaviva</a:t>
            </a:r>
            <a:r>
              <a:rPr lang="fr-FR" sz="1200" b="0" i="0" kern="1200" dirty="0" smtClean="0">
                <a:solidFill>
                  <a:schemeClr val="tx1"/>
                </a:solidFill>
                <a:latin typeface="+mn-lt"/>
                <a:ea typeface="+mn-ea"/>
                <a:cs typeface="+mn-cs"/>
              </a:rPr>
              <a:t>, sa fiancée Suzanne et la comtesse elle-même rivalisent d'ingéniosité tout au long de la </a:t>
            </a:r>
            <a:r>
              <a:rPr lang="fr-FR" sz="1200" b="0" i="1" kern="1200" dirty="0" smtClean="0">
                <a:solidFill>
                  <a:schemeClr val="tx1"/>
                </a:solidFill>
                <a:latin typeface="+mn-lt"/>
                <a:ea typeface="+mn-ea"/>
                <a:cs typeface="+mn-cs"/>
              </a:rPr>
              <a:t>folle journée</a:t>
            </a:r>
            <a:r>
              <a:rPr lang="fr-FR" sz="1200" b="0" i="0" kern="1200" dirty="0" smtClean="0">
                <a:solidFill>
                  <a:schemeClr val="tx1"/>
                </a:solidFill>
                <a:latin typeface="+mn-lt"/>
                <a:ea typeface="+mn-ea"/>
                <a:cs typeface="+mn-cs"/>
              </a:rPr>
              <a:t> (qui en était à l'origine le titre plus que le sous-titre), pour que la comtesse retrouve les faveurs de son époux volage et qu'enfin Figaro épouse sa Suzanne.</a:t>
            </a:r>
          </a:p>
          <a:p>
            <a:pPr fontAlgn="base"/>
            <a:r>
              <a:rPr lang="fr-FR" sz="1200" b="0" i="0" kern="1200" dirty="0" smtClean="0">
                <a:solidFill>
                  <a:schemeClr val="tx1"/>
                </a:solidFill>
                <a:latin typeface="+mn-lt"/>
                <a:ea typeface="+mn-ea"/>
                <a:cs typeface="+mn-cs"/>
              </a:rPr>
              <a:t>Mozart s'inspira directement de la pièce pour ses </a:t>
            </a:r>
            <a:r>
              <a:rPr lang="fr-FR" sz="1200" b="0" i="0" kern="1200" dirty="0" smtClean="0">
                <a:solidFill>
                  <a:schemeClr val="tx1"/>
                </a:solidFill>
                <a:latin typeface="+mn-lt"/>
                <a:ea typeface="+mn-ea"/>
                <a:cs typeface="+mn-cs"/>
                <a:hlinkClick r:id="rId6"/>
              </a:rPr>
              <a:t>Noces de Figaro</a:t>
            </a:r>
            <a:r>
              <a:rPr lang="fr-FR" sz="1200" b="0" i="0" kern="1200" dirty="0" smtClean="0">
                <a:solidFill>
                  <a:schemeClr val="tx1"/>
                </a:solidFill>
                <a:latin typeface="+mn-lt"/>
                <a:ea typeface="+mn-ea"/>
                <a:cs typeface="+mn-cs"/>
              </a:rPr>
              <a:t>, créées à Vienne deux ans plus tard.</a:t>
            </a:r>
          </a:p>
          <a:p>
            <a:endParaRPr lang="cs-CZ" dirty="0"/>
          </a:p>
        </p:txBody>
      </p:sp>
      <p:sp>
        <p:nvSpPr>
          <p:cNvPr id="4" name="Zástupný symbol pro číslo snímku 3"/>
          <p:cNvSpPr>
            <a:spLocks noGrp="1"/>
          </p:cNvSpPr>
          <p:nvPr>
            <p:ph type="sldNum" sz="quarter" idx="10"/>
          </p:nvPr>
        </p:nvSpPr>
        <p:spPr/>
        <p:txBody>
          <a:bodyPr/>
          <a:lstStyle/>
          <a:p>
            <a:fld id="{BB7E74BB-7FC5-49C4-BD41-725516061E9A}" type="slidenum">
              <a:rPr lang="cs-CZ" smtClean="0"/>
              <a:t>8</a:t>
            </a:fld>
            <a:endParaRPr lang="cs-CZ"/>
          </a:p>
        </p:txBody>
      </p:sp>
    </p:spTree>
    <p:extLst>
      <p:ext uri="{BB962C8B-B14F-4D97-AF65-F5344CB8AC3E}">
        <p14:creationId xmlns:p14="http://schemas.microsoft.com/office/powerpoint/2010/main" val="347708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r>
              <a:rPr lang="fr-CA" sz="1200" kern="1200" dirty="0" smtClean="0">
                <a:solidFill>
                  <a:schemeClr val="tx1"/>
                </a:solidFill>
                <a:latin typeface="+mn-lt"/>
                <a:ea typeface="+mn-ea"/>
                <a:cs typeface="+mn-cs"/>
              </a:rPr>
              <a:t>Tout comme le siècle précédent, et comme le 19</a:t>
            </a:r>
            <a:r>
              <a:rPr lang="fr-CA" sz="1200" kern="1200" baseline="30000" dirty="0" smtClean="0">
                <a:solidFill>
                  <a:schemeClr val="tx1"/>
                </a:solidFill>
                <a:latin typeface="+mn-lt"/>
                <a:ea typeface="+mn-ea"/>
                <a:cs typeface="+mn-cs"/>
              </a:rPr>
              <a:t>e </a:t>
            </a:r>
            <a:r>
              <a:rPr lang="fr-CA" sz="1200" kern="1200" dirty="0" smtClean="0">
                <a:solidFill>
                  <a:schemeClr val="tx1"/>
                </a:solidFill>
                <a:latin typeface="+mn-lt"/>
                <a:ea typeface="+mn-ea"/>
                <a:cs typeface="+mn-cs"/>
              </a:rPr>
              <a:t>siècle, l’âge des lumières fut passionné de théâtre, malgré l’opposition progressive du roi Louis XIV qui, de partisan et instigateur des spectacles royaux, devint l’adversaire des mondanités. En 1697, la troupe du Théâtre des Italiens reçoit l’ordre de quitter Paris d’où elle sera éclipsée jusqu’en 1716. Pourtant les spectacles n’en jouissent pas moins de la faveur du public: entre 1695 et 1715, le taux de fréquentation au Théâtre Français est de 200.000 entrées par an.</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Par son évolution, le théâtre cherche à </a:t>
            </a:r>
            <a:r>
              <a:rPr lang="fr-CA" sz="1200" kern="1200" dirty="0" err="1" smtClean="0">
                <a:solidFill>
                  <a:schemeClr val="tx1"/>
                </a:solidFill>
                <a:latin typeface="+mn-lt"/>
                <a:ea typeface="+mn-ea"/>
                <a:cs typeface="+mn-cs"/>
              </a:rPr>
              <a:t>deserrer</a:t>
            </a:r>
            <a:r>
              <a:rPr lang="fr-CA" sz="1200" kern="1200" dirty="0" smtClean="0">
                <a:solidFill>
                  <a:schemeClr val="tx1"/>
                </a:solidFill>
                <a:latin typeface="+mn-lt"/>
                <a:ea typeface="+mn-ea"/>
                <a:cs typeface="+mn-cs"/>
              </a:rPr>
              <a:t> le carcan de l’esthétique du classicisme qui représente toujours son point de référence. Les tentatives de réformer la tragédie se heurtent davantage à l’obstacle de la tradition établie, alors que les nouvelles idées s’imposent plus facilement dans les genres réputés moins nobles, telle la comédie. La proposition d’une innovation radicale du genre sérieux n’apparaît qu’au milieu du siècle avec la nouvelle conception du drame, présentée par Denis Diderot (voir ci-dessus).</a:t>
            </a:r>
            <a:endParaRPr lang="cs-CZ" sz="1200"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9</a:t>
            </a:fld>
            <a:endParaRPr lang="cs-CZ">
              <a:solidFill>
                <a:prstClr val="black"/>
              </a:solidFill>
            </a:endParaRPr>
          </a:p>
        </p:txBody>
      </p:sp>
    </p:spTree>
    <p:extLst>
      <p:ext uri="{BB962C8B-B14F-4D97-AF65-F5344CB8AC3E}">
        <p14:creationId xmlns:p14="http://schemas.microsoft.com/office/powerpoint/2010/main" val="192283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54760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25792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156010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1964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9978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815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36493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4805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201909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1237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8905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9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9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9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290208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7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57175" indent="-257175"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1pPr>
      <a:lvl2pPr marL="557213" indent="-214313" algn="l" rtl="0" eaLnBrk="1" latinLnBrk="0" hangingPunct="1">
        <a:spcBef>
          <a:spcPct val="20000"/>
        </a:spcBef>
        <a:buClr>
          <a:schemeClr val="accent1"/>
        </a:buClr>
        <a:buSzPct val="70000"/>
        <a:buFont typeface="Wingdings 2"/>
        <a:buChar char=""/>
        <a:defRPr kumimoji="0" sz="2100" kern="1200">
          <a:solidFill>
            <a:schemeClr val="tx2"/>
          </a:solidFill>
          <a:latin typeface="+mn-lt"/>
          <a:ea typeface="+mn-ea"/>
          <a:cs typeface="+mn-cs"/>
        </a:defRPr>
      </a:lvl2pPr>
      <a:lvl3pPr marL="857250" indent="-171450"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3pPr>
      <a:lvl4pPr marL="1200150" indent="-171450" algn="l" rtl="0" eaLnBrk="1" latinLnBrk="0" hangingPunct="1">
        <a:spcBef>
          <a:spcPct val="20000"/>
        </a:spcBef>
        <a:buClr>
          <a:schemeClr val="accent1"/>
        </a:buClr>
        <a:buSzPct val="70000"/>
        <a:buFont typeface="Wingdings 2"/>
        <a:buChar char=""/>
        <a:defRPr kumimoji="0" sz="1500" kern="1200">
          <a:solidFill>
            <a:schemeClr val="tx2"/>
          </a:solidFill>
          <a:latin typeface="+mn-lt"/>
          <a:ea typeface="+mn-ea"/>
          <a:cs typeface="+mn-cs"/>
        </a:defRPr>
      </a:lvl4pPr>
      <a:lvl5pPr marL="15430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3"/>
            <a:ext cx="8763000" cy="1222375"/>
          </a:xfrm>
        </p:spPr>
        <p:txBody>
          <a:bodyPr/>
          <a:lstStyle/>
          <a:p>
            <a:r>
              <a:rPr lang="fr-FR" noProof="0" dirty="0" smtClean="0"/>
              <a:t>L‘</a:t>
            </a:r>
            <a:r>
              <a:rPr lang="fr-FR" noProof="0" dirty="0" err="1" smtClean="0"/>
              <a:t>age</a:t>
            </a:r>
            <a:r>
              <a:rPr lang="fr-FR" noProof="0" dirty="0" smtClean="0"/>
              <a:t> des </a:t>
            </a:r>
            <a:r>
              <a:rPr lang="fr-FR" noProof="0" dirty="0" err="1" smtClean="0"/>
              <a:t>lumieres</a:t>
            </a:r>
            <a:r>
              <a:rPr lang="fr-FR" noProof="0" dirty="0" smtClean="0"/>
              <a:t> – LE THEATRE</a:t>
            </a:r>
            <a:endParaRPr lang="fr-FR" noProof="0" dirty="0"/>
          </a:p>
        </p:txBody>
      </p:sp>
      <p:sp>
        <p:nvSpPr>
          <p:cNvPr id="3" name="Subtitle 2"/>
          <p:cNvSpPr>
            <a:spLocks noGrp="1"/>
          </p:cNvSpPr>
          <p:nvPr>
            <p:ph type="subTitle" idx="1"/>
          </p:nvPr>
        </p:nvSpPr>
        <p:spPr/>
        <p:txBody>
          <a:bodyPr/>
          <a:lstStyle/>
          <a:p>
            <a:pPr>
              <a:buFont typeface="Arial" pitchFamily="34" charset="0"/>
              <a:buChar char="•"/>
            </a:pPr>
            <a:r>
              <a:rPr lang="fr-FR" noProof="0" dirty="0" smtClean="0"/>
              <a:t>Mgr. </a:t>
            </a:r>
            <a:r>
              <a:rPr lang="fr-FR" noProof="0" dirty="0" err="1" smtClean="0"/>
              <a:t>Veronika</a:t>
            </a:r>
            <a:r>
              <a:rPr lang="fr-FR" noProof="0" dirty="0" smtClean="0"/>
              <a:t> </a:t>
            </a:r>
            <a:r>
              <a:rPr lang="fr-FR" noProof="0" dirty="0" err="1" smtClean="0"/>
              <a:t>Černíková</a:t>
            </a:r>
            <a:r>
              <a:rPr lang="fr-FR" noProof="0" dirty="0" smtClean="0"/>
              <a:t>, </a:t>
            </a:r>
            <a:r>
              <a:rPr lang="fr-FR" noProof="0" dirty="0" err="1" smtClean="0"/>
              <a:t>Ph.D</a:t>
            </a:r>
            <a:r>
              <a:rPr lang="fr-FR" noProof="0" dirty="0" smtClean="0"/>
              <a:t>.</a:t>
            </a:r>
            <a:endParaRPr lang="fr-FR" noProof="0" dirty="0"/>
          </a:p>
        </p:txBody>
      </p:sp>
    </p:spTree>
    <p:extLst>
      <p:ext uri="{BB962C8B-B14F-4D97-AF65-F5344CB8AC3E}">
        <p14:creationId xmlns:p14="http://schemas.microsoft.com/office/powerpoint/2010/main" val="384114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roman au 18</a:t>
            </a:r>
            <a:r>
              <a:rPr lang="fr-FR" cap="none" baseline="30000" dirty="0" smtClean="0"/>
              <a:t>e</a:t>
            </a:r>
            <a:r>
              <a:rPr lang="fr-FR" cap="none" dirty="0" smtClean="0"/>
              <a:t> </a:t>
            </a:r>
            <a:r>
              <a:rPr lang="fr-FR" dirty="0" smtClean="0"/>
              <a:t>siècle</a:t>
            </a:r>
            <a:endParaRPr lang="cs-CZ" dirty="0"/>
          </a:p>
        </p:txBody>
      </p:sp>
      <p:sp>
        <p:nvSpPr>
          <p:cNvPr id="3" name="Zástupný symbol pro obsah 2"/>
          <p:cNvSpPr>
            <a:spLocks noGrp="1"/>
          </p:cNvSpPr>
          <p:nvPr>
            <p:ph idx="1"/>
          </p:nvPr>
        </p:nvSpPr>
        <p:spPr/>
        <p:txBody>
          <a:bodyPr/>
          <a:lstStyle/>
          <a:p>
            <a:r>
              <a:rPr lang="fr-FR" dirty="0" smtClean="0"/>
              <a:t>le baroque</a:t>
            </a:r>
          </a:p>
          <a:p>
            <a:pPr lvl="1"/>
            <a:r>
              <a:rPr lang="fr-FR" dirty="0" smtClean="0"/>
              <a:t>le roman bourgeois</a:t>
            </a:r>
          </a:p>
          <a:p>
            <a:pPr lvl="1"/>
            <a:r>
              <a:rPr lang="fr-FR" dirty="0" smtClean="0"/>
              <a:t>le roman précieux</a:t>
            </a:r>
          </a:p>
          <a:p>
            <a:r>
              <a:rPr lang="fr-FR" dirty="0" smtClean="0"/>
              <a:t>le classicisme</a:t>
            </a:r>
          </a:p>
          <a:p>
            <a:pPr lvl="2"/>
            <a:endParaRPr lang="fr-FR" dirty="0" smtClean="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roman au 18</a:t>
            </a:r>
            <a:r>
              <a:rPr lang="fr-FR" cap="none" baseline="30000" dirty="0" smtClean="0"/>
              <a:t>e</a:t>
            </a:r>
            <a:r>
              <a:rPr lang="fr-FR" cap="none" dirty="0" smtClean="0"/>
              <a:t> </a:t>
            </a:r>
            <a:r>
              <a:rPr lang="fr-FR" dirty="0" smtClean="0"/>
              <a:t>siècle</a:t>
            </a:r>
            <a:endParaRPr lang="cs-CZ" dirty="0"/>
          </a:p>
        </p:txBody>
      </p:sp>
      <p:sp>
        <p:nvSpPr>
          <p:cNvPr id="3" name="Zástupný symbol pro obsah 2"/>
          <p:cNvSpPr>
            <a:spLocks noGrp="1"/>
          </p:cNvSpPr>
          <p:nvPr>
            <p:ph idx="1"/>
          </p:nvPr>
        </p:nvSpPr>
        <p:spPr>
          <a:xfrm>
            <a:off x="304800" y="1554164"/>
            <a:ext cx="8686800" cy="5303836"/>
          </a:xfrm>
        </p:spPr>
        <p:txBody>
          <a:bodyPr>
            <a:normAutofit/>
          </a:bodyPr>
          <a:lstStyle/>
          <a:p>
            <a:r>
              <a:rPr lang="fr-FR" dirty="0" smtClean="0"/>
              <a:t>le roman philosophique</a:t>
            </a:r>
          </a:p>
          <a:p>
            <a:r>
              <a:rPr lang="fr-FR" dirty="0" smtClean="0"/>
              <a:t>le roman de mœurs </a:t>
            </a:r>
          </a:p>
          <a:p>
            <a:pPr lvl="1"/>
            <a:r>
              <a:rPr lang="fr-FR" dirty="0" smtClean="0"/>
              <a:t>Lesage</a:t>
            </a:r>
          </a:p>
          <a:p>
            <a:pPr lvl="1"/>
            <a:r>
              <a:rPr lang="fr-FR" dirty="0" smtClean="0"/>
              <a:t>Marivaux</a:t>
            </a:r>
          </a:p>
          <a:p>
            <a:pPr lvl="1"/>
            <a:r>
              <a:rPr lang="fr-FR" dirty="0" smtClean="0"/>
              <a:t>Prévost</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Alain</a:t>
            </a:r>
            <a:r>
              <a:rPr lang="cs-CZ" dirty="0" smtClean="0"/>
              <a:t>-René </a:t>
            </a:r>
            <a:r>
              <a:rPr lang="cs-CZ" dirty="0" err="1" smtClean="0"/>
              <a:t>Lesage</a:t>
            </a:r>
            <a:r>
              <a:rPr lang="fr-FR" dirty="0" smtClean="0"/>
              <a:t> (1668-1747)</a:t>
            </a:r>
            <a:endParaRPr lang="cs-CZ" dirty="0"/>
          </a:p>
        </p:txBody>
      </p:sp>
      <p:sp>
        <p:nvSpPr>
          <p:cNvPr id="3" name="Zástupný symbol pro obsah 2"/>
          <p:cNvSpPr>
            <a:spLocks noGrp="1"/>
          </p:cNvSpPr>
          <p:nvPr>
            <p:ph idx="1"/>
          </p:nvPr>
        </p:nvSpPr>
        <p:spPr/>
        <p:txBody>
          <a:bodyPr/>
          <a:lstStyle/>
          <a:p>
            <a:r>
              <a:rPr lang="fr-FR" dirty="0" smtClean="0"/>
              <a:t>la culture espagnole</a:t>
            </a:r>
          </a:p>
          <a:p>
            <a:r>
              <a:rPr lang="fr-FR" dirty="0" smtClean="0"/>
              <a:t>le roman de mœurs </a:t>
            </a:r>
          </a:p>
          <a:p>
            <a:r>
              <a:rPr lang="fr-CA" i="1" dirty="0" smtClean="0">
                <a:solidFill>
                  <a:schemeClr val="tx1"/>
                </a:solidFill>
              </a:rPr>
              <a:t>le Diable boiteux</a:t>
            </a:r>
            <a:r>
              <a:rPr lang="fr-CA" dirty="0" smtClean="0">
                <a:solidFill>
                  <a:schemeClr val="tx1"/>
                </a:solidFill>
              </a:rPr>
              <a:t> (1707) </a:t>
            </a:r>
          </a:p>
          <a:p>
            <a:r>
              <a:rPr lang="fr-CA" dirty="0" smtClean="0">
                <a:solidFill>
                  <a:schemeClr val="tx1"/>
                </a:solidFill>
              </a:rPr>
              <a:t>l’</a:t>
            </a:r>
            <a:r>
              <a:rPr lang="fr-CA" i="1" dirty="0" smtClean="0">
                <a:solidFill>
                  <a:schemeClr val="tx1"/>
                </a:solidFill>
              </a:rPr>
              <a:t>Histoire de Gil </a:t>
            </a:r>
            <a:r>
              <a:rPr lang="fr-CA" i="1" dirty="0" err="1" smtClean="0">
                <a:solidFill>
                  <a:schemeClr val="tx1"/>
                </a:solidFill>
              </a:rPr>
              <a:t>Blas</a:t>
            </a:r>
            <a:r>
              <a:rPr lang="fr-CA" i="1" dirty="0" smtClean="0">
                <a:solidFill>
                  <a:schemeClr val="tx1"/>
                </a:solidFill>
              </a:rPr>
              <a:t> de Santillane</a:t>
            </a:r>
            <a:r>
              <a:rPr lang="fr-CA" dirty="0" smtClean="0">
                <a:solidFill>
                  <a:schemeClr val="tx1"/>
                </a:solidFill>
              </a:rPr>
              <a:t> (1715-1735) </a:t>
            </a:r>
            <a:endParaRPr lang="cs-CZ" dirty="0"/>
          </a:p>
        </p:txBody>
      </p:sp>
      <p:pic>
        <p:nvPicPr>
          <p:cNvPr id="35844" name="Picture 4" descr="http://3.bp.blogspot.com/-0-ObHDb_j_U/UCE8pzNc-VI/AAAAAAAAP4Q/AMj3jBzOE_8/s1600/lesage%2Bdiable%2B006.jpg"/>
          <p:cNvPicPr>
            <a:picLocks noChangeAspect="1" noChangeArrowheads="1"/>
          </p:cNvPicPr>
          <p:nvPr/>
        </p:nvPicPr>
        <p:blipFill>
          <a:blip r:embed="rId3" cstate="print"/>
          <a:srcRect/>
          <a:stretch>
            <a:fillRect/>
          </a:stretch>
        </p:blipFill>
        <p:spPr bwMode="auto">
          <a:xfrm>
            <a:off x="4644008" y="3429000"/>
            <a:ext cx="4248472" cy="3186354"/>
          </a:xfrm>
          <a:prstGeom prst="rect">
            <a:avLst/>
          </a:prstGeom>
          <a:noFill/>
        </p:spPr>
      </p:pic>
      <p:pic>
        <p:nvPicPr>
          <p:cNvPr id="35846" name="Picture 6" descr="http://www.nndb.com/people/018/000094733/lesage-1-sized.jpg"/>
          <p:cNvPicPr>
            <a:picLocks noChangeAspect="1" noChangeArrowheads="1"/>
          </p:cNvPicPr>
          <p:nvPr/>
        </p:nvPicPr>
        <p:blipFill>
          <a:blip r:embed="rId4" cstate="print"/>
          <a:srcRect/>
          <a:stretch>
            <a:fillRect/>
          </a:stretch>
        </p:blipFill>
        <p:spPr bwMode="auto">
          <a:xfrm>
            <a:off x="7524328" y="1340768"/>
            <a:ext cx="1334522" cy="17989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Marivaux (1688-1763)</a:t>
            </a:r>
            <a:endParaRPr lang="cs-CZ" dirty="0"/>
          </a:p>
        </p:txBody>
      </p:sp>
      <p:sp>
        <p:nvSpPr>
          <p:cNvPr id="3" name="Zástupný symbol pro obsah 2"/>
          <p:cNvSpPr>
            <a:spLocks noGrp="1"/>
          </p:cNvSpPr>
          <p:nvPr>
            <p:ph idx="1"/>
          </p:nvPr>
        </p:nvSpPr>
        <p:spPr/>
        <p:txBody>
          <a:bodyPr/>
          <a:lstStyle/>
          <a:p>
            <a:r>
              <a:rPr lang="fr-FR" dirty="0" smtClean="0"/>
              <a:t>le roman précieux</a:t>
            </a:r>
          </a:p>
          <a:p>
            <a:r>
              <a:rPr lang="fr-FR" dirty="0" smtClean="0"/>
              <a:t>le roman de mœurs </a:t>
            </a:r>
          </a:p>
          <a:p>
            <a:pPr lvl="1"/>
            <a:r>
              <a:rPr lang="fr-FR" dirty="0" smtClean="0"/>
              <a:t>l’analyse psychologique </a:t>
            </a:r>
          </a:p>
          <a:p>
            <a:r>
              <a:rPr lang="fr-CA" i="1" dirty="0" smtClean="0"/>
              <a:t>La Vie de Marianne</a:t>
            </a:r>
            <a:r>
              <a:rPr lang="fr-CA" dirty="0" smtClean="0"/>
              <a:t> (1731-1741) </a:t>
            </a:r>
          </a:p>
          <a:p>
            <a:r>
              <a:rPr lang="fr-CA" i="1" dirty="0" smtClean="0"/>
              <a:t>Le Paysan parvenu</a:t>
            </a:r>
            <a:r>
              <a:rPr lang="fr-CA" dirty="0" smtClean="0"/>
              <a:t> (1735-1736)</a:t>
            </a:r>
            <a:endParaRPr lang="cs-CZ" dirty="0"/>
          </a:p>
        </p:txBody>
      </p:sp>
      <p:pic>
        <p:nvPicPr>
          <p:cNvPr id="41986" name="Picture 2" descr="http://sites.univ-provence.fr/pictura/Images/A/0/A0870.jpg"/>
          <p:cNvPicPr>
            <a:picLocks noChangeAspect="1" noChangeArrowheads="1"/>
          </p:cNvPicPr>
          <p:nvPr/>
        </p:nvPicPr>
        <p:blipFill>
          <a:blip r:embed="rId3" cstate="print"/>
          <a:srcRect/>
          <a:stretch>
            <a:fillRect/>
          </a:stretch>
        </p:blipFill>
        <p:spPr bwMode="auto">
          <a:xfrm>
            <a:off x="4860032" y="3717032"/>
            <a:ext cx="4014966" cy="28529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l’abbé</a:t>
            </a:r>
            <a:r>
              <a:rPr lang="cs-CZ" dirty="0" smtClean="0"/>
              <a:t> </a:t>
            </a:r>
            <a:r>
              <a:rPr lang="cs-CZ" dirty="0" err="1" smtClean="0"/>
              <a:t>Prévost</a:t>
            </a:r>
            <a:r>
              <a:rPr lang="cs-CZ" dirty="0" smtClean="0"/>
              <a:t> </a:t>
            </a:r>
            <a:r>
              <a:rPr lang="fr-FR" dirty="0" smtClean="0"/>
              <a:t>(1697-1763)</a:t>
            </a:r>
            <a:endParaRPr lang="cs-CZ" dirty="0"/>
          </a:p>
        </p:txBody>
      </p:sp>
      <p:sp>
        <p:nvSpPr>
          <p:cNvPr id="3" name="Zástupný symbol pro obsah 2"/>
          <p:cNvSpPr>
            <a:spLocks noGrp="1"/>
          </p:cNvSpPr>
          <p:nvPr>
            <p:ph idx="1"/>
          </p:nvPr>
        </p:nvSpPr>
        <p:spPr/>
        <p:txBody>
          <a:bodyPr/>
          <a:lstStyle/>
          <a:p>
            <a:r>
              <a:rPr lang="fr-CA" dirty="0" smtClean="0"/>
              <a:t>le roman de mœurs</a:t>
            </a:r>
          </a:p>
          <a:p>
            <a:pPr lvl="1"/>
            <a:r>
              <a:rPr lang="fr-CA" dirty="0" smtClean="0"/>
              <a:t>l’analyse psychologique</a:t>
            </a:r>
          </a:p>
          <a:p>
            <a:r>
              <a:rPr lang="fr-CA" i="1" dirty="0" smtClean="0"/>
              <a:t>Mémoires et aventures d’un homme de qualité</a:t>
            </a:r>
          </a:p>
          <a:p>
            <a:pPr lvl="1"/>
            <a:r>
              <a:rPr lang="fr-CA" dirty="0" smtClean="0"/>
              <a:t>l’</a:t>
            </a:r>
            <a:r>
              <a:rPr lang="fr-CA" i="1" dirty="0" smtClean="0"/>
              <a:t>Histoire du chevalier Des </a:t>
            </a:r>
            <a:r>
              <a:rPr lang="fr-CA" i="1" dirty="0" err="1" smtClean="0"/>
              <a:t>Grieux</a:t>
            </a:r>
            <a:r>
              <a:rPr lang="fr-CA" i="1" dirty="0" smtClean="0"/>
              <a:t> et de Manon </a:t>
            </a:r>
            <a:r>
              <a:rPr lang="fr-CA" i="1" dirty="0" err="1" smtClean="0"/>
              <a:t>Lescaut</a:t>
            </a:r>
            <a:r>
              <a:rPr lang="fr-CA" dirty="0" smtClean="0"/>
              <a:t> (1731)</a:t>
            </a:r>
            <a:endParaRPr lang="cs-CZ" dirty="0"/>
          </a:p>
        </p:txBody>
      </p:sp>
      <p:pic>
        <p:nvPicPr>
          <p:cNvPr id="43010" name="Picture 2" descr="http://media.web.britannica.com/eb-media/43/66543-004-7137FA97.jpg"/>
          <p:cNvPicPr>
            <a:picLocks noChangeAspect="1" noChangeArrowheads="1"/>
          </p:cNvPicPr>
          <p:nvPr/>
        </p:nvPicPr>
        <p:blipFill>
          <a:blip r:embed="rId3" cstate="print"/>
          <a:srcRect/>
          <a:stretch>
            <a:fillRect/>
          </a:stretch>
        </p:blipFill>
        <p:spPr bwMode="auto">
          <a:xfrm>
            <a:off x="6228184" y="3717032"/>
            <a:ext cx="2562225" cy="2857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roman au 18</a:t>
            </a:r>
            <a:r>
              <a:rPr lang="fr-FR" cap="none" baseline="30000" dirty="0" smtClean="0"/>
              <a:t>e</a:t>
            </a:r>
            <a:r>
              <a:rPr lang="fr-FR" cap="none" dirty="0" smtClean="0"/>
              <a:t> </a:t>
            </a:r>
            <a:r>
              <a:rPr lang="fr-FR" dirty="0" smtClean="0"/>
              <a:t>siècle</a:t>
            </a:r>
            <a:endParaRPr lang="cs-CZ" dirty="0"/>
          </a:p>
        </p:txBody>
      </p:sp>
      <p:sp>
        <p:nvSpPr>
          <p:cNvPr id="3" name="Zástupný symbol pro obsah 2"/>
          <p:cNvSpPr>
            <a:spLocks noGrp="1"/>
          </p:cNvSpPr>
          <p:nvPr>
            <p:ph idx="1"/>
          </p:nvPr>
        </p:nvSpPr>
        <p:spPr>
          <a:xfrm>
            <a:off x="304800" y="1554164"/>
            <a:ext cx="8686800" cy="5303836"/>
          </a:xfrm>
        </p:spPr>
        <p:txBody>
          <a:bodyPr>
            <a:normAutofit/>
          </a:bodyPr>
          <a:lstStyle/>
          <a:p>
            <a:r>
              <a:rPr lang="fr-FR" dirty="0" smtClean="0"/>
              <a:t>le roman sentimental</a:t>
            </a:r>
          </a:p>
          <a:p>
            <a:pPr lvl="1"/>
            <a:r>
              <a:rPr lang="fr-FR" dirty="0" smtClean="0"/>
              <a:t>Mme de Tencin</a:t>
            </a:r>
          </a:p>
          <a:p>
            <a:pPr lvl="1"/>
            <a:r>
              <a:rPr lang="fr-FR" dirty="0" smtClean="0"/>
              <a:t>Mme de Graffigny</a:t>
            </a:r>
          </a:p>
          <a:p>
            <a:pPr lvl="1"/>
            <a:r>
              <a:rPr lang="fr-FR" i="1" dirty="0" smtClean="0"/>
              <a:t>La Nouvelle Héloïse  </a:t>
            </a:r>
            <a:r>
              <a:rPr lang="fr-FR" dirty="0" smtClean="0"/>
              <a:t>(1761)</a:t>
            </a:r>
          </a:p>
          <a:p>
            <a:pPr lvl="1"/>
            <a:r>
              <a:rPr lang="fr-CA" dirty="0" smtClean="0"/>
              <a:t>Bernardin de Saint-Pierre</a:t>
            </a:r>
            <a:endParaRPr lang="fr-FR" i="1" dirty="0" smtClean="0"/>
          </a:p>
          <a:p>
            <a:pPr lvl="2"/>
            <a:r>
              <a:rPr lang="fr-CA" i="1" dirty="0" smtClean="0"/>
              <a:t>Paul et Virginie </a:t>
            </a:r>
            <a:r>
              <a:rPr lang="fr-CA" dirty="0" smtClean="0"/>
              <a:t>(1788)</a:t>
            </a:r>
          </a:p>
          <a:p>
            <a:pPr>
              <a:buNone/>
            </a:pPr>
            <a:r>
              <a:rPr lang="fr-CA" dirty="0" smtClean="0"/>
              <a:t>→ le roman libertin (1740-50)</a:t>
            </a:r>
          </a:p>
          <a:p>
            <a:pPr lvl="1"/>
            <a:r>
              <a:rPr lang="fr-CA" dirty="0" smtClean="0"/>
              <a:t>l’analyse morale</a:t>
            </a:r>
          </a:p>
          <a:p>
            <a:pPr lvl="1"/>
            <a:r>
              <a:rPr lang="fr-CA" dirty="0" smtClean="0"/>
              <a:t>l’analyse psychologique</a:t>
            </a:r>
          </a:p>
          <a:p>
            <a:pPr lvl="1"/>
            <a:r>
              <a:rPr lang="fr-CA" dirty="0" smtClean="0"/>
              <a:t>l’érotisme</a:t>
            </a:r>
          </a:p>
          <a:p>
            <a:pPr lvl="1"/>
            <a:r>
              <a:rPr lang="fr-CA" dirty="0" smtClean="0"/>
              <a:t>Crébillon fils</a:t>
            </a:r>
          </a:p>
          <a:p>
            <a:pPr lvl="1"/>
            <a:r>
              <a:rPr lang="fr-FR" dirty="0" err="1" smtClean="0"/>
              <a:t>Choderlos</a:t>
            </a:r>
            <a:r>
              <a:rPr lang="fr-FR" dirty="0" smtClean="0"/>
              <a:t> de Laclos</a:t>
            </a:r>
          </a:p>
          <a:p>
            <a:pPr lvl="2"/>
            <a:r>
              <a:rPr lang="fr-FR" i="1" dirty="0" smtClean="0"/>
              <a:t>Les liaisons dangereuses </a:t>
            </a:r>
            <a:r>
              <a:rPr lang="fr-FR" dirty="0" smtClean="0"/>
              <a:t>(1742)</a:t>
            </a:r>
            <a:endParaRPr lang="fr-FR" i="1" dirty="0" smtClean="0"/>
          </a:p>
          <a:p>
            <a:endParaRPr lang="cs-CZ" dirty="0"/>
          </a:p>
        </p:txBody>
      </p:sp>
      <p:pic>
        <p:nvPicPr>
          <p:cNvPr id="45058" name="Picture 2" descr="http://www.larousse.fr/encyclopedie/data/images/1312644-Pierre_Choderlos_de_Laclos_les_Liaisons_dangereuses.jpg"/>
          <p:cNvPicPr>
            <a:picLocks noChangeAspect="1" noChangeArrowheads="1"/>
          </p:cNvPicPr>
          <p:nvPr/>
        </p:nvPicPr>
        <p:blipFill>
          <a:blip r:embed="rId3" cstate="print"/>
          <a:srcRect/>
          <a:stretch>
            <a:fillRect/>
          </a:stretch>
        </p:blipFill>
        <p:spPr bwMode="auto">
          <a:xfrm>
            <a:off x="5724128" y="1268760"/>
            <a:ext cx="3124200" cy="52387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roman à la seconde moitié du 18</a:t>
            </a:r>
            <a:r>
              <a:rPr lang="fr-FR" cap="none" baseline="30000" dirty="0" smtClean="0"/>
              <a:t>e</a:t>
            </a:r>
            <a:r>
              <a:rPr lang="fr-FR" cap="none" dirty="0" smtClean="0"/>
              <a:t> </a:t>
            </a:r>
            <a:r>
              <a:rPr lang="fr-FR" dirty="0" smtClean="0"/>
              <a:t>siècle</a:t>
            </a:r>
            <a:endParaRPr lang="cs-CZ" dirty="0"/>
          </a:p>
        </p:txBody>
      </p:sp>
      <p:sp>
        <p:nvSpPr>
          <p:cNvPr id="3" name="Zástupný symbol pro obsah 2"/>
          <p:cNvSpPr>
            <a:spLocks noGrp="1"/>
          </p:cNvSpPr>
          <p:nvPr>
            <p:ph idx="1"/>
          </p:nvPr>
        </p:nvSpPr>
        <p:spPr>
          <a:xfrm>
            <a:off x="304800" y="1554164"/>
            <a:ext cx="8686800" cy="5303836"/>
          </a:xfrm>
        </p:spPr>
        <p:txBody>
          <a:bodyPr/>
          <a:lstStyle/>
          <a:p>
            <a:r>
              <a:rPr lang="fr-FR" dirty="0" smtClean="0"/>
              <a:t>la diversité</a:t>
            </a:r>
          </a:p>
          <a:p>
            <a:r>
              <a:rPr lang="cs-CZ" dirty="0" err="1" smtClean="0"/>
              <a:t>Restif</a:t>
            </a:r>
            <a:r>
              <a:rPr lang="cs-CZ" dirty="0" smtClean="0"/>
              <a:t> de la </a:t>
            </a:r>
            <a:r>
              <a:rPr lang="cs-CZ" dirty="0" err="1" smtClean="0"/>
              <a:t>Bretonne</a:t>
            </a:r>
            <a:r>
              <a:rPr lang="fr-FR" dirty="0" smtClean="0"/>
              <a:t> (1734-1806)</a:t>
            </a:r>
          </a:p>
          <a:p>
            <a:pPr lvl="1"/>
            <a:r>
              <a:rPr lang="fr-FR" dirty="0" smtClean="0"/>
              <a:t>élève de Rousseau</a:t>
            </a:r>
          </a:p>
          <a:p>
            <a:pPr lvl="1"/>
            <a:r>
              <a:rPr lang="fr-FR" dirty="0" smtClean="0"/>
              <a:t>libertin</a:t>
            </a:r>
          </a:p>
          <a:p>
            <a:pPr lvl="1"/>
            <a:r>
              <a:rPr lang="fr-CA" i="1" dirty="0" smtClean="0"/>
              <a:t>Le Paysan perverti</a:t>
            </a:r>
            <a:r>
              <a:rPr lang="fr-CA" dirty="0" smtClean="0"/>
              <a:t> (1775)</a:t>
            </a:r>
          </a:p>
          <a:p>
            <a:pPr lvl="2"/>
            <a:r>
              <a:rPr lang="fr-CA" dirty="0" smtClean="0"/>
              <a:t>la critique sociale</a:t>
            </a:r>
          </a:p>
          <a:p>
            <a:pPr lvl="2"/>
            <a:endParaRPr lang="fr-CA" dirty="0" smtClean="0"/>
          </a:p>
          <a:p>
            <a:r>
              <a:rPr lang="fr-FR" dirty="0" smtClean="0"/>
              <a:t>Jacques Cazotte (1719–1792)</a:t>
            </a:r>
          </a:p>
          <a:p>
            <a:pPr lvl="1"/>
            <a:r>
              <a:rPr lang="fr-FR" dirty="0" smtClean="0"/>
              <a:t>le roman libertin</a:t>
            </a:r>
          </a:p>
          <a:p>
            <a:pPr lvl="1"/>
            <a:r>
              <a:rPr lang="fr-FR" dirty="0" smtClean="0"/>
              <a:t>le fantastique</a:t>
            </a:r>
          </a:p>
          <a:p>
            <a:pPr lvl="1">
              <a:buNone/>
            </a:pPr>
            <a:r>
              <a:rPr lang="fr-FR" dirty="0" smtClean="0"/>
              <a:t>→ le préromantisme</a:t>
            </a:r>
          </a:p>
          <a:p>
            <a:pPr lvl="1"/>
            <a:r>
              <a:rPr lang="fr-CA" i="1" dirty="0" smtClean="0"/>
              <a:t>Le Diable amoureux</a:t>
            </a:r>
            <a:r>
              <a:rPr lang="fr-CA" dirty="0" smtClean="0"/>
              <a:t> (1772) </a:t>
            </a:r>
          </a:p>
          <a:p>
            <a:pPr lvl="1"/>
            <a:endParaRPr lang="cs-CZ" dirty="0"/>
          </a:p>
        </p:txBody>
      </p:sp>
      <p:pic>
        <p:nvPicPr>
          <p:cNvPr id="48130" name="Picture 2" descr="Description de cette image, également commentée ci-après"/>
          <p:cNvPicPr>
            <a:picLocks noChangeAspect="1" noChangeArrowheads="1"/>
          </p:cNvPicPr>
          <p:nvPr/>
        </p:nvPicPr>
        <p:blipFill>
          <a:blip r:embed="rId3" cstate="print"/>
          <a:srcRect/>
          <a:stretch>
            <a:fillRect/>
          </a:stretch>
        </p:blipFill>
        <p:spPr bwMode="auto">
          <a:xfrm>
            <a:off x="7048500" y="1196752"/>
            <a:ext cx="2095500" cy="2990850"/>
          </a:xfrm>
          <a:prstGeom prst="rect">
            <a:avLst/>
          </a:prstGeom>
          <a:noFill/>
        </p:spPr>
      </p:pic>
      <p:pic>
        <p:nvPicPr>
          <p:cNvPr id="48132" name="Picture 4" descr="http://bibliotheq.net/jacques-cazotte/imaginea.jpg"/>
          <p:cNvPicPr>
            <a:picLocks noChangeAspect="1" noChangeArrowheads="1"/>
          </p:cNvPicPr>
          <p:nvPr/>
        </p:nvPicPr>
        <p:blipFill>
          <a:blip r:embed="rId4" cstate="print"/>
          <a:srcRect/>
          <a:stretch>
            <a:fillRect/>
          </a:stretch>
        </p:blipFill>
        <p:spPr bwMode="auto">
          <a:xfrm>
            <a:off x="4572000" y="4193704"/>
            <a:ext cx="2664296" cy="26642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roman à la seconde moitié du 18</a:t>
            </a:r>
            <a:r>
              <a:rPr lang="fr-FR" cap="none" baseline="30000" dirty="0" smtClean="0"/>
              <a:t>e</a:t>
            </a:r>
            <a:r>
              <a:rPr lang="fr-FR" cap="none" dirty="0" smtClean="0"/>
              <a:t> </a:t>
            </a:r>
            <a:r>
              <a:rPr lang="fr-FR" dirty="0" smtClean="0"/>
              <a:t>siècle</a:t>
            </a:r>
            <a:endParaRPr lang="cs-CZ" dirty="0"/>
          </a:p>
        </p:txBody>
      </p:sp>
      <p:sp>
        <p:nvSpPr>
          <p:cNvPr id="3" name="Zástupný symbol pro obsah 2"/>
          <p:cNvSpPr>
            <a:spLocks noGrp="1"/>
          </p:cNvSpPr>
          <p:nvPr>
            <p:ph idx="1"/>
          </p:nvPr>
        </p:nvSpPr>
        <p:spPr/>
        <p:txBody>
          <a:bodyPr/>
          <a:lstStyle/>
          <a:p>
            <a:r>
              <a:rPr lang="fr-FR" dirty="0" smtClean="0"/>
              <a:t>la diversité</a:t>
            </a:r>
          </a:p>
          <a:p>
            <a:r>
              <a:rPr lang="fr-FR" dirty="0" smtClean="0"/>
              <a:t>marquis de Sade (1740-1814)</a:t>
            </a:r>
          </a:p>
          <a:p>
            <a:pPr lvl="1"/>
            <a:r>
              <a:rPr lang="fr-FR" dirty="0" smtClean="0"/>
              <a:t>rationalisme &amp; </a:t>
            </a:r>
            <a:r>
              <a:rPr lang="fr-FR" dirty="0" err="1" smtClean="0"/>
              <a:t>anti-humanisme</a:t>
            </a:r>
            <a:endParaRPr lang="fr-FR" dirty="0" smtClean="0"/>
          </a:p>
          <a:p>
            <a:pPr lvl="1"/>
            <a:r>
              <a:rPr lang="fr-FR" dirty="0" smtClean="0"/>
              <a:t>la nature</a:t>
            </a:r>
          </a:p>
          <a:p>
            <a:pPr lvl="1"/>
            <a:r>
              <a:rPr lang="fr-FR" dirty="0" smtClean="0"/>
              <a:t>le roman</a:t>
            </a:r>
          </a:p>
          <a:p>
            <a:pPr lvl="2"/>
            <a:r>
              <a:rPr lang="fr-FR" dirty="0" smtClean="0"/>
              <a:t>philosophique</a:t>
            </a:r>
          </a:p>
          <a:p>
            <a:pPr lvl="2"/>
            <a:r>
              <a:rPr lang="fr-FR" dirty="0" smtClean="0"/>
              <a:t>pédagogique</a:t>
            </a:r>
          </a:p>
          <a:p>
            <a:pPr lvl="2"/>
            <a:r>
              <a:rPr lang="fr-FR" dirty="0" smtClean="0"/>
              <a:t>libertin</a:t>
            </a:r>
          </a:p>
          <a:p>
            <a:pPr lvl="1"/>
            <a:r>
              <a:rPr lang="fr-CA" i="1" dirty="0" smtClean="0"/>
              <a:t>Les Cent Vingt Journées de Sodome</a:t>
            </a:r>
            <a:r>
              <a:rPr lang="fr-CA" dirty="0" smtClean="0"/>
              <a:t> (1785)</a:t>
            </a:r>
          </a:p>
          <a:p>
            <a:pPr lvl="1"/>
            <a:r>
              <a:rPr lang="fr-CA" i="1" dirty="0" smtClean="0"/>
              <a:t>Justine ou les malheurs de la vertu</a:t>
            </a:r>
            <a:r>
              <a:rPr lang="fr-CA" dirty="0" smtClean="0"/>
              <a:t> (1791)</a:t>
            </a:r>
          </a:p>
          <a:p>
            <a:pPr lvl="1"/>
            <a:r>
              <a:rPr lang="fr-CA" i="1" dirty="0" smtClean="0"/>
              <a:t>La Philosophie dans le boudoir</a:t>
            </a:r>
            <a:r>
              <a:rPr lang="fr-CA" dirty="0" smtClean="0"/>
              <a:t> (1795)</a:t>
            </a:r>
            <a:endParaRPr lang="cs-CZ" dirty="0"/>
          </a:p>
        </p:txBody>
      </p:sp>
      <p:pic>
        <p:nvPicPr>
          <p:cNvPr id="50178" name="Picture 2" descr="https://upload.wikimedia.org/wikipedia/commons/8/85/Jean-Baptiste_Fran%C3%A7ois_Joseph_de_Sade.jpg"/>
          <p:cNvPicPr>
            <a:picLocks noChangeAspect="1" noChangeArrowheads="1"/>
          </p:cNvPicPr>
          <p:nvPr/>
        </p:nvPicPr>
        <p:blipFill>
          <a:blip r:embed="rId3" cstate="print"/>
          <a:srcRect/>
          <a:stretch>
            <a:fillRect/>
          </a:stretch>
        </p:blipFill>
        <p:spPr bwMode="auto">
          <a:xfrm>
            <a:off x="5935951" y="1484785"/>
            <a:ext cx="2945144" cy="37444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poésie du 18</a:t>
            </a:r>
            <a:r>
              <a:rPr lang="fr-FR" cap="none" baseline="30000" dirty="0" smtClean="0"/>
              <a:t>e</a:t>
            </a:r>
            <a:r>
              <a:rPr lang="fr-FR" dirty="0" smtClean="0"/>
              <a:t> siècle</a:t>
            </a:r>
            <a:endParaRPr lang="cs-CZ" dirty="0"/>
          </a:p>
        </p:txBody>
      </p:sp>
      <p:sp>
        <p:nvSpPr>
          <p:cNvPr id="3" name="Zástupný symbol pro obsah 2"/>
          <p:cNvSpPr>
            <a:spLocks noGrp="1"/>
          </p:cNvSpPr>
          <p:nvPr>
            <p:ph idx="1"/>
          </p:nvPr>
        </p:nvSpPr>
        <p:spPr>
          <a:xfrm>
            <a:off x="304800" y="1554164"/>
            <a:ext cx="8686800" cy="4971180"/>
          </a:xfrm>
        </p:spPr>
        <p:txBody>
          <a:bodyPr>
            <a:normAutofit/>
          </a:bodyPr>
          <a:lstStyle/>
          <a:p>
            <a:r>
              <a:rPr lang="fr-FR" dirty="0" smtClean="0"/>
              <a:t>la crise</a:t>
            </a:r>
          </a:p>
          <a:p>
            <a:pPr lvl="1"/>
            <a:r>
              <a:rPr lang="fr-FR" dirty="0" smtClean="0"/>
              <a:t>la supériorité de la prose</a:t>
            </a:r>
          </a:p>
          <a:p>
            <a:pPr lvl="1"/>
            <a:r>
              <a:rPr lang="fr-FR" dirty="0" smtClean="0"/>
              <a:t>le langage ornemental</a:t>
            </a:r>
          </a:p>
          <a:p>
            <a:r>
              <a:rPr lang="fr-FR" dirty="0" smtClean="0"/>
              <a:t>la poésie</a:t>
            </a:r>
          </a:p>
          <a:p>
            <a:pPr lvl="1">
              <a:buNone/>
            </a:pPr>
            <a:r>
              <a:rPr lang="fr-FR" dirty="0" smtClean="0"/>
              <a:t>= les vers</a:t>
            </a:r>
          </a:p>
          <a:p>
            <a:pPr>
              <a:buNone/>
            </a:pPr>
            <a:r>
              <a:rPr lang="fr-FR" dirty="0" smtClean="0"/>
              <a:t>x  le poétique</a:t>
            </a:r>
          </a:p>
          <a:p>
            <a:pPr lvl="1"/>
            <a:r>
              <a:rPr lang="fr-FR" dirty="0" smtClean="0"/>
              <a:t>en vers</a:t>
            </a:r>
          </a:p>
          <a:p>
            <a:pPr lvl="1"/>
            <a:r>
              <a:rPr lang="fr-FR" dirty="0" smtClean="0"/>
              <a:t>en prose</a:t>
            </a:r>
          </a:p>
          <a:p>
            <a:pPr>
              <a:buNone/>
            </a:pPr>
            <a:r>
              <a:rPr lang="cs-CZ" dirty="0" smtClean="0"/>
              <a:t>→</a:t>
            </a:r>
            <a:r>
              <a:rPr lang="fr-FR" dirty="0" smtClean="0"/>
              <a:t> la révolution romantique &amp; symboliste</a:t>
            </a:r>
          </a:p>
          <a:p>
            <a:pPr lvl="1"/>
            <a:r>
              <a:rPr lang="fr-FR" dirty="0" smtClean="0"/>
              <a:t>le poème en prose</a:t>
            </a:r>
          </a:p>
          <a:p>
            <a:pPr lvl="1"/>
            <a:r>
              <a:rPr lang="fr-FR" dirty="0" smtClean="0"/>
              <a:t>le vers libre</a:t>
            </a: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99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fr-FR" dirty="0" smtClean="0"/>
              <a:t>André Chénier (1762-1794)</a:t>
            </a:r>
            <a:endParaRPr lang="cs-CZ" dirty="0"/>
          </a:p>
        </p:txBody>
      </p:sp>
      <p:sp>
        <p:nvSpPr>
          <p:cNvPr id="3" name="Zástupný symbol pro obsah 2"/>
          <p:cNvSpPr>
            <a:spLocks noGrp="1"/>
          </p:cNvSpPr>
          <p:nvPr>
            <p:ph idx="1"/>
          </p:nvPr>
        </p:nvSpPr>
        <p:spPr>
          <a:xfrm>
            <a:off x="304800" y="1554164"/>
            <a:ext cx="8686800" cy="4971180"/>
          </a:xfrm>
        </p:spPr>
        <p:txBody>
          <a:bodyPr>
            <a:normAutofit lnSpcReduction="10000"/>
          </a:bodyPr>
          <a:lstStyle/>
          <a:p>
            <a:r>
              <a:rPr lang="fr-FR" dirty="0" smtClean="0"/>
              <a:t>la Révolution</a:t>
            </a:r>
          </a:p>
          <a:p>
            <a:pPr lvl="1"/>
            <a:r>
              <a:rPr lang="fr-FR" dirty="0" smtClean="0"/>
              <a:t>modéré</a:t>
            </a:r>
          </a:p>
          <a:p>
            <a:pPr lvl="1"/>
            <a:r>
              <a:rPr lang="fr-FR" dirty="0" smtClean="0"/>
              <a:t>→ guillotiné</a:t>
            </a:r>
          </a:p>
          <a:p>
            <a:r>
              <a:rPr lang="fr-FR" dirty="0" smtClean="0"/>
              <a:t>l’antique Grèce</a:t>
            </a:r>
          </a:p>
          <a:p>
            <a:pPr lvl="1"/>
            <a:r>
              <a:rPr lang="fr-FR" dirty="0" smtClean="0"/>
              <a:t>poésie </a:t>
            </a:r>
          </a:p>
          <a:p>
            <a:pPr lvl="2"/>
            <a:r>
              <a:rPr lang="fr-FR" dirty="0" smtClean="0"/>
              <a:t>plastique</a:t>
            </a:r>
          </a:p>
          <a:p>
            <a:pPr lvl="2"/>
            <a:r>
              <a:rPr lang="fr-FR" dirty="0" smtClean="0"/>
              <a:t>musicale</a:t>
            </a:r>
          </a:p>
          <a:p>
            <a:pPr lvl="2">
              <a:buNone/>
            </a:pPr>
            <a:r>
              <a:rPr lang="cs-CZ" dirty="0" smtClean="0"/>
              <a:t>→</a:t>
            </a:r>
            <a:r>
              <a:rPr lang="fr-FR" dirty="0" smtClean="0"/>
              <a:t> l’art pour l’art</a:t>
            </a:r>
          </a:p>
          <a:p>
            <a:pPr lvl="2">
              <a:buNone/>
            </a:pPr>
            <a:r>
              <a:rPr lang="cs-CZ" dirty="0" smtClean="0"/>
              <a:t>→</a:t>
            </a:r>
            <a:r>
              <a:rPr lang="fr-FR" dirty="0" smtClean="0"/>
              <a:t> le Parnasse</a:t>
            </a:r>
          </a:p>
          <a:p>
            <a:pPr lvl="1"/>
            <a:r>
              <a:rPr lang="fr-FR" dirty="0" smtClean="0"/>
              <a:t>les romantiques</a:t>
            </a:r>
          </a:p>
          <a:p>
            <a:r>
              <a:rPr lang="fr-CA" i="1" dirty="0" smtClean="0"/>
              <a:t>Élégies</a:t>
            </a:r>
            <a:endParaRPr lang="cs-CZ" i="1" dirty="0" smtClean="0"/>
          </a:p>
          <a:p>
            <a:r>
              <a:rPr lang="fr-CA" i="1" dirty="0" smtClean="0"/>
              <a:t>Les Bucoliques</a:t>
            </a:r>
            <a:endParaRPr lang="cs-CZ" i="1" dirty="0" smtClean="0"/>
          </a:p>
          <a:p>
            <a:r>
              <a:rPr lang="fr-CA" i="1" dirty="0" smtClean="0"/>
              <a:t>Les Iambes</a:t>
            </a:r>
            <a:endParaRPr lang="cs-CZ" i="1" dirty="0" smtClean="0"/>
          </a:p>
          <a:p>
            <a:endParaRPr lang="cs-CZ" dirty="0"/>
          </a:p>
        </p:txBody>
      </p:sp>
      <p:pic>
        <p:nvPicPr>
          <p:cNvPr id="54274" name="Picture 2" descr="https://upload.wikimedia.org/wikipedia/commons/thumb/2/21/Chenier.JPEG/220px-Chenier.JPEG"/>
          <p:cNvPicPr>
            <a:picLocks noChangeAspect="1" noChangeArrowheads="1"/>
          </p:cNvPicPr>
          <p:nvPr/>
        </p:nvPicPr>
        <p:blipFill>
          <a:blip r:embed="rId4" cstate="print"/>
          <a:srcRect/>
          <a:stretch>
            <a:fillRect/>
          </a:stretch>
        </p:blipFill>
        <p:spPr bwMode="auto">
          <a:xfrm>
            <a:off x="6417084" y="1268760"/>
            <a:ext cx="2482664" cy="30243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fr-FR" dirty="0" smtClean="0"/>
              <a:t>la tragédie</a:t>
            </a:r>
          </a:p>
        </p:txBody>
      </p:sp>
      <p:sp>
        <p:nvSpPr>
          <p:cNvPr id="3" name="Zástupný symbol pro obsah 2"/>
          <p:cNvSpPr>
            <a:spLocks noGrp="1"/>
          </p:cNvSpPr>
          <p:nvPr>
            <p:ph idx="1"/>
          </p:nvPr>
        </p:nvSpPr>
        <p:spPr>
          <a:xfrm>
            <a:off x="304800" y="1554164"/>
            <a:ext cx="8686800" cy="5303836"/>
          </a:xfrm>
        </p:spPr>
        <p:txBody>
          <a:bodyPr>
            <a:normAutofit/>
          </a:bodyPr>
          <a:lstStyle/>
          <a:p>
            <a:r>
              <a:rPr lang="fr-FR" dirty="0" smtClean="0"/>
              <a:t>la régularité classique</a:t>
            </a:r>
          </a:p>
          <a:p>
            <a:r>
              <a:rPr lang="fr-FR" dirty="0" smtClean="0"/>
              <a:t>la théâtralité baroque</a:t>
            </a:r>
          </a:p>
          <a:p>
            <a:pPr lvl="1"/>
            <a:r>
              <a:rPr lang="fr-FR" dirty="0" smtClean="0"/>
              <a:t>la démesure</a:t>
            </a:r>
          </a:p>
          <a:p>
            <a:pPr lvl="1"/>
            <a:r>
              <a:rPr lang="fr-FR" dirty="0" smtClean="0"/>
              <a:t>l’action compliquée</a:t>
            </a:r>
          </a:p>
          <a:p>
            <a:pPr lvl="1"/>
            <a:endParaRPr lang="fr-FR" dirty="0" smtClean="0"/>
          </a:p>
          <a:p>
            <a:r>
              <a:rPr lang="fr-FR" dirty="0" smtClean="0"/>
              <a:t>Voltaire</a:t>
            </a:r>
          </a:p>
          <a:p>
            <a:pPr lvl="1"/>
            <a:r>
              <a:rPr lang="fr-FR" dirty="0" smtClean="0"/>
              <a:t>Shakespeare</a:t>
            </a:r>
          </a:p>
          <a:p>
            <a:pPr lvl="1">
              <a:buNone/>
            </a:pPr>
            <a:r>
              <a:rPr lang="fr-FR" dirty="0" smtClean="0"/>
              <a:t>→ innovation scénique &amp; thématique</a:t>
            </a:r>
          </a:p>
          <a:p>
            <a:pPr lvl="1"/>
            <a:r>
              <a:rPr lang="fr-FR" dirty="0" smtClean="0"/>
              <a:t>la grandeur de l’action</a:t>
            </a:r>
          </a:p>
          <a:p>
            <a:pPr lvl="1"/>
            <a:endParaRPr lang="fr-FR" dirty="0" smtClean="0"/>
          </a:p>
          <a:p>
            <a:pPr lvl="2"/>
            <a:endParaRPr lang="fr-F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tragédie au milieu du siècle</a:t>
            </a:r>
            <a:endParaRPr lang="fr-FR" dirty="0"/>
          </a:p>
        </p:txBody>
      </p:sp>
      <p:sp>
        <p:nvSpPr>
          <p:cNvPr id="3" name="Zástupný symbol pro obsah 2"/>
          <p:cNvSpPr>
            <a:spLocks noGrp="1"/>
          </p:cNvSpPr>
          <p:nvPr>
            <p:ph idx="1"/>
          </p:nvPr>
        </p:nvSpPr>
        <p:spPr/>
        <p:txBody>
          <a:bodyPr/>
          <a:lstStyle/>
          <a:p>
            <a:r>
              <a:rPr lang="fr-FR" dirty="0" smtClean="0"/>
              <a:t>le déclin de la tragédie</a:t>
            </a:r>
          </a:p>
          <a:p>
            <a:pPr lvl="1"/>
            <a:r>
              <a:rPr lang="fr-FR" dirty="0" smtClean="0"/>
              <a:t>l’utilité</a:t>
            </a:r>
          </a:p>
          <a:p>
            <a:pPr lvl="1"/>
            <a:r>
              <a:rPr lang="fr-FR" dirty="0" smtClean="0"/>
              <a:t>l’engagement</a:t>
            </a:r>
          </a:p>
          <a:p>
            <a:pPr lvl="1">
              <a:buNone/>
            </a:pPr>
            <a:r>
              <a:rPr lang="fr-FR" dirty="0" smtClean="0"/>
              <a:t>→ la propagande</a:t>
            </a:r>
          </a:p>
          <a:p>
            <a:pPr lvl="1">
              <a:buNone/>
            </a:pPr>
            <a:endParaRPr lang="fr-FR" dirty="0" smtClean="0"/>
          </a:p>
          <a:p>
            <a:pPr marL="257175" lvl="1" indent="-257175">
              <a:buFont typeface="Wingdings 2"/>
              <a:buChar char=""/>
            </a:pPr>
            <a:r>
              <a:rPr lang="fr-FR" sz="2400" dirty="0" smtClean="0"/>
              <a:t>Diderot</a:t>
            </a:r>
          </a:p>
          <a:p>
            <a:pPr lvl="1"/>
            <a:r>
              <a:rPr lang="fr-FR" dirty="0" smtClean="0"/>
              <a:t>le drame</a:t>
            </a:r>
          </a:p>
          <a:p>
            <a:pPr lvl="2"/>
            <a:r>
              <a:rPr lang="fr-FR" dirty="0" smtClean="0"/>
              <a:t>la tragédie domestique et bourgeoise</a:t>
            </a:r>
          </a:p>
          <a:p>
            <a:pPr lvl="1">
              <a:buNone/>
            </a:pPr>
            <a:r>
              <a:rPr lang="fr-FR" dirty="0" smtClean="0"/>
              <a:t>→ Michel-Jean Sedaine </a:t>
            </a:r>
          </a:p>
          <a:p>
            <a:pPr lvl="2"/>
            <a:r>
              <a:rPr lang="fr-FR" i="1" dirty="0" smtClean="0"/>
              <a:t>Le Philosophe sans le savoir </a:t>
            </a:r>
            <a:r>
              <a:rPr lang="fr-FR" dirty="0" smtClean="0"/>
              <a:t>(1765)</a:t>
            </a:r>
          </a:p>
          <a:p>
            <a:pPr lvl="1"/>
            <a:endParaRPr lang="cs-CZ" dirty="0"/>
          </a:p>
        </p:txBody>
      </p:sp>
      <p:pic>
        <p:nvPicPr>
          <p:cNvPr id="2054" name="Picture 6" descr="http://libretheatre.fr/wp-content/uploads/2015/11/Philosophe1.jpg"/>
          <p:cNvPicPr>
            <a:picLocks noChangeAspect="1" noChangeArrowheads="1"/>
          </p:cNvPicPr>
          <p:nvPr/>
        </p:nvPicPr>
        <p:blipFill>
          <a:blip r:embed="rId3" cstate="print"/>
          <a:srcRect/>
          <a:stretch>
            <a:fillRect/>
          </a:stretch>
        </p:blipFill>
        <p:spPr bwMode="auto">
          <a:xfrm>
            <a:off x="6213332" y="1340768"/>
            <a:ext cx="2695702" cy="48245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Comédie avant 1750</a:t>
            </a:r>
            <a:endParaRPr lang="cs-CZ" dirty="0"/>
          </a:p>
        </p:txBody>
      </p:sp>
      <p:sp>
        <p:nvSpPr>
          <p:cNvPr id="3" name="Zástupný symbol pro obsah 2"/>
          <p:cNvSpPr>
            <a:spLocks noGrp="1"/>
          </p:cNvSpPr>
          <p:nvPr>
            <p:ph idx="1"/>
          </p:nvPr>
        </p:nvSpPr>
        <p:spPr>
          <a:xfrm>
            <a:off x="304800" y="1554164"/>
            <a:ext cx="8686800" cy="5043188"/>
          </a:xfrm>
        </p:spPr>
        <p:txBody>
          <a:bodyPr>
            <a:normAutofit/>
          </a:bodyPr>
          <a:lstStyle/>
          <a:p>
            <a:r>
              <a:rPr lang="fr-FR" sz="2800" dirty="0" smtClean="0"/>
              <a:t>l’influence de Molière:</a:t>
            </a:r>
          </a:p>
          <a:p>
            <a:r>
              <a:rPr lang="fr-FR" sz="2800" dirty="0" smtClean="0"/>
              <a:t>la comédie d’intrigue</a:t>
            </a:r>
          </a:p>
          <a:p>
            <a:pPr lvl="1"/>
            <a:r>
              <a:rPr lang="cs-CZ" sz="2400" dirty="0" err="1" smtClean="0"/>
              <a:t>Jean</a:t>
            </a:r>
            <a:r>
              <a:rPr lang="cs-CZ" sz="2400" dirty="0" smtClean="0"/>
              <a:t>-</a:t>
            </a:r>
            <a:r>
              <a:rPr lang="cs-CZ" sz="2400" dirty="0" err="1" smtClean="0"/>
              <a:t>François</a:t>
            </a:r>
            <a:r>
              <a:rPr lang="cs-CZ" sz="2400" dirty="0" smtClean="0"/>
              <a:t> </a:t>
            </a:r>
            <a:r>
              <a:rPr lang="cs-CZ" sz="2400" dirty="0" err="1" smtClean="0"/>
              <a:t>Regnard</a:t>
            </a:r>
            <a:r>
              <a:rPr lang="cs-CZ" sz="2400" dirty="0" smtClean="0"/>
              <a:t> </a:t>
            </a:r>
            <a:endParaRPr lang="fr-FR" sz="2400" dirty="0" smtClean="0"/>
          </a:p>
          <a:p>
            <a:pPr lvl="2"/>
            <a:r>
              <a:rPr lang="fr-FR" sz="2000" i="1" dirty="0" smtClean="0"/>
              <a:t>Le légataire universel </a:t>
            </a:r>
            <a:r>
              <a:rPr lang="fr-FR" sz="2000" dirty="0" smtClean="0"/>
              <a:t>(1709)</a:t>
            </a:r>
            <a:endParaRPr lang="cs-CZ" sz="2000" i="1" dirty="0" smtClean="0"/>
          </a:p>
          <a:p>
            <a:r>
              <a:rPr lang="fr-FR" sz="2800" dirty="0" smtClean="0"/>
              <a:t>la comédie de mœurs </a:t>
            </a:r>
          </a:p>
          <a:p>
            <a:pPr lvl="1"/>
            <a:r>
              <a:rPr lang="cs-CZ" sz="2400" dirty="0" err="1" smtClean="0"/>
              <a:t>Alain</a:t>
            </a:r>
            <a:r>
              <a:rPr lang="cs-CZ" sz="2400" dirty="0" smtClean="0"/>
              <a:t>-René </a:t>
            </a:r>
            <a:r>
              <a:rPr lang="cs-CZ" sz="2400" dirty="0" err="1" smtClean="0"/>
              <a:t>Lesage</a:t>
            </a:r>
            <a:r>
              <a:rPr lang="cs-CZ" sz="2400" dirty="0" smtClean="0"/>
              <a:t> </a:t>
            </a:r>
            <a:endParaRPr lang="fr-FR" sz="2400" dirty="0" smtClean="0"/>
          </a:p>
          <a:p>
            <a:pPr lvl="2"/>
            <a:r>
              <a:rPr lang="fr-FR" sz="2000" i="1" dirty="0" smtClean="0"/>
              <a:t>Turcaret </a:t>
            </a:r>
            <a:r>
              <a:rPr lang="fr-FR" sz="2000" dirty="0" smtClean="0"/>
              <a:t>(1709)</a:t>
            </a:r>
          </a:p>
          <a:p>
            <a:r>
              <a:rPr lang="fr-FR" sz="2800" dirty="0" smtClean="0"/>
              <a:t>la comédie de caractères</a:t>
            </a:r>
          </a:p>
          <a:p>
            <a:pPr lvl="1"/>
            <a:r>
              <a:rPr lang="cs-CZ" sz="2400" dirty="0" err="1" smtClean="0"/>
              <a:t>Alexis</a:t>
            </a:r>
            <a:r>
              <a:rPr lang="cs-CZ" sz="2400" dirty="0" smtClean="0"/>
              <a:t> </a:t>
            </a:r>
            <a:r>
              <a:rPr lang="cs-CZ" sz="2400" dirty="0" err="1" smtClean="0"/>
              <a:t>Piron</a:t>
            </a:r>
            <a:r>
              <a:rPr lang="cs-CZ" sz="2400" dirty="0" smtClean="0"/>
              <a:t> </a:t>
            </a:r>
            <a:endParaRPr lang="fr-FR" sz="2400" dirty="0" smtClean="0"/>
          </a:p>
          <a:p>
            <a:pPr lvl="2"/>
            <a:r>
              <a:rPr lang="fr-CA" sz="2000" i="1" dirty="0" smtClean="0"/>
              <a:t>Métromanie (1738)</a:t>
            </a:r>
            <a:endParaRPr lang="fr-FR" sz="2000" i="1" dirty="0" smtClean="0"/>
          </a:p>
        </p:txBody>
      </p:sp>
      <p:pic>
        <p:nvPicPr>
          <p:cNvPr id="5122" name="Picture 2" descr="http://www.babelio.com/users/AVT_Jean-Francois-Regnard_4785.jpeg"/>
          <p:cNvPicPr>
            <a:picLocks noChangeAspect="1" noChangeArrowheads="1"/>
          </p:cNvPicPr>
          <p:nvPr/>
        </p:nvPicPr>
        <p:blipFill>
          <a:blip r:embed="rId3" cstate="print"/>
          <a:srcRect/>
          <a:stretch>
            <a:fillRect/>
          </a:stretch>
        </p:blipFill>
        <p:spPr bwMode="auto">
          <a:xfrm>
            <a:off x="6948264" y="1196752"/>
            <a:ext cx="2195736" cy="2212031"/>
          </a:xfrm>
          <a:prstGeom prst="rect">
            <a:avLst/>
          </a:prstGeom>
          <a:noFill/>
        </p:spPr>
      </p:pic>
      <p:pic>
        <p:nvPicPr>
          <p:cNvPr id="5124" name="Picture 4" descr="http://media-2.web.britannica.com/eb-media/15/171915-004-7070E6F6.jpg"/>
          <p:cNvPicPr>
            <a:picLocks noChangeAspect="1" noChangeArrowheads="1"/>
          </p:cNvPicPr>
          <p:nvPr/>
        </p:nvPicPr>
        <p:blipFill>
          <a:blip r:embed="rId4" cstate="print"/>
          <a:srcRect/>
          <a:stretch>
            <a:fillRect/>
          </a:stretch>
        </p:blipFill>
        <p:spPr bwMode="auto">
          <a:xfrm>
            <a:off x="6948264" y="3717032"/>
            <a:ext cx="2195736" cy="2721986"/>
          </a:xfrm>
          <a:prstGeom prst="rect">
            <a:avLst/>
          </a:prstGeom>
          <a:noFill/>
        </p:spPr>
      </p:pic>
      <p:pic>
        <p:nvPicPr>
          <p:cNvPr id="5126" name="Picture 6" descr="http://www.bookine.net/lesage2.jpg"/>
          <p:cNvPicPr>
            <a:picLocks noChangeAspect="1" noChangeArrowheads="1"/>
          </p:cNvPicPr>
          <p:nvPr/>
        </p:nvPicPr>
        <p:blipFill>
          <a:blip r:embed="rId5" cstate="print"/>
          <a:srcRect/>
          <a:stretch>
            <a:fillRect/>
          </a:stretch>
        </p:blipFill>
        <p:spPr bwMode="auto">
          <a:xfrm>
            <a:off x="4604246" y="2060849"/>
            <a:ext cx="2248793" cy="29523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Comédie avant 1750</a:t>
            </a:r>
            <a:endParaRPr lang="cs-CZ" dirty="0"/>
          </a:p>
        </p:txBody>
      </p:sp>
      <p:sp>
        <p:nvSpPr>
          <p:cNvPr id="3" name="Zástupný symbol pro obsah 2"/>
          <p:cNvSpPr>
            <a:spLocks noGrp="1"/>
          </p:cNvSpPr>
          <p:nvPr>
            <p:ph idx="1"/>
          </p:nvPr>
        </p:nvSpPr>
        <p:spPr>
          <a:xfrm>
            <a:off x="304800" y="1554164"/>
            <a:ext cx="8686800" cy="5043188"/>
          </a:xfrm>
        </p:spPr>
        <p:txBody>
          <a:bodyPr>
            <a:normAutofit/>
          </a:bodyPr>
          <a:lstStyle/>
          <a:p>
            <a:r>
              <a:rPr lang="fr-FR" dirty="0" smtClean="0"/>
              <a:t>le comique</a:t>
            </a:r>
          </a:p>
          <a:p>
            <a:pPr lvl="1"/>
            <a:r>
              <a:rPr lang="fr-FR" dirty="0" smtClean="0"/>
              <a:t>les dialogues spirituels</a:t>
            </a:r>
          </a:p>
          <a:p>
            <a:pPr lvl="1"/>
            <a:r>
              <a:rPr lang="fr-FR" dirty="0" smtClean="0"/>
              <a:t>l’ironie &amp; la satire</a:t>
            </a:r>
          </a:p>
          <a:p>
            <a:pPr lvl="1"/>
            <a:r>
              <a:rPr lang="fr-FR" dirty="0" smtClean="0"/>
              <a:t>la sentimentalité</a:t>
            </a:r>
          </a:p>
          <a:p>
            <a:pPr lvl="1"/>
            <a:r>
              <a:rPr lang="fr-FR" dirty="0" smtClean="0"/>
              <a:t>l’analyse psychologique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Marivaux (1688-1763)</a:t>
            </a:r>
            <a:endParaRPr lang="cs-CZ" dirty="0"/>
          </a:p>
        </p:txBody>
      </p:sp>
      <p:sp>
        <p:nvSpPr>
          <p:cNvPr id="3" name="Zástupný symbol pro obsah 2"/>
          <p:cNvSpPr>
            <a:spLocks noGrp="1"/>
          </p:cNvSpPr>
          <p:nvPr>
            <p:ph idx="1"/>
          </p:nvPr>
        </p:nvSpPr>
        <p:spPr>
          <a:xfrm>
            <a:off x="304800" y="1554164"/>
            <a:ext cx="8686800" cy="4827164"/>
          </a:xfrm>
        </p:spPr>
        <p:txBody>
          <a:bodyPr>
            <a:normAutofit/>
          </a:bodyPr>
          <a:lstStyle/>
          <a:p>
            <a:r>
              <a:rPr lang="fr-FR" dirty="0" smtClean="0"/>
              <a:t>les salons</a:t>
            </a:r>
          </a:p>
          <a:p>
            <a:r>
              <a:rPr lang="fr-CA" dirty="0" smtClean="0"/>
              <a:t>la banqueroute</a:t>
            </a:r>
          </a:p>
          <a:p>
            <a:pPr lvl="1"/>
            <a:r>
              <a:rPr lang="fr-CA" dirty="0" smtClean="0"/>
              <a:t>l’écrivain professionnel</a:t>
            </a:r>
          </a:p>
          <a:p>
            <a:r>
              <a:rPr lang="fr-CA" dirty="0" smtClean="0"/>
              <a:t>les comédies en prose</a:t>
            </a:r>
          </a:p>
          <a:p>
            <a:r>
              <a:rPr lang="fr-CA" dirty="0" smtClean="0"/>
              <a:t>le marivaudage</a:t>
            </a:r>
          </a:p>
          <a:p>
            <a:pPr lvl="1"/>
            <a:r>
              <a:rPr lang="fr-CA" dirty="0" smtClean="0"/>
              <a:t>l’analyse psychologique</a:t>
            </a:r>
          </a:p>
          <a:p>
            <a:pPr lvl="1"/>
            <a:r>
              <a:rPr lang="fr-CA" dirty="0" smtClean="0"/>
              <a:t>la finesse du langage</a:t>
            </a:r>
          </a:p>
          <a:p>
            <a:pPr lvl="1"/>
            <a:endParaRPr lang="fr-CA" dirty="0" smtClean="0"/>
          </a:p>
          <a:p>
            <a:r>
              <a:rPr lang="fr-CA" i="1" dirty="0" smtClean="0"/>
              <a:t>L’Ile des Esclaves </a:t>
            </a:r>
            <a:r>
              <a:rPr lang="fr-CA" dirty="0" smtClean="0"/>
              <a:t>(1725)</a:t>
            </a:r>
          </a:p>
          <a:p>
            <a:r>
              <a:rPr lang="fr-FR" i="1" dirty="0" smtClean="0"/>
              <a:t>Le Jeu de l’Amour et du Hasard </a:t>
            </a:r>
            <a:r>
              <a:rPr lang="fr-FR" dirty="0" smtClean="0"/>
              <a:t>(1730) </a:t>
            </a:r>
          </a:p>
          <a:p>
            <a:r>
              <a:rPr lang="fr-FR" i="1" dirty="0" smtClean="0"/>
              <a:t>Les Fausses Confidences </a:t>
            </a:r>
            <a:r>
              <a:rPr lang="fr-FR" dirty="0" smtClean="0"/>
              <a:t>(1737)</a:t>
            </a:r>
          </a:p>
          <a:p>
            <a:endParaRPr lang="fr-CA" i="1" dirty="0" smtClean="0"/>
          </a:p>
          <a:p>
            <a:pPr lvl="1"/>
            <a:endParaRPr lang="fr-CA" dirty="0" smtClean="0"/>
          </a:p>
        </p:txBody>
      </p:sp>
      <p:pic>
        <p:nvPicPr>
          <p:cNvPr id="31746" name="Picture 2" descr="https://upload.wikimedia.org/wikipedia/commons/thumb/c/ce/Van_Loo_Pierre_Carlet_de_Chamblain_de_Marivaux.jpg/220px-Van_Loo_Pierre_Carlet_de_Chamblain_de_Marivaux.jpg"/>
          <p:cNvPicPr>
            <a:picLocks noChangeAspect="1" noChangeArrowheads="1"/>
          </p:cNvPicPr>
          <p:nvPr/>
        </p:nvPicPr>
        <p:blipFill>
          <a:blip r:embed="rId3" cstate="print"/>
          <a:srcRect/>
          <a:stretch>
            <a:fillRect/>
          </a:stretch>
        </p:blipFill>
        <p:spPr bwMode="auto">
          <a:xfrm>
            <a:off x="6085898" y="1412776"/>
            <a:ext cx="2741842" cy="32403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comédie au milieu du siècle</a:t>
            </a:r>
            <a:endParaRPr lang="fr-FR" dirty="0"/>
          </a:p>
        </p:txBody>
      </p:sp>
      <p:sp>
        <p:nvSpPr>
          <p:cNvPr id="3" name="Zástupný symbol pro obsah 2"/>
          <p:cNvSpPr>
            <a:spLocks noGrp="1"/>
          </p:cNvSpPr>
          <p:nvPr>
            <p:ph idx="1"/>
          </p:nvPr>
        </p:nvSpPr>
        <p:spPr/>
        <p:txBody>
          <a:bodyPr/>
          <a:lstStyle/>
          <a:p>
            <a:r>
              <a:rPr lang="fr-FR" dirty="0" smtClean="0"/>
              <a:t>la comédie larmoyante</a:t>
            </a:r>
          </a:p>
          <a:p>
            <a:pPr lvl="1"/>
            <a:r>
              <a:rPr lang="fr-FR" dirty="0" smtClean="0"/>
              <a:t>la moralisation</a:t>
            </a:r>
          </a:p>
          <a:p>
            <a:pPr lvl="1"/>
            <a:r>
              <a:rPr lang="fr-FR" dirty="0" smtClean="0"/>
              <a:t>la sensiblerie</a:t>
            </a:r>
          </a:p>
          <a:p>
            <a:pPr lvl="1"/>
            <a:r>
              <a:rPr lang="fr-CA" sz="2400" dirty="0" smtClean="0"/>
              <a:t>Nivelle de La Chaussée</a:t>
            </a:r>
          </a:p>
          <a:p>
            <a:pPr lvl="2"/>
            <a:r>
              <a:rPr lang="fr-CA" sz="2000" i="1" dirty="0" err="1" smtClean="0"/>
              <a:t>Mélanide</a:t>
            </a:r>
            <a:r>
              <a:rPr lang="fr-CA" sz="2000" dirty="0" smtClean="0"/>
              <a:t> (1741)</a:t>
            </a:r>
          </a:p>
          <a:p>
            <a:pPr lvl="2"/>
            <a:endParaRPr lang="fr-FR" dirty="0" smtClean="0"/>
          </a:p>
          <a:p>
            <a:r>
              <a:rPr lang="fr-FR" dirty="0" smtClean="0"/>
              <a:t>la comédie sérieuse</a:t>
            </a:r>
          </a:p>
          <a:p>
            <a:pPr lvl="1"/>
            <a:r>
              <a:rPr lang="fr-FR" dirty="0" smtClean="0"/>
              <a:t>Diderot</a:t>
            </a:r>
            <a:endParaRPr lang="cs-CZ" dirty="0"/>
          </a:p>
        </p:txBody>
      </p:sp>
      <p:pic>
        <p:nvPicPr>
          <p:cNvPr id="3074" name="Picture 2" descr="https://upload.wikimedia.org/wikipedia/commons/thumb/1/1f/Nivelle_de_la_Chauss%C3%A9e.jpg/220px-Nivelle_de_la_Chauss%C3%A9e.jpg"/>
          <p:cNvPicPr>
            <a:picLocks noChangeAspect="1" noChangeArrowheads="1"/>
          </p:cNvPicPr>
          <p:nvPr/>
        </p:nvPicPr>
        <p:blipFill>
          <a:blip r:embed="rId3" cstate="print"/>
          <a:srcRect/>
          <a:stretch>
            <a:fillRect/>
          </a:stretch>
        </p:blipFill>
        <p:spPr bwMode="auto">
          <a:xfrm>
            <a:off x="6156176" y="1556792"/>
            <a:ext cx="2527548" cy="30100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comédie à la fin du 18</a:t>
            </a:r>
            <a:r>
              <a:rPr lang="fr-FR" cap="none" baseline="30000" dirty="0" smtClean="0"/>
              <a:t>e</a:t>
            </a:r>
            <a:r>
              <a:rPr lang="fr-FR" dirty="0" smtClean="0"/>
              <a:t> siècle</a:t>
            </a:r>
            <a:endParaRPr lang="cs-CZ" dirty="0"/>
          </a:p>
        </p:txBody>
      </p:sp>
      <p:sp>
        <p:nvSpPr>
          <p:cNvPr id="3" name="Zástupný symbol pro obsah 2"/>
          <p:cNvSpPr>
            <a:spLocks noGrp="1"/>
          </p:cNvSpPr>
          <p:nvPr>
            <p:ph idx="1"/>
          </p:nvPr>
        </p:nvSpPr>
        <p:spPr/>
        <p:txBody>
          <a:bodyPr/>
          <a:lstStyle/>
          <a:p>
            <a:pPr>
              <a:buNone/>
            </a:pPr>
            <a:r>
              <a:rPr lang="fr-FR" dirty="0" smtClean="0"/>
              <a:t>Beaumarchais (1732-1799)</a:t>
            </a:r>
          </a:p>
          <a:p>
            <a:r>
              <a:rPr lang="fr-FR" dirty="0" smtClean="0"/>
              <a:t>la comédie d’intrigue</a:t>
            </a:r>
          </a:p>
          <a:p>
            <a:pPr lvl="1"/>
            <a:r>
              <a:rPr lang="fr-FR" dirty="0" smtClean="0"/>
              <a:t>traditionnelle</a:t>
            </a:r>
          </a:p>
          <a:p>
            <a:pPr lvl="1">
              <a:buNone/>
            </a:pPr>
            <a:r>
              <a:rPr lang="fr-FR" dirty="0" smtClean="0"/>
              <a:t>→ satirique</a:t>
            </a:r>
          </a:p>
          <a:p>
            <a:r>
              <a:rPr lang="fr-CA" i="1" dirty="0" smtClean="0"/>
              <a:t>Le Barbier de Séville </a:t>
            </a:r>
            <a:r>
              <a:rPr lang="fr-CA" dirty="0" smtClean="0"/>
              <a:t>(1775) </a:t>
            </a:r>
          </a:p>
          <a:p>
            <a:r>
              <a:rPr lang="fr-CA" i="1" dirty="0" smtClean="0"/>
              <a:t>Mariage de Figaro</a:t>
            </a:r>
            <a:r>
              <a:rPr lang="fr-CA" dirty="0" smtClean="0"/>
              <a:t> (1784)</a:t>
            </a:r>
          </a:p>
          <a:p>
            <a:pPr lvl="1"/>
            <a:r>
              <a:rPr lang="fr-CA" dirty="0" smtClean="0"/>
              <a:t>la Révolution</a:t>
            </a:r>
            <a:endParaRPr lang="cs-CZ" dirty="0"/>
          </a:p>
        </p:txBody>
      </p:sp>
      <p:pic>
        <p:nvPicPr>
          <p:cNvPr id="25602" name="Picture 2" descr="https://upload.wikimedia.org/wikipedia/commons/thumb/5/56/Jean-Marc_Nattier,_Portrait_de_Pierre-Augustin_Caron_de_Beaumarchais_(1755).jpg/220px-Jean-Marc_Nattier,_Portrait_de_Pierre-Augustin_Caron_de_Beaumarchais_(1755).jpg"/>
          <p:cNvPicPr>
            <a:picLocks noChangeAspect="1" noChangeArrowheads="1"/>
          </p:cNvPicPr>
          <p:nvPr/>
        </p:nvPicPr>
        <p:blipFill>
          <a:blip r:embed="rId3" cstate="print"/>
          <a:srcRect/>
          <a:stretch>
            <a:fillRect/>
          </a:stretch>
        </p:blipFill>
        <p:spPr bwMode="auto">
          <a:xfrm>
            <a:off x="5999144" y="1484784"/>
            <a:ext cx="2900604" cy="37444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3"/>
            <a:ext cx="8763000" cy="1222375"/>
          </a:xfrm>
        </p:spPr>
        <p:txBody>
          <a:bodyPr/>
          <a:lstStyle/>
          <a:p>
            <a:r>
              <a:rPr lang="fr-FR" noProof="0" dirty="0" smtClean="0"/>
              <a:t>L‘</a:t>
            </a:r>
            <a:r>
              <a:rPr lang="fr-FR" noProof="0" dirty="0" err="1" smtClean="0"/>
              <a:t>age</a:t>
            </a:r>
            <a:r>
              <a:rPr lang="fr-FR" noProof="0" dirty="0" smtClean="0"/>
              <a:t> des </a:t>
            </a:r>
            <a:r>
              <a:rPr lang="fr-FR" noProof="0" dirty="0" err="1" smtClean="0"/>
              <a:t>lumieres</a:t>
            </a:r>
            <a:r>
              <a:rPr lang="fr-FR" noProof="0" dirty="0" smtClean="0"/>
              <a:t> – la prose</a:t>
            </a:r>
            <a:endParaRPr lang="fr-FR" noProof="0" dirty="0"/>
          </a:p>
        </p:txBody>
      </p:sp>
      <p:sp>
        <p:nvSpPr>
          <p:cNvPr id="3" name="Subtitle 2"/>
          <p:cNvSpPr>
            <a:spLocks noGrp="1"/>
          </p:cNvSpPr>
          <p:nvPr>
            <p:ph type="subTitle" idx="1"/>
          </p:nvPr>
        </p:nvSpPr>
        <p:spPr/>
        <p:txBody>
          <a:bodyPr/>
          <a:lstStyle/>
          <a:p>
            <a:pPr>
              <a:buFont typeface="Arial" pitchFamily="34" charset="0"/>
              <a:buChar char="•"/>
            </a:pPr>
            <a:endParaRPr lang="fr-FR" noProof="0" dirty="0"/>
          </a:p>
        </p:txBody>
      </p:sp>
    </p:spTree>
    <p:extLst>
      <p:ext uri="{BB962C8B-B14F-4D97-AF65-F5344CB8AC3E}">
        <p14:creationId xmlns:p14="http://schemas.microsoft.com/office/powerpoint/2010/main" val="3841147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1529</Words>
  <Application>Microsoft Office PowerPoint</Application>
  <PresentationFormat>Předvádění na obrazovce (4:3)</PresentationFormat>
  <Paragraphs>295</Paragraphs>
  <Slides>19</Slides>
  <Notes>19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19</vt:i4>
      </vt:variant>
    </vt:vector>
  </HeadingPairs>
  <TitlesOfParts>
    <vt:vector size="25" baseType="lpstr">
      <vt:lpstr>Arial</vt:lpstr>
      <vt:lpstr>Calibri</vt:lpstr>
      <vt:lpstr>Franklin Gothic Book</vt:lpstr>
      <vt:lpstr>Franklin Gothic Medium</vt:lpstr>
      <vt:lpstr>Wingdings 2</vt:lpstr>
      <vt:lpstr>Trek</vt:lpstr>
      <vt:lpstr>L‘age des lumieres – LE THEATRE</vt:lpstr>
      <vt:lpstr>la tragédie</vt:lpstr>
      <vt:lpstr>la tragédie au milieu du siècle</vt:lpstr>
      <vt:lpstr>la Comédie avant 1750</vt:lpstr>
      <vt:lpstr>la Comédie avant 1750</vt:lpstr>
      <vt:lpstr>Marivaux (1688-1763)</vt:lpstr>
      <vt:lpstr>la comédie au milieu du siècle</vt:lpstr>
      <vt:lpstr>la comédie à la fin du 18e siècle</vt:lpstr>
      <vt:lpstr>L‘age des lumieres – la prose</vt:lpstr>
      <vt:lpstr>le roman au 18e siècle</vt:lpstr>
      <vt:lpstr>le roman au 18e siècle</vt:lpstr>
      <vt:lpstr>Alain-René Lesage (1668-1747)</vt:lpstr>
      <vt:lpstr>Marivaux (1688-1763)</vt:lpstr>
      <vt:lpstr>l’abbé Prévost (1697-1763)</vt:lpstr>
      <vt:lpstr>le roman au 18e siècle</vt:lpstr>
      <vt:lpstr>le roman à la seconde moitié du 18e siècle</vt:lpstr>
      <vt:lpstr>le roman à la seconde moitié du 18e siècle</vt:lpstr>
      <vt:lpstr>la poésie du 18e siècle</vt:lpstr>
      <vt:lpstr>André Chénier (1762-1794)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L‘age des lumieres</dc:title>
  <dc:creator>Cernikovi</dc:creator>
  <cp:lastModifiedBy>Radimská Jitka prof. PhDr. Dr.</cp:lastModifiedBy>
  <cp:revision>18</cp:revision>
  <dcterms:created xsi:type="dcterms:W3CDTF">2016-05-10T11:04:03Z</dcterms:created>
  <dcterms:modified xsi:type="dcterms:W3CDTF">2021-11-23T13:09:20Z</dcterms:modified>
</cp:coreProperties>
</file>