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0" autoAdjust="0"/>
    <p:restoredTop sz="94660"/>
  </p:normalViewPr>
  <p:slideViewPr>
    <p:cSldViewPr snapToGrid="0">
      <p:cViewPr varScale="1">
        <p:scale>
          <a:sx n="48" d="100"/>
          <a:sy n="48" d="100"/>
        </p:scale>
        <p:origin x="60" y="318"/>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08.04.2020</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a:t>
            </a:fld>
            <a:endParaRPr lang="cs-CZ"/>
          </a:p>
        </p:txBody>
      </p:sp>
    </p:spTree>
    <p:extLst>
      <p:ext uri="{BB962C8B-B14F-4D97-AF65-F5344CB8AC3E}">
        <p14:creationId xmlns:p14="http://schemas.microsoft.com/office/powerpoint/2010/main" val="41812246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08.04.2020</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08.04.2020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08.04.2020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08.04.2020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08.04.2020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08.04.2020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08.04.2020</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08.04.2020</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08.04.2020</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08.04.2020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08.04.2020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08.04.2020</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a:t>Limited </a:t>
            </a:r>
            <a:r>
              <a:rPr lang="en-US" dirty="0"/>
              <a:t>Partnership</a:t>
            </a:r>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53981B5-AA07-451B-8783-5ED938011B7A}"/>
              </a:ext>
            </a:extLst>
          </p:cNvPr>
          <p:cNvSpPr>
            <a:spLocks noGrp="1"/>
          </p:cNvSpPr>
          <p:nvPr>
            <p:ph type="title"/>
          </p:nvPr>
        </p:nvSpPr>
        <p:spPr/>
        <p:txBody>
          <a:bodyPr/>
          <a:lstStyle/>
          <a:p>
            <a:r>
              <a:rPr lang="en-US" dirty="0"/>
              <a:t>Bodies</a:t>
            </a:r>
          </a:p>
        </p:txBody>
      </p:sp>
      <p:sp>
        <p:nvSpPr>
          <p:cNvPr id="3" name="Zástupný obsah 2">
            <a:extLst>
              <a:ext uri="{FF2B5EF4-FFF2-40B4-BE49-F238E27FC236}">
                <a16:creationId xmlns:a16="http://schemas.microsoft.com/office/drawing/2014/main" id="{76C6FA58-CD99-437B-A461-3C650D18FDF0}"/>
              </a:ext>
            </a:extLst>
          </p:cNvPr>
          <p:cNvSpPr>
            <a:spLocks noGrp="1"/>
          </p:cNvSpPr>
          <p:nvPr>
            <p:ph idx="1"/>
          </p:nvPr>
        </p:nvSpPr>
        <p:spPr/>
        <p:txBody>
          <a:bodyPr/>
          <a:lstStyle/>
          <a:p>
            <a:r>
              <a:rPr lang="cs-CZ" sz="2800" dirty="0"/>
              <a:t>the</a:t>
            </a:r>
            <a:r>
              <a:rPr lang="en-GB" sz="2800" dirty="0"/>
              <a:t> statutory body </a:t>
            </a:r>
            <a:endParaRPr lang="cs-CZ" sz="2800" dirty="0"/>
          </a:p>
          <a:p>
            <a:pPr lvl="1"/>
            <a:r>
              <a:rPr lang="en-GB" sz="2400" b="1" dirty="0"/>
              <a:t>includes all </a:t>
            </a:r>
            <a:r>
              <a:rPr lang="cs-CZ" sz="2400" b="1" dirty="0"/>
              <a:t>general</a:t>
            </a:r>
            <a:r>
              <a:rPr lang="en-GB" sz="2400" b="1" dirty="0"/>
              <a:t> partners</a:t>
            </a:r>
            <a:endParaRPr lang="cs-CZ" sz="2400" b="1" dirty="0"/>
          </a:p>
          <a:p>
            <a:pPr lvl="1"/>
            <a:r>
              <a:rPr lang="en-GB" sz="2400" dirty="0"/>
              <a:t>the memorandum of association may stipulate that only some </a:t>
            </a:r>
            <a:r>
              <a:rPr lang="cs-CZ" sz="2400" dirty="0"/>
              <a:t>general</a:t>
            </a:r>
            <a:r>
              <a:rPr lang="en-GB" sz="2400" dirty="0"/>
              <a:t> partners or only one of them are the company’s statutory body</a:t>
            </a:r>
            <a:endParaRPr lang="cs-CZ" sz="2400" dirty="0"/>
          </a:p>
          <a:p>
            <a:pPr lvl="1"/>
            <a:r>
              <a:rPr lang="en-US" sz="2400" dirty="0"/>
              <a:t>Who</a:t>
            </a:r>
            <a:r>
              <a:rPr lang="cs-CZ" sz="2400" dirty="0"/>
              <a:t> </a:t>
            </a:r>
            <a:r>
              <a:rPr lang="en-GB" sz="2400" dirty="0"/>
              <a:t>cannot become a member of the statutory body</a:t>
            </a:r>
            <a:r>
              <a:rPr lang="cs-CZ" sz="2400" dirty="0"/>
              <a:t>?</a:t>
            </a:r>
          </a:p>
          <a:p>
            <a:pPr lvl="2"/>
            <a:r>
              <a:rPr lang="cs-CZ" sz="2000" dirty="0"/>
              <a:t>a general</a:t>
            </a:r>
            <a:r>
              <a:rPr lang="en-GB" sz="2000" dirty="0"/>
              <a:t> partner who does not possess integrity within the meaning of the Trade Licensing Act  </a:t>
            </a:r>
            <a:endParaRPr lang="cs-CZ" sz="2000" dirty="0"/>
          </a:p>
          <a:p>
            <a:pPr lvl="2"/>
            <a:r>
              <a:rPr lang="en-GB" sz="2000" dirty="0"/>
              <a:t>a </a:t>
            </a:r>
            <a:r>
              <a:rPr lang="cs-CZ" sz="2000" dirty="0"/>
              <a:t>limited</a:t>
            </a:r>
            <a:r>
              <a:rPr lang="en-GB" sz="2000" dirty="0"/>
              <a:t> partner who is subject to an obstacle to carrying out a trade </a:t>
            </a:r>
            <a:endParaRPr lang="cs-CZ" sz="2000" dirty="0"/>
          </a:p>
          <a:p>
            <a:pPr lvl="1"/>
            <a:r>
              <a:rPr lang="cs-CZ" sz="2400" dirty="0"/>
              <a:t>t</a:t>
            </a:r>
            <a:r>
              <a:rPr lang="en-GB" sz="2400" dirty="0"/>
              <a:t>he </a:t>
            </a:r>
            <a:r>
              <a:rPr lang="cs-CZ" sz="2400" dirty="0"/>
              <a:t>general</a:t>
            </a:r>
            <a:r>
              <a:rPr lang="en-GB" sz="2400" dirty="0"/>
              <a:t> partner may be recalled from the statutory body by decision of all members</a:t>
            </a:r>
            <a:endParaRPr lang="cs-CZ" sz="2400" dirty="0"/>
          </a:p>
          <a:p>
            <a:pPr lvl="1"/>
            <a:r>
              <a:rPr lang="cs-CZ" sz="2400" dirty="0"/>
              <a:t>general</a:t>
            </a:r>
            <a:r>
              <a:rPr lang="en-GB" sz="2400" dirty="0"/>
              <a:t> partners are authorised </a:t>
            </a:r>
            <a:endParaRPr lang="cs-CZ" sz="2400" dirty="0"/>
          </a:p>
          <a:p>
            <a:pPr lvl="2"/>
            <a:r>
              <a:rPr lang="en-GB" sz="2000" dirty="0"/>
              <a:t>to act in the name of the company vis-a-vis third parties</a:t>
            </a:r>
            <a:endParaRPr lang="cs-CZ" sz="2000" dirty="0"/>
          </a:p>
          <a:p>
            <a:pPr lvl="2"/>
            <a:r>
              <a:rPr lang="en-GB" sz="2000" dirty="0"/>
              <a:t>to take care of the company's business management</a:t>
            </a:r>
            <a:endParaRPr lang="en-US" sz="2000" dirty="0"/>
          </a:p>
          <a:p>
            <a:endParaRPr lang="en-US" dirty="0"/>
          </a:p>
        </p:txBody>
      </p:sp>
      <p:sp>
        <p:nvSpPr>
          <p:cNvPr id="4" name="Zástupný symbol pro datum 3">
            <a:extLst>
              <a:ext uri="{FF2B5EF4-FFF2-40B4-BE49-F238E27FC236}">
                <a16:creationId xmlns:a16="http://schemas.microsoft.com/office/drawing/2014/main" id="{32CB2AA9-8454-4CE0-BE54-70ED231DB25F}"/>
              </a:ext>
            </a:extLst>
          </p:cNvPr>
          <p:cNvSpPr>
            <a:spLocks noGrp="1"/>
          </p:cNvSpPr>
          <p:nvPr>
            <p:ph type="dt" sz="half" idx="10"/>
          </p:nvPr>
        </p:nvSpPr>
        <p:spPr/>
        <p:txBody>
          <a:bodyPr/>
          <a:lstStyle/>
          <a:p>
            <a:pPr>
              <a:defRPr/>
            </a:pPr>
            <a:fld id="{8863D660-356F-4B7B-9477-B5CEBBE7ED6F}" type="datetime1">
              <a:rPr lang="cs-CZ" smtClean="0"/>
              <a:t>08.04.2020</a:t>
            </a:fld>
            <a:endParaRPr lang="cs-CZ"/>
          </a:p>
        </p:txBody>
      </p:sp>
      <p:sp>
        <p:nvSpPr>
          <p:cNvPr id="5" name="Zástupný symbol pro číslo snímku 4">
            <a:extLst>
              <a:ext uri="{FF2B5EF4-FFF2-40B4-BE49-F238E27FC236}">
                <a16:creationId xmlns:a16="http://schemas.microsoft.com/office/drawing/2014/main" id="{74030ECC-A54E-40FF-ACEF-3D24755A7088}"/>
              </a:ext>
            </a:extLst>
          </p:cNvPr>
          <p:cNvSpPr>
            <a:spLocks noGrp="1"/>
          </p:cNvSpPr>
          <p:nvPr>
            <p:ph type="sldNum" sz="quarter" idx="12"/>
          </p:nvPr>
        </p:nvSpPr>
        <p:spPr/>
        <p:txBody>
          <a:bodyPr/>
          <a:lstStyle/>
          <a:p>
            <a:pPr>
              <a:defRPr/>
            </a:pPr>
            <a:fld id="{005B7347-35A8-416A-A6BF-14F7C64C136A}" type="slidenum">
              <a:rPr lang="cs-CZ" smtClean="0"/>
              <a:pPr>
                <a:defRPr/>
              </a:pPr>
              <a:t>10</a:t>
            </a:fld>
            <a:endParaRPr lang="cs-CZ" dirty="0"/>
          </a:p>
        </p:txBody>
      </p:sp>
    </p:spTree>
    <p:extLst>
      <p:ext uri="{BB962C8B-B14F-4D97-AF65-F5344CB8AC3E}">
        <p14:creationId xmlns:p14="http://schemas.microsoft.com/office/powerpoint/2010/main" val="36604089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CF0AC1-EF51-40B3-9FB1-F93AD973CE2E}"/>
              </a:ext>
            </a:extLst>
          </p:cNvPr>
          <p:cNvSpPr>
            <a:spLocks noGrp="1"/>
          </p:cNvSpPr>
          <p:nvPr>
            <p:ph type="title"/>
          </p:nvPr>
        </p:nvSpPr>
        <p:spPr>
          <a:xfrm>
            <a:off x="2521974" y="180231"/>
            <a:ext cx="7636439" cy="662917"/>
          </a:xfrm>
        </p:spPr>
        <p:txBody>
          <a:bodyPr/>
          <a:lstStyle/>
          <a:p>
            <a:r>
              <a:rPr lang="en-US" dirty="0"/>
              <a:t>Bodies</a:t>
            </a:r>
          </a:p>
        </p:txBody>
      </p:sp>
      <p:sp>
        <p:nvSpPr>
          <p:cNvPr id="3" name="Zástupný obsah 2">
            <a:extLst>
              <a:ext uri="{FF2B5EF4-FFF2-40B4-BE49-F238E27FC236}">
                <a16:creationId xmlns:a16="http://schemas.microsoft.com/office/drawing/2014/main" id="{201A3FBC-0F8F-4F80-9DC8-A92499381FEF}"/>
              </a:ext>
            </a:extLst>
          </p:cNvPr>
          <p:cNvSpPr>
            <a:spLocks noGrp="1"/>
          </p:cNvSpPr>
          <p:nvPr>
            <p:ph idx="1"/>
          </p:nvPr>
        </p:nvSpPr>
        <p:spPr/>
        <p:txBody>
          <a:bodyPr/>
          <a:lstStyle/>
          <a:p>
            <a:r>
              <a:rPr lang="cs-CZ" dirty="0"/>
              <a:t>the</a:t>
            </a:r>
            <a:r>
              <a:rPr lang="en-GB" dirty="0"/>
              <a:t> supreme body </a:t>
            </a:r>
            <a:endParaRPr lang="cs-CZ" dirty="0"/>
          </a:p>
          <a:p>
            <a:pPr lvl="1"/>
            <a:r>
              <a:rPr lang="en-GB" b="1" dirty="0"/>
              <a:t>is formed by all its members</a:t>
            </a:r>
            <a:endParaRPr lang="cs-CZ" b="1" dirty="0"/>
          </a:p>
          <a:p>
            <a:pPr lvl="1"/>
            <a:r>
              <a:rPr lang="en-GB" dirty="0"/>
              <a:t>decide on matters that do not fall under the scope of the statutory body</a:t>
            </a:r>
            <a:endParaRPr lang="cs-CZ" dirty="0"/>
          </a:p>
          <a:p>
            <a:pPr lvl="1"/>
            <a:r>
              <a:rPr lang="cs-CZ" dirty="0"/>
              <a:t>general</a:t>
            </a:r>
            <a:r>
              <a:rPr lang="en-GB" dirty="0"/>
              <a:t> partners and </a:t>
            </a:r>
            <a:r>
              <a:rPr lang="cs-CZ" dirty="0"/>
              <a:t>limited</a:t>
            </a:r>
            <a:r>
              <a:rPr lang="en-GB" dirty="0"/>
              <a:t> partners casting their votes separately</a:t>
            </a:r>
            <a:endParaRPr lang="cs-CZ" dirty="0"/>
          </a:p>
          <a:p>
            <a:pPr lvl="1"/>
            <a:r>
              <a:rPr lang="en-GB" dirty="0"/>
              <a:t>the memorandum of association may regulate decisions taken by a majority vote</a:t>
            </a:r>
            <a:endParaRPr lang="cs-CZ" dirty="0"/>
          </a:p>
          <a:p>
            <a:pPr lvl="1"/>
            <a:r>
              <a:rPr lang="en-US" dirty="0"/>
              <a:t>unless</a:t>
            </a:r>
            <a:r>
              <a:rPr lang="en-GB" dirty="0"/>
              <a:t> otherwise provided in the memorandum of association, each partner has one vote</a:t>
            </a:r>
            <a:endParaRPr lang="cs-CZ" dirty="0"/>
          </a:p>
          <a:p>
            <a:pPr lvl="2"/>
            <a:r>
              <a:rPr lang="cs-CZ" dirty="0"/>
              <a:t>i</a:t>
            </a:r>
            <a:r>
              <a:rPr lang="en-GB" dirty="0"/>
              <a:t>f the memorandum of association grants more than one vote to certain members, this must be justified, for example, with reference to the amount of their contributions</a:t>
            </a:r>
            <a:endParaRPr lang="en-US" dirty="0"/>
          </a:p>
          <a:p>
            <a:pPr lvl="2"/>
            <a:endParaRPr lang="en-US" dirty="0"/>
          </a:p>
          <a:p>
            <a:pPr lvl="1"/>
            <a:endParaRPr lang="en-US" dirty="0"/>
          </a:p>
        </p:txBody>
      </p:sp>
      <p:sp>
        <p:nvSpPr>
          <p:cNvPr id="4" name="Zástupný symbol pro datum 3">
            <a:extLst>
              <a:ext uri="{FF2B5EF4-FFF2-40B4-BE49-F238E27FC236}">
                <a16:creationId xmlns:a16="http://schemas.microsoft.com/office/drawing/2014/main" id="{94BF69D6-4567-406D-8F77-2F5E39D69B11}"/>
              </a:ext>
            </a:extLst>
          </p:cNvPr>
          <p:cNvSpPr>
            <a:spLocks noGrp="1"/>
          </p:cNvSpPr>
          <p:nvPr>
            <p:ph type="dt" sz="half" idx="10"/>
          </p:nvPr>
        </p:nvSpPr>
        <p:spPr/>
        <p:txBody>
          <a:bodyPr/>
          <a:lstStyle/>
          <a:p>
            <a:pPr>
              <a:defRPr/>
            </a:pPr>
            <a:fld id="{8863D660-356F-4B7B-9477-B5CEBBE7ED6F}" type="datetime1">
              <a:rPr lang="cs-CZ" smtClean="0"/>
              <a:t>08.04.2020</a:t>
            </a:fld>
            <a:endParaRPr lang="cs-CZ"/>
          </a:p>
        </p:txBody>
      </p:sp>
      <p:sp>
        <p:nvSpPr>
          <p:cNvPr id="5" name="Zástupný symbol pro číslo snímku 4">
            <a:extLst>
              <a:ext uri="{FF2B5EF4-FFF2-40B4-BE49-F238E27FC236}">
                <a16:creationId xmlns:a16="http://schemas.microsoft.com/office/drawing/2014/main" id="{0D2D99B5-531A-4987-924A-5EB3ECD51493}"/>
              </a:ext>
            </a:extLst>
          </p:cNvPr>
          <p:cNvSpPr>
            <a:spLocks noGrp="1"/>
          </p:cNvSpPr>
          <p:nvPr>
            <p:ph type="sldNum" sz="quarter" idx="12"/>
          </p:nvPr>
        </p:nvSpPr>
        <p:spPr/>
        <p:txBody>
          <a:bodyPr/>
          <a:lstStyle/>
          <a:p>
            <a:pPr>
              <a:defRPr/>
            </a:pPr>
            <a:fld id="{005B7347-35A8-416A-A6BF-14F7C64C136A}" type="slidenum">
              <a:rPr lang="cs-CZ" smtClean="0"/>
              <a:pPr>
                <a:defRPr/>
              </a:pPr>
              <a:t>11</a:t>
            </a:fld>
            <a:endParaRPr lang="cs-CZ"/>
          </a:p>
        </p:txBody>
      </p:sp>
    </p:spTree>
    <p:extLst>
      <p:ext uri="{BB962C8B-B14F-4D97-AF65-F5344CB8AC3E}">
        <p14:creationId xmlns:p14="http://schemas.microsoft.com/office/powerpoint/2010/main" val="354607825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B7EE19B-33B9-43B6-A1CA-691ED60B2910}"/>
              </a:ext>
            </a:extLst>
          </p:cNvPr>
          <p:cNvSpPr>
            <a:spLocks noGrp="1"/>
          </p:cNvSpPr>
          <p:nvPr>
            <p:ph type="title"/>
          </p:nvPr>
        </p:nvSpPr>
        <p:spPr/>
        <p:txBody>
          <a:bodyPr/>
          <a:lstStyle/>
          <a:p>
            <a:r>
              <a:rPr lang="en-US" dirty="0"/>
              <a:t>Profit Share and Share in Loss</a:t>
            </a:r>
          </a:p>
        </p:txBody>
      </p:sp>
      <p:sp>
        <p:nvSpPr>
          <p:cNvPr id="3" name="Zástupný obsah 2">
            <a:extLst>
              <a:ext uri="{FF2B5EF4-FFF2-40B4-BE49-F238E27FC236}">
                <a16:creationId xmlns:a16="http://schemas.microsoft.com/office/drawing/2014/main" id="{DB55D317-6A5C-48EF-AC17-AA7786C6294B}"/>
              </a:ext>
            </a:extLst>
          </p:cNvPr>
          <p:cNvSpPr>
            <a:spLocks noGrp="1"/>
          </p:cNvSpPr>
          <p:nvPr>
            <p:ph idx="1"/>
          </p:nvPr>
        </p:nvSpPr>
        <p:spPr/>
        <p:txBody>
          <a:bodyPr/>
          <a:lstStyle/>
          <a:p>
            <a:r>
              <a:rPr lang="en-GB" sz="2800" dirty="0"/>
              <a:t>shall be apportioned so that </a:t>
            </a:r>
            <a:r>
              <a:rPr lang="en-GB" sz="2800" b="1" dirty="0"/>
              <a:t>one half goes to the </a:t>
            </a:r>
            <a:r>
              <a:rPr lang="cs-CZ" sz="2800" b="1" dirty="0"/>
              <a:t>general</a:t>
            </a:r>
            <a:r>
              <a:rPr lang="en-GB" sz="2800" b="1" dirty="0"/>
              <a:t> partners and the other to the company</a:t>
            </a:r>
            <a:endParaRPr lang="cs-CZ" sz="2800" b="1" dirty="0"/>
          </a:p>
          <a:p>
            <a:pPr lvl="1"/>
            <a:r>
              <a:rPr lang="en-US" b="1" dirty="0"/>
              <a:t>unless</a:t>
            </a:r>
            <a:r>
              <a:rPr lang="cs-CZ" b="1" dirty="0"/>
              <a:t> </a:t>
            </a:r>
            <a:r>
              <a:rPr lang="en-US" b="1" dirty="0"/>
              <a:t>otherwise stipulated in the memorandum of association</a:t>
            </a:r>
            <a:endParaRPr lang="cs-CZ" b="1" dirty="0"/>
          </a:p>
          <a:p>
            <a:r>
              <a:rPr lang="cs-CZ" dirty="0"/>
              <a:t>the</a:t>
            </a:r>
            <a:r>
              <a:rPr lang="en-GB" dirty="0"/>
              <a:t> </a:t>
            </a:r>
            <a:r>
              <a:rPr lang="cs-CZ" dirty="0"/>
              <a:t>general</a:t>
            </a:r>
            <a:r>
              <a:rPr lang="en-GB" dirty="0"/>
              <a:t> partners</a:t>
            </a:r>
            <a:endParaRPr lang="cs-CZ" dirty="0"/>
          </a:p>
          <a:p>
            <a:pPr lvl="1"/>
            <a:r>
              <a:rPr lang="en-GB" dirty="0"/>
              <a:t>will share the profit/loss equally</a:t>
            </a:r>
            <a:endParaRPr lang="cs-CZ" dirty="0"/>
          </a:p>
          <a:p>
            <a:pPr lvl="1"/>
            <a:r>
              <a:rPr lang="en-GB" dirty="0"/>
              <a:t>is entitled to a profit share equivalent to 25% of the amount at which they have fulfilled their contribution obligation, where relevant</a:t>
            </a:r>
            <a:endParaRPr lang="cs-CZ" dirty="0"/>
          </a:p>
          <a:p>
            <a:pPr lvl="1"/>
            <a:r>
              <a:rPr lang="en-GB" dirty="0"/>
              <a:t>has the right to a profit share equivalent to the cost of any valued work or services they are obliged to render without fulfilling their contribution obligation</a:t>
            </a:r>
            <a:endParaRPr lang="en-US" dirty="0"/>
          </a:p>
          <a:p>
            <a:pPr marL="0" indent="0">
              <a:buNone/>
            </a:pPr>
            <a:endParaRPr lang="en-US" dirty="0"/>
          </a:p>
        </p:txBody>
      </p:sp>
      <p:sp>
        <p:nvSpPr>
          <p:cNvPr id="4" name="Zástupný symbol pro datum 3">
            <a:extLst>
              <a:ext uri="{FF2B5EF4-FFF2-40B4-BE49-F238E27FC236}">
                <a16:creationId xmlns:a16="http://schemas.microsoft.com/office/drawing/2014/main" id="{D44607B6-62A3-40C2-B1F2-8160958373BF}"/>
              </a:ext>
            </a:extLst>
          </p:cNvPr>
          <p:cNvSpPr>
            <a:spLocks noGrp="1"/>
          </p:cNvSpPr>
          <p:nvPr>
            <p:ph type="dt" sz="half" idx="10"/>
          </p:nvPr>
        </p:nvSpPr>
        <p:spPr/>
        <p:txBody>
          <a:bodyPr/>
          <a:lstStyle/>
          <a:p>
            <a:pPr>
              <a:defRPr/>
            </a:pPr>
            <a:fld id="{8863D660-356F-4B7B-9477-B5CEBBE7ED6F}" type="datetime1">
              <a:rPr lang="cs-CZ" smtClean="0"/>
              <a:t>08.04.2020</a:t>
            </a:fld>
            <a:endParaRPr lang="cs-CZ"/>
          </a:p>
        </p:txBody>
      </p:sp>
      <p:sp>
        <p:nvSpPr>
          <p:cNvPr id="5" name="Zástupný symbol pro číslo snímku 4">
            <a:extLst>
              <a:ext uri="{FF2B5EF4-FFF2-40B4-BE49-F238E27FC236}">
                <a16:creationId xmlns:a16="http://schemas.microsoft.com/office/drawing/2014/main" id="{897396FD-03CA-490A-94B3-C53E7F3E96DA}"/>
              </a:ext>
            </a:extLst>
          </p:cNvPr>
          <p:cNvSpPr>
            <a:spLocks noGrp="1"/>
          </p:cNvSpPr>
          <p:nvPr>
            <p:ph type="sldNum" sz="quarter" idx="12"/>
          </p:nvPr>
        </p:nvSpPr>
        <p:spPr/>
        <p:txBody>
          <a:bodyPr/>
          <a:lstStyle/>
          <a:p>
            <a:pPr>
              <a:defRPr/>
            </a:pPr>
            <a:fld id="{005B7347-35A8-416A-A6BF-14F7C64C136A}" type="slidenum">
              <a:rPr lang="cs-CZ" smtClean="0"/>
              <a:pPr>
                <a:defRPr/>
              </a:pPr>
              <a:t>12</a:t>
            </a:fld>
            <a:endParaRPr lang="cs-CZ"/>
          </a:p>
        </p:txBody>
      </p:sp>
    </p:spTree>
    <p:extLst>
      <p:ext uri="{BB962C8B-B14F-4D97-AF65-F5344CB8AC3E}">
        <p14:creationId xmlns:p14="http://schemas.microsoft.com/office/powerpoint/2010/main" val="30096392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0776C6-2B4F-4A5C-96A6-14702B77580A}"/>
              </a:ext>
            </a:extLst>
          </p:cNvPr>
          <p:cNvSpPr>
            <a:spLocks noGrp="1"/>
          </p:cNvSpPr>
          <p:nvPr>
            <p:ph type="title"/>
          </p:nvPr>
        </p:nvSpPr>
        <p:spPr/>
        <p:txBody>
          <a:bodyPr/>
          <a:lstStyle/>
          <a:p>
            <a:r>
              <a:rPr lang="en-US" dirty="0"/>
              <a:t>Profit Share and Share in Loss</a:t>
            </a:r>
          </a:p>
        </p:txBody>
      </p:sp>
      <p:sp>
        <p:nvSpPr>
          <p:cNvPr id="3" name="Zástupný obsah 2">
            <a:extLst>
              <a:ext uri="{FF2B5EF4-FFF2-40B4-BE49-F238E27FC236}">
                <a16:creationId xmlns:a16="http://schemas.microsoft.com/office/drawing/2014/main" id="{0A8379C3-B38E-4AB6-BEC3-10FB88FA52BE}"/>
              </a:ext>
            </a:extLst>
          </p:cNvPr>
          <p:cNvSpPr>
            <a:spLocks noGrp="1"/>
          </p:cNvSpPr>
          <p:nvPr>
            <p:ph idx="1"/>
          </p:nvPr>
        </p:nvSpPr>
        <p:spPr/>
        <p:txBody>
          <a:bodyPr/>
          <a:lstStyle/>
          <a:p>
            <a:r>
              <a:rPr lang="en-GB" sz="2800" dirty="0"/>
              <a:t>the </a:t>
            </a:r>
            <a:r>
              <a:rPr lang="cs-CZ" sz="2800" dirty="0"/>
              <a:t>limited</a:t>
            </a:r>
            <a:r>
              <a:rPr lang="en-GB" sz="2800" dirty="0"/>
              <a:t> partners</a:t>
            </a:r>
            <a:endParaRPr lang="cs-CZ" sz="2800" dirty="0"/>
          </a:p>
          <a:p>
            <a:pPr lvl="1"/>
            <a:r>
              <a:rPr lang="cs-CZ" sz="2400" dirty="0"/>
              <a:t>t</a:t>
            </a:r>
            <a:r>
              <a:rPr lang="en-GB" sz="2400" dirty="0"/>
              <a:t>he portion of the profit that pertains to the company is generally distributed in proportion to their respective business shares</a:t>
            </a:r>
            <a:endParaRPr lang="cs-CZ" sz="2400" dirty="0"/>
          </a:p>
          <a:p>
            <a:pPr lvl="1"/>
            <a:r>
              <a:rPr lang="en-GB" sz="2400" dirty="0"/>
              <a:t>do not share in losses</a:t>
            </a:r>
            <a:endParaRPr lang="cs-CZ" sz="2400" dirty="0"/>
          </a:p>
          <a:p>
            <a:pPr lvl="1"/>
            <a:r>
              <a:rPr lang="en-GB" sz="2400" dirty="0"/>
              <a:t>where a limited liability amount has been agreed, it will have an affect on the profit and loss distribution among individual partners</a:t>
            </a:r>
            <a:endParaRPr lang="cs-CZ" sz="2400" dirty="0"/>
          </a:p>
          <a:p>
            <a:pPr lvl="2"/>
            <a:r>
              <a:rPr lang="en-GB" dirty="0"/>
              <a:t>the portion of the profit that pertains to the company will then be distributed among the </a:t>
            </a:r>
            <a:r>
              <a:rPr lang="cs-CZ" dirty="0"/>
              <a:t>limited</a:t>
            </a:r>
            <a:r>
              <a:rPr lang="en-GB" dirty="0"/>
              <a:t> partners in proportion to their business shares and limited liability amounts</a:t>
            </a:r>
            <a:endParaRPr lang="cs-CZ" dirty="0"/>
          </a:p>
          <a:p>
            <a:pPr lvl="2"/>
            <a:r>
              <a:rPr lang="en-GB" dirty="0"/>
              <a:t>the higher the limited liability amount of a specific </a:t>
            </a:r>
            <a:r>
              <a:rPr lang="cs-CZ" dirty="0"/>
              <a:t>limited </a:t>
            </a:r>
            <a:r>
              <a:rPr lang="en-GB" dirty="0"/>
              <a:t>partner, the higher their profit share</a:t>
            </a:r>
            <a:endParaRPr lang="cs-CZ" dirty="0"/>
          </a:p>
          <a:p>
            <a:pPr lvl="2"/>
            <a:r>
              <a:rPr lang="cs-CZ" dirty="0"/>
              <a:t>any</a:t>
            </a:r>
            <a:r>
              <a:rPr lang="en-GB" dirty="0"/>
              <a:t> loss shall be covered by the </a:t>
            </a:r>
            <a:r>
              <a:rPr lang="cs-CZ" dirty="0"/>
              <a:t>limited</a:t>
            </a:r>
            <a:r>
              <a:rPr lang="en-GB" dirty="0"/>
              <a:t> partner along with other members in proportion to their business share, yet only up to their limited liability amount</a:t>
            </a:r>
            <a:endParaRPr lang="en-US" dirty="0"/>
          </a:p>
          <a:p>
            <a:pPr lvl="2"/>
            <a:endParaRPr lang="en-US" dirty="0"/>
          </a:p>
        </p:txBody>
      </p:sp>
      <p:sp>
        <p:nvSpPr>
          <p:cNvPr id="4" name="Zástupný symbol pro datum 3">
            <a:extLst>
              <a:ext uri="{FF2B5EF4-FFF2-40B4-BE49-F238E27FC236}">
                <a16:creationId xmlns:a16="http://schemas.microsoft.com/office/drawing/2014/main" id="{C6EAE2D8-908E-48F4-B366-F89D5105B000}"/>
              </a:ext>
            </a:extLst>
          </p:cNvPr>
          <p:cNvSpPr>
            <a:spLocks noGrp="1"/>
          </p:cNvSpPr>
          <p:nvPr>
            <p:ph type="dt" sz="half" idx="10"/>
          </p:nvPr>
        </p:nvSpPr>
        <p:spPr/>
        <p:txBody>
          <a:bodyPr/>
          <a:lstStyle/>
          <a:p>
            <a:pPr>
              <a:defRPr/>
            </a:pPr>
            <a:fld id="{8863D660-356F-4B7B-9477-B5CEBBE7ED6F}" type="datetime1">
              <a:rPr lang="cs-CZ" smtClean="0"/>
              <a:t>08.04.2020</a:t>
            </a:fld>
            <a:endParaRPr lang="cs-CZ" dirty="0"/>
          </a:p>
        </p:txBody>
      </p:sp>
      <p:sp>
        <p:nvSpPr>
          <p:cNvPr id="5" name="Zástupný symbol pro číslo snímku 4">
            <a:extLst>
              <a:ext uri="{FF2B5EF4-FFF2-40B4-BE49-F238E27FC236}">
                <a16:creationId xmlns:a16="http://schemas.microsoft.com/office/drawing/2014/main" id="{64218AB4-3C31-4243-B482-989CA778CC7D}"/>
              </a:ext>
            </a:extLst>
          </p:cNvPr>
          <p:cNvSpPr>
            <a:spLocks noGrp="1"/>
          </p:cNvSpPr>
          <p:nvPr>
            <p:ph type="sldNum" sz="quarter" idx="12"/>
          </p:nvPr>
        </p:nvSpPr>
        <p:spPr/>
        <p:txBody>
          <a:bodyPr/>
          <a:lstStyle/>
          <a:p>
            <a:pPr>
              <a:defRPr/>
            </a:pPr>
            <a:fld id="{005B7347-35A8-416A-A6BF-14F7C64C136A}" type="slidenum">
              <a:rPr lang="cs-CZ" smtClean="0"/>
              <a:pPr>
                <a:defRPr/>
              </a:pPr>
              <a:t>13</a:t>
            </a:fld>
            <a:endParaRPr lang="cs-CZ"/>
          </a:p>
        </p:txBody>
      </p:sp>
    </p:spTree>
    <p:extLst>
      <p:ext uri="{BB962C8B-B14F-4D97-AF65-F5344CB8AC3E}">
        <p14:creationId xmlns:p14="http://schemas.microsoft.com/office/powerpoint/2010/main" val="373256418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A74C3C-E29A-4B64-B9CF-2FCF08192C2B}"/>
              </a:ext>
            </a:extLst>
          </p:cNvPr>
          <p:cNvSpPr>
            <a:spLocks noGrp="1"/>
          </p:cNvSpPr>
          <p:nvPr>
            <p:ph type="title"/>
          </p:nvPr>
        </p:nvSpPr>
        <p:spPr/>
        <p:txBody>
          <a:bodyPr/>
          <a:lstStyle/>
          <a:p>
            <a:r>
              <a:rPr lang="en-US" dirty="0"/>
              <a:t>Specific Points of Focus in Dissolving a Limited Partnership</a:t>
            </a:r>
          </a:p>
        </p:txBody>
      </p:sp>
      <p:sp>
        <p:nvSpPr>
          <p:cNvPr id="3" name="Zástupný obsah 2">
            <a:extLst>
              <a:ext uri="{FF2B5EF4-FFF2-40B4-BE49-F238E27FC236}">
                <a16:creationId xmlns:a16="http://schemas.microsoft.com/office/drawing/2014/main" id="{64EAEB48-1443-4ADE-B0E2-5D70DD59A5E3}"/>
              </a:ext>
            </a:extLst>
          </p:cNvPr>
          <p:cNvSpPr>
            <a:spLocks noGrp="1"/>
          </p:cNvSpPr>
          <p:nvPr>
            <p:ph idx="1"/>
          </p:nvPr>
        </p:nvSpPr>
        <p:spPr/>
        <p:txBody>
          <a:bodyPr/>
          <a:lstStyle/>
          <a:p>
            <a:r>
              <a:rPr lang="cs-CZ" sz="2800" dirty="0"/>
              <a:t>t</a:t>
            </a:r>
            <a:r>
              <a:rPr lang="en-GB" sz="2800" dirty="0"/>
              <a:t>he company is dissolved if the </a:t>
            </a:r>
            <a:r>
              <a:rPr lang="cs-CZ" sz="2800" dirty="0"/>
              <a:t>general</a:t>
            </a:r>
            <a:r>
              <a:rPr lang="en-GB" sz="2800" dirty="0"/>
              <a:t> partner's interest in the company is terminated for reasons</a:t>
            </a:r>
            <a:endParaRPr lang="cs-CZ" sz="2800" dirty="0"/>
          </a:p>
          <a:p>
            <a:pPr lvl="1"/>
            <a:r>
              <a:rPr lang="en-GB" sz="2400" dirty="0"/>
              <a:t>foreseen by law </a:t>
            </a:r>
            <a:endParaRPr lang="cs-CZ" sz="2400" dirty="0"/>
          </a:p>
          <a:p>
            <a:pPr lvl="1"/>
            <a:r>
              <a:rPr lang="en-GB" sz="2400" dirty="0"/>
              <a:t>specified in the memorandum of association</a:t>
            </a:r>
            <a:endParaRPr lang="cs-CZ" sz="2400" dirty="0"/>
          </a:p>
          <a:p>
            <a:r>
              <a:rPr lang="en-GB" sz="2800" dirty="0"/>
              <a:t>the law gives the members an option to decide, by amending the memorandum of association, </a:t>
            </a:r>
            <a:r>
              <a:rPr lang="en-GB" dirty="0"/>
              <a:t>that</a:t>
            </a:r>
            <a:endParaRPr lang="cs-CZ" dirty="0"/>
          </a:p>
          <a:p>
            <a:pPr lvl="1"/>
            <a:r>
              <a:rPr lang="en-GB" sz="2400" dirty="0"/>
              <a:t>the company will continue to exist even if the interest of the </a:t>
            </a:r>
            <a:r>
              <a:rPr lang="cs-CZ" sz="2400" dirty="0"/>
              <a:t>general</a:t>
            </a:r>
            <a:r>
              <a:rPr lang="en-GB" sz="2400" dirty="0"/>
              <a:t> partner in the company has been terminated</a:t>
            </a:r>
            <a:endParaRPr lang="cs-CZ" sz="2400" dirty="0"/>
          </a:p>
          <a:p>
            <a:pPr lvl="1"/>
            <a:r>
              <a:rPr lang="cs-CZ" sz="2400" dirty="0"/>
              <a:t>t</a:t>
            </a:r>
            <a:r>
              <a:rPr lang="en-GB" sz="2400" dirty="0"/>
              <a:t>he agreement </a:t>
            </a:r>
            <a:endParaRPr lang="cs-CZ" sz="2400" dirty="0"/>
          </a:p>
          <a:p>
            <a:pPr lvl="2"/>
            <a:r>
              <a:rPr lang="en-GB" sz="2000" dirty="0"/>
              <a:t>must be reached by the time the final report on the liquidation process is submitted by the liquidator </a:t>
            </a:r>
            <a:endParaRPr lang="cs-CZ" sz="2000" dirty="0"/>
          </a:p>
          <a:p>
            <a:pPr lvl="2"/>
            <a:r>
              <a:rPr lang="en-GB" sz="2000" dirty="0"/>
              <a:t>may also be included in the memorandum of association in advance</a:t>
            </a:r>
            <a:endParaRPr lang="en-US" sz="2000" dirty="0"/>
          </a:p>
          <a:p>
            <a:r>
              <a:rPr lang="cs-CZ" sz="2800" dirty="0"/>
              <a:t>a</a:t>
            </a:r>
            <a:r>
              <a:rPr lang="en-GB" sz="2800" dirty="0"/>
              <a:t>n limited partnership may also be dissolved </a:t>
            </a:r>
            <a:endParaRPr lang="cs-CZ" sz="2800" dirty="0"/>
          </a:p>
          <a:p>
            <a:pPr lvl="1"/>
            <a:r>
              <a:rPr lang="en-GB" sz="2400" dirty="0"/>
              <a:t>by a court decision if the set statutory reasons apply</a:t>
            </a:r>
            <a:endParaRPr lang="cs-CZ" sz="2400" dirty="0"/>
          </a:p>
          <a:p>
            <a:endParaRPr lang="en-US" dirty="0"/>
          </a:p>
        </p:txBody>
      </p:sp>
      <p:sp>
        <p:nvSpPr>
          <p:cNvPr id="4" name="Zástupný symbol pro datum 3">
            <a:extLst>
              <a:ext uri="{FF2B5EF4-FFF2-40B4-BE49-F238E27FC236}">
                <a16:creationId xmlns:a16="http://schemas.microsoft.com/office/drawing/2014/main" id="{A146F2AF-9E4C-4D11-B103-4EA3A9C16B95}"/>
              </a:ext>
            </a:extLst>
          </p:cNvPr>
          <p:cNvSpPr>
            <a:spLocks noGrp="1"/>
          </p:cNvSpPr>
          <p:nvPr>
            <p:ph type="dt" sz="half" idx="10"/>
          </p:nvPr>
        </p:nvSpPr>
        <p:spPr/>
        <p:txBody>
          <a:bodyPr/>
          <a:lstStyle/>
          <a:p>
            <a:pPr>
              <a:defRPr/>
            </a:pPr>
            <a:fld id="{8863D660-356F-4B7B-9477-B5CEBBE7ED6F}" type="datetime1">
              <a:rPr lang="cs-CZ" smtClean="0"/>
              <a:t>08.04.2020</a:t>
            </a:fld>
            <a:endParaRPr lang="cs-CZ"/>
          </a:p>
        </p:txBody>
      </p:sp>
      <p:sp>
        <p:nvSpPr>
          <p:cNvPr id="5" name="Zástupný symbol pro číslo snímku 4">
            <a:extLst>
              <a:ext uri="{FF2B5EF4-FFF2-40B4-BE49-F238E27FC236}">
                <a16:creationId xmlns:a16="http://schemas.microsoft.com/office/drawing/2014/main" id="{DE7EE9FC-A591-4FFC-83EA-4F4654E306CC}"/>
              </a:ext>
            </a:extLst>
          </p:cNvPr>
          <p:cNvSpPr>
            <a:spLocks noGrp="1"/>
          </p:cNvSpPr>
          <p:nvPr>
            <p:ph type="sldNum" sz="quarter" idx="12"/>
          </p:nvPr>
        </p:nvSpPr>
        <p:spPr/>
        <p:txBody>
          <a:bodyPr/>
          <a:lstStyle/>
          <a:p>
            <a:pPr>
              <a:defRPr/>
            </a:pPr>
            <a:fld id="{005B7347-35A8-416A-A6BF-14F7C64C136A}" type="slidenum">
              <a:rPr lang="cs-CZ" smtClean="0"/>
              <a:pPr>
                <a:defRPr/>
              </a:pPr>
              <a:t>14</a:t>
            </a:fld>
            <a:endParaRPr lang="cs-CZ"/>
          </a:p>
        </p:txBody>
      </p:sp>
    </p:spTree>
    <p:extLst>
      <p:ext uri="{BB962C8B-B14F-4D97-AF65-F5344CB8AC3E}">
        <p14:creationId xmlns:p14="http://schemas.microsoft.com/office/powerpoint/2010/main" val="199944791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Limited </a:t>
            </a:r>
            <a:r>
              <a:rPr lang="en-US" dirty="0"/>
              <a:t>Partnership</a:t>
            </a:r>
          </a:p>
        </p:txBody>
      </p:sp>
      <p:sp>
        <p:nvSpPr>
          <p:cNvPr id="3" name="Zástupný symbol pro obsah 2"/>
          <p:cNvSpPr>
            <a:spLocks noGrp="1"/>
          </p:cNvSpPr>
          <p:nvPr>
            <p:ph idx="1"/>
          </p:nvPr>
        </p:nvSpPr>
        <p:spPr/>
        <p:txBody>
          <a:bodyPr/>
          <a:lstStyle/>
          <a:p>
            <a:r>
              <a:rPr lang="en-US" dirty="0"/>
              <a:t>companies</a:t>
            </a:r>
            <a:r>
              <a:rPr lang="en-GB" dirty="0"/>
              <a:t> are divided to </a:t>
            </a:r>
            <a:endParaRPr lang="cs-CZ" dirty="0"/>
          </a:p>
          <a:p>
            <a:pPr lvl="1"/>
            <a:r>
              <a:rPr lang="en-GB" dirty="0"/>
              <a:t>partnerships</a:t>
            </a:r>
            <a:endParaRPr lang="cs-CZ" dirty="0"/>
          </a:p>
          <a:p>
            <a:pPr lvl="2"/>
            <a:r>
              <a:rPr lang="cs-CZ" sz="2800" dirty="0"/>
              <a:t>limited </a:t>
            </a:r>
          </a:p>
          <a:p>
            <a:pPr lvl="3"/>
            <a:r>
              <a:rPr lang="en-GB" sz="2400" dirty="0"/>
              <a:t>classified as a partnership, </a:t>
            </a:r>
            <a:r>
              <a:rPr lang="cs-CZ" sz="2400" dirty="0"/>
              <a:t>but </a:t>
            </a:r>
            <a:r>
              <a:rPr lang="en-GB" sz="2400" b="1" dirty="0"/>
              <a:t>it is rather a mixed company, as it combines the characteristics of an unlimited partnership with those of a limited liability company</a:t>
            </a:r>
            <a:endParaRPr lang="cs-CZ" sz="2400" b="1" dirty="0"/>
          </a:p>
          <a:p>
            <a:pPr lvl="3"/>
            <a:r>
              <a:rPr lang="en-GB" sz="2400" dirty="0"/>
              <a:t>operates under its own corporate name</a:t>
            </a:r>
            <a:endParaRPr lang="cs-CZ" sz="2400" dirty="0"/>
          </a:p>
          <a:p>
            <a:pPr lvl="4"/>
            <a:r>
              <a:rPr lang="en-GB" sz="2400" b="1" dirty="0"/>
              <a:t>with "</a:t>
            </a:r>
            <a:r>
              <a:rPr lang="en-GB" sz="2400" b="1" dirty="0" err="1"/>
              <a:t>komanditní</a:t>
            </a:r>
            <a:r>
              <a:rPr lang="en-GB" sz="2400" b="1" dirty="0"/>
              <a:t> </a:t>
            </a:r>
            <a:r>
              <a:rPr lang="en-GB" sz="2400" b="1" dirty="0" err="1"/>
              <a:t>společnost</a:t>
            </a:r>
            <a:r>
              <a:rPr lang="en-GB" sz="2400" b="1" dirty="0"/>
              <a:t>" "</a:t>
            </a:r>
            <a:r>
              <a:rPr lang="en-GB" sz="2400" b="1" dirty="0" err="1"/>
              <a:t>kom</a:t>
            </a:r>
            <a:r>
              <a:rPr lang="en-GB" sz="2400" b="1" dirty="0"/>
              <a:t>. </a:t>
            </a:r>
            <a:r>
              <a:rPr lang="en-GB" sz="2400" b="1" dirty="0" err="1"/>
              <a:t>spol</a:t>
            </a:r>
            <a:r>
              <a:rPr lang="en-GB" sz="2400" b="1" dirty="0"/>
              <a:t>.” or "</a:t>
            </a:r>
            <a:r>
              <a:rPr lang="en-GB" sz="2400" b="1" dirty="0" err="1"/>
              <a:t>k.s.</a:t>
            </a:r>
            <a:r>
              <a:rPr lang="en-GB" sz="2400" b="1" dirty="0"/>
              <a:t>” attached to it </a:t>
            </a:r>
            <a:endParaRPr lang="cs-CZ" sz="2400" b="1" dirty="0"/>
          </a:p>
          <a:p>
            <a:pPr lvl="3"/>
            <a:r>
              <a:rPr lang="en-GB" sz="2400" dirty="0"/>
              <a:t>is an association of natural or legal persons </a:t>
            </a:r>
            <a:endParaRPr lang="cs-CZ" sz="2400" dirty="0"/>
          </a:p>
          <a:p>
            <a:pPr lvl="3"/>
            <a:r>
              <a:rPr lang="en-GB" sz="2400" dirty="0"/>
              <a:t>the partnership itself is a legal person</a:t>
            </a:r>
            <a:endParaRPr lang="cs-CZ" sz="2400" dirty="0"/>
          </a:p>
          <a:p>
            <a:pPr lvl="2"/>
            <a:r>
              <a:rPr lang="en-US" sz="2800" dirty="0"/>
              <a:t>unlimited</a:t>
            </a:r>
          </a:p>
          <a:p>
            <a:pPr lvl="1"/>
            <a:r>
              <a:rPr lang="en-GB" dirty="0"/>
              <a:t>capital companies</a:t>
            </a:r>
            <a:endParaRPr lang="cs-CZ" dirty="0"/>
          </a:p>
          <a:p>
            <a:pPr lvl="1"/>
            <a:endParaRPr lang="cs-CZ"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08.04.2020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Tree>
    <p:extLst>
      <p:ext uri="{BB962C8B-B14F-4D97-AF65-F5344CB8AC3E}">
        <p14:creationId xmlns:p14="http://schemas.microsoft.com/office/powerpoint/2010/main" val="40751862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331604B-CC8B-4007-B2B1-24FB02664361}"/>
              </a:ext>
            </a:extLst>
          </p:cNvPr>
          <p:cNvSpPr>
            <a:spLocks noGrp="1"/>
          </p:cNvSpPr>
          <p:nvPr>
            <p:ph type="title"/>
          </p:nvPr>
        </p:nvSpPr>
        <p:spPr/>
        <p:txBody>
          <a:bodyPr/>
          <a:lstStyle/>
          <a:p>
            <a:r>
              <a:rPr lang="cs-CZ" dirty="0"/>
              <a:t>Limited </a:t>
            </a:r>
            <a:r>
              <a:rPr lang="en-US" dirty="0"/>
              <a:t>Partnership</a:t>
            </a:r>
          </a:p>
        </p:txBody>
      </p:sp>
      <p:sp>
        <p:nvSpPr>
          <p:cNvPr id="3" name="Zástupný obsah 2">
            <a:extLst>
              <a:ext uri="{FF2B5EF4-FFF2-40B4-BE49-F238E27FC236}">
                <a16:creationId xmlns:a16="http://schemas.microsoft.com/office/drawing/2014/main" id="{48F36E47-2617-4873-8DEE-5491D72A57BE}"/>
              </a:ext>
            </a:extLst>
          </p:cNvPr>
          <p:cNvSpPr>
            <a:spLocks noGrp="1"/>
          </p:cNvSpPr>
          <p:nvPr>
            <p:ph idx="1"/>
          </p:nvPr>
        </p:nvSpPr>
        <p:spPr/>
        <p:txBody>
          <a:bodyPr/>
          <a:lstStyle/>
          <a:p>
            <a:pPr lvl="0"/>
            <a:r>
              <a:rPr lang="en-GB" dirty="0"/>
              <a:t>the </a:t>
            </a:r>
            <a:r>
              <a:rPr lang="cs-CZ" dirty="0"/>
              <a:t>general</a:t>
            </a:r>
            <a:r>
              <a:rPr lang="en-GB" dirty="0"/>
              <a:t> partner</a:t>
            </a:r>
            <a:endParaRPr lang="cs-CZ" dirty="0"/>
          </a:p>
          <a:p>
            <a:pPr lvl="1"/>
            <a:r>
              <a:rPr lang="en-GB" sz="2400" dirty="0"/>
              <a:t>has unlimited liability for the company’s debts</a:t>
            </a:r>
            <a:endParaRPr lang="cs-CZ" sz="2400" dirty="0"/>
          </a:p>
          <a:p>
            <a:pPr lvl="1"/>
            <a:r>
              <a:rPr lang="cs-CZ" sz="2400" dirty="0"/>
              <a:t>has</a:t>
            </a:r>
            <a:r>
              <a:rPr lang="en-GB" sz="2400" dirty="0"/>
              <a:t> </a:t>
            </a:r>
            <a:r>
              <a:rPr lang="en-GB" sz="2400" u="sng" dirty="0"/>
              <a:t>no</a:t>
            </a:r>
            <a:r>
              <a:rPr lang="en-GB" sz="2400" dirty="0"/>
              <a:t> contribution obligation</a:t>
            </a:r>
            <a:endParaRPr lang="cs-CZ" sz="2400" dirty="0"/>
          </a:p>
          <a:p>
            <a:pPr lvl="1"/>
            <a:r>
              <a:rPr lang="en-GB" sz="2400" dirty="0"/>
              <a:t>their business share is </a:t>
            </a:r>
            <a:r>
              <a:rPr lang="en-GB" sz="2400" u="sng" dirty="0"/>
              <a:t>not</a:t>
            </a:r>
            <a:r>
              <a:rPr lang="en-GB" sz="2400" dirty="0"/>
              <a:t> transferable</a:t>
            </a:r>
            <a:endParaRPr lang="cs-CZ" sz="2400" dirty="0"/>
          </a:p>
          <a:p>
            <a:pPr lvl="1"/>
            <a:r>
              <a:rPr lang="en-GB" sz="2400" dirty="0"/>
              <a:t>authorised to act in the name of the company and contribute to its management </a:t>
            </a:r>
            <a:endParaRPr lang="cs-CZ" sz="2400" dirty="0"/>
          </a:p>
          <a:p>
            <a:pPr lvl="1"/>
            <a:r>
              <a:rPr lang="cs-CZ" sz="2400" dirty="0"/>
              <a:t>is </a:t>
            </a:r>
            <a:r>
              <a:rPr lang="en-GB" sz="2400" dirty="0"/>
              <a:t>subject to the prohibition of competition </a:t>
            </a:r>
            <a:endParaRPr lang="en-US" sz="2400" dirty="0"/>
          </a:p>
          <a:p>
            <a:pPr lvl="0"/>
            <a:r>
              <a:rPr lang="en-GB" dirty="0"/>
              <a:t>the </a:t>
            </a:r>
            <a:r>
              <a:rPr lang="cs-CZ" dirty="0"/>
              <a:t>limited</a:t>
            </a:r>
            <a:r>
              <a:rPr lang="en-GB" dirty="0"/>
              <a:t> partner </a:t>
            </a:r>
            <a:endParaRPr lang="cs-CZ" dirty="0"/>
          </a:p>
          <a:p>
            <a:pPr lvl="1"/>
            <a:r>
              <a:rPr lang="en-GB" sz="2400" dirty="0"/>
              <a:t>does </a:t>
            </a:r>
            <a:r>
              <a:rPr lang="en-GB" sz="2400" u="sng" dirty="0"/>
              <a:t>not</a:t>
            </a:r>
            <a:r>
              <a:rPr lang="en-GB" sz="2400" dirty="0"/>
              <a:t> have unlimited liability for the company’s debts</a:t>
            </a:r>
            <a:endParaRPr lang="cs-CZ" sz="2400" dirty="0"/>
          </a:p>
          <a:p>
            <a:pPr lvl="1"/>
            <a:r>
              <a:rPr lang="cs-CZ" sz="2400" dirty="0"/>
              <a:t>has</a:t>
            </a:r>
            <a:r>
              <a:rPr lang="en-GB" sz="2400" dirty="0"/>
              <a:t> a contribution obligation</a:t>
            </a:r>
            <a:endParaRPr lang="cs-CZ" sz="2400" dirty="0"/>
          </a:p>
          <a:p>
            <a:pPr lvl="1"/>
            <a:r>
              <a:rPr lang="en-GB" sz="2400" dirty="0"/>
              <a:t>their business share is transferable</a:t>
            </a:r>
            <a:endParaRPr lang="cs-CZ" sz="2400" dirty="0"/>
          </a:p>
          <a:p>
            <a:pPr lvl="1"/>
            <a:r>
              <a:rPr lang="en-GB" sz="2400" dirty="0"/>
              <a:t>usually not personally involved in the dealings of the company </a:t>
            </a:r>
            <a:endParaRPr lang="cs-CZ" sz="2400" dirty="0"/>
          </a:p>
          <a:p>
            <a:pPr lvl="1"/>
            <a:r>
              <a:rPr lang="cs-CZ" sz="2400" dirty="0"/>
              <a:t>is</a:t>
            </a:r>
            <a:r>
              <a:rPr lang="en-GB" sz="2400" dirty="0"/>
              <a:t> not subject to the prohibition of competition</a:t>
            </a:r>
            <a:endParaRPr lang="en-US" dirty="0"/>
          </a:p>
          <a:p>
            <a:pPr lvl="2"/>
            <a:endParaRPr lang="de-DE" dirty="0"/>
          </a:p>
          <a:p>
            <a:pPr lvl="1"/>
            <a:endParaRPr lang="cs-CZ" dirty="0"/>
          </a:p>
          <a:p>
            <a:pPr lvl="1"/>
            <a:endParaRPr lang="cs-CZ" dirty="0"/>
          </a:p>
          <a:p>
            <a:pPr lvl="1"/>
            <a:endParaRPr lang="de-DE" dirty="0"/>
          </a:p>
        </p:txBody>
      </p:sp>
      <p:sp>
        <p:nvSpPr>
          <p:cNvPr id="4" name="Zástupný symbol pro datum 3">
            <a:extLst>
              <a:ext uri="{FF2B5EF4-FFF2-40B4-BE49-F238E27FC236}">
                <a16:creationId xmlns:a16="http://schemas.microsoft.com/office/drawing/2014/main" id="{702DB269-C85C-4FCD-B1C8-44CB799C44B0}"/>
              </a:ext>
            </a:extLst>
          </p:cNvPr>
          <p:cNvSpPr>
            <a:spLocks noGrp="1"/>
          </p:cNvSpPr>
          <p:nvPr>
            <p:ph type="dt" sz="half" idx="10"/>
          </p:nvPr>
        </p:nvSpPr>
        <p:spPr/>
        <p:txBody>
          <a:bodyPr/>
          <a:lstStyle/>
          <a:p>
            <a:pPr>
              <a:defRPr/>
            </a:pPr>
            <a:fld id="{8863D660-356F-4B7B-9477-B5CEBBE7ED6F}" type="datetime1">
              <a:rPr lang="cs-CZ" smtClean="0"/>
              <a:t>08.04.2020</a:t>
            </a:fld>
            <a:endParaRPr lang="cs-CZ"/>
          </a:p>
        </p:txBody>
      </p:sp>
      <p:sp>
        <p:nvSpPr>
          <p:cNvPr id="5" name="Zástupný symbol pro číslo snímku 4">
            <a:extLst>
              <a:ext uri="{FF2B5EF4-FFF2-40B4-BE49-F238E27FC236}">
                <a16:creationId xmlns:a16="http://schemas.microsoft.com/office/drawing/2014/main" id="{84255979-5CB6-4688-A142-11D0BE15836B}"/>
              </a:ext>
            </a:extLst>
          </p:cNvPr>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spTree>
    <p:extLst>
      <p:ext uri="{BB962C8B-B14F-4D97-AF65-F5344CB8AC3E}">
        <p14:creationId xmlns:p14="http://schemas.microsoft.com/office/powerpoint/2010/main" val="78871701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565C83-0F2A-4C86-8078-BB9E9ABF1EFD}"/>
              </a:ext>
            </a:extLst>
          </p:cNvPr>
          <p:cNvSpPr>
            <a:spLocks noGrp="1"/>
          </p:cNvSpPr>
          <p:nvPr>
            <p:ph type="title"/>
          </p:nvPr>
        </p:nvSpPr>
        <p:spPr/>
        <p:txBody>
          <a:bodyPr/>
          <a:lstStyle/>
          <a:p>
            <a:r>
              <a:rPr lang="en-US" dirty="0"/>
              <a:t>Member</a:t>
            </a:r>
            <a:r>
              <a:rPr lang="en-GB" dirty="0"/>
              <a:t>’</a:t>
            </a:r>
            <a:r>
              <a:rPr lang="cs-CZ" dirty="0"/>
              <a:t>s </a:t>
            </a:r>
            <a:r>
              <a:rPr lang="en-US" dirty="0"/>
              <a:t>Contribution and Contribution Obligation</a:t>
            </a:r>
          </a:p>
        </p:txBody>
      </p:sp>
      <p:sp>
        <p:nvSpPr>
          <p:cNvPr id="3" name="Zástupný obsah 2">
            <a:extLst>
              <a:ext uri="{FF2B5EF4-FFF2-40B4-BE49-F238E27FC236}">
                <a16:creationId xmlns:a16="http://schemas.microsoft.com/office/drawing/2014/main" id="{4508D918-26C8-4567-A535-88B1D9D8D28C}"/>
              </a:ext>
            </a:extLst>
          </p:cNvPr>
          <p:cNvSpPr>
            <a:spLocks noGrp="1"/>
          </p:cNvSpPr>
          <p:nvPr>
            <p:ph idx="1"/>
          </p:nvPr>
        </p:nvSpPr>
        <p:spPr/>
        <p:txBody>
          <a:bodyPr/>
          <a:lstStyle/>
          <a:p>
            <a:r>
              <a:rPr lang="cs-CZ" dirty="0"/>
              <a:t>the general</a:t>
            </a:r>
            <a:r>
              <a:rPr lang="en-GB" dirty="0"/>
              <a:t> partners</a:t>
            </a:r>
            <a:endParaRPr lang="cs-CZ" dirty="0"/>
          </a:p>
          <a:p>
            <a:pPr lvl="1"/>
            <a:r>
              <a:rPr lang="en-GB" b="1" dirty="0"/>
              <a:t>are not obliged to invest a contribution in the company</a:t>
            </a:r>
            <a:endParaRPr lang="cs-CZ" b="1" dirty="0"/>
          </a:p>
          <a:p>
            <a:pPr lvl="1"/>
            <a:r>
              <a:rPr lang="en-GB" dirty="0"/>
              <a:t>represent the statutory body of the company </a:t>
            </a:r>
            <a:endParaRPr lang="cs-CZ" dirty="0"/>
          </a:p>
          <a:p>
            <a:pPr lvl="1"/>
            <a:r>
              <a:rPr lang="cs-CZ" dirty="0"/>
              <a:t>a</a:t>
            </a:r>
            <a:r>
              <a:rPr lang="en-GB" dirty="0"/>
              <a:t>re entrusted with its business management</a:t>
            </a:r>
            <a:endParaRPr lang="cs-CZ" dirty="0"/>
          </a:p>
          <a:p>
            <a:pPr lvl="1"/>
            <a:r>
              <a:rPr lang="en-GB" dirty="0"/>
              <a:t>relationship with the company is personal in its essence, being based on the individual qualities, skills and capabilities of the partner and his or her activity for the company</a:t>
            </a:r>
            <a:endParaRPr lang="cs-CZ" dirty="0"/>
          </a:p>
          <a:p>
            <a:pPr lvl="1"/>
            <a:r>
              <a:rPr lang="en-GB" dirty="0"/>
              <a:t>are subject to the provisions on unlimited partnership, </a:t>
            </a:r>
            <a:r>
              <a:rPr lang="en-GB" i="1" dirty="0"/>
              <a:t>mutatis mutandis</a:t>
            </a:r>
            <a:endParaRPr lang="en-US" dirty="0"/>
          </a:p>
          <a:p>
            <a:endParaRPr lang="de-DE" dirty="0"/>
          </a:p>
        </p:txBody>
      </p:sp>
      <p:sp>
        <p:nvSpPr>
          <p:cNvPr id="4" name="Zástupný symbol pro datum 3">
            <a:extLst>
              <a:ext uri="{FF2B5EF4-FFF2-40B4-BE49-F238E27FC236}">
                <a16:creationId xmlns:a16="http://schemas.microsoft.com/office/drawing/2014/main" id="{9A91AD05-54B5-4391-A1B3-75555526CDFD}"/>
              </a:ext>
            </a:extLst>
          </p:cNvPr>
          <p:cNvSpPr>
            <a:spLocks noGrp="1"/>
          </p:cNvSpPr>
          <p:nvPr>
            <p:ph type="dt" sz="half" idx="10"/>
          </p:nvPr>
        </p:nvSpPr>
        <p:spPr/>
        <p:txBody>
          <a:bodyPr/>
          <a:lstStyle/>
          <a:p>
            <a:pPr>
              <a:defRPr/>
            </a:pPr>
            <a:fld id="{8863D660-356F-4B7B-9477-B5CEBBE7ED6F}" type="datetime1">
              <a:rPr lang="cs-CZ" smtClean="0"/>
              <a:t>08.04.2020</a:t>
            </a:fld>
            <a:endParaRPr lang="cs-CZ"/>
          </a:p>
        </p:txBody>
      </p:sp>
      <p:sp>
        <p:nvSpPr>
          <p:cNvPr id="5" name="Zástupný symbol pro číslo snímku 4">
            <a:extLst>
              <a:ext uri="{FF2B5EF4-FFF2-40B4-BE49-F238E27FC236}">
                <a16:creationId xmlns:a16="http://schemas.microsoft.com/office/drawing/2014/main" id="{B2AB92A3-8A31-4062-95B9-390E2295F930}"/>
              </a:ext>
            </a:extLst>
          </p:cNvPr>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spTree>
    <p:extLst>
      <p:ext uri="{BB962C8B-B14F-4D97-AF65-F5344CB8AC3E}">
        <p14:creationId xmlns:p14="http://schemas.microsoft.com/office/powerpoint/2010/main" val="211556962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6399C4-7AC8-4038-839E-64F8FDAB3301}"/>
              </a:ext>
            </a:extLst>
          </p:cNvPr>
          <p:cNvSpPr>
            <a:spLocks noGrp="1"/>
          </p:cNvSpPr>
          <p:nvPr>
            <p:ph type="title"/>
          </p:nvPr>
        </p:nvSpPr>
        <p:spPr/>
        <p:txBody>
          <a:bodyPr/>
          <a:lstStyle/>
          <a:p>
            <a:r>
              <a:rPr lang="en-US" dirty="0"/>
              <a:t>Member</a:t>
            </a:r>
            <a:r>
              <a:rPr lang="en-GB" dirty="0"/>
              <a:t>’</a:t>
            </a:r>
            <a:r>
              <a:rPr lang="cs-CZ" dirty="0"/>
              <a:t>s </a:t>
            </a:r>
            <a:r>
              <a:rPr lang="en-US" dirty="0"/>
              <a:t>Contribution and Contribution Obligation</a:t>
            </a:r>
          </a:p>
        </p:txBody>
      </p:sp>
      <p:sp>
        <p:nvSpPr>
          <p:cNvPr id="3" name="Zástupný obsah 2">
            <a:extLst>
              <a:ext uri="{FF2B5EF4-FFF2-40B4-BE49-F238E27FC236}">
                <a16:creationId xmlns:a16="http://schemas.microsoft.com/office/drawing/2014/main" id="{2B2DE7A2-5598-42C4-A25E-671C59423D94}"/>
              </a:ext>
            </a:extLst>
          </p:cNvPr>
          <p:cNvSpPr>
            <a:spLocks noGrp="1"/>
          </p:cNvSpPr>
          <p:nvPr>
            <p:ph idx="1"/>
          </p:nvPr>
        </p:nvSpPr>
        <p:spPr/>
        <p:txBody>
          <a:bodyPr/>
          <a:lstStyle/>
          <a:p>
            <a:r>
              <a:rPr lang="cs-CZ" dirty="0"/>
              <a:t>the limited</a:t>
            </a:r>
            <a:r>
              <a:rPr lang="en-GB" dirty="0"/>
              <a:t> </a:t>
            </a:r>
            <a:r>
              <a:rPr lang="en-US" dirty="0"/>
              <a:t>partners</a:t>
            </a:r>
          </a:p>
          <a:p>
            <a:pPr lvl="1"/>
            <a:r>
              <a:rPr lang="en-GB" b="1" dirty="0"/>
              <a:t>invest a contribution in the company</a:t>
            </a:r>
            <a:endParaRPr lang="cs-CZ" b="1" dirty="0"/>
          </a:p>
          <a:p>
            <a:pPr lvl="1"/>
            <a:r>
              <a:rPr lang="en-GB" b="1" dirty="0"/>
              <a:t>no set minimum contribution</a:t>
            </a:r>
            <a:endParaRPr lang="cs-CZ" b="1" dirty="0"/>
          </a:p>
          <a:p>
            <a:pPr lvl="1"/>
            <a:r>
              <a:rPr lang="cs-CZ" dirty="0"/>
              <a:t>t</a:t>
            </a:r>
            <a:r>
              <a:rPr lang="en-GB" dirty="0"/>
              <a:t>he memorandum of association may provide that the</a:t>
            </a:r>
            <a:r>
              <a:rPr lang="cs-CZ" dirty="0"/>
              <a:t> limited</a:t>
            </a:r>
            <a:r>
              <a:rPr lang="en-GB" dirty="0"/>
              <a:t> partner fulfil their contribution obligation by</a:t>
            </a:r>
            <a:endParaRPr lang="cs-CZ" dirty="0"/>
          </a:p>
          <a:p>
            <a:pPr lvl="2"/>
            <a:r>
              <a:rPr lang="en-US" dirty="0"/>
              <a:t>carrying</a:t>
            </a:r>
            <a:r>
              <a:rPr lang="en-GB" dirty="0"/>
              <a:t> out or performing work </a:t>
            </a:r>
            <a:endParaRPr lang="cs-CZ" dirty="0"/>
          </a:p>
          <a:p>
            <a:pPr lvl="2"/>
            <a:r>
              <a:rPr lang="en-GB" dirty="0"/>
              <a:t>providing a service or services</a:t>
            </a:r>
            <a:endParaRPr lang="cs-CZ" dirty="0"/>
          </a:p>
          <a:p>
            <a:pPr lvl="1"/>
            <a:r>
              <a:rPr lang="cs-CZ" dirty="0"/>
              <a:t>i</a:t>
            </a:r>
            <a:r>
              <a:rPr lang="en-GB" dirty="0"/>
              <a:t>n the absence of specific regulation </a:t>
            </a:r>
            <a:endParaRPr lang="cs-CZ" dirty="0"/>
          </a:p>
          <a:p>
            <a:pPr lvl="2"/>
            <a:r>
              <a:rPr lang="en-GB" dirty="0"/>
              <a:t>the provisions applicable to unlimited partnerships shall be applied </a:t>
            </a:r>
            <a:r>
              <a:rPr lang="en-GB" i="1" dirty="0"/>
              <a:t>mutatis mutandis</a:t>
            </a:r>
            <a:r>
              <a:rPr lang="en-GB" dirty="0"/>
              <a:t> to the </a:t>
            </a:r>
            <a:r>
              <a:rPr lang="cs-CZ" dirty="0"/>
              <a:t>limited</a:t>
            </a:r>
            <a:r>
              <a:rPr lang="en-GB" dirty="0"/>
              <a:t> partners</a:t>
            </a:r>
            <a:endParaRPr lang="cs-CZ" dirty="0"/>
          </a:p>
          <a:p>
            <a:pPr lvl="2"/>
            <a:r>
              <a:rPr lang="en-GB" dirty="0"/>
              <a:t>the provisions on a limited liability company will only be applied if so expressly stipulated by the statute</a:t>
            </a:r>
            <a:endParaRPr lang="en-US" dirty="0"/>
          </a:p>
        </p:txBody>
      </p:sp>
      <p:sp>
        <p:nvSpPr>
          <p:cNvPr id="4" name="Zástupný symbol pro datum 3">
            <a:extLst>
              <a:ext uri="{FF2B5EF4-FFF2-40B4-BE49-F238E27FC236}">
                <a16:creationId xmlns:a16="http://schemas.microsoft.com/office/drawing/2014/main" id="{329AA796-0A52-4573-9AC7-734CAF76DC9F}"/>
              </a:ext>
            </a:extLst>
          </p:cNvPr>
          <p:cNvSpPr>
            <a:spLocks noGrp="1"/>
          </p:cNvSpPr>
          <p:nvPr>
            <p:ph type="dt" sz="half" idx="10"/>
          </p:nvPr>
        </p:nvSpPr>
        <p:spPr/>
        <p:txBody>
          <a:bodyPr/>
          <a:lstStyle/>
          <a:p>
            <a:pPr>
              <a:defRPr/>
            </a:pPr>
            <a:fld id="{8863D660-356F-4B7B-9477-B5CEBBE7ED6F}" type="datetime1">
              <a:rPr lang="cs-CZ" smtClean="0"/>
              <a:t>08.04.2020</a:t>
            </a:fld>
            <a:endParaRPr lang="cs-CZ"/>
          </a:p>
        </p:txBody>
      </p:sp>
      <p:sp>
        <p:nvSpPr>
          <p:cNvPr id="5" name="Zástupný symbol pro číslo snímku 4">
            <a:extLst>
              <a:ext uri="{FF2B5EF4-FFF2-40B4-BE49-F238E27FC236}">
                <a16:creationId xmlns:a16="http://schemas.microsoft.com/office/drawing/2014/main" id="{0581A56C-D082-4531-887C-1E3E247D8DF2}"/>
              </a:ext>
            </a:extLst>
          </p:cNvPr>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Tree>
    <p:extLst>
      <p:ext uri="{BB962C8B-B14F-4D97-AF65-F5344CB8AC3E}">
        <p14:creationId xmlns:p14="http://schemas.microsoft.com/office/powerpoint/2010/main" val="358220014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53B2F6E-B974-400F-A1A2-1EDC3506274E}"/>
              </a:ext>
            </a:extLst>
          </p:cNvPr>
          <p:cNvSpPr>
            <a:spLocks noGrp="1"/>
          </p:cNvSpPr>
          <p:nvPr>
            <p:ph type="title"/>
          </p:nvPr>
        </p:nvSpPr>
        <p:spPr/>
        <p:txBody>
          <a:bodyPr/>
          <a:lstStyle/>
          <a:p>
            <a:r>
              <a:rPr lang="en-US" dirty="0"/>
              <a:t>Liability</a:t>
            </a:r>
          </a:p>
        </p:txBody>
      </p:sp>
      <p:sp>
        <p:nvSpPr>
          <p:cNvPr id="3" name="Zástupný obsah 2">
            <a:extLst>
              <a:ext uri="{FF2B5EF4-FFF2-40B4-BE49-F238E27FC236}">
                <a16:creationId xmlns:a16="http://schemas.microsoft.com/office/drawing/2014/main" id="{B3C54C5B-02A2-46C6-90CD-6AC82390570B}"/>
              </a:ext>
            </a:extLst>
          </p:cNvPr>
          <p:cNvSpPr>
            <a:spLocks noGrp="1"/>
          </p:cNvSpPr>
          <p:nvPr>
            <p:ph idx="1"/>
          </p:nvPr>
        </p:nvSpPr>
        <p:spPr/>
        <p:txBody>
          <a:bodyPr/>
          <a:lstStyle/>
          <a:p>
            <a:r>
              <a:rPr lang="cs-CZ" dirty="0"/>
              <a:t>the general</a:t>
            </a:r>
            <a:r>
              <a:rPr lang="en-GB" dirty="0"/>
              <a:t> partners </a:t>
            </a:r>
            <a:endParaRPr lang="cs-CZ" dirty="0"/>
          </a:p>
          <a:p>
            <a:pPr lvl="1"/>
            <a:r>
              <a:rPr lang="en-GB" dirty="0"/>
              <a:t>identical to partners in an unlimited partnership</a:t>
            </a:r>
            <a:endParaRPr lang="cs-CZ" dirty="0"/>
          </a:p>
          <a:p>
            <a:pPr lvl="1"/>
            <a:r>
              <a:rPr lang="en-GB" b="1" dirty="0"/>
              <a:t>have joint and several unlimited liability for the partnership’s debts</a:t>
            </a:r>
            <a:r>
              <a:rPr lang="en-GB" dirty="0"/>
              <a:t> with other members</a:t>
            </a:r>
            <a:endParaRPr lang="cs-CZ" dirty="0"/>
          </a:p>
          <a:p>
            <a:pPr lvl="1"/>
            <a:r>
              <a:rPr lang="cs-CZ" dirty="0"/>
              <a:t>w</a:t>
            </a:r>
            <a:r>
              <a:rPr lang="en-GB" dirty="0"/>
              <a:t>here the </a:t>
            </a:r>
            <a:r>
              <a:rPr lang="cs-CZ" dirty="0"/>
              <a:t>general</a:t>
            </a:r>
            <a:r>
              <a:rPr lang="en-GB" dirty="0"/>
              <a:t> partner is married, the payment obligation related to liability may also extend to assets belonging to the community property of the spouses</a:t>
            </a:r>
            <a:endParaRPr lang="cs-CZ" dirty="0"/>
          </a:p>
          <a:p>
            <a:pPr lvl="1"/>
            <a:r>
              <a:rPr lang="cs-CZ" dirty="0"/>
              <a:t>a</a:t>
            </a:r>
            <a:r>
              <a:rPr lang="en-GB" dirty="0"/>
              <a:t> statute also makes it possible for the spouses to arrange a different property regime</a:t>
            </a:r>
            <a:endParaRPr lang="en-US" dirty="0"/>
          </a:p>
          <a:p>
            <a:endParaRPr lang="de-DE" dirty="0"/>
          </a:p>
        </p:txBody>
      </p:sp>
      <p:sp>
        <p:nvSpPr>
          <p:cNvPr id="4" name="Zástupný symbol pro datum 3">
            <a:extLst>
              <a:ext uri="{FF2B5EF4-FFF2-40B4-BE49-F238E27FC236}">
                <a16:creationId xmlns:a16="http://schemas.microsoft.com/office/drawing/2014/main" id="{68E391F4-9695-4C83-A9AA-91B124035E49}"/>
              </a:ext>
            </a:extLst>
          </p:cNvPr>
          <p:cNvSpPr>
            <a:spLocks noGrp="1"/>
          </p:cNvSpPr>
          <p:nvPr>
            <p:ph type="dt" sz="half" idx="10"/>
          </p:nvPr>
        </p:nvSpPr>
        <p:spPr/>
        <p:txBody>
          <a:bodyPr/>
          <a:lstStyle/>
          <a:p>
            <a:pPr>
              <a:defRPr/>
            </a:pPr>
            <a:fld id="{8863D660-356F-4B7B-9477-B5CEBBE7ED6F}" type="datetime1">
              <a:rPr lang="cs-CZ" smtClean="0"/>
              <a:t>08.04.2020</a:t>
            </a:fld>
            <a:endParaRPr lang="cs-CZ"/>
          </a:p>
        </p:txBody>
      </p:sp>
      <p:sp>
        <p:nvSpPr>
          <p:cNvPr id="5" name="Zástupný symbol pro číslo snímku 4">
            <a:extLst>
              <a:ext uri="{FF2B5EF4-FFF2-40B4-BE49-F238E27FC236}">
                <a16:creationId xmlns:a16="http://schemas.microsoft.com/office/drawing/2014/main" id="{3C6966B5-9228-4102-BB8C-1673BBA25A8B}"/>
              </a:ext>
            </a:extLst>
          </p:cNvPr>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Tree>
    <p:extLst>
      <p:ext uri="{BB962C8B-B14F-4D97-AF65-F5344CB8AC3E}">
        <p14:creationId xmlns:p14="http://schemas.microsoft.com/office/powerpoint/2010/main" val="30476023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0C20BC5-E6D3-4555-BFFC-B6988D02DA26}"/>
              </a:ext>
            </a:extLst>
          </p:cNvPr>
          <p:cNvSpPr>
            <a:spLocks noGrp="1"/>
          </p:cNvSpPr>
          <p:nvPr>
            <p:ph type="title"/>
          </p:nvPr>
        </p:nvSpPr>
        <p:spPr>
          <a:xfrm>
            <a:off x="2731325" y="180231"/>
            <a:ext cx="7427088" cy="662917"/>
          </a:xfrm>
        </p:spPr>
        <p:txBody>
          <a:bodyPr/>
          <a:lstStyle/>
          <a:p>
            <a:r>
              <a:rPr lang="en-US" dirty="0"/>
              <a:t>Liability</a:t>
            </a:r>
          </a:p>
        </p:txBody>
      </p:sp>
      <p:sp>
        <p:nvSpPr>
          <p:cNvPr id="3" name="Zástupný obsah 2">
            <a:extLst>
              <a:ext uri="{FF2B5EF4-FFF2-40B4-BE49-F238E27FC236}">
                <a16:creationId xmlns:a16="http://schemas.microsoft.com/office/drawing/2014/main" id="{016C4738-CD69-4FB2-A3D7-796F2A1CE0DD}"/>
              </a:ext>
            </a:extLst>
          </p:cNvPr>
          <p:cNvSpPr>
            <a:spLocks noGrp="1"/>
          </p:cNvSpPr>
          <p:nvPr>
            <p:ph idx="1"/>
          </p:nvPr>
        </p:nvSpPr>
        <p:spPr/>
        <p:txBody>
          <a:bodyPr/>
          <a:lstStyle/>
          <a:p>
            <a:r>
              <a:rPr lang="cs-CZ" dirty="0"/>
              <a:t>the limited</a:t>
            </a:r>
            <a:r>
              <a:rPr lang="en-GB" dirty="0"/>
              <a:t> partner</a:t>
            </a:r>
            <a:r>
              <a:rPr lang="cs-CZ" dirty="0"/>
              <a:t>s</a:t>
            </a:r>
            <a:r>
              <a:rPr lang="en-GB" dirty="0"/>
              <a:t> </a:t>
            </a:r>
            <a:endParaRPr lang="cs-CZ" dirty="0"/>
          </a:p>
          <a:p>
            <a:pPr lvl="1"/>
            <a:r>
              <a:rPr lang="en-GB" sz="2400" b="1" dirty="0"/>
              <a:t>their liability is limited to the amount of their paid up contribution </a:t>
            </a:r>
            <a:r>
              <a:rPr lang="en-GB" sz="2400" dirty="0"/>
              <a:t>entered in the Commercial Register</a:t>
            </a:r>
            <a:endParaRPr lang="cs-CZ" sz="2400" dirty="0"/>
          </a:p>
          <a:p>
            <a:pPr lvl="1"/>
            <a:r>
              <a:rPr lang="cs-CZ" sz="2400" dirty="0"/>
              <a:t>are</a:t>
            </a:r>
            <a:r>
              <a:rPr lang="en-GB" sz="2400" dirty="0"/>
              <a:t> only liable for the company’s debts up to the amount of the unpaid portion of their contribution</a:t>
            </a:r>
            <a:endParaRPr lang="cs-CZ" sz="2400" dirty="0"/>
          </a:p>
          <a:p>
            <a:pPr lvl="1"/>
            <a:r>
              <a:rPr lang="en-GB" sz="2400" dirty="0"/>
              <a:t>may be subject to the so-called limited liability amount</a:t>
            </a:r>
            <a:endParaRPr lang="cs-CZ" sz="2400" dirty="0"/>
          </a:p>
          <a:p>
            <a:pPr lvl="2"/>
            <a:r>
              <a:rPr lang="cs-CZ" dirty="0"/>
              <a:t>t</a:t>
            </a:r>
            <a:r>
              <a:rPr lang="en-GB" dirty="0"/>
              <a:t>he company is under no obligation to agree on a limited liability amount</a:t>
            </a:r>
            <a:endParaRPr lang="cs-CZ" dirty="0"/>
          </a:p>
          <a:p>
            <a:pPr lvl="2"/>
            <a:r>
              <a:rPr lang="en-GB" dirty="0"/>
              <a:t>may be optionally set in the memorandum of association</a:t>
            </a:r>
            <a:endParaRPr lang="en-US" dirty="0"/>
          </a:p>
          <a:p>
            <a:pPr lvl="1"/>
            <a:r>
              <a:rPr lang="en-US" sz="2400" dirty="0"/>
              <a:t>their</a:t>
            </a:r>
            <a:r>
              <a:rPr lang="en-GB" sz="2400" dirty="0"/>
              <a:t> liability changes if their name is part of the company’s corporate name</a:t>
            </a:r>
            <a:endParaRPr lang="cs-CZ" sz="2400" dirty="0"/>
          </a:p>
          <a:p>
            <a:pPr lvl="2"/>
            <a:r>
              <a:rPr lang="en-US" dirty="0"/>
              <a:t>such</a:t>
            </a:r>
            <a:r>
              <a:rPr lang="en-GB" dirty="0"/>
              <a:t> a </a:t>
            </a:r>
            <a:r>
              <a:rPr lang="cs-CZ" dirty="0"/>
              <a:t>limited</a:t>
            </a:r>
            <a:r>
              <a:rPr lang="en-GB" dirty="0"/>
              <a:t> partner will have the same liability as the </a:t>
            </a:r>
            <a:r>
              <a:rPr lang="cs-CZ" dirty="0"/>
              <a:t>general</a:t>
            </a:r>
            <a:r>
              <a:rPr lang="en-GB" dirty="0"/>
              <a:t> partner</a:t>
            </a:r>
            <a:endParaRPr lang="en-US" dirty="0"/>
          </a:p>
          <a:p>
            <a:pPr marL="0" indent="0">
              <a:buNone/>
            </a:pPr>
            <a:endParaRPr lang="de-DE" dirty="0"/>
          </a:p>
        </p:txBody>
      </p:sp>
      <p:sp>
        <p:nvSpPr>
          <p:cNvPr id="4" name="Zástupný symbol pro datum 3">
            <a:extLst>
              <a:ext uri="{FF2B5EF4-FFF2-40B4-BE49-F238E27FC236}">
                <a16:creationId xmlns:a16="http://schemas.microsoft.com/office/drawing/2014/main" id="{B0429712-301E-4EE4-9BDA-4090C6A6BEB7}"/>
              </a:ext>
            </a:extLst>
          </p:cNvPr>
          <p:cNvSpPr>
            <a:spLocks noGrp="1"/>
          </p:cNvSpPr>
          <p:nvPr>
            <p:ph type="dt" sz="half" idx="10"/>
          </p:nvPr>
        </p:nvSpPr>
        <p:spPr/>
        <p:txBody>
          <a:bodyPr/>
          <a:lstStyle/>
          <a:p>
            <a:pPr>
              <a:defRPr/>
            </a:pPr>
            <a:fld id="{8863D660-356F-4B7B-9477-B5CEBBE7ED6F}" type="datetime1">
              <a:rPr lang="cs-CZ" smtClean="0"/>
              <a:t>08.04.2020</a:t>
            </a:fld>
            <a:endParaRPr lang="cs-CZ"/>
          </a:p>
        </p:txBody>
      </p:sp>
      <p:sp>
        <p:nvSpPr>
          <p:cNvPr id="5" name="Zástupný symbol pro číslo snímku 4">
            <a:extLst>
              <a:ext uri="{FF2B5EF4-FFF2-40B4-BE49-F238E27FC236}">
                <a16:creationId xmlns:a16="http://schemas.microsoft.com/office/drawing/2014/main" id="{82E4B5A7-7F60-40FE-A655-C516E72BA373}"/>
              </a:ext>
            </a:extLst>
          </p:cNvPr>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spTree>
    <p:extLst>
      <p:ext uri="{BB962C8B-B14F-4D97-AF65-F5344CB8AC3E}">
        <p14:creationId xmlns:p14="http://schemas.microsoft.com/office/powerpoint/2010/main" val="381220646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E7E5D36-CD56-47BA-B6A8-CA78E695D478}"/>
              </a:ext>
            </a:extLst>
          </p:cNvPr>
          <p:cNvSpPr>
            <a:spLocks noGrp="1"/>
          </p:cNvSpPr>
          <p:nvPr>
            <p:ph type="title"/>
          </p:nvPr>
        </p:nvSpPr>
        <p:spPr/>
        <p:txBody>
          <a:bodyPr/>
          <a:lstStyle/>
          <a:p>
            <a:r>
              <a:rPr lang="en-US" dirty="0"/>
              <a:t>Liability</a:t>
            </a:r>
          </a:p>
        </p:txBody>
      </p:sp>
      <p:sp>
        <p:nvSpPr>
          <p:cNvPr id="3" name="Zástupný obsah 2">
            <a:extLst>
              <a:ext uri="{FF2B5EF4-FFF2-40B4-BE49-F238E27FC236}">
                <a16:creationId xmlns:a16="http://schemas.microsoft.com/office/drawing/2014/main" id="{C77FF685-52D9-4760-8992-C46D4F4CA4FB}"/>
              </a:ext>
            </a:extLst>
          </p:cNvPr>
          <p:cNvSpPr>
            <a:spLocks noGrp="1"/>
          </p:cNvSpPr>
          <p:nvPr>
            <p:ph idx="1"/>
          </p:nvPr>
        </p:nvSpPr>
        <p:spPr/>
        <p:txBody>
          <a:bodyPr/>
          <a:lstStyle/>
          <a:p>
            <a:r>
              <a:rPr lang="cs-CZ" dirty="0"/>
              <a:t>the </a:t>
            </a:r>
            <a:r>
              <a:rPr lang="en-GB" dirty="0"/>
              <a:t>limited liability amount </a:t>
            </a:r>
            <a:endParaRPr lang="cs-CZ" dirty="0"/>
          </a:p>
          <a:p>
            <a:pPr lvl="1"/>
            <a:r>
              <a:rPr lang="en-GB" dirty="0"/>
              <a:t> </a:t>
            </a:r>
            <a:r>
              <a:rPr lang="en-US" dirty="0"/>
              <a:t>if it </a:t>
            </a:r>
            <a:r>
              <a:rPr lang="en-GB" dirty="0"/>
              <a:t>is agreed</a:t>
            </a:r>
            <a:r>
              <a:rPr lang="cs-CZ" dirty="0"/>
              <a:t> </a:t>
            </a:r>
            <a:r>
              <a:rPr lang="en-GB" dirty="0"/>
              <a:t>the scope of liability changes</a:t>
            </a:r>
            <a:endParaRPr lang="cs-CZ" dirty="0"/>
          </a:p>
          <a:p>
            <a:pPr lvl="2"/>
            <a:r>
              <a:rPr lang="cs-CZ" dirty="0"/>
              <a:t>t</a:t>
            </a:r>
            <a:r>
              <a:rPr lang="en-GB" dirty="0"/>
              <a:t>he </a:t>
            </a:r>
            <a:r>
              <a:rPr lang="cs-CZ" dirty="0"/>
              <a:t>limited</a:t>
            </a:r>
            <a:r>
              <a:rPr lang="en-GB" dirty="0"/>
              <a:t> partner has joint and several liability for the company’s debts, along with the other members, up to their limited liability amount entered in the Commercial Register at the time of receiving the creditor’s payment request</a:t>
            </a:r>
            <a:endParaRPr lang="cs-CZ" dirty="0"/>
          </a:p>
          <a:p>
            <a:pPr lvl="1"/>
            <a:r>
              <a:rPr lang="en-GB" dirty="0"/>
              <a:t>is reduced by the amount the </a:t>
            </a:r>
            <a:r>
              <a:rPr lang="cs-CZ" dirty="0"/>
              <a:t>limited</a:t>
            </a:r>
            <a:r>
              <a:rPr lang="en-GB" dirty="0"/>
              <a:t> partner has paid up towards their contribution</a:t>
            </a:r>
            <a:endParaRPr lang="cs-CZ" dirty="0"/>
          </a:p>
          <a:p>
            <a:pPr lvl="1"/>
            <a:r>
              <a:rPr lang="en-US" dirty="0"/>
              <a:t>must</a:t>
            </a:r>
            <a:r>
              <a:rPr lang="en-GB" dirty="0"/>
              <a:t> be at least equal to the </a:t>
            </a:r>
            <a:r>
              <a:rPr lang="cs-CZ" dirty="0"/>
              <a:t>limited</a:t>
            </a:r>
            <a:r>
              <a:rPr lang="en-GB" dirty="0"/>
              <a:t> partner’s contribution amount</a:t>
            </a:r>
            <a:endParaRPr lang="en-US" dirty="0"/>
          </a:p>
          <a:p>
            <a:endParaRPr lang="en-US" dirty="0"/>
          </a:p>
        </p:txBody>
      </p:sp>
      <p:sp>
        <p:nvSpPr>
          <p:cNvPr id="4" name="Zástupný symbol pro datum 3">
            <a:extLst>
              <a:ext uri="{FF2B5EF4-FFF2-40B4-BE49-F238E27FC236}">
                <a16:creationId xmlns:a16="http://schemas.microsoft.com/office/drawing/2014/main" id="{C17BCAF8-87F8-4204-8C6F-EC6C62C771EF}"/>
              </a:ext>
            </a:extLst>
          </p:cNvPr>
          <p:cNvSpPr>
            <a:spLocks noGrp="1"/>
          </p:cNvSpPr>
          <p:nvPr>
            <p:ph type="dt" sz="half" idx="10"/>
          </p:nvPr>
        </p:nvSpPr>
        <p:spPr/>
        <p:txBody>
          <a:bodyPr/>
          <a:lstStyle/>
          <a:p>
            <a:pPr>
              <a:defRPr/>
            </a:pPr>
            <a:fld id="{8863D660-356F-4B7B-9477-B5CEBBE7ED6F}" type="datetime1">
              <a:rPr lang="cs-CZ" smtClean="0"/>
              <a:t>08.04.2020</a:t>
            </a:fld>
            <a:endParaRPr lang="cs-CZ"/>
          </a:p>
        </p:txBody>
      </p:sp>
      <p:sp>
        <p:nvSpPr>
          <p:cNvPr id="5" name="Zástupný symbol pro číslo snímku 4">
            <a:extLst>
              <a:ext uri="{FF2B5EF4-FFF2-40B4-BE49-F238E27FC236}">
                <a16:creationId xmlns:a16="http://schemas.microsoft.com/office/drawing/2014/main" id="{C5BE476C-4AFE-45CF-AC2B-98545ABAFAFC}"/>
              </a:ext>
            </a:extLst>
          </p:cNvPr>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spTree>
    <p:extLst>
      <p:ext uri="{BB962C8B-B14F-4D97-AF65-F5344CB8AC3E}">
        <p14:creationId xmlns:p14="http://schemas.microsoft.com/office/powerpoint/2010/main" val="248742804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7AF1A7-D8DE-458E-82BB-C9F839E06ABB}"/>
              </a:ext>
            </a:extLst>
          </p:cNvPr>
          <p:cNvSpPr>
            <a:spLocks noGrp="1"/>
          </p:cNvSpPr>
          <p:nvPr>
            <p:ph type="title"/>
          </p:nvPr>
        </p:nvSpPr>
        <p:spPr/>
        <p:txBody>
          <a:bodyPr/>
          <a:lstStyle/>
          <a:p>
            <a:r>
              <a:rPr lang="en-US" dirty="0"/>
              <a:t>Liability</a:t>
            </a:r>
          </a:p>
        </p:txBody>
      </p:sp>
      <p:sp>
        <p:nvSpPr>
          <p:cNvPr id="3" name="Zástupný obsah 2">
            <a:extLst>
              <a:ext uri="{FF2B5EF4-FFF2-40B4-BE49-F238E27FC236}">
                <a16:creationId xmlns:a16="http://schemas.microsoft.com/office/drawing/2014/main" id="{C71E004C-AD1C-4198-8C6D-BE7BC867277D}"/>
              </a:ext>
            </a:extLst>
          </p:cNvPr>
          <p:cNvSpPr>
            <a:spLocks noGrp="1"/>
          </p:cNvSpPr>
          <p:nvPr>
            <p:ph idx="1"/>
          </p:nvPr>
        </p:nvSpPr>
        <p:spPr/>
        <p:txBody>
          <a:bodyPr/>
          <a:lstStyle/>
          <a:p>
            <a:r>
              <a:rPr lang="cs-CZ" sz="2800" dirty="0"/>
              <a:t>i</a:t>
            </a:r>
            <a:r>
              <a:rPr lang="en-GB" sz="2800" dirty="0"/>
              <a:t>f a new </a:t>
            </a:r>
            <a:r>
              <a:rPr lang="cs-CZ" sz="2800" dirty="0"/>
              <a:t>general</a:t>
            </a:r>
            <a:r>
              <a:rPr lang="en-GB" sz="2800" dirty="0"/>
              <a:t> or </a:t>
            </a:r>
            <a:r>
              <a:rPr lang="cs-CZ" sz="2800" dirty="0"/>
              <a:t>limited</a:t>
            </a:r>
            <a:r>
              <a:rPr lang="en-GB" sz="2800" dirty="0"/>
              <a:t> partner accedes the company</a:t>
            </a:r>
            <a:endParaRPr lang="cs-CZ" sz="2800" dirty="0"/>
          </a:p>
          <a:p>
            <a:pPr lvl="1"/>
            <a:r>
              <a:rPr lang="en-GB" sz="2400" dirty="0"/>
              <a:t>they are liable for the company's debts incurred prior to their accession </a:t>
            </a:r>
            <a:endParaRPr lang="cs-CZ" sz="2400" dirty="0"/>
          </a:p>
          <a:p>
            <a:pPr lvl="1"/>
            <a:r>
              <a:rPr lang="en-GB" sz="2400" dirty="0"/>
              <a:t>they may ask the other members to provide full compensation for the performance provided in this way including any costs incurred</a:t>
            </a:r>
            <a:endParaRPr lang="cs-CZ" sz="2400" dirty="0"/>
          </a:p>
          <a:p>
            <a:r>
              <a:rPr lang="cs-CZ" sz="2800" dirty="0"/>
              <a:t>i</a:t>
            </a:r>
            <a:r>
              <a:rPr lang="en-GB" sz="2800" dirty="0"/>
              <a:t>f an interest of a</a:t>
            </a:r>
            <a:r>
              <a:rPr lang="cs-CZ" sz="2800" dirty="0"/>
              <a:t> general</a:t>
            </a:r>
            <a:r>
              <a:rPr lang="en-GB" sz="2800" dirty="0"/>
              <a:t> partner or </a:t>
            </a:r>
            <a:r>
              <a:rPr lang="cs-CZ" sz="2800" dirty="0"/>
              <a:t>limited</a:t>
            </a:r>
            <a:r>
              <a:rPr lang="en-GB" sz="2800" dirty="0"/>
              <a:t> partner in the company is terminated</a:t>
            </a:r>
            <a:endParaRPr lang="cs-CZ" sz="2800" dirty="0"/>
          </a:p>
          <a:p>
            <a:pPr lvl="1"/>
            <a:r>
              <a:rPr lang="en-GB" sz="2400" dirty="0"/>
              <a:t>the partner is only liable for the company’s debts incurred while their interest existed</a:t>
            </a:r>
            <a:endParaRPr lang="cs-CZ" sz="2400" dirty="0"/>
          </a:p>
          <a:p>
            <a:r>
              <a:rPr lang="en-US" sz="2800" dirty="0"/>
              <a:t>both</a:t>
            </a:r>
            <a:r>
              <a:rPr lang="en-GB" sz="2800" dirty="0"/>
              <a:t> partners are also liable for the company's debts after the company is dissolved with liquidation</a:t>
            </a:r>
            <a:endParaRPr lang="cs-CZ" sz="2800" dirty="0"/>
          </a:p>
          <a:p>
            <a:pPr lvl="1"/>
            <a:r>
              <a:rPr lang="en-GB" sz="2400" dirty="0"/>
              <a:t>liable for the debts up to the amount of their share of liquidation balance and at least to the extent in which they were liable during its existence</a:t>
            </a:r>
            <a:endParaRPr lang="en-US" sz="2400" dirty="0"/>
          </a:p>
        </p:txBody>
      </p:sp>
      <p:sp>
        <p:nvSpPr>
          <p:cNvPr id="4" name="Zástupný symbol pro datum 3">
            <a:extLst>
              <a:ext uri="{FF2B5EF4-FFF2-40B4-BE49-F238E27FC236}">
                <a16:creationId xmlns:a16="http://schemas.microsoft.com/office/drawing/2014/main" id="{483FED87-7F6C-4EEF-9A94-4A5EBF768E9D}"/>
              </a:ext>
            </a:extLst>
          </p:cNvPr>
          <p:cNvSpPr>
            <a:spLocks noGrp="1"/>
          </p:cNvSpPr>
          <p:nvPr>
            <p:ph type="dt" sz="half" idx="10"/>
          </p:nvPr>
        </p:nvSpPr>
        <p:spPr/>
        <p:txBody>
          <a:bodyPr/>
          <a:lstStyle/>
          <a:p>
            <a:pPr>
              <a:defRPr/>
            </a:pPr>
            <a:fld id="{8863D660-356F-4B7B-9477-B5CEBBE7ED6F}" type="datetime1">
              <a:rPr lang="cs-CZ" smtClean="0"/>
              <a:t>08.04.2020</a:t>
            </a:fld>
            <a:endParaRPr lang="cs-CZ"/>
          </a:p>
        </p:txBody>
      </p:sp>
      <p:sp>
        <p:nvSpPr>
          <p:cNvPr id="5" name="Zástupný symbol pro číslo snímku 4">
            <a:extLst>
              <a:ext uri="{FF2B5EF4-FFF2-40B4-BE49-F238E27FC236}">
                <a16:creationId xmlns:a16="http://schemas.microsoft.com/office/drawing/2014/main" id="{5B19EF0A-F5E6-408D-8678-8B62293A31D6}"/>
              </a:ext>
            </a:extLst>
          </p:cNvPr>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spTree>
    <p:extLst>
      <p:ext uri="{BB962C8B-B14F-4D97-AF65-F5344CB8AC3E}">
        <p14:creationId xmlns:p14="http://schemas.microsoft.com/office/powerpoint/2010/main" val="45993534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264</TotalTime>
  <Words>1261</Words>
  <Application>Microsoft Office PowerPoint</Application>
  <PresentationFormat>Vlastní</PresentationFormat>
  <Paragraphs>145</Paragraphs>
  <Slides>14</Slides>
  <Notes>1</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14</vt:i4>
      </vt:variant>
    </vt:vector>
  </HeadingPairs>
  <TitlesOfParts>
    <vt:vector size="18" baseType="lpstr">
      <vt:lpstr>Arial</vt:lpstr>
      <vt:lpstr>Calibri</vt:lpstr>
      <vt:lpstr>Clara Sans</vt:lpstr>
      <vt:lpstr>JU_OPVVV</vt:lpstr>
      <vt:lpstr>Limited Partnership</vt:lpstr>
      <vt:lpstr>Limited Partnership</vt:lpstr>
      <vt:lpstr>Limited Partnership</vt:lpstr>
      <vt:lpstr>Member’s Contribution and Contribution Obligation</vt:lpstr>
      <vt:lpstr>Member’s Contribution and Contribution Obligation</vt:lpstr>
      <vt:lpstr>Liability</vt:lpstr>
      <vt:lpstr>Liability</vt:lpstr>
      <vt:lpstr>Liability</vt:lpstr>
      <vt:lpstr>Liability</vt:lpstr>
      <vt:lpstr>Bodies</vt:lpstr>
      <vt:lpstr>Bodies</vt:lpstr>
      <vt:lpstr>Profit Share and Share in Loss</vt:lpstr>
      <vt:lpstr>Profit Share and Share in Loss</vt:lpstr>
      <vt:lpstr>Specific Points of Focus in Dissolving a Limited Partnership</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Kateřina Navrátilová</cp:lastModifiedBy>
  <cp:revision>24</cp:revision>
  <dcterms:created xsi:type="dcterms:W3CDTF">2017-07-17T18:52:59Z</dcterms:created>
  <dcterms:modified xsi:type="dcterms:W3CDTF">2020-04-08T08:41:49Z</dcterms:modified>
</cp:coreProperties>
</file>