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0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65" d="100"/>
          <a:sy n="65" d="100"/>
        </p:scale>
        <p:origin x="1242" y="7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28.02.2019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28.02.2019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28.02.2019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28.02.2019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Fundamental</a:t>
            </a:r>
            <a:r>
              <a:rPr lang="cs-CZ" dirty="0"/>
              <a:t> </a:t>
            </a:r>
            <a:r>
              <a:rPr lang="cs-CZ" dirty="0" err="1"/>
              <a:t>Rights</a:t>
            </a:r>
            <a:r>
              <a:rPr lang="cs-CZ" dirty="0"/>
              <a:t> and F</a:t>
            </a:r>
            <a:r>
              <a:rPr lang="cs-CZ"/>
              <a:t>reedoms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81F3AF-FD4D-48CC-A2A0-AC6B8CAFF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Fundamental</a:t>
            </a:r>
            <a:r>
              <a:rPr lang="cs-CZ" dirty="0"/>
              <a:t> </a:t>
            </a:r>
            <a:r>
              <a:rPr lang="cs-CZ" dirty="0" err="1"/>
              <a:t>Rights</a:t>
            </a:r>
            <a:r>
              <a:rPr lang="cs-CZ" dirty="0"/>
              <a:t> and </a:t>
            </a:r>
            <a:r>
              <a:rPr lang="cs-CZ" dirty="0" err="1"/>
              <a:t>Freedoms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88952B-E4F6-4932-AC5D-827EB96E2E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are is stipulated in the Charter of Fundamental Rights and Freedoms </a:t>
            </a:r>
          </a:p>
          <a:p>
            <a:pPr lvl="1"/>
            <a:r>
              <a:rPr lang="en-US" dirty="0"/>
              <a:t>entered into effect on 1 January 1993</a:t>
            </a:r>
          </a:p>
          <a:p>
            <a:r>
              <a:rPr lang="en-US" dirty="0"/>
              <a:t>are termed natural rights</a:t>
            </a:r>
          </a:p>
          <a:p>
            <a:pPr lvl="1"/>
            <a:r>
              <a:rPr lang="en-US" dirty="0"/>
              <a:t>state therefore </a:t>
            </a:r>
            <a:r>
              <a:rPr lang="en-US" dirty="0" err="1"/>
              <a:t>recognises</a:t>
            </a:r>
            <a:r>
              <a:rPr lang="en-US" dirty="0"/>
              <a:t> them, guarantees them and provides them with legal protection</a:t>
            </a:r>
          </a:p>
          <a:p>
            <a:r>
              <a:rPr lang="en-US" dirty="0"/>
              <a:t>are </a:t>
            </a:r>
            <a:r>
              <a:rPr lang="en-US" dirty="0" err="1"/>
              <a:t>characterised</a:t>
            </a:r>
            <a:r>
              <a:rPr lang="en-US" dirty="0"/>
              <a:t> in Article 1 of the Charter as follows</a:t>
            </a:r>
            <a:r>
              <a:rPr lang="cs-CZ" dirty="0"/>
              <a:t>:</a:t>
            </a:r>
          </a:p>
          <a:p>
            <a:pPr lvl="1"/>
            <a:r>
              <a:rPr lang="en-US" dirty="0"/>
              <a:t>inherent</a:t>
            </a:r>
            <a:r>
              <a:rPr lang="cs-CZ" dirty="0"/>
              <a:t> </a:t>
            </a:r>
            <a:endParaRPr lang="en-US" dirty="0"/>
          </a:p>
          <a:p>
            <a:pPr lvl="1"/>
            <a:r>
              <a:rPr lang="en-US" dirty="0"/>
              <a:t>inalienable</a:t>
            </a:r>
            <a:r>
              <a:rPr lang="cs-CZ" dirty="0"/>
              <a:t> </a:t>
            </a:r>
            <a:endParaRPr lang="en-US" dirty="0"/>
          </a:p>
          <a:p>
            <a:pPr lvl="1"/>
            <a:r>
              <a:rPr lang="en-US" dirty="0"/>
              <a:t>non-prescriptible</a:t>
            </a:r>
            <a:r>
              <a:rPr lang="cs-CZ" dirty="0"/>
              <a:t> </a:t>
            </a:r>
            <a:endParaRPr lang="en-US" dirty="0"/>
          </a:p>
          <a:p>
            <a:pPr lvl="1"/>
            <a:r>
              <a:rPr lang="en-US" dirty="0"/>
              <a:t>irrepealable</a:t>
            </a:r>
            <a:r>
              <a:rPr lang="cs-CZ" dirty="0"/>
              <a:t> </a:t>
            </a:r>
            <a:endParaRPr lang="en-US" dirty="0"/>
          </a:p>
          <a:p>
            <a:pPr lvl="1"/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C6F68FA-3384-4FD1-B83E-AA5BFE373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2AFC78B-D63E-4B7B-B10F-35F1BDC5A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5749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Fundamental</a:t>
            </a:r>
            <a:r>
              <a:rPr lang="cs-CZ" dirty="0"/>
              <a:t> </a:t>
            </a:r>
            <a:r>
              <a:rPr lang="cs-CZ" dirty="0" err="1"/>
              <a:t>Rights</a:t>
            </a:r>
            <a:r>
              <a:rPr lang="cs-CZ" dirty="0"/>
              <a:t> and </a:t>
            </a:r>
            <a:r>
              <a:rPr lang="cs-CZ" dirty="0" err="1"/>
              <a:t>Freedoms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are not stipulated in the Charter alone, but also in other documents, particularly in international treaties:</a:t>
            </a:r>
          </a:p>
          <a:p>
            <a:pPr lvl="1"/>
            <a:r>
              <a:rPr lang="en-US" dirty="0"/>
              <a:t>The Universal Declaration of Human Rights of 1948 </a:t>
            </a:r>
          </a:p>
          <a:p>
            <a:pPr lvl="1"/>
            <a:r>
              <a:rPr lang="en-US" dirty="0"/>
              <a:t>The International Covenant on Civil and Political Rights of 1966 </a:t>
            </a:r>
          </a:p>
          <a:p>
            <a:pPr lvl="1"/>
            <a:r>
              <a:rPr lang="en-US" dirty="0"/>
              <a:t>The International Covenant on Economic, Social and Cultural Rights of 1966</a:t>
            </a:r>
          </a:p>
          <a:p>
            <a:pPr lvl="1"/>
            <a:r>
              <a:rPr lang="en-US" dirty="0"/>
              <a:t>The Convention for the Protection of Human Rights and Fundamental </a:t>
            </a:r>
            <a:r>
              <a:rPr lang="cs-CZ" dirty="0" err="1"/>
              <a:t>Freedoms</a:t>
            </a:r>
            <a:endParaRPr lang="cs-CZ" dirty="0"/>
          </a:p>
          <a:p>
            <a:pPr lvl="1"/>
            <a:r>
              <a:rPr lang="cs-CZ" dirty="0"/>
              <a:t>etc.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FBCC38-B7F7-46DF-A033-76CF4FC94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Charter of </a:t>
            </a:r>
            <a:r>
              <a:rPr lang="cs-CZ" dirty="0" err="1"/>
              <a:t>Fundamental</a:t>
            </a:r>
            <a:r>
              <a:rPr lang="cs-CZ" dirty="0"/>
              <a:t> </a:t>
            </a:r>
            <a:r>
              <a:rPr lang="cs-CZ" dirty="0" err="1"/>
              <a:t>Rights</a:t>
            </a:r>
            <a:r>
              <a:rPr lang="cs-CZ" dirty="0"/>
              <a:t> and </a:t>
            </a:r>
            <a:r>
              <a:rPr lang="cs-CZ" dirty="0" err="1"/>
              <a:t>Freedoms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593B55-4BEA-4BE3-B038-6EF585D23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has the legal force of a constitutional act </a:t>
            </a:r>
          </a:p>
          <a:p>
            <a:r>
              <a:rPr lang="en-US" dirty="0"/>
              <a:t>is a part of the constitutional order</a:t>
            </a:r>
          </a:p>
          <a:p>
            <a:r>
              <a:rPr lang="en-US" dirty="0"/>
              <a:t>structure of the Charter</a:t>
            </a:r>
          </a:p>
          <a:p>
            <a:pPr lvl="1"/>
            <a:r>
              <a:rPr lang="en-US" dirty="0"/>
              <a:t>preamble</a:t>
            </a:r>
          </a:p>
          <a:p>
            <a:pPr lvl="1"/>
            <a:r>
              <a:rPr lang="en-US" dirty="0"/>
              <a:t>6 chapters divided into 44 articles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15A1DB8-6255-41D4-AB5E-1E047CEDD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963BCF1-F67F-444E-AFD3-E7A198108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259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40EF5F-AD72-4AF1-89F2-F1A08691B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Structure of </a:t>
            </a:r>
            <a:r>
              <a:rPr lang="cs-CZ" dirty="0" err="1"/>
              <a:t>the</a:t>
            </a:r>
            <a:r>
              <a:rPr lang="cs-CZ" dirty="0"/>
              <a:t> Charter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B3198FE-1F8C-409E-8EA7-09F0E9092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preamble</a:t>
            </a:r>
          </a:p>
          <a:p>
            <a:r>
              <a:rPr lang="en-US" sz="3600" dirty="0"/>
              <a:t>Chapter I. </a:t>
            </a:r>
          </a:p>
          <a:p>
            <a:pPr lvl="1"/>
            <a:r>
              <a:rPr lang="en-US" sz="3200" dirty="0"/>
              <a:t>general provisions</a:t>
            </a:r>
          </a:p>
          <a:p>
            <a:pPr lvl="2"/>
            <a:r>
              <a:rPr lang="en-US" sz="2800" dirty="0"/>
              <a:t>the principal of equality</a:t>
            </a:r>
          </a:p>
          <a:p>
            <a:pPr lvl="2"/>
            <a:r>
              <a:rPr lang="en-US" sz="2800" dirty="0"/>
              <a:t>fundamental rights and freedoms are a natural right</a:t>
            </a:r>
          </a:p>
          <a:p>
            <a:pPr lvl="2"/>
            <a:r>
              <a:rPr lang="en-US" sz="2800" dirty="0"/>
              <a:t>the principle prohibiting discrimination etc.</a:t>
            </a:r>
          </a:p>
          <a:p>
            <a:pPr marL="914400" lvl="2" indent="0">
              <a:buNone/>
            </a:pPr>
            <a:endParaRPr lang="cs-CZ" dirty="0"/>
          </a:p>
          <a:p>
            <a:pPr marL="457200" lvl="1" indent="0">
              <a:buNone/>
            </a:pPr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AE9E36-2C5C-41CD-BDF4-E2286DF3C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926CED9-9D97-4628-9D9F-378AED27F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6783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3EAD85-E838-4BF6-9230-BCC86964D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Structure of </a:t>
            </a:r>
            <a:r>
              <a:rPr lang="cs-CZ" dirty="0" err="1"/>
              <a:t>the</a:t>
            </a:r>
            <a:r>
              <a:rPr lang="cs-CZ" dirty="0"/>
              <a:t> Charter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04BB025-06EB-4C2F-A908-5C6E74DD0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Chapter II. </a:t>
            </a:r>
          </a:p>
          <a:p>
            <a:pPr lvl="1"/>
            <a:r>
              <a:rPr lang="en-US" sz="3200" dirty="0"/>
              <a:t>human rights and fundamental freedoms</a:t>
            </a:r>
          </a:p>
          <a:p>
            <a:pPr lvl="2"/>
            <a:r>
              <a:rPr lang="en-US" sz="2800" dirty="0"/>
              <a:t>he capacity of every person to have rights</a:t>
            </a:r>
          </a:p>
          <a:p>
            <a:pPr lvl="2"/>
            <a:r>
              <a:rPr lang="en-US" sz="2800" dirty="0"/>
              <a:t>Prohibition of torture and cruel, inhuman or degrading treatment or punishment</a:t>
            </a:r>
          </a:p>
          <a:p>
            <a:pPr lvl="2"/>
            <a:r>
              <a:rPr lang="en-US" sz="2800" dirty="0"/>
              <a:t>personal liberty etc.</a:t>
            </a:r>
          </a:p>
          <a:p>
            <a:pPr lvl="1"/>
            <a:r>
              <a:rPr lang="en-US" sz="3200" dirty="0"/>
              <a:t>political rights</a:t>
            </a:r>
          </a:p>
          <a:p>
            <a:pPr lvl="2"/>
            <a:r>
              <a:rPr lang="en-US" sz="2800" dirty="0"/>
              <a:t>freedom of expression and the right to information</a:t>
            </a:r>
          </a:p>
          <a:p>
            <a:pPr lvl="2"/>
            <a:r>
              <a:rPr lang="en-US" sz="2800" dirty="0"/>
              <a:t>right of petition</a:t>
            </a:r>
          </a:p>
          <a:p>
            <a:pPr lvl="2"/>
            <a:r>
              <a:rPr lang="en-US" sz="2800" dirty="0"/>
              <a:t>right of association </a:t>
            </a:r>
            <a:r>
              <a:rPr lang="cs-CZ" sz="2800" dirty="0"/>
              <a:t>etc.</a:t>
            </a:r>
            <a:endParaRPr lang="en-US" sz="3200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0A20500-D319-4ABC-A1F1-5694FCAFE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A349B7C-BA43-49CE-94C2-3BFCEAD6E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9282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D5F6F9-497B-431D-8E8D-7DF913113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Structure of </a:t>
            </a:r>
            <a:r>
              <a:rPr lang="cs-CZ" dirty="0" err="1"/>
              <a:t>the</a:t>
            </a:r>
            <a:r>
              <a:rPr lang="cs-CZ" dirty="0"/>
              <a:t> Charter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1C6116-5ADF-4A4D-8046-89476C423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Chapter III.</a:t>
            </a:r>
          </a:p>
          <a:p>
            <a:pPr lvl="1"/>
            <a:r>
              <a:rPr lang="en-US" dirty="0"/>
              <a:t>rights of national and ethnic minorities</a:t>
            </a:r>
          </a:p>
          <a:p>
            <a:pPr lvl="2"/>
            <a:r>
              <a:rPr lang="en-US" dirty="0"/>
              <a:t>the right to develop their own culture</a:t>
            </a:r>
          </a:p>
          <a:p>
            <a:pPr lvl="2"/>
            <a:r>
              <a:rPr lang="en-US" dirty="0"/>
              <a:t>the right to disseminate and receive information in their native language</a:t>
            </a:r>
          </a:p>
          <a:p>
            <a:pPr lvl="2"/>
            <a:r>
              <a:rPr lang="en-US" dirty="0"/>
              <a:t>the right to associate in national associations</a:t>
            </a:r>
            <a:r>
              <a:rPr lang="cs-CZ" dirty="0"/>
              <a:t> etc.</a:t>
            </a:r>
            <a:endParaRPr lang="en-US" dirty="0"/>
          </a:p>
          <a:p>
            <a:r>
              <a:rPr lang="en-US" sz="3600" dirty="0"/>
              <a:t>Chapter IV.</a:t>
            </a:r>
          </a:p>
          <a:p>
            <a:pPr lvl="1"/>
            <a:r>
              <a:rPr lang="en-US" dirty="0"/>
              <a:t>economic, social and cultural rights</a:t>
            </a:r>
          </a:p>
          <a:p>
            <a:pPr lvl="2"/>
            <a:r>
              <a:rPr lang="en-US" dirty="0"/>
              <a:t>the right to free choice of profession and training for that profession</a:t>
            </a:r>
          </a:p>
          <a:p>
            <a:pPr lvl="2"/>
            <a:r>
              <a:rPr lang="en-US" dirty="0"/>
              <a:t>right of women, adolescents, and persons with health problems to special work conditions</a:t>
            </a:r>
          </a:p>
          <a:p>
            <a:pPr lvl="2"/>
            <a:r>
              <a:rPr lang="en-US" dirty="0"/>
              <a:t>right to a family and its protection</a:t>
            </a:r>
            <a:r>
              <a:rPr lang="cs-CZ" dirty="0"/>
              <a:t> etc.</a:t>
            </a:r>
            <a:endParaRPr lang="cs-CZ" sz="2800" dirty="0"/>
          </a:p>
          <a:p>
            <a:pPr lvl="1"/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51DD71-78A4-4529-B4BB-253BDE014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96164C3-4CEB-4358-BDA2-5D1CB3110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2502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A25668-848E-4C11-836E-12E2DBC3E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Structure of </a:t>
            </a:r>
            <a:r>
              <a:rPr lang="cs-CZ" dirty="0" err="1"/>
              <a:t>the</a:t>
            </a:r>
            <a:r>
              <a:rPr lang="cs-CZ" dirty="0"/>
              <a:t> Charter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1233C6-F173-41EE-B056-C6925F690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Chapter V.</a:t>
            </a:r>
          </a:p>
          <a:p>
            <a:pPr lvl="1"/>
            <a:r>
              <a:rPr lang="en-US" sz="3200" dirty="0"/>
              <a:t>right to judicial and other legal protection </a:t>
            </a:r>
          </a:p>
          <a:p>
            <a:pPr lvl="2"/>
            <a:r>
              <a:rPr lang="en-US" sz="2800" dirty="0"/>
              <a:t>the right to assert rights before an independent and impartial court</a:t>
            </a:r>
          </a:p>
          <a:p>
            <a:pPr lvl="2"/>
            <a:r>
              <a:rPr lang="en-US" sz="2800" dirty="0"/>
              <a:t>right to compensation for damage caused by an unlawful decision or incorrect official procedure</a:t>
            </a:r>
          </a:p>
          <a:p>
            <a:pPr lvl="2"/>
            <a:r>
              <a:rPr lang="en-US" sz="2800" dirty="0"/>
              <a:t>equality of all parties to such proceedings, etc.</a:t>
            </a:r>
          </a:p>
          <a:p>
            <a:r>
              <a:rPr lang="en-US" sz="3600" dirty="0"/>
              <a:t>Chapter VI. </a:t>
            </a:r>
          </a:p>
          <a:p>
            <a:pPr lvl="1"/>
            <a:r>
              <a:rPr lang="en-US" sz="3200"/>
              <a:t>general provisions</a:t>
            </a:r>
          </a:p>
          <a:p>
            <a:pPr marL="914400" lvl="2" indent="0">
              <a:buNone/>
            </a:pPr>
            <a:endParaRPr lang="cs-CZ" dirty="0"/>
          </a:p>
          <a:p>
            <a:pPr lvl="2"/>
            <a:endParaRPr lang="cs-CZ" dirty="0"/>
          </a:p>
          <a:p>
            <a:pPr lvl="2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95BA1F9-064B-41EC-BB92-2B1C295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2812FA4-AF1E-4B7C-BEB3-49B227E06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315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226</TotalTime>
  <Words>392</Words>
  <Application>Microsoft Office PowerPoint</Application>
  <PresentationFormat>Vlastní</PresentationFormat>
  <Paragraphs>79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Clara Sans</vt:lpstr>
      <vt:lpstr>JU_OPVVV</vt:lpstr>
      <vt:lpstr>Fundamental Rights and Freedoms</vt:lpstr>
      <vt:lpstr>Fundamental Rights and Freedoms</vt:lpstr>
      <vt:lpstr>Fundamental Rights and Freedoms</vt:lpstr>
      <vt:lpstr>Charter of Fundamental Rights and Freedoms</vt:lpstr>
      <vt:lpstr>Structure of the Charter</vt:lpstr>
      <vt:lpstr>Structure of the Charter</vt:lpstr>
      <vt:lpstr>Structure of the Charter</vt:lpstr>
      <vt:lpstr>Structure of the Charter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Kateřina Navrátilová</cp:lastModifiedBy>
  <cp:revision>7</cp:revision>
  <dcterms:created xsi:type="dcterms:W3CDTF">2017-07-17T18:52:59Z</dcterms:created>
  <dcterms:modified xsi:type="dcterms:W3CDTF">2019-02-28T20:19:58Z</dcterms:modified>
</cp:coreProperties>
</file>