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56" r:id="rId1"/>
  </p:sldMasterIdLst>
  <p:notesMasterIdLst>
    <p:notesMasterId r:id="rId10"/>
  </p:notes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</p:sldIdLst>
  <p:sldSz cx="10693400" cy="7561263"/>
  <p:notesSz cx="6797675" cy="9926638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1">
          <p15:clr>
            <a:srgbClr val="A4A3A4"/>
          </p15:clr>
        </p15:guide>
        <p15:guide id="2" pos="336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0" autoAdjust="0"/>
    <p:restoredTop sz="94660"/>
  </p:normalViewPr>
  <p:slideViewPr>
    <p:cSldViewPr snapToGrid="0">
      <p:cViewPr varScale="1">
        <p:scale>
          <a:sx n="65" d="100"/>
          <a:sy n="65" d="100"/>
        </p:scale>
        <p:origin x="1242" y="78"/>
      </p:cViewPr>
      <p:guideLst>
        <p:guide orient="horz" pos="2381"/>
        <p:guide pos="336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81D14C-5566-445D-BD74-763B41037513}" type="datetimeFigureOut">
              <a:rPr lang="cs-CZ" smtClean="0"/>
              <a:t>28.02.2019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030288" y="1241425"/>
            <a:ext cx="473710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DD68CE-66E3-4B61-B1C6-4A829A62593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06254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DD68CE-66E3-4B61-B1C6-4A829A625939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12246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/>
          <p:nvPr/>
        </p:nvSpPr>
        <p:spPr>
          <a:xfrm>
            <a:off x="0" y="0"/>
            <a:ext cx="10693400" cy="75612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Obdélník 13"/>
          <p:cNvSpPr/>
          <p:nvPr/>
        </p:nvSpPr>
        <p:spPr>
          <a:xfrm>
            <a:off x="0" y="1887568"/>
            <a:ext cx="10693400" cy="1890000"/>
          </a:xfrm>
          <a:prstGeom prst="rect">
            <a:avLst/>
          </a:prstGeom>
          <a:solidFill>
            <a:srgbClr val="E0003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1165225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2800" dirty="0">
              <a:latin typeface="Clara Sans" pitchFamily="50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602284" y="2024330"/>
            <a:ext cx="8289110" cy="1503745"/>
          </a:xfrm>
        </p:spPr>
        <p:txBody>
          <a:bodyPr/>
          <a:lstStyle>
            <a:lvl1pPr marL="0" indent="0" algn="l">
              <a:defRPr sz="4400">
                <a:solidFill>
                  <a:schemeClr val="bg1"/>
                </a:solidFill>
                <a:latin typeface="Clara Sans" pitchFamily="50" charset="0"/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602284" y="3957618"/>
            <a:ext cx="8640960" cy="720080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>
                    <a:tint val="75000"/>
                  </a:schemeClr>
                </a:solidFill>
                <a:latin typeface="Clara Sans" pitchFamily="50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cs-CZ" dirty="0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lara Sans" pitchFamily="50" charset="0"/>
              </a:defRPr>
            </a:lvl1pPr>
          </a:lstStyle>
          <a:p>
            <a:pPr>
              <a:defRPr/>
            </a:pPr>
            <a:fld id="{861E5E6D-9964-443D-8A1A-2F174139E214}" type="datetime1">
              <a:rPr lang="cs-CZ" smtClean="0"/>
              <a:t>28.02.2019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lara Sans" pitchFamily="50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lara Sans" pitchFamily="50" charset="0"/>
              </a:defRPr>
            </a:lvl1pPr>
          </a:lstStyle>
          <a:p>
            <a:pPr>
              <a:defRPr/>
            </a:pPr>
            <a:fld id="{9251B02E-AEA4-4A25-B995-7FBC9F8D11D8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0" y="0"/>
            <a:ext cx="3030538" cy="126035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9" name="Picture 2" descr="I:\Mayna\!!_práce\RadkaF\JU České Budějovice\PPT prezentace\Podklady\HlavPapir Ekonomická fakult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140" y="212887"/>
            <a:ext cx="3973746" cy="1017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Obrázek 9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30913" y="6228903"/>
            <a:ext cx="4610100" cy="6381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904276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1A390B-2DF6-4A98-8CD3-57C620926EC6}" type="datetime1">
              <a:rPr lang="cs-CZ" smtClean="0"/>
              <a:t>28.02.2019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E80E49-5BFC-4E79-BF4D-A767D26BC07E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13362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752716" y="1044327"/>
            <a:ext cx="2406015" cy="5710054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34670" y="1044327"/>
            <a:ext cx="7039822" cy="5710054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BE73E3-272C-49D3-A172-02F9E4E9562B}" type="datetime1">
              <a:rPr lang="cs-CZ" smtClean="0"/>
              <a:t>28.02.2019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254864-5606-4A31-B3E2-746352118BF3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27460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731325" y="180231"/>
            <a:ext cx="7427088" cy="662917"/>
          </a:xfrm>
        </p:spPr>
        <p:txBody>
          <a:bodyPr/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4988" y="1187532"/>
            <a:ext cx="9623425" cy="5567281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63D660-356F-4B7B-9477-B5CEBBE7ED6F}" type="datetime1">
              <a:rPr lang="cs-CZ" smtClean="0"/>
              <a:t>28.02.2019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9112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44705" y="4858813"/>
            <a:ext cx="9089390" cy="1501751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44705" y="3204786"/>
            <a:ext cx="9089390" cy="165402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8E90E3-EF82-41EA-9CBB-69D0C1CE9A68}" type="datetime1">
              <a:rPr lang="cs-CZ" smtClean="0"/>
              <a:t>28.02.2019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C60EE9-DB36-4AC0-93AC-EAF55A4D2F9E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729833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34670" y="1764296"/>
            <a:ext cx="4722918" cy="499008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435812" y="1764296"/>
            <a:ext cx="4722918" cy="499008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BEF439-A903-4BAB-BE0E-D1DEB9C70BCB}" type="datetime1">
              <a:rPr lang="cs-CZ" smtClean="0"/>
              <a:t>28.02.2019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25203F-6002-47B2-BA6E-0944EEA53219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88734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22164" y="1188343"/>
            <a:ext cx="4724775" cy="70536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34671" y="1980431"/>
            <a:ext cx="4724775" cy="47739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5444605" y="1188343"/>
            <a:ext cx="4726631" cy="70536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5432100" y="1980431"/>
            <a:ext cx="4726631" cy="47739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3A1EA3-E2BC-48E8-A352-50577628A881}" type="datetime1">
              <a:rPr lang="cs-CZ" smtClean="0"/>
              <a:t>28.02.2019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744537-99EA-4D2E-83BE-317CA3E7C592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66853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DF245D-D6AC-44C9-87B3-4C6EEA36FB51}" type="datetime1">
              <a:rPr lang="cs-CZ" smtClean="0"/>
              <a:t>28.02.2019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C53024-765D-4A8F-A60F-9D142B3F1564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0941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E81568-6828-4203-9B7C-12AC327FE14E}" type="datetime1">
              <a:rPr lang="cs-CZ" smtClean="0"/>
              <a:t>28.02.2019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74965D-B6FC-48F4-BDEB-A25D835DCF79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4688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4672" y="972318"/>
            <a:ext cx="3518055" cy="60994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180822" y="301052"/>
            <a:ext cx="5977908" cy="645332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34672" y="1582266"/>
            <a:ext cx="3518055" cy="517211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48B92B-E7FC-4C9D-A25B-8D733F1B7F04}" type="datetime1">
              <a:rPr lang="cs-CZ" smtClean="0"/>
              <a:t>28.02.2019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235B1B-A23A-4D82-B975-BDB1401989B8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03630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095981" y="5292884"/>
            <a:ext cx="6416040" cy="62485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095981" y="972319"/>
            <a:ext cx="6416040" cy="4240052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2095981" y="5917739"/>
            <a:ext cx="6416040" cy="88739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806EB7-D81F-404B-ACAE-5954E4C5B005}" type="datetime1">
              <a:rPr lang="cs-CZ" smtClean="0"/>
              <a:t>28.02.2019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20E438-300D-426D-956D-FF05AA67C7E2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0503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0" y="996333"/>
            <a:ext cx="10693400" cy="656493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3030538" y="145125"/>
            <a:ext cx="7488312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cs-CZ" dirty="0"/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534988" y="1260475"/>
            <a:ext cx="9623425" cy="5494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534988" y="7008813"/>
            <a:ext cx="2495550" cy="401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Clara Sans" pitchFamily="50" charset="0"/>
              </a:defRPr>
            </a:lvl1pPr>
          </a:lstStyle>
          <a:p>
            <a:pPr>
              <a:defRPr/>
            </a:pPr>
            <a:fld id="{B5044EDA-262F-488C-9A1C-4884F878AF7B}" type="datetime1">
              <a:rPr lang="cs-CZ" smtClean="0"/>
              <a:t>28.02.2019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652838" y="7008813"/>
            <a:ext cx="3387725" cy="401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Clara Sans" pitchFamily="50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7662863" y="7008813"/>
            <a:ext cx="2495550" cy="401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Clara Sans" pitchFamily="50" charset="0"/>
              </a:defRPr>
            </a:lvl1pPr>
          </a:lstStyle>
          <a:p>
            <a:pPr>
              <a:defRPr/>
            </a:pPr>
            <a:fld id="{C0EA4A2D-1AC4-4A39-9436-83225DB5FE6C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pic>
        <p:nvPicPr>
          <p:cNvPr id="1031" name="Picture 2" descr="I:\Mayna\!!_práce\RadkaF\JU České Budějovice\PPT prezentace\Podklady\HlavPapir Ekonomická fakulta.jpg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124" y="216823"/>
            <a:ext cx="2376264" cy="608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212337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hf hdr="0" ftr="0"/>
  <p:txStyles>
    <p:titleStyle>
      <a:lvl1pPr algn="r" rtl="0" eaLnBrk="1" fontAlgn="base" hangingPunct="1">
        <a:spcBef>
          <a:spcPct val="0"/>
        </a:spcBef>
        <a:spcAft>
          <a:spcPct val="0"/>
        </a:spcAft>
        <a:defRPr sz="2800" kern="1200">
          <a:solidFill>
            <a:schemeClr val="tx2"/>
          </a:solidFill>
          <a:latin typeface="Clara Sans" pitchFamily="50" charset="0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lara Sans" pitchFamily="50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lara Sans" pitchFamily="50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lara Sans" pitchFamily="50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lara Sans" pitchFamily="50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Clara Sans" pitchFamily="50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Clara Sans" pitchFamily="50" charset="0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Clara Sans" pitchFamily="50" charset="0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Clara Sans" pitchFamily="50" charset="0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Clara Sans" pitchFamily="50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/>
              <a:t>Fundamental</a:t>
            </a:r>
            <a:r>
              <a:rPr lang="cs-CZ" dirty="0"/>
              <a:t> </a:t>
            </a:r>
            <a:r>
              <a:rPr lang="cs-CZ" dirty="0" err="1"/>
              <a:t>Rights</a:t>
            </a:r>
            <a:r>
              <a:rPr lang="cs-CZ" dirty="0"/>
              <a:t> and F</a:t>
            </a:r>
            <a:r>
              <a:rPr lang="cs-CZ"/>
              <a:t>reedoms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272150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F81F3AF-FD4D-48CC-A2A0-AC6B8CAFF0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Fundamental</a:t>
            </a:r>
            <a:r>
              <a:rPr lang="cs-CZ" dirty="0"/>
              <a:t> </a:t>
            </a:r>
            <a:r>
              <a:rPr lang="cs-CZ" dirty="0" err="1"/>
              <a:t>Rights</a:t>
            </a:r>
            <a:r>
              <a:rPr lang="cs-CZ" dirty="0"/>
              <a:t> and </a:t>
            </a:r>
            <a:r>
              <a:rPr lang="cs-CZ" dirty="0" err="1"/>
              <a:t>Freedoms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588952B-E4F6-4932-AC5D-827EB96E2E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are is stipulated in the Charter of Fundamental Rights and Freedoms </a:t>
            </a:r>
          </a:p>
          <a:p>
            <a:pPr lvl="1"/>
            <a:r>
              <a:rPr lang="en-US" dirty="0"/>
              <a:t>entered into effect on 1 January 1993</a:t>
            </a:r>
          </a:p>
          <a:p>
            <a:r>
              <a:rPr lang="en-US" dirty="0"/>
              <a:t>are termed natural rights</a:t>
            </a:r>
          </a:p>
          <a:p>
            <a:pPr lvl="1"/>
            <a:r>
              <a:rPr lang="en-US" dirty="0"/>
              <a:t>state therefore </a:t>
            </a:r>
            <a:r>
              <a:rPr lang="en-US" dirty="0" err="1"/>
              <a:t>recognises</a:t>
            </a:r>
            <a:r>
              <a:rPr lang="en-US" dirty="0"/>
              <a:t> them, guarantees them and provides them with legal protection</a:t>
            </a:r>
          </a:p>
          <a:p>
            <a:r>
              <a:rPr lang="en-US" dirty="0"/>
              <a:t>are </a:t>
            </a:r>
            <a:r>
              <a:rPr lang="en-US" dirty="0" err="1"/>
              <a:t>characterised</a:t>
            </a:r>
            <a:r>
              <a:rPr lang="en-US" dirty="0"/>
              <a:t> in Article 1 of the Charter as follows</a:t>
            </a:r>
            <a:r>
              <a:rPr lang="cs-CZ" dirty="0"/>
              <a:t>:</a:t>
            </a:r>
          </a:p>
          <a:p>
            <a:pPr lvl="1"/>
            <a:r>
              <a:rPr lang="en-US" dirty="0"/>
              <a:t>inherent</a:t>
            </a:r>
            <a:r>
              <a:rPr lang="cs-CZ" dirty="0"/>
              <a:t> </a:t>
            </a:r>
            <a:endParaRPr lang="en-US" dirty="0"/>
          </a:p>
          <a:p>
            <a:pPr lvl="1"/>
            <a:r>
              <a:rPr lang="en-US" dirty="0"/>
              <a:t>inalienable</a:t>
            </a:r>
            <a:r>
              <a:rPr lang="cs-CZ" dirty="0"/>
              <a:t> </a:t>
            </a:r>
            <a:endParaRPr lang="en-US" dirty="0"/>
          </a:p>
          <a:p>
            <a:pPr lvl="1"/>
            <a:r>
              <a:rPr lang="en-US" dirty="0"/>
              <a:t>non-prescriptible</a:t>
            </a:r>
            <a:r>
              <a:rPr lang="cs-CZ" dirty="0"/>
              <a:t> </a:t>
            </a:r>
            <a:endParaRPr lang="en-US" dirty="0"/>
          </a:p>
          <a:p>
            <a:pPr lvl="1"/>
            <a:r>
              <a:rPr lang="en-US" dirty="0"/>
              <a:t>irrepealable</a:t>
            </a:r>
            <a:r>
              <a:rPr lang="cs-CZ" dirty="0"/>
              <a:t> </a:t>
            </a:r>
            <a:endParaRPr lang="en-US" dirty="0"/>
          </a:p>
          <a:p>
            <a:pPr lvl="1"/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C6F68FA-3384-4FD1-B83E-AA5BFE373D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28.02.2019</a:t>
            </a:fld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D2AFC78B-D63E-4B7B-B10F-35F1BDC5A0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5749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Fundamental</a:t>
            </a:r>
            <a:r>
              <a:rPr lang="cs-CZ" dirty="0"/>
              <a:t> </a:t>
            </a:r>
            <a:r>
              <a:rPr lang="cs-CZ" dirty="0" err="1"/>
              <a:t>Rights</a:t>
            </a:r>
            <a:r>
              <a:rPr lang="cs-CZ" dirty="0"/>
              <a:t> and </a:t>
            </a:r>
            <a:r>
              <a:rPr lang="cs-CZ" dirty="0" err="1"/>
              <a:t>Freedoms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are not stipulated in the Charter alone, but also in other documents, particularly in international treaties:</a:t>
            </a:r>
          </a:p>
          <a:p>
            <a:pPr lvl="1"/>
            <a:r>
              <a:rPr lang="en-US" dirty="0"/>
              <a:t>The Universal Declaration of Human Rights of 1948 </a:t>
            </a:r>
          </a:p>
          <a:p>
            <a:pPr lvl="1"/>
            <a:r>
              <a:rPr lang="en-US" dirty="0"/>
              <a:t>The International Covenant on Civil and Political Rights of 1966 </a:t>
            </a:r>
          </a:p>
          <a:p>
            <a:pPr lvl="1"/>
            <a:r>
              <a:rPr lang="en-US" dirty="0"/>
              <a:t>The International Covenant on Economic, Social and Cultural Rights of 1966</a:t>
            </a:r>
          </a:p>
          <a:p>
            <a:pPr lvl="1"/>
            <a:r>
              <a:rPr lang="en-US" dirty="0"/>
              <a:t>The Convention for the Protection of Human Rights and Fundamental </a:t>
            </a:r>
            <a:r>
              <a:rPr lang="cs-CZ" dirty="0" err="1"/>
              <a:t>Freedoms</a:t>
            </a:r>
            <a:endParaRPr lang="cs-CZ" dirty="0"/>
          </a:p>
          <a:p>
            <a:pPr lvl="1"/>
            <a:r>
              <a:rPr lang="cs-CZ" dirty="0"/>
              <a:t>etc.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26CC4F1-5057-4CD5-A5C6-D728C577C984}" type="datetime1">
              <a:rPr lang="cs-CZ" smtClean="0"/>
              <a:t>28.02.2019</a:t>
            </a:fld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75186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9FBCC38-B7F7-46DF-A033-76CF4FC947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Charter of </a:t>
            </a:r>
            <a:r>
              <a:rPr lang="cs-CZ" dirty="0" err="1"/>
              <a:t>Fundamental</a:t>
            </a:r>
            <a:r>
              <a:rPr lang="cs-CZ" dirty="0"/>
              <a:t> </a:t>
            </a:r>
            <a:r>
              <a:rPr lang="cs-CZ" dirty="0" err="1"/>
              <a:t>Rights</a:t>
            </a:r>
            <a:r>
              <a:rPr lang="cs-CZ" dirty="0"/>
              <a:t> and </a:t>
            </a:r>
            <a:r>
              <a:rPr lang="cs-CZ" dirty="0" err="1"/>
              <a:t>Freedoms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593B55-4BEA-4BE3-B038-6EF585D23A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has the legal force of a constitutional act </a:t>
            </a:r>
          </a:p>
          <a:p>
            <a:r>
              <a:rPr lang="en-US" dirty="0"/>
              <a:t>is a part of the constitutional order</a:t>
            </a:r>
          </a:p>
          <a:p>
            <a:r>
              <a:rPr lang="en-US" dirty="0"/>
              <a:t>structure of the Charter</a:t>
            </a:r>
          </a:p>
          <a:p>
            <a:pPr lvl="1"/>
            <a:r>
              <a:rPr lang="en-US" dirty="0"/>
              <a:t>preamble</a:t>
            </a:r>
          </a:p>
          <a:p>
            <a:pPr lvl="1"/>
            <a:r>
              <a:rPr lang="en-US" dirty="0"/>
              <a:t>6 chapters divided into 44 articles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15A1DB8-6255-41D4-AB5E-1E047CEDD1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28.02.2019</a:t>
            </a:fld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D963BCF1-F67F-444E-AFD3-E7A198108E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525935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F40EF5F-AD72-4AF1-89F2-F1A08691B2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Structure of </a:t>
            </a:r>
            <a:r>
              <a:rPr lang="cs-CZ" dirty="0" err="1"/>
              <a:t>the</a:t>
            </a:r>
            <a:r>
              <a:rPr lang="cs-CZ" dirty="0"/>
              <a:t> Charter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B3198FE-1F8C-409E-8EA7-09F0E90920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/>
              <a:t>preamble</a:t>
            </a:r>
          </a:p>
          <a:p>
            <a:r>
              <a:rPr lang="en-US" sz="3600" dirty="0"/>
              <a:t>Chapter I. </a:t>
            </a:r>
          </a:p>
          <a:p>
            <a:pPr lvl="1"/>
            <a:r>
              <a:rPr lang="en-US" sz="3200" dirty="0"/>
              <a:t>general provisions</a:t>
            </a:r>
          </a:p>
          <a:p>
            <a:pPr lvl="2"/>
            <a:r>
              <a:rPr lang="en-US" sz="2800" dirty="0"/>
              <a:t>the principal of equality</a:t>
            </a:r>
          </a:p>
          <a:p>
            <a:pPr lvl="2"/>
            <a:r>
              <a:rPr lang="en-US" sz="2800" dirty="0"/>
              <a:t>fundamental rights and freedoms are a natural right</a:t>
            </a:r>
          </a:p>
          <a:p>
            <a:pPr lvl="2"/>
            <a:r>
              <a:rPr lang="en-US" sz="2800" dirty="0"/>
              <a:t>the principle prohibiting discrimination etc.</a:t>
            </a:r>
          </a:p>
          <a:p>
            <a:pPr marL="914400" lvl="2" indent="0">
              <a:buNone/>
            </a:pPr>
            <a:endParaRPr lang="cs-CZ" dirty="0"/>
          </a:p>
          <a:p>
            <a:pPr marL="457200" lvl="1" indent="0">
              <a:buNone/>
            </a:pPr>
            <a:endParaRPr lang="cs-CZ" dirty="0"/>
          </a:p>
          <a:p>
            <a:pPr lvl="1"/>
            <a:endParaRPr lang="cs-CZ" dirty="0"/>
          </a:p>
          <a:p>
            <a:pPr lvl="1"/>
            <a:endParaRPr lang="cs-CZ" dirty="0"/>
          </a:p>
          <a:p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3AE9E36-2C5C-41CD-BDF4-E2286DF3CE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28.02.2019</a:t>
            </a:fld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A926CED9-9D97-4628-9D9F-378AED27F9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067830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43EAD85-E838-4BF6-9230-BCC86964DC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Structure of </a:t>
            </a:r>
            <a:r>
              <a:rPr lang="cs-CZ" dirty="0" err="1"/>
              <a:t>the</a:t>
            </a:r>
            <a:r>
              <a:rPr lang="cs-CZ" dirty="0"/>
              <a:t> Charter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04BB025-06EB-4C2F-A908-5C6E74DD00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/>
              <a:t>Chapter II. </a:t>
            </a:r>
          </a:p>
          <a:p>
            <a:pPr lvl="1"/>
            <a:r>
              <a:rPr lang="en-US" sz="3200" dirty="0"/>
              <a:t>human rights and fundamental freedoms</a:t>
            </a:r>
          </a:p>
          <a:p>
            <a:pPr lvl="2"/>
            <a:r>
              <a:rPr lang="en-US" sz="2800" dirty="0"/>
              <a:t>he capacity of every person to have rights</a:t>
            </a:r>
          </a:p>
          <a:p>
            <a:pPr lvl="2"/>
            <a:r>
              <a:rPr lang="en-US" sz="2800" dirty="0"/>
              <a:t>Prohibition of torture and cruel, inhuman or degrading treatment or punishment</a:t>
            </a:r>
          </a:p>
          <a:p>
            <a:pPr lvl="2"/>
            <a:r>
              <a:rPr lang="en-US" sz="2800" dirty="0"/>
              <a:t>personal liberty etc.</a:t>
            </a:r>
          </a:p>
          <a:p>
            <a:pPr lvl="1"/>
            <a:r>
              <a:rPr lang="en-US" sz="3200" dirty="0"/>
              <a:t>political rights</a:t>
            </a:r>
          </a:p>
          <a:p>
            <a:pPr lvl="2"/>
            <a:r>
              <a:rPr lang="en-US" sz="2800" dirty="0"/>
              <a:t>freedom of expression and the right to information</a:t>
            </a:r>
          </a:p>
          <a:p>
            <a:pPr lvl="2"/>
            <a:r>
              <a:rPr lang="en-US" sz="2800" dirty="0"/>
              <a:t>right of petition</a:t>
            </a:r>
          </a:p>
          <a:p>
            <a:pPr lvl="2"/>
            <a:r>
              <a:rPr lang="en-US" sz="2800" dirty="0"/>
              <a:t>right of association </a:t>
            </a:r>
            <a:r>
              <a:rPr lang="cs-CZ" sz="2800" dirty="0"/>
              <a:t>etc.</a:t>
            </a:r>
            <a:endParaRPr lang="en-US" sz="3200" dirty="0"/>
          </a:p>
          <a:p>
            <a:endParaRPr lang="en-US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0A20500-D319-4ABC-A1F1-5694FCAFED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28.02.2019</a:t>
            </a:fld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9A349B7C-BA43-49CE-94C2-3BFCEAD6ED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992821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ED5F6F9-497B-431D-8E8D-7DF913113E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Structure of </a:t>
            </a:r>
            <a:r>
              <a:rPr lang="cs-CZ" dirty="0" err="1"/>
              <a:t>the</a:t>
            </a:r>
            <a:r>
              <a:rPr lang="cs-CZ" dirty="0"/>
              <a:t> Charter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61C6116-5ADF-4A4D-8046-89476C4230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/>
              <a:t>Chapter III.</a:t>
            </a:r>
          </a:p>
          <a:p>
            <a:pPr lvl="1"/>
            <a:r>
              <a:rPr lang="en-US" dirty="0"/>
              <a:t>rights of national and ethnic minorities</a:t>
            </a:r>
          </a:p>
          <a:p>
            <a:pPr lvl="2"/>
            <a:r>
              <a:rPr lang="en-US" dirty="0"/>
              <a:t>the right to develop their own culture</a:t>
            </a:r>
          </a:p>
          <a:p>
            <a:pPr lvl="2"/>
            <a:r>
              <a:rPr lang="en-US" dirty="0"/>
              <a:t>the right to disseminate and receive information in their native language</a:t>
            </a:r>
          </a:p>
          <a:p>
            <a:pPr lvl="2"/>
            <a:r>
              <a:rPr lang="en-US" dirty="0"/>
              <a:t>the right to associate in national associations</a:t>
            </a:r>
            <a:r>
              <a:rPr lang="cs-CZ" dirty="0"/>
              <a:t> etc.</a:t>
            </a:r>
            <a:endParaRPr lang="en-US" dirty="0"/>
          </a:p>
          <a:p>
            <a:r>
              <a:rPr lang="en-US" sz="3600" dirty="0"/>
              <a:t>Chapter IV.</a:t>
            </a:r>
          </a:p>
          <a:p>
            <a:pPr lvl="1"/>
            <a:r>
              <a:rPr lang="en-US" dirty="0"/>
              <a:t>economic, social and cultural rights</a:t>
            </a:r>
          </a:p>
          <a:p>
            <a:pPr lvl="2"/>
            <a:r>
              <a:rPr lang="en-US" dirty="0"/>
              <a:t>the right to free choice of profession and training for that profession</a:t>
            </a:r>
          </a:p>
          <a:p>
            <a:pPr lvl="2"/>
            <a:r>
              <a:rPr lang="en-US" dirty="0"/>
              <a:t>right of women, adolescents, and persons with health problems to special work conditions</a:t>
            </a:r>
          </a:p>
          <a:p>
            <a:pPr lvl="2"/>
            <a:r>
              <a:rPr lang="en-US" dirty="0"/>
              <a:t>right to a family and its protection</a:t>
            </a:r>
            <a:r>
              <a:rPr lang="cs-CZ" dirty="0"/>
              <a:t> etc.</a:t>
            </a:r>
            <a:endParaRPr lang="cs-CZ" sz="2800" dirty="0"/>
          </a:p>
          <a:p>
            <a:pPr lvl="1"/>
            <a:endParaRPr lang="en-US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651DD71-78A4-4529-B4BB-253BDE0143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28.02.2019</a:t>
            </a:fld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A96164C3-4CEB-4358-BDA2-5D1CB3110A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325022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7A25668-848E-4C11-836E-12E2DBC3EF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Structure of </a:t>
            </a:r>
            <a:r>
              <a:rPr lang="cs-CZ" dirty="0" err="1"/>
              <a:t>the</a:t>
            </a:r>
            <a:r>
              <a:rPr lang="cs-CZ" dirty="0"/>
              <a:t> Charter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B1233C6-F173-41EE-B056-C6925F6907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/>
              <a:t>Chapter V.</a:t>
            </a:r>
          </a:p>
          <a:p>
            <a:pPr lvl="1"/>
            <a:r>
              <a:rPr lang="en-US" sz="3200" dirty="0"/>
              <a:t>right to judicial and other legal protection </a:t>
            </a:r>
          </a:p>
          <a:p>
            <a:pPr lvl="2"/>
            <a:r>
              <a:rPr lang="en-US" sz="2800" dirty="0"/>
              <a:t>the right to assert rights before an independent and impartial court</a:t>
            </a:r>
          </a:p>
          <a:p>
            <a:pPr lvl="2"/>
            <a:r>
              <a:rPr lang="en-US" sz="2800" dirty="0"/>
              <a:t>right to compensation for damage caused by an unlawful decision or incorrect official procedure</a:t>
            </a:r>
          </a:p>
          <a:p>
            <a:pPr lvl="2"/>
            <a:r>
              <a:rPr lang="en-US" sz="2800" dirty="0"/>
              <a:t>equality of all parties to such proceedings, etc.</a:t>
            </a:r>
          </a:p>
          <a:p>
            <a:r>
              <a:rPr lang="en-US" sz="3600" dirty="0"/>
              <a:t>Chapter VI. </a:t>
            </a:r>
          </a:p>
          <a:p>
            <a:pPr lvl="1"/>
            <a:r>
              <a:rPr lang="en-US" sz="3200"/>
              <a:t>general provisions</a:t>
            </a:r>
          </a:p>
          <a:p>
            <a:pPr marL="914400" lvl="2" indent="0">
              <a:buNone/>
            </a:pPr>
            <a:endParaRPr lang="cs-CZ" dirty="0"/>
          </a:p>
          <a:p>
            <a:pPr lvl="2"/>
            <a:endParaRPr lang="cs-CZ" dirty="0"/>
          </a:p>
          <a:p>
            <a:pPr lvl="2"/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95BA1F9-064B-41EC-BB92-2B1C295261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28.02.2019</a:t>
            </a:fld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62812FA4-AF1E-4B7C-BEB3-49B227E060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331506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JU_OPVVV">
  <a:themeElements>
    <a:clrScheme name="JU">
      <a:dk1>
        <a:srgbClr val="151515"/>
      </a:dk1>
      <a:lt1>
        <a:sysClr val="window" lastClr="FFFFFF"/>
      </a:lt1>
      <a:dk2>
        <a:srgbClr val="E00034"/>
      </a:dk2>
      <a:lt2>
        <a:srgbClr val="D8D8D8"/>
      </a:lt2>
      <a:accent1>
        <a:srgbClr val="E00034"/>
      </a:accent1>
      <a:accent2>
        <a:srgbClr val="E98300"/>
      </a:accent2>
      <a:accent3>
        <a:srgbClr val="007D57"/>
      </a:accent3>
      <a:accent4>
        <a:srgbClr val="9C5FB5"/>
      </a:accent4>
      <a:accent5>
        <a:srgbClr val="5BBBB7"/>
      </a:accent5>
      <a:accent6>
        <a:srgbClr val="D10074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JU_OPVVV" id="{308B95AC-FC2F-4F17-80AD-0B8665254CCB}" vid="{353A2476-A1C0-4E71-97AE-34FA5EB80CF7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226</TotalTime>
  <Words>392</Words>
  <Application>Microsoft Office PowerPoint</Application>
  <PresentationFormat>Vlastní</PresentationFormat>
  <Paragraphs>79</Paragraphs>
  <Slides>8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2" baseType="lpstr">
      <vt:lpstr>Arial</vt:lpstr>
      <vt:lpstr>Calibri</vt:lpstr>
      <vt:lpstr>Clara Sans</vt:lpstr>
      <vt:lpstr>JU_OPVVV</vt:lpstr>
      <vt:lpstr>Fundamental Rights and Freedoms</vt:lpstr>
      <vt:lpstr>Fundamental Rights and Freedoms</vt:lpstr>
      <vt:lpstr>Fundamental Rights and Freedoms</vt:lpstr>
      <vt:lpstr>Charter of Fundamental Rights and Freedoms</vt:lpstr>
      <vt:lpstr>Structure of the Charter</vt:lpstr>
      <vt:lpstr>Structure of the Charter</vt:lpstr>
      <vt:lpstr>Structure of the Charter</vt:lpstr>
      <vt:lpstr>Structure of the Charter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Ing. Tomáš Lysenko-Chvíla</dc:creator>
  <cp:lastModifiedBy>Kateřina Navrátilová</cp:lastModifiedBy>
  <cp:revision>7</cp:revision>
  <dcterms:created xsi:type="dcterms:W3CDTF">2017-07-17T18:52:59Z</dcterms:created>
  <dcterms:modified xsi:type="dcterms:W3CDTF">2019-02-28T20:19:58Z</dcterms:modified>
</cp:coreProperties>
</file>