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7"/>
  </p:notesMasterIdLst>
  <p:sldIdLst>
    <p:sldId id="256" r:id="rId2"/>
    <p:sldId id="303" r:id="rId3"/>
    <p:sldId id="312" r:id="rId4"/>
    <p:sldId id="313" r:id="rId5"/>
    <p:sldId id="314" r:id="rId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18.04.2021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18.04.2021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Investment</a:t>
            </a:r>
            <a:r>
              <a:rPr lang="cs-CZ" dirty="0" smtClean="0"/>
              <a:t> </a:t>
            </a:r>
            <a:r>
              <a:rPr lang="cs-CZ" dirty="0" err="1" smtClean="0"/>
              <a:t>evaluation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Example </a:t>
            </a:r>
            <a:r>
              <a:rPr lang="cs-CZ" sz="2400" dirty="0" smtClean="0"/>
              <a:t>1)</a:t>
            </a:r>
            <a:endParaRPr lang="cs-CZ" sz="2400" dirty="0"/>
          </a:p>
          <a:p>
            <a:pPr marL="0" indent="0">
              <a:buNone/>
            </a:pPr>
            <a:r>
              <a:rPr lang="cs-CZ" sz="2200" dirty="0" smtClean="0"/>
              <a:t>P</a:t>
            </a:r>
            <a:r>
              <a:rPr lang="en-US" sz="2200" dirty="0" smtClean="0"/>
              <a:t>rice </a:t>
            </a:r>
            <a:r>
              <a:rPr lang="en-US" sz="2200" dirty="0"/>
              <a:t>of the machine is 10 million CZK. 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/>
              <a:t>Inventories will increase by CZK 2 million. 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Life</a:t>
            </a:r>
            <a:r>
              <a:rPr lang="cs-CZ" sz="2200" dirty="0" smtClean="0"/>
              <a:t>spam</a:t>
            </a:r>
            <a:r>
              <a:rPr lang="en-US" sz="2200" dirty="0" smtClean="0"/>
              <a:t> </a:t>
            </a:r>
            <a:r>
              <a:rPr lang="en-US" sz="2200" dirty="0"/>
              <a:t>5 </a:t>
            </a:r>
            <a:r>
              <a:rPr lang="en-US" sz="2200" dirty="0" smtClean="0"/>
              <a:t>years</a:t>
            </a:r>
            <a:r>
              <a:rPr lang="cs-CZ" sz="2200" dirty="0" smtClean="0"/>
              <a:t> (</a:t>
            </a:r>
            <a:r>
              <a:rPr lang="en-US" sz="2200" dirty="0" smtClean="0"/>
              <a:t>linear depreciation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 smtClean="0"/>
              <a:t>Tax </a:t>
            </a:r>
            <a:r>
              <a:rPr lang="cs-CZ" sz="2200" dirty="0" err="1" smtClean="0"/>
              <a:t>rate</a:t>
            </a:r>
            <a:r>
              <a:rPr lang="cs-CZ" sz="2200" dirty="0" smtClean="0"/>
              <a:t>: 20%</a:t>
            </a:r>
          </a:p>
          <a:p>
            <a:pPr marL="0" indent="0">
              <a:buNone/>
            </a:pPr>
            <a:r>
              <a:rPr lang="en-US" sz="2200" dirty="0" smtClean="0"/>
              <a:t>EBIT </a:t>
            </a:r>
            <a:r>
              <a:rPr lang="en-US" sz="2200" dirty="0"/>
              <a:t>(in millions </a:t>
            </a:r>
            <a:r>
              <a:rPr lang="cs-CZ" sz="2200" dirty="0" smtClean="0"/>
              <a:t>CZK</a:t>
            </a:r>
            <a:r>
              <a:rPr lang="en-US" sz="2200" dirty="0" smtClean="0"/>
              <a:t>):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• 1.5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• 1,625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• 1.75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• 2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• 1,875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Calculate </a:t>
            </a:r>
            <a:r>
              <a:rPr lang="en-US" sz="2200" dirty="0"/>
              <a:t>the profitability of the project and the repayment period</a:t>
            </a:r>
            <a:r>
              <a:rPr lang="en-US" sz="2200" dirty="0" smtClean="0"/>
              <a:t>.</a:t>
            </a:r>
            <a:endParaRPr lang="cs-CZ" sz="2200" dirty="0" smtClean="0"/>
          </a:p>
          <a:p>
            <a:pPr marL="0" indent="0">
              <a:buNone/>
            </a:pPr>
            <a:r>
              <a:rPr lang="cs-CZ" sz="1400" i="1" dirty="0" err="1" smtClean="0"/>
              <a:t>Results</a:t>
            </a:r>
            <a:r>
              <a:rPr lang="cs-CZ" sz="1400" i="1" dirty="0" smtClean="0"/>
              <a:t>: </a:t>
            </a:r>
            <a:r>
              <a:rPr lang="en-US" sz="1400" i="1" dirty="0" smtClean="0"/>
              <a:t>Repayment </a:t>
            </a:r>
            <a:r>
              <a:rPr lang="en-US" sz="1400" i="1" dirty="0"/>
              <a:t>period 3 years and 210 </a:t>
            </a:r>
            <a:r>
              <a:rPr lang="en-US" sz="1400" i="1" dirty="0" smtClean="0"/>
              <a:t>days</a:t>
            </a:r>
            <a:r>
              <a:rPr lang="cs-CZ" sz="1400" i="1" dirty="0" smtClean="0"/>
              <a:t>. </a:t>
            </a:r>
            <a:r>
              <a:rPr lang="en-US" sz="1400" i="1" dirty="0" smtClean="0"/>
              <a:t>Profitability </a:t>
            </a:r>
            <a:r>
              <a:rPr lang="en-US" sz="1400" i="1" dirty="0"/>
              <a:t>depends on the chosen method of calculation</a:t>
            </a:r>
            <a:endParaRPr lang="cs-CZ" sz="1400" i="1" dirty="0"/>
          </a:p>
          <a:p>
            <a:pPr marL="457200" indent="-457200">
              <a:buAutoNum type="alphaLcParenR"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16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Example </a:t>
            </a:r>
            <a:r>
              <a:rPr lang="cs-CZ" sz="1800" dirty="0" smtClean="0"/>
              <a:t>2)</a:t>
            </a:r>
          </a:p>
          <a:p>
            <a:pPr marL="0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company is considering 2 </a:t>
            </a:r>
            <a:r>
              <a:rPr lang="en-US" sz="1800" dirty="0" smtClean="0"/>
              <a:t>investment</a:t>
            </a:r>
            <a:r>
              <a:rPr lang="cs-CZ" sz="1800" dirty="0" smtClean="0"/>
              <a:t>s</a:t>
            </a:r>
            <a:r>
              <a:rPr lang="en-US" sz="1800" dirty="0" smtClean="0"/>
              <a:t>. </a:t>
            </a:r>
            <a:r>
              <a:rPr lang="en-US" sz="1800" dirty="0"/>
              <a:t>Both investments provide the same </a:t>
            </a:r>
            <a:r>
              <a:rPr lang="en-US" sz="1800" dirty="0" smtClean="0"/>
              <a:t>performance</a:t>
            </a:r>
            <a:endParaRPr lang="cs-CZ" sz="1800" dirty="0" smtClean="0"/>
          </a:p>
          <a:p>
            <a:pPr marL="457200" indent="-457200">
              <a:buAutoNum type="alphaUcParenR"/>
            </a:pPr>
            <a:r>
              <a:rPr lang="en-US" sz="1800" dirty="0" smtClean="0"/>
              <a:t>Machine </a:t>
            </a:r>
            <a:r>
              <a:rPr lang="en-US" sz="1800" dirty="0"/>
              <a:t>with manual control: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P</a:t>
            </a:r>
            <a:r>
              <a:rPr lang="en-US" sz="1800" dirty="0" smtClean="0"/>
              <a:t>rice</a:t>
            </a:r>
            <a:r>
              <a:rPr lang="cs-CZ" sz="1800" dirty="0" smtClean="0"/>
              <a:t>: 	</a:t>
            </a:r>
            <a:r>
              <a:rPr lang="en-US" sz="1800" dirty="0" smtClean="0"/>
              <a:t> </a:t>
            </a:r>
            <a:r>
              <a:rPr lang="cs-CZ" sz="1800" dirty="0" smtClean="0"/>
              <a:t> </a:t>
            </a:r>
            <a:r>
              <a:rPr lang="en-US" sz="1800" dirty="0" smtClean="0"/>
              <a:t> </a:t>
            </a:r>
            <a:r>
              <a:rPr lang="cs-CZ" sz="1800" dirty="0" smtClean="0"/>
              <a:t>		</a:t>
            </a:r>
            <a:r>
              <a:rPr lang="en-US" sz="1800" dirty="0" smtClean="0"/>
              <a:t>CZK 1,000,000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Annual salaries</a:t>
            </a:r>
            <a:r>
              <a:rPr lang="cs-CZ" sz="1800" dirty="0" smtClean="0"/>
              <a:t>:</a:t>
            </a:r>
            <a:r>
              <a:rPr lang="en-US" sz="1800" dirty="0" smtClean="0"/>
              <a:t>  </a:t>
            </a:r>
            <a:r>
              <a:rPr lang="cs-CZ" sz="1800" dirty="0" smtClean="0"/>
              <a:t>	 	CZK </a:t>
            </a:r>
            <a:r>
              <a:rPr lang="en-US" sz="1800" dirty="0" smtClean="0"/>
              <a:t>300,000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Material consumption</a:t>
            </a:r>
            <a:r>
              <a:rPr lang="cs-CZ" sz="1800" dirty="0" smtClean="0"/>
              <a:t>: </a:t>
            </a:r>
            <a:r>
              <a:rPr lang="en-US" sz="1800" dirty="0" smtClean="0"/>
              <a:t> </a:t>
            </a:r>
            <a:r>
              <a:rPr lang="cs-CZ" sz="1800" dirty="0" smtClean="0"/>
              <a:t>	</a:t>
            </a:r>
            <a:r>
              <a:rPr lang="en-US" sz="1800" dirty="0" smtClean="0"/>
              <a:t>CZK 200,000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Other costs</a:t>
            </a:r>
            <a:r>
              <a:rPr lang="cs-CZ" sz="1800" dirty="0" smtClean="0"/>
              <a:t>: 			</a:t>
            </a:r>
            <a:r>
              <a:rPr lang="en-US" sz="1800" dirty="0" smtClean="0"/>
              <a:t>CZK 100,000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Lifespan </a:t>
            </a:r>
            <a:r>
              <a:rPr lang="en-US" sz="1800" dirty="0"/>
              <a:t>- 5 </a:t>
            </a:r>
            <a:r>
              <a:rPr lang="en-US" sz="1800" dirty="0" smtClean="0"/>
              <a:t>years</a:t>
            </a:r>
            <a:r>
              <a:rPr lang="cs-CZ" sz="1800" dirty="0" smtClean="0"/>
              <a:t>. </a:t>
            </a:r>
            <a:r>
              <a:rPr lang="en-US" sz="1800" dirty="0" smtClean="0"/>
              <a:t>Linear depreciation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B</a:t>
            </a:r>
            <a:r>
              <a:rPr lang="en-US" sz="1800" dirty="0" smtClean="0"/>
              <a:t>) </a:t>
            </a:r>
            <a:r>
              <a:rPr lang="en-US" sz="1800" dirty="0"/>
              <a:t>Electronically controlled machine</a:t>
            </a:r>
            <a:r>
              <a:rPr lang="en-US" sz="1800" dirty="0" smtClean="0"/>
              <a:t>: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/>
              <a:t>P</a:t>
            </a:r>
            <a:r>
              <a:rPr lang="en-US" sz="1800" dirty="0" smtClean="0"/>
              <a:t>rice</a:t>
            </a:r>
            <a:r>
              <a:rPr lang="cs-CZ" sz="1800" dirty="0" smtClean="0"/>
              <a:t>: 			</a:t>
            </a:r>
            <a:r>
              <a:rPr lang="en-US" sz="1800" dirty="0" smtClean="0"/>
              <a:t> </a:t>
            </a:r>
            <a:r>
              <a:rPr lang="en-US" sz="1800" dirty="0"/>
              <a:t>CZK </a:t>
            </a:r>
            <a:r>
              <a:rPr lang="en-US" sz="1800" dirty="0" smtClean="0"/>
              <a:t>1,500,000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Annual salaries</a:t>
            </a:r>
            <a:r>
              <a:rPr lang="cs-CZ" sz="1800" dirty="0" smtClean="0"/>
              <a:t>: 		 </a:t>
            </a:r>
            <a:r>
              <a:rPr lang="en-US" sz="1800" dirty="0" smtClean="0"/>
              <a:t>CZK 100,000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 err="1" smtClean="0"/>
              <a:t>Material</a:t>
            </a:r>
            <a:r>
              <a:rPr lang="cs-CZ" sz="1800" dirty="0" smtClean="0"/>
              <a:t> c</a:t>
            </a:r>
            <a:r>
              <a:rPr lang="en-US" sz="1800" dirty="0" err="1" smtClean="0"/>
              <a:t>onsumption</a:t>
            </a:r>
            <a:r>
              <a:rPr lang="cs-CZ" sz="1800" dirty="0" smtClean="0"/>
              <a:t>: 	 CZK </a:t>
            </a:r>
            <a:r>
              <a:rPr lang="en-US" sz="1800" dirty="0" smtClean="0"/>
              <a:t>200,000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Other costs</a:t>
            </a:r>
            <a:r>
              <a:rPr lang="cs-CZ" sz="1800" dirty="0" smtClean="0"/>
              <a:t>: 			</a:t>
            </a:r>
            <a:r>
              <a:rPr lang="en-US" sz="1800" dirty="0" smtClean="0"/>
              <a:t> </a:t>
            </a:r>
            <a:r>
              <a:rPr lang="en-US" sz="1800" dirty="0"/>
              <a:t>CZK </a:t>
            </a:r>
            <a:r>
              <a:rPr lang="en-US" sz="1800" dirty="0" smtClean="0"/>
              <a:t>100,000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Lifespan </a:t>
            </a:r>
            <a:r>
              <a:rPr lang="en-US" sz="1800" dirty="0"/>
              <a:t>- 5 </a:t>
            </a:r>
            <a:r>
              <a:rPr lang="en-US" sz="1800" dirty="0" smtClean="0"/>
              <a:t>years</a:t>
            </a:r>
            <a:r>
              <a:rPr lang="cs-CZ" sz="1800" dirty="0" smtClean="0"/>
              <a:t>. </a:t>
            </a:r>
            <a:r>
              <a:rPr lang="en-US" sz="1800" dirty="0" smtClean="0"/>
              <a:t>Linear depreciation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Determine </a:t>
            </a:r>
            <a:r>
              <a:rPr lang="en-US" sz="1800" dirty="0"/>
              <a:t>which of the variants is more advantageous for the company</a:t>
            </a:r>
            <a:r>
              <a:rPr lang="en-US" sz="1800" dirty="0" smtClean="0"/>
              <a:t>.</a:t>
            </a:r>
            <a:r>
              <a:rPr lang="cs-CZ" sz="1800" dirty="0" smtClean="0"/>
              <a:t> </a:t>
            </a:r>
            <a:r>
              <a:rPr lang="en-US" sz="1800" dirty="0" smtClean="0"/>
              <a:t>Interest </a:t>
            </a:r>
            <a:r>
              <a:rPr lang="en-US" sz="1800" dirty="0"/>
              <a:t>rate 10% p.a</a:t>
            </a:r>
            <a:r>
              <a:rPr lang="en-US" sz="1800" dirty="0" smtClean="0"/>
              <a:t>.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Average </a:t>
            </a:r>
            <a:r>
              <a:rPr lang="en-US" sz="1800" dirty="0"/>
              <a:t>cost method.</a:t>
            </a:r>
            <a:endParaRPr lang="cs-CZ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94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/>
              <a:t>Example 3</a:t>
            </a:r>
            <a:r>
              <a:rPr lang="cs-CZ" sz="1800" dirty="0" smtClean="0"/>
              <a:t>)</a:t>
            </a:r>
            <a:r>
              <a:rPr lang="en-US" sz="1800" dirty="0" smtClean="0"/>
              <a:t> 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company decides between buying and older and new machine where: a) Older </a:t>
            </a:r>
            <a:r>
              <a:rPr lang="en-US" sz="1800" dirty="0" smtClean="0"/>
              <a:t>machine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Price</a:t>
            </a:r>
            <a:r>
              <a:rPr lang="en-US" sz="1800" dirty="0"/>
              <a:t>: </a:t>
            </a:r>
            <a:r>
              <a:rPr lang="cs-CZ" sz="1800" dirty="0" smtClean="0"/>
              <a:t>CZK </a:t>
            </a:r>
            <a:r>
              <a:rPr lang="en-US" sz="1800" dirty="0" smtClean="0"/>
              <a:t>300 000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Operating </a:t>
            </a:r>
            <a:r>
              <a:rPr lang="en-US" sz="1800" dirty="0"/>
              <a:t>costs (excluding depreciation): CZK 40,000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/>
              <a:t>L</a:t>
            </a:r>
            <a:r>
              <a:rPr lang="en-US" sz="1800" dirty="0" err="1" smtClean="0"/>
              <a:t>ife</a:t>
            </a:r>
            <a:r>
              <a:rPr lang="cs-CZ" sz="1800" dirty="0" smtClean="0"/>
              <a:t>spam</a:t>
            </a:r>
            <a:r>
              <a:rPr lang="en-US" sz="1800" dirty="0" smtClean="0"/>
              <a:t>: </a:t>
            </a:r>
            <a:r>
              <a:rPr lang="en-US" sz="1800" dirty="0"/>
              <a:t>4 years </a:t>
            </a:r>
            <a:r>
              <a:rPr lang="cs-CZ" sz="1800" dirty="0" smtClean="0"/>
              <a:t>(l</a:t>
            </a:r>
            <a:r>
              <a:rPr lang="en-US" sz="1800" dirty="0" err="1" smtClean="0"/>
              <a:t>inear</a:t>
            </a:r>
            <a:r>
              <a:rPr lang="en-US" sz="1800" dirty="0" smtClean="0"/>
              <a:t> depreciation</a:t>
            </a:r>
            <a:r>
              <a:rPr lang="cs-CZ" sz="1800" dirty="0" smtClean="0"/>
              <a:t>)</a:t>
            </a:r>
            <a:r>
              <a:rPr lang="en-US" sz="1800" dirty="0" smtClean="0"/>
              <a:t> </a:t>
            </a: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en-US" sz="1800" dirty="0" smtClean="0"/>
              <a:t>b</a:t>
            </a:r>
            <a:r>
              <a:rPr lang="en-US" sz="1800" dirty="0"/>
              <a:t>) </a:t>
            </a:r>
            <a:r>
              <a:rPr lang="en-US" sz="1800" dirty="0" smtClean="0"/>
              <a:t>New </a:t>
            </a:r>
            <a:r>
              <a:rPr lang="en-US" sz="1800" dirty="0"/>
              <a:t>machine 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Price</a:t>
            </a:r>
            <a:r>
              <a:rPr lang="en-US" sz="1800" dirty="0"/>
              <a:t>: </a:t>
            </a:r>
            <a:r>
              <a:rPr lang="cs-CZ" sz="1800" dirty="0" smtClean="0"/>
              <a:t>CZK </a:t>
            </a:r>
            <a:r>
              <a:rPr lang="en-US" sz="1800" dirty="0" smtClean="0"/>
              <a:t>750 </a:t>
            </a:r>
            <a:r>
              <a:rPr lang="en-US" sz="1800" dirty="0"/>
              <a:t>000 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Operating </a:t>
            </a:r>
            <a:r>
              <a:rPr lang="en-US" sz="1800" dirty="0"/>
              <a:t>costs </a:t>
            </a:r>
            <a:r>
              <a:rPr lang="en-US" sz="1800" dirty="0" smtClean="0"/>
              <a:t>(</a:t>
            </a:r>
            <a:r>
              <a:rPr lang="en-US" sz="1800" dirty="0"/>
              <a:t>excluding depreciation</a:t>
            </a:r>
            <a:r>
              <a:rPr lang="en-US" sz="1800" dirty="0" smtClean="0"/>
              <a:t>):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/>
              <a:t>	</a:t>
            </a:r>
            <a:r>
              <a:rPr lang="en-US" sz="1800" dirty="0" smtClean="0"/>
              <a:t>the </a:t>
            </a:r>
            <a:r>
              <a:rPr lang="en-US" sz="1800" dirty="0"/>
              <a:t>first 4 years </a:t>
            </a:r>
            <a:r>
              <a:rPr lang="cs-CZ" sz="1800" dirty="0" smtClean="0"/>
              <a:t>	</a:t>
            </a:r>
            <a:r>
              <a:rPr lang="en-US" sz="1800" dirty="0" smtClean="0"/>
              <a:t>CZK </a:t>
            </a:r>
            <a:r>
              <a:rPr lang="en-US" sz="1800" dirty="0"/>
              <a:t>20,000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en-US" sz="1800" dirty="0" smtClean="0"/>
              <a:t>next </a:t>
            </a:r>
            <a:r>
              <a:rPr lang="en-US" sz="1800" dirty="0"/>
              <a:t>4 </a:t>
            </a:r>
            <a:r>
              <a:rPr lang="en-US" sz="1800" dirty="0" smtClean="0"/>
              <a:t>years</a:t>
            </a:r>
            <a:r>
              <a:rPr lang="cs-CZ" sz="1800" dirty="0" smtClean="0"/>
              <a:t>		</a:t>
            </a:r>
            <a:r>
              <a:rPr lang="en-US" sz="1800" dirty="0" smtClean="0"/>
              <a:t>CZK </a:t>
            </a:r>
            <a:r>
              <a:rPr lang="en-US" sz="1800" dirty="0"/>
              <a:t>30,000 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Lifespan </a:t>
            </a:r>
            <a:r>
              <a:rPr lang="en-US" sz="1800" dirty="0"/>
              <a:t>- 8 </a:t>
            </a:r>
            <a:r>
              <a:rPr lang="en-US" sz="1800" dirty="0" smtClean="0"/>
              <a:t>years</a:t>
            </a:r>
            <a:r>
              <a:rPr lang="cs-CZ" sz="1800" dirty="0" smtClean="0"/>
              <a:t> (</a:t>
            </a:r>
            <a:r>
              <a:rPr lang="cs-CZ" sz="1800" dirty="0" err="1" smtClean="0"/>
              <a:t>linear</a:t>
            </a:r>
            <a:r>
              <a:rPr lang="cs-CZ" sz="1800" dirty="0" smtClean="0"/>
              <a:t> </a:t>
            </a:r>
            <a:r>
              <a:rPr lang="cs-CZ" sz="1800" dirty="0" err="1" smtClean="0"/>
              <a:t>depreciation</a:t>
            </a:r>
            <a:r>
              <a:rPr lang="cs-CZ" sz="1800" dirty="0" smtClean="0"/>
              <a:t>)</a:t>
            </a:r>
            <a:r>
              <a:rPr lang="en-US" sz="1800" dirty="0" smtClean="0"/>
              <a:t> </a:t>
            </a:r>
            <a:endParaRPr lang="cs-CZ" sz="1800" dirty="0" smtClean="0"/>
          </a:p>
          <a:p>
            <a:pPr marL="0" indent="0">
              <a:buNone/>
            </a:pPr>
            <a:r>
              <a:rPr lang="en-US" sz="1800" dirty="0" smtClean="0"/>
              <a:t>Expected </a:t>
            </a:r>
            <a:r>
              <a:rPr lang="en-US" sz="1800" dirty="0"/>
              <a:t>liquidation price CZK 20,000 </a:t>
            </a: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en-US" sz="1800" dirty="0" smtClean="0"/>
              <a:t>Discount </a:t>
            </a:r>
            <a:r>
              <a:rPr lang="en-US" sz="1800" dirty="0"/>
              <a:t>rate: 12%</a:t>
            </a:r>
          </a:p>
          <a:p>
            <a:endParaRPr lang="cs-CZ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50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Example </a:t>
            </a:r>
            <a:r>
              <a:rPr lang="cs-CZ" sz="2400" dirty="0" smtClean="0"/>
              <a:t>4)</a:t>
            </a:r>
            <a:r>
              <a:rPr lang="en-US" sz="2400" dirty="0" smtClean="0"/>
              <a:t> </a:t>
            </a:r>
            <a:endParaRPr lang="cs-CZ" sz="2400" dirty="0"/>
          </a:p>
          <a:p>
            <a:pPr marL="0" indent="0">
              <a:buNone/>
            </a:pPr>
            <a:r>
              <a:rPr lang="en-US" sz="2400" dirty="0" smtClean="0"/>
              <a:t>You </a:t>
            </a:r>
            <a:r>
              <a:rPr lang="en-US" sz="2400" dirty="0"/>
              <a:t>have a choice of machines A, B, C, D (prices, operating costs and service life see table)  </a:t>
            </a: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Sort </a:t>
            </a:r>
            <a:r>
              <a:rPr lang="en-US" sz="2400" dirty="0"/>
              <a:t>machines by price (lowest to highest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Calculate </a:t>
            </a:r>
            <a:r>
              <a:rPr lang="en-US" sz="2400" dirty="0"/>
              <a:t>the maximum </a:t>
            </a:r>
            <a:r>
              <a:rPr lang="cs-CZ" sz="2400" dirty="0" err="1" smtClean="0"/>
              <a:t>price</a:t>
            </a:r>
            <a:r>
              <a:rPr lang="cs-CZ" sz="2400" dirty="0" smtClean="0"/>
              <a:t> </a:t>
            </a:r>
            <a:r>
              <a:rPr lang="en-US" sz="2400" dirty="0" smtClean="0"/>
              <a:t>value </a:t>
            </a:r>
            <a:r>
              <a:rPr lang="en-US" sz="2400" dirty="0"/>
              <a:t>of machine </a:t>
            </a:r>
            <a:r>
              <a:rPr lang="en-US" sz="2400" dirty="0" smtClean="0"/>
              <a:t>D</a:t>
            </a:r>
            <a:endParaRPr lang="cs-CZ" sz="2400" dirty="0"/>
          </a:p>
          <a:p>
            <a:pPr marL="0" indent="0">
              <a:buNone/>
            </a:pPr>
            <a:r>
              <a:rPr lang="cs-CZ" sz="1600" i="1" dirty="0" err="1" smtClean="0"/>
              <a:t>Results</a:t>
            </a:r>
            <a:r>
              <a:rPr lang="cs-CZ" sz="1600" i="1" dirty="0" smtClean="0"/>
              <a:t>:</a:t>
            </a:r>
          </a:p>
          <a:p>
            <a:pPr marL="0" indent="0">
              <a:buNone/>
            </a:pPr>
            <a:r>
              <a:rPr lang="en-US" sz="1600" i="1" dirty="0" smtClean="0"/>
              <a:t>Values </a:t>
            </a:r>
            <a:r>
              <a:rPr lang="en-US" sz="1600" i="1" dirty="0"/>
              <a:t>of average costs (CZK): A: 44,643, B: 43,167, C: </a:t>
            </a:r>
            <a:r>
              <a:rPr lang="en-US" sz="1600" i="1" dirty="0" smtClean="0"/>
              <a:t>44,569</a:t>
            </a:r>
            <a:endParaRPr lang="cs-CZ" sz="1600" i="1" dirty="0" smtClean="0"/>
          </a:p>
          <a:p>
            <a:pPr marL="0" indent="0">
              <a:buNone/>
            </a:pPr>
            <a:r>
              <a:rPr lang="en-US" sz="1600" i="1" dirty="0" smtClean="0"/>
              <a:t>Discounted </a:t>
            </a:r>
            <a:r>
              <a:rPr lang="en-US" sz="1600" i="1" dirty="0"/>
              <a:t>costs in CZK: A: 312 0624, B: 302 283, C: 312 101</a:t>
            </a:r>
            <a:r>
              <a:rPr lang="en-US" sz="1600" i="1" dirty="0" smtClean="0"/>
              <a:t>.</a:t>
            </a:r>
            <a:endParaRPr lang="cs-CZ" sz="1600" i="1" dirty="0" smtClean="0"/>
          </a:p>
          <a:p>
            <a:pPr marL="0" indent="0">
              <a:buNone/>
            </a:pPr>
            <a:r>
              <a:rPr lang="en-US" sz="1600" i="1" dirty="0"/>
              <a:t>Price of project D (in CZK): 142 451</a:t>
            </a:r>
            <a:endParaRPr lang="cs-CZ" sz="1600" i="1" dirty="0"/>
          </a:p>
          <a:p>
            <a:pPr marL="0" indent="0">
              <a:buNone/>
            </a:pPr>
            <a:endParaRPr lang="cs-CZ" sz="1600" i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364263"/>
              </p:ext>
            </p:extLst>
          </p:nvPr>
        </p:nvGraphicFramePr>
        <p:xfrm>
          <a:off x="714375" y="2774770"/>
          <a:ext cx="8553448" cy="1798499"/>
        </p:xfrm>
        <a:graphic>
          <a:graphicData uri="http://schemas.openxmlformats.org/drawingml/2006/table">
            <a:tbl>
              <a:tblPr/>
              <a:tblGrid>
                <a:gridCol w="2883028">
                  <a:extLst>
                    <a:ext uri="{9D8B030D-6E8A-4147-A177-3AD203B41FA5}">
                      <a16:colId xmlns:a16="http://schemas.microsoft.com/office/drawing/2014/main" val="896641360"/>
                    </a:ext>
                  </a:extLst>
                </a:gridCol>
                <a:gridCol w="1417605">
                  <a:extLst>
                    <a:ext uri="{9D8B030D-6E8A-4147-A177-3AD203B41FA5}">
                      <a16:colId xmlns:a16="http://schemas.microsoft.com/office/drawing/2014/main" val="1524816254"/>
                    </a:ext>
                  </a:extLst>
                </a:gridCol>
                <a:gridCol w="1417605">
                  <a:extLst>
                    <a:ext uri="{9D8B030D-6E8A-4147-A177-3AD203B41FA5}">
                      <a16:colId xmlns:a16="http://schemas.microsoft.com/office/drawing/2014/main" val="150761442"/>
                    </a:ext>
                  </a:extLst>
                </a:gridCol>
                <a:gridCol w="1417605">
                  <a:extLst>
                    <a:ext uri="{9D8B030D-6E8A-4147-A177-3AD203B41FA5}">
                      <a16:colId xmlns:a16="http://schemas.microsoft.com/office/drawing/2014/main" val="1525575643"/>
                    </a:ext>
                  </a:extLst>
                </a:gridCol>
                <a:gridCol w="1417605">
                  <a:extLst>
                    <a:ext uri="{9D8B030D-6E8A-4147-A177-3AD203B41FA5}">
                      <a16:colId xmlns:a16="http://schemas.microsoft.com/office/drawing/2014/main" val="433102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Machine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239442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Price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4392857"/>
                  </a:ext>
                </a:extLst>
              </a:tr>
              <a:tr h="3225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Liquidation</a:t>
                      </a: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Price</a:t>
                      </a: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income</a:t>
                      </a: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-3 000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212921"/>
                  </a:ext>
                </a:extLst>
              </a:tr>
              <a:tr h="3225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Variable</a:t>
                      </a:r>
                      <a:r>
                        <a:rPr lang="cs-CZ" sz="1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cs-CZ" sz="18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Cost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16 000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18 000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33444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Lifespam</a:t>
                      </a: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238571"/>
                  </a:ext>
                </a:extLst>
              </a:tr>
              <a:tr h="2930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Discont</a:t>
                      </a:r>
                      <a:r>
                        <a:rPr lang="cs-C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cs-CZ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0,14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837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05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286</TotalTime>
  <Words>452</Words>
  <Application>Microsoft Office PowerPoint</Application>
  <PresentationFormat>Vlastní</PresentationFormat>
  <Paragraphs>98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Clara Sans</vt:lpstr>
      <vt:lpstr>Times New Roman</vt:lpstr>
      <vt:lpstr>JU_OPVVV</vt:lpstr>
      <vt:lpstr>Investment evaluation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34</cp:revision>
  <dcterms:created xsi:type="dcterms:W3CDTF">2017-07-17T18:52:59Z</dcterms:created>
  <dcterms:modified xsi:type="dcterms:W3CDTF">2021-04-18T13:18:57Z</dcterms:modified>
</cp:coreProperties>
</file>