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5" r:id="rId10"/>
    <p:sldId id="267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1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20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0161C-FB01-47A7-A085-A200E57552CC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</dgm:pt>
    <dgm:pt modelId="{244CC8EB-FF63-4713-BAF0-EF0B8D07A45E}">
      <dgm:prSet phldrT="[Texto]" custT="1"/>
      <dgm:spPr/>
      <dgm:t>
        <a:bodyPr/>
        <a:lstStyle/>
        <a:p>
          <a:r>
            <a:rPr lang="es-ES" sz="2800" dirty="0" err="1" smtClean="0"/>
            <a:t>Decrease</a:t>
          </a:r>
          <a:r>
            <a:rPr lang="es-ES" sz="2800" dirty="0" smtClean="0"/>
            <a:t> Net </a:t>
          </a:r>
          <a:r>
            <a:rPr lang="es-ES" sz="2800" dirty="0" err="1" smtClean="0"/>
            <a:t>taxes</a:t>
          </a:r>
          <a:endParaRPr lang="es-ES" sz="2800" dirty="0"/>
        </a:p>
      </dgm:t>
    </dgm:pt>
    <dgm:pt modelId="{305752A9-6FD5-4FA9-A202-62FD2ABF3EC9}" type="parTrans" cxnId="{98C8FF6A-611B-4952-8343-8AA310617D31}">
      <dgm:prSet/>
      <dgm:spPr/>
      <dgm:t>
        <a:bodyPr/>
        <a:lstStyle/>
        <a:p>
          <a:endParaRPr lang="es-ES"/>
        </a:p>
      </dgm:t>
    </dgm:pt>
    <dgm:pt modelId="{03EFFE19-F963-425D-A270-108D7AAF9C84}" type="sibTrans" cxnId="{98C8FF6A-611B-4952-8343-8AA310617D31}">
      <dgm:prSet/>
      <dgm:spPr/>
      <dgm:t>
        <a:bodyPr/>
        <a:lstStyle/>
        <a:p>
          <a:endParaRPr lang="es-ES"/>
        </a:p>
      </dgm:t>
    </dgm:pt>
    <dgm:pt modelId="{B1A7AE98-C4C0-44BC-8BF9-091A8DD7FD62}">
      <dgm:prSet phldrT="[Texto]" custT="1"/>
      <dgm:spPr/>
      <dgm:t>
        <a:bodyPr/>
        <a:lstStyle/>
        <a:p>
          <a:r>
            <a:rPr lang="es-ES" sz="2800" dirty="0" err="1" smtClean="0"/>
            <a:t>Increase</a:t>
          </a:r>
          <a:r>
            <a:rPr lang="es-ES" sz="2800" dirty="0" smtClean="0"/>
            <a:t> </a:t>
          </a:r>
          <a:r>
            <a:rPr lang="es-ES" sz="2800" dirty="0" err="1" smtClean="0"/>
            <a:t>disponsable</a:t>
          </a:r>
          <a:r>
            <a:rPr lang="es-ES" sz="2800" dirty="0" smtClean="0"/>
            <a:t> </a:t>
          </a:r>
          <a:r>
            <a:rPr lang="es-ES" sz="2800" dirty="0" err="1" smtClean="0"/>
            <a:t>income</a:t>
          </a:r>
          <a:endParaRPr lang="es-ES" sz="2800" dirty="0"/>
        </a:p>
      </dgm:t>
    </dgm:pt>
    <dgm:pt modelId="{98C1EF51-6384-4DF1-A6AC-BA5FCF76D313}" type="parTrans" cxnId="{B29AB16D-11FF-4837-8AF5-1D681FC39A45}">
      <dgm:prSet/>
      <dgm:spPr/>
      <dgm:t>
        <a:bodyPr/>
        <a:lstStyle/>
        <a:p>
          <a:endParaRPr lang="es-ES"/>
        </a:p>
      </dgm:t>
    </dgm:pt>
    <dgm:pt modelId="{BC1F0A8D-7C10-4827-A505-B66FF694F79F}" type="sibTrans" cxnId="{B29AB16D-11FF-4837-8AF5-1D681FC39A45}">
      <dgm:prSet/>
      <dgm:spPr/>
      <dgm:t>
        <a:bodyPr/>
        <a:lstStyle/>
        <a:p>
          <a:endParaRPr lang="es-ES"/>
        </a:p>
      </dgm:t>
    </dgm:pt>
    <dgm:pt modelId="{A5F758DD-1F13-40FE-A521-7065D24B30FF}">
      <dgm:prSet phldrT="[Texto]" custT="1"/>
      <dgm:spPr/>
      <dgm:t>
        <a:bodyPr/>
        <a:lstStyle/>
        <a:p>
          <a:r>
            <a:rPr lang="es-ES" sz="2800" dirty="0" err="1" smtClean="0"/>
            <a:t>Consumption</a:t>
          </a:r>
          <a:r>
            <a:rPr lang="es-ES" sz="2800" dirty="0" smtClean="0"/>
            <a:t> </a:t>
          </a:r>
          <a:r>
            <a:rPr lang="es-ES" sz="2800" dirty="0" err="1" smtClean="0"/>
            <a:t>increases</a:t>
          </a:r>
          <a:endParaRPr lang="es-ES" sz="2800" dirty="0"/>
        </a:p>
      </dgm:t>
    </dgm:pt>
    <dgm:pt modelId="{34F83956-26F2-43D3-8D2D-0DDF07F191C2}" type="parTrans" cxnId="{501F2D63-CA20-4DB8-9C6A-97E339A41983}">
      <dgm:prSet/>
      <dgm:spPr/>
      <dgm:t>
        <a:bodyPr/>
        <a:lstStyle/>
        <a:p>
          <a:endParaRPr lang="es-ES"/>
        </a:p>
      </dgm:t>
    </dgm:pt>
    <dgm:pt modelId="{14F623B9-D78B-4B01-B994-D1B34D30936C}" type="sibTrans" cxnId="{501F2D63-CA20-4DB8-9C6A-97E339A41983}">
      <dgm:prSet/>
      <dgm:spPr/>
      <dgm:t>
        <a:bodyPr/>
        <a:lstStyle/>
        <a:p>
          <a:endParaRPr lang="es-ES"/>
        </a:p>
      </dgm:t>
    </dgm:pt>
    <dgm:pt modelId="{EEEB456B-BD6B-43F5-997A-719BEBE0F963}">
      <dgm:prSet/>
      <dgm:spPr/>
      <dgm:t>
        <a:bodyPr/>
        <a:lstStyle/>
        <a:p>
          <a:r>
            <a:rPr lang="es-ES" dirty="0" err="1" smtClean="0"/>
            <a:t>Increases</a:t>
          </a:r>
          <a:r>
            <a:rPr lang="es-ES" dirty="0" smtClean="0"/>
            <a:t> real GDP </a:t>
          </a:r>
          <a:r>
            <a:rPr lang="es-ES" dirty="0" err="1" smtClean="0"/>
            <a:t>demanded</a:t>
          </a:r>
          <a:endParaRPr lang="es-ES" dirty="0"/>
        </a:p>
      </dgm:t>
    </dgm:pt>
    <dgm:pt modelId="{783D922C-3229-49E6-B3F3-99019E7FFB5E}" type="parTrans" cxnId="{9B543562-B498-4C53-949D-92D30B377900}">
      <dgm:prSet/>
      <dgm:spPr/>
      <dgm:t>
        <a:bodyPr/>
        <a:lstStyle/>
        <a:p>
          <a:endParaRPr lang="es-ES"/>
        </a:p>
      </dgm:t>
    </dgm:pt>
    <dgm:pt modelId="{621EFCD4-50E1-4591-872F-62D38382374A}" type="sibTrans" cxnId="{9B543562-B498-4C53-949D-92D30B377900}">
      <dgm:prSet/>
      <dgm:spPr/>
      <dgm:t>
        <a:bodyPr/>
        <a:lstStyle/>
        <a:p>
          <a:endParaRPr lang="es-ES"/>
        </a:p>
      </dgm:t>
    </dgm:pt>
    <dgm:pt modelId="{EF59988E-3E41-4D7C-ACC4-67E027BC71BB}" type="pres">
      <dgm:prSet presAssocID="{7E10161C-FB01-47A7-A085-A200E57552CC}" presName="CompostProcess" presStyleCnt="0">
        <dgm:presLayoutVars>
          <dgm:dir/>
          <dgm:resizeHandles val="exact"/>
        </dgm:presLayoutVars>
      </dgm:prSet>
      <dgm:spPr/>
    </dgm:pt>
    <dgm:pt modelId="{AF90BE6A-A9E5-4E48-B217-1B115BF40722}" type="pres">
      <dgm:prSet presAssocID="{7E10161C-FB01-47A7-A085-A200E57552CC}" presName="arrow" presStyleLbl="bgShp" presStyleIdx="0" presStyleCnt="1"/>
      <dgm:spPr/>
    </dgm:pt>
    <dgm:pt modelId="{C5ED8D9B-101D-4259-8DC1-59C7F96DC579}" type="pres">
      <dgm:prSet presAssocID="{7E10161C-FB01-47A7-A085-A200E57552CC}" presName="linearProcess" presStyleCnt="0"/>
      <dgm:spPr/>
    </dgm:pt>
    <dgm:pt modelId="{EA40F41D-4A93-430D-9370-7151708C3F03}" type="pres">
      <dgm:prSet presAssocID="{244CC8EB-FF63-4713-BAF0-EF0B8D07A45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B04E89D-5D12-46C1-94A8-BB0561C499F6}" type="pres">
      <dgm:prSet presAssocID="{03EFFE19-F963-425D-A270-108D7AAF9C84}" presName="sibTrans" presStyleCnt="0"/>
      <dgm:spPr/>
    </dgm:pt>
    <dgm:pt modelId="{41E36596-685C-4EF7-AEBB-0B0130ED8081}" type="pres">
      <dgm:prSet presAssocID="{B1A7AE98-C4C0-44BC-8BF9-091A8DD7FD6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40FA63-803F-45D4-99FA-7AD3073FBDD6}" type="pres">
      <dgm:prSet presAssocID="{BC1F0A8D-7C10-4827-A505-B66FF694F79F}" presName="sibTrans" presStyleCnt="0"/>
      <dgm:spPr/>
    </dgm:pt>
    <dgm:pt modelId="{7BF1BF5B-506B-44EB-B49F-CE5C1C6B259C}" type="pres">
      <dgm:prSet presAssocID="{A5F758DD-1F13-40FE-A521-7065D24B30FF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54AB64-F326-4E91-910C-F676707D1EE6}" type="pres">
      <dgm:prSet presAssocID="{14F623B9-D78B-4B01-B994-D1B34D30936C}" presName="sibTrans" presStyleCnt="0"/>
      <dgm:spPr/>
    </dgm:pt>
    <dgm:pt modelId="{43BB7600-4635-4EDC-AD53-0272A8EE1984}" type="pres">
      <dgm:prSet presAssocID="{EEEB456B-BD6B-43F5-997A-719BEBE0F963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0B0CAA4-BCC6-4487-8414-A9A05195D9FA}" type="presOf" srcId="{EEEB456B-BD6B-43F5-997A-719BEBE0F963}" destId="{43BB7600-4635-4EDC-AD53-0272A8EE1984}" srcOrd="0" destOrd="0" presId="urn:microsoft.com/office/officeart/2005/8/layout/hProcess9"/>
    <dgm:cxn modelId="{501F2D63-CA20-4DB8-9C6A-97E339A41983}" srcId="{7E10161C-FB01-47A7-A085-A200E57552CC}" destId="{A5F758DD-1F13-40FE-A521-7065D24B30FF}" srcOrd="2" destOrd="0" parTransId="{34F83956-26F2-43D3-8D2D-0DDF07F191C2}" sibTransId="{14F623B9-D78B-4B01-B994-D1B34D30936C}"/>
    <dgm:cxn modelId="{B29AB16D-11FF-4837-8AF5-1D681FC39A45}" srcId="{7E10161C-FB01-47A7-A085-A200E57552CC}" destId="{B1A7AE98-C4C0-44BC-8BF9-091A8DD7FD62}" srcOrd="1" destOrd="0" parTransId="{98C1EF51-6384-4DF1-A6AC-BA5FCF76D313}" sibTransId="{BC1F0A8D-7C10-4827-A505-B66FF694F79F}"/>
    <dgm:cxn modelId="{C03A1FE6-6BF9-46CF-B0B4-02EE9A86AB75}" type="presOf" srcId="{A5F758DD-1F13-40FE-A521-7065D24B30FF}" destId="{7BF1BF5B-506B-44EB-B49F-CE5C1C6B259C}" srcOrd="0" destOrd="0" presId="urn:microsoft.com/office/officeart/2005/8/layout/hProcess9"/>
    <dgm:cxn modelId="{D82499F7-579B-4215-85AE-3B8CCD118FE3}" type="presOf" srcId="{B1A7AE98-C4C0-44BC-8BF9-091A8DD7FD62}" destId="{41E36596-685C-4EF7-AEBB-0B0130ED8081}" srcOrd="0" destOrd="0" presId="urn:microsoft.com/office/officeart/2005/8/layout/hProcess9"/>
    <dgm:cxn modelId="{4F561264-EFFF-4548-90CA-CCEA5DE86616}" type="presOf" srcId="{7E10161C-FB01-47A7-A085-A200E57552CC}" destId="{EF59988E-3E41-4D7C-ACC4-67E027BC71BB}" srcOrd="0" destOrd="0" presId="urn:microsoft.com/office/officeart/2005/8/layout/hProcess9"/>
    <dgm:cxn modelId="{1E3BD67A-5891-4E75-8298-6D6029237C99}" type="presOf" srcId="{244CC8EB-FF63-4713-BAF0-EF0B8D07A45E}" destId="{EA40F41D-4A93-430D-9370-7151708C3F03}" srcOrd="0" destOrd="0" presId="urn:microsoft.com/office/officeart/2005/8/layout/hProcess9"/>
    <dgm:cxn modelId="{9B543562-B498-4C53-949D-92D30B377900}" srcId="{7E10161C-FB01-47A7-A085-A200E57552CC}" destId="{EEEB456B-BD6B-43F5-997A-719BEBE0F963}" srcOrd="3" destOrd="0" parTransId="{783D922C-3229-49E6-B3F3-99019E7FFB5E}" sibTransId="{621EFCD4-50E1-4591-872F-62D38382374A}"/>
    <dgm:cxn modelId="{98C8FF6A-611B-4952-8343-8AA310617D31}" srcId="{7E10161C-FB01-47A7-A085-A200E57552CC}" destId="{244CC8EB-FF63-4713-BAF0-EF0B8D07A45E}" srcOrd="0" destOrd="0" parTransId="{305752A9-6FD5-4FA9-A202-62FD2ABF3EC9}" sibTransId="{03EFFE19-F963-425D-A270-108D7AAF9C84}"/>
    <dgm:cxn modelId="{0A1E9931-BFF6-4285-BBB3-E4EDB42362F6}" type="presParOf" srcId="{EF59988E-3E41-4D7C-ACC4-67E027BC71BB}" destId="{AF90BE6A-A9E5-4E48-B217-1B115BF40722}" srcOrd="0" destOrd="0" presId="urn:microsoft.com/office/officeart/2005/8/layout/hProcess9"/>
    <dgm:cxn modelId="{5FC1F5D5-3D62-4123-AEF7-28CFF9DD6EC0}" type="presParOf" srcId="{EF59988E-3E41-4D7C-ACC4-67E027BC71BB}" destId="{C5ED8D9B-101D-4259-8DC1-59C7F96DC579}" srcOrd="1" destOrd="0" presId="urn:microsoft.com/office/officeart/2005/8/layout/hProcess9"/>
    <dgm:cxn modelId="{47580771-B4DD-469B-A34F-540B15DF0AFD}" type="presParOf" srcId="{C5ED8D9B-101D-4259-8DC1-59C7F96DC579}" destId="{EA40F41D-4A93-430D-9370-7151708C3F03}" srcOrd="0" destOrd="0" presId="urn:microsoft.com/office/officeart/2005/8/layout/hProcess9"/>
    <dgm:cxn modelId="{179AD701-2071-45A1-A7BF-1770C0D00325}" type="presParOf" srcId="{C5ED8D9B-101D-4259-8DC1-59C7F96DC579}" destId="{2B04E89D-5D12-46C1-94A8-BB0561C499F6}" srcOrd="1" destOrd="0" presId="urn:microsoft.com/office/officeart/2005/8/layout/hProcess9"/>
    <dgm:cxn modelId="{556CDD36-63FF-4657-995D-2E1856DCDA2B}" type="presParOf" srcId="{C5ED8D9B-101D-4259-8DC1-59C7F96DC579}" destId="{41E36596-685C-4EF7-AEBB-0B0130ED8081}" srcOrd="2" destOrd="0" presId="urn:microsoft.com/office/officeart/2005/8/layout/hProcess9"/>
    <dgm:cxn modelId="{1B582C15-F4EE-43AF-B1B2-FD2D30FF567E}" type="presParOf" srcId="{C5ED8D9B-101D-4259-8DC1-59C7F96DC579}" destId="{AF40FA63-803F-45D4-99FA-7AD3073FBDD6}" srcOrd="3" destOrd="0" presId="urn:microsoft.com/office/officeart/2005/8/layout/hProcess9"/>
    <dgm:cxn modelId="{093B03FE-84BC-4C96-8FC2-4453A5201071}" type="presParOf" srcId="{C5ED8D9B-101D-4259-8DC1-59C7F96DC579}" destId="{7BF1BF5B-506B-44EB-B49F-CE5C1C6B259C}" srcOrd="4" destOrd="0" presId="urn:microsoft.com/office/officeart/2005/8/layout/hProcess9"/>
    <dgm:cxn modelId="{A4D49D4C-90C0-4F1F-8158-CACA07AA80C0}" type="presParOf" srcId="{C5ED8D9B-101D-4259-8DC1-59C7F96DC579}" destId="{EB54AB64-F326-4E91-910C-F676707D1EE6}" srcOrd="5" destOrd="0" presId="urn:microsoft.com/office/officeart/2005/8/layout/hProcess9"/>
    <dgm:cxn modelId="{8270BC90-F85C-4E43-9B91-BB82DEE4EAEE}" type="presParOf" srcId="{C5ED8D9B-101D-4259-8DC1-59C7F96DC579}" destId="{43BB7600-4635-4EDC-AD53-0272A8EE198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30DD98-0A04-4648-8B0D-B5B697E1B128}" type="doc">
      <dgm:prSet loTypeId="urn:microsoft.com/office/officeart/2005/8/layout/hProcess9" loCatId="process" qsTypeId="urn:microsoft.com/office/officeart/2005/8/quickstyle/3d3" qsCatId="3D" csTypeId="urn:microsoft.com/office/officeart/2005/8/colors/accent1_2" csCatId="accent1" phldr="1"/>
      <dgm:spPr/>
    </dgm:pt>
    <dgm:pt modelId="{67618198-41B0-4226-8A5D-316E92DD198C}">
      <dgm:prSet phldrT="[Texto]"/>
      <dgm:spPr/>
      <dgm:t>
        <a:bodyPr/>
        <a:lstStyle/>
        <a:p>
          <a:r>
            <a:rPr lang="es-ES" dirty="0" err="1" smtClean="0"/>
            <a:t>Increase</a:t>
          </a:r>
          <a:r>
            <a:rPr lang="es-ES" dirty="0" smtClean="0"/>
            <a:t> net </a:t>
          </a:r>
          <a:r>
            <a:rPr lang="es-ES" dirty="0" err="1" smtClean="0"/>
            <a:t>taxes</a:t>
          </a:r>
          <a:endParaRPr lang="es-ES" dirty="0"/>
        </a:p>
      </dgm:t>
    </dgm:pt>
    <dgm:pt modelId="{ADBE2227-E5E2-4111-A72E-404A8CA379AB}" type="parTrans" cxnId="{5751FC89-E581-4BEB-B600-F84C8F3E54EF}">
      <dgm:prSet/>
      <dgm:spPr/>
      <dgm:t>
        <a:bodyPr/>
        <a:lstStyle/>
        <a:p>
          <a:endParaRPr lang="es-ES"/>
        </a:p>
      </dgm:t>
    </dgm:pt>
    <dgm:pt modelId="{BA5A84AD-53CC-483A-8489-5A2D9F80280F}" type="sibTrans" cxnId="{5751FC89-E581-4BEB-B600-F84C8F3E54EF}">
      <dgm:prSet/>
      <dgm:spPr/>
      <dgm:t>
        <a:bodyPr/>
        <a:lstStyle/>
        <a:p>
          <a:endParaRPr lang="es-ES"/>
        </a:p>
      </dgm:t>
    </dgm:pt>
    <dgm:pt modelId="{A922D6E2-AE09-43CB-8A89-AF796561320B}">
      <dgm:prSet phldrT="[Texto]"/>
      <dgm:spPr/>
      <dgm:t>
        <a:bodyPr/>
        <a:lstStyle/>
        <a:p>
          <a:r>
            <a:rPr lang="es-ES" dirty="0" err="1" smtClean="0"/>
            <a:t>Decrease</a:t>
          </a:r>
          <a:r>
            <a:rPr lang="es-ES" dirty="0" smtClean="0"/>
            <a:t> </a:t>
          </a:r>
          <a:r>
            <a:rPr lang="es-ES" dirty="0" err="1" smtClean="0"/>
            <a:t>Disponsable</a:t>
          </a:r>
          <a:r>
            <a:rPr lang="es-ES" dirty="0" smtClean="0"/>
            <a:t> </a:t>
          </a:r>
          <a:r>
            <a:rPr lang="es-ES" dirty="0" err="1" smtClean="0"/>
            <a:t>income</a:t>
          </a:r>
          <a:endParaRPr lang="es-ES" dirty="0"/>
        </a:p>
      </dgm:t>
    </dgm:pt>
    <dgm:pt modelId="{29F5D965-C111-4ADF-8009-93B998DE2B33}" type="parTrans" cxnId="{EDF9FCC4-A099-40D8-A219-5C844CABAD17}">
      <dgm:prSet/>
      <dgm:spPr/>
      <dgm:t>
        <a:bodyPr/>
        <a:lstStyle/>
        <a:p>
          <a:endParaRPr lang="es-ES"/>
        </a:p>
      </dgm:t>
    </dgm:pt>
    <dgm:pt modelId="{080B782D-087B-48A9-83DA-631129460BA4}" type="sibTrans" cxnId="{EDF9FCC4-A099-40D8-A219-5C844CABAD17}">
      <dgm:prSet/>
      <dgm:spPr/>
      <dgm:t>
        <a:bodyPr/>
        <a:lstStyle/>
        <a:p>
          <a:endParaRPr lang="es-ES"/>
        </a:p>
      </dgm:t>
    </dgm:pt>
    <dgm:pt modelId="{289CA133-1E45-45F5-8726-C4E7250BF9B0}">
      <dgm:prSet phldrT="[Texto]"/>
      <dgm:spPr/>
      <dgm:t>
        <a:bodyPr/>
        <a:lstStyle/>
        <a:p>
          <a:r>
            <a:rPr lang="es-ES" dirty="0" err="1" smtClean="0"/>
            <a:t>Consumption</a:t>
          </a:r>
          <a:r>
            <a:rPr lang="es-ES" dirty="0" smtClean="0"/>
            <a:t> </a:t>
          </a:r>
          <a:r>
            <a:rPr lang="es-ES" dirty="0" err="1" smtClean="0"/>
            <a:t>increases</a:t>
          </a:r>
          <a:endParaRPr lang="es-ES" dirty="0"/>
        </a:p>
      </dgm:t>
    </dgm:pt>
    <dgm:pt modelId="{EB5A32D3-4854-4DA4-A393-0A533665D48D}" type="parTrans" cxnId="{38FCD17B-BFAE-4F9D-845B-BED31541DAD3}">
      <dgm:prSet/>
      <dgm:spPr/>
      <dgm:t>
        <a:bodyPr/>
        <a:lstStyle/>
        <a:p>
          <a:endParaRPr lang="es-ES"/>
        </a:p>
      </dgm:t>
    </dgm:pt>
    <dgm:pt modelId="{5D95601F-ECEC-49F7-8A7A-F0E9459D9DEC}" type="sibTrans" cxnId="{38FCD17B-BFAE-4F9D-845B-BED31541DAD3}">
      <dgm:prSet/>
      <dgm:spPr/>
      <dgm:t>
        <a:bodyPr/>
        <a:lstStyle/>
        <a:p>
          <a:endParaRPr lang="es-ES"/>
        </a:p>
      </dgm:t>
    </dgm:pt>
    <dgm:pt modelId="{08524A4B-3CE9-465D-97BB-264575A767F3}">
      <dgm:prSet/>
      <dgm:spPr/>
      <dgm:t>
        <a:bodyPr/>
        <a:lstStyle/>
        <a:p>
          <a:endParaRPr lang="es-ES"/>
        </a:p>
      </dgm:t>
    </dgm:pt>
    <dgm:pt modelId="{9086FF0E-ADA4-48ED-9F19-DD5345379280}" type="parTrans" cxnId="{BC03ED18-5A24-4DA4-A3FC-C1DB2B94677F}">
      <dgm:prSet/>
      <dgm:spPr/>
      <dgm:t>
        <a:bodyPr/>
        <a:lstStyle/>
        <a:p>
          <a:endParaRPr lang="es-ES"/>
        </a:p>
      </dgm:t>
    </dgm:pt>
    <dgm:pt modelId="{8DB4844C-9A30-497F-BF14-D460611211F0}" type="sibTrans" cxnId="{BC03ED18-5A24-4DA4-A3FC-C1DB2B94677F}">
      <dgm:prSet/>
      <dgm:spPr/>
      <dgm:t>
        <a:bodyPr/>
        <a:lstStyle/>
        <a:p>
          <a:endParaRPr lang="es-ES"/>
        </a:p>
      </dgm:t>
    </dgm:pt>
    <dgm:pt modelId="{15D65F9D-6D40-41F4-BB0B-84AFD0FB7816}" type="pres">
      <dgm:prSet presAssocID="{EF30DD98-0A04-4648-8B0D-B5B697E1B128}" presName="CompostProcess" presStyleCnt="0">
        <dgm:presLayoutVars>
          <dgm:dir/>
          <dgm:resizeHandles val="exact"/>
        </dgm:presLayoutVars>
      </dgm:prSet>
      <dgm:spPr/>
    </dgm:pt>
    <dgm:pt modelId="{0654C644-B1D1-415D-93D7-FF9F85CF8BDD}" type="pres">
      <dgm:prSet presAssocID="{EF30DD98-0A04-4648-8B0D-B5B697E1B128}" presName="arrow" presStyleLbl="bgShp" presStyleIdx="0" presStyleCnt="1" custLinFactNeighborX="-3591" custLinFactNeighborY="15352"/>
      <dgm:spPr/>
    </dgm:pt>
    <dgm:pt modelId="{28204541-5968-465B-BA7A-C1CD3D1A66E9}" type="pres">
      <dgm:prSet presAssocID="{EF30DD98-0A04-4648-8B0D-B5B697E1B128}" presName="linearProcess" presStyleCnt="0"/>
      <dgm:spPr/>
    </dgm:pt>
    <dgm:pt modelId="{C760FB3D-11F5-4AF0-B344-CB7FB261C06C}" type="pres">
      <dgm:prSet presAssocID="{67618198-41B0-4226-8A5D-316E92DD198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9AD2CF-146E-4867-A945-E7C6ACB8FE99}" type="pres">
      <dgm:prSet presAssocID="{BA5A84AD-53CC-483A-8489-5A2D9F80280F}" presName="sibTrans" presStyleCnt="0"/>
      <dgm:spPr/>
    </dgm:pt>
    <dgm:pt modelId="{4E72B61C-CB3B-443D-84B2-18B296426D5D}" type="pres">
      <dgm:prSet presAssocID="{A922D6E2-AE09-43CB-8A89-AF796561320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ECE9D6-4334-40D0-A1FE-97F946D7357D}" type="pres">
      <dgm:prSet presAssocID="{080B782D-087B-48A9-83DA-631129460BA4}" presName="sibTrans" presStyleCnt="0"/>
      <dgm:spPr/>
    </dgm:pt>
    <dgm:pt modelId="{53732F13-0E1B-43CB-8DB6-3903F985D43D}" type="pres">
      <dgm:prSet presAssocID="{289CA133-1E45-45F5-8726-C4E7250BF9B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CC8B35-9D2B-411E-A771-24E6BF48F862}" type="pres">
      <dgm:prSet presAssocID="{5D95601F-ECEC-49F7-8A7A-F0E9459D9DEC}" presName="sibTrans" presStyleCnt="0"/>
      <dgm:spPr/>
    </dgm:pt>
    <dgm:pt modelId="{3FAA13A5-3F8E-488F-A218-C4B1B365AC0B}" type="pres">
      <dgm:prSet presAssocID="{08524A4B-3CE9-465D-97BB-264575A767F3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8FCD17B-BFAE-4F9D-845B-BED31541DAD3}" srcId="{EF30DD98-0A04-4648-8B0D-B5B697E1B128}" destId="{289CA133-1E45-45F5-8726-C4E7250BF9B0}" srcOrd="2" destOrd="0" parTransId="{EB5A32D3-4854-4DA4-A393-0A533665D48D}" sibTransId="{5D95601F-ECEC-49F7-8A7A-F0E9459D9DEC}"/>
    <dgm:cxn modelId="{8F255185-ADEB-40E0-A9FF-3B407F4C6C12}" type="presOf" srcId="{A922D6E2-AE09-43CB-8A89-AF796561320B}" destId="{4E72B61C-CB3B-443D-84B2-18B296426D5D}" srcOrd="0" destOrd="0" presId="urn:microsoft.com/office/officeart/2005/8/layout/hProcess9"/>
    <dgm:cxn modelId="{C2818674-49D6-4C71-AB8B-85976D54DA51}" type="presOf" srcId="{EF30DD98-0A04-4648-8B0D-B5B697E1B128}" destId="{15D65F9D-6D40-41F4-BB0B-84AFD0FB7816}" srcOrd="0" destOrd="0" presId="urn:microsoft.com/office/officeart/2005/8/layout/hProcess9"/>
    <dgm:cxn modelId="{34CF8A64-4891-4B4D-B9E1-C57DB4DB5802}" type="presOf" srcId="{67618198-41B0-4226-8A5D-316E92DD198C}" destId="{C760FB3D-11F5-4AF0-B344-CB7FB261C06C}" srcOrd="0" destOrd="0" presId="urn:microsoft.com/office/officeart/2005/8/layout/hProcess9"/>
    <dgm:cxn modelId="{A71DDCE0-03DA-4767-98CC-AF71BA4F9768}" type="presOf" srcId="{289CA133-1E45-45F5-8726-C4E7250BF9B0}" destId="{53732F13-0E1B-43CB-8DB6-3903F985D43D}" srcOrd="0" destOrd="0" presId="urn:microsoft.com/office/officeart/2005/8/layout/hProcess9"/>
    <dgm:cxn modelId="{C76B2921-012A-4451-8825-3611D7114CC9}" type="presOf" srcId="{08524A4B-3CE9-465D-97BB-264575A767F3}" destId="{3FAA13A5-3F8E-488F-A218-C4B1B365AC0B}" srcOrd="0" destOrd="0" presId="urn:microsoft.com/office/officeart/2005/8/layout/hProcess9"/>
    <dgm:cxn modelId="{5751FC89-E581-4BEB-B600-F84C8F3E54EF}" srcId="{EF30DD98-0A04-4648-8B0D-B5B697E1B128}" destId="{67618198-41B0-4226-8A5D-316E92DD198C}" srcOrd="0" destOrd="0" parTransId="{ADBE2227-E5E2-4111-A72E-404A8CA379AB}" sibTransId="{BA5A84AD-53CC-483A-8489-5A2D9F80280F}"/>
    <dgm:cxn modelId="{BC03ED18-5A24-4DA4-A3FC-C1DB2B94677F}" srcId="{EF30DD98-0A04-4648-8B0D-B5B697E1B128}" destId="{08524A4B-3CE9-465D-97BB-264575A767F3}" srcOrd="3" destOrd="0" parTransId="{9086FF0E-ADA4-48ED-9F19-DD5345379280}" sibTransId="{8DB4844C-9A30-497F-BF14-D460611211F0}"/>
    <dgm:cxn modelId="{EDF9FCC4-A099-40D8-A219-5C844CABAD17}" srcId="{EF30DD98-0A04-4648-8B0D-B5B697E1B128}" destId="{A922D6E2-AE09-43CB-8A89-AF796561320B}" srcOrd="1" destOrd="0" parTransId="{29F5D965-C111-4ADF-8009-93B998DE2B33}" sibTransId="{080B782D-087B-48A9-83DA-631129460BA4}"/>
    <dgm:cxn modelId="{1B0F53DA-FACD-4CE3-8617-959EF7DCC328}" type="presParOf" srcId="{15D65F9D-6D40-41F4-BB0B-84AFD0FB7816}" destId="{0654C644-B1D1-415D-93D7-FF9F85CF8BDD}" srcOrd="0" destOrd="0" presId="urn:microsoft.com/office/officeart/2005/8/layout/hProcess9"/>
    <dgm:cxn modelId="{C18AF277-B462-4565-88FB-204F59868782}" type="presParOf" srcId="{15D65F9D-6D40-41F4-BB0B-84AFD0FB7816}" destId="{28204541-5968-465B-BA7A-C1CD3D1A66E9}" srcOrd="1" destOrd="0" presId="urn:microsoft.com/office/officeart/2005/8/layout/hProcess9"/>
    <dgm:cxn modelId="{6DD17A71-3EF6-4F3B-83ED-96383AE4A483}" type="presParOf" srcId="{28204541-5968-465B-BA7A-C1CD3D1A66E9}" destId="{C760FB3D-11F5-4AF0-B344-CB7FB261C06C}" srcOrd="0" destOrd="0" presId="urn:microsoft.com/office/officeart/2005/8/layout/hProcess9"/>
    <dgm:cxn modelId="{FE2479E2-792E-46C3-BF2F-9CDFB5457C4F}" type="presParOf" srcId="{28204541-5968-465B-BA7A-C1CD3D1A66E9}" destId="{809AD2CF-146E-4867-A945-E7C6ACB8FE99}" srcOrd="1" destOrd="0" presId="urn:microsoft.com/office/officeart/2005/8/layout/hProcess9"/>
    <dgm:cxn modelId="{E9104FCE-D285-4EC7-A246-008EA9577370}" type="presParOf" srcId="{28204541-5968-465B-BA7A-C1CD3D1A66E9}" destId="{4E72B61C-CB3B-443D-84B2-18B296426D5D}" srcOrd="2" destOrd="0" presId="urn:microsoft.com/office/officeart/2005/8/layout/hProcess9"/>
    <dgm:cxn modelId="{94F34380-EA53-4209-A194-069DFBDE0609}" type="presParOf" srcId="{28204541-5968-465B-BA7A-C1CD3D1A66E9}" destId="{ACECE9D6-4334-40D0-A1FE-97F946D7357D}" srcOrd="3" destOrd="0" presId="urn:microsoft.com/office/officeart/2005/8/layout/hProcess9"/>
    <dgm:cxn modelId="{3D705DE4-6E5C-424B-B92B-746D85C66EFD}" type="presParOf" srcId="{28204541-5968-465B-BA7A-C1CD3D1A66E9}" destId="{53732F13-0E1B-43CB-8DB6-3903F985D43D}" srcOrd="4" destOrd="0" presId="urn:microsoft.com/office/officeart/2005/8/layout/hProcess9"/>
    <dgm:cxn modelId="{36D5759F-1CFF-485E-97F8-A780141E4F8D}" type="presParOf" srcId="{28204541-5968-465B-BA7A-C1CD3D1A66E9}" destId="{93CC8B35-9D2B-411E-A771-24E6BF48F862}" srcOrd="5" destOrd="0" presId="urn:microsoft.com/office/officeart/2005/8/layout/hProcess9"/>
    <dgm:cxn modelId="{FBC87637-0D62-406F-B9E0-FD07BC8EF5DD}" type="presParOf" srcId="{28204541-5968-465B-BA7A-C1CD3D1A66E9}" destId="{3FAA13A5-3F8E-488F-A218-C4B1B365AC0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0BE6A-A9E5-4E48-B217-1B115BF40722}">
      <dsp:nvSpPr>
        <dsp:cNvPr id="0" name=""/>
        <dsp:cNvSpPr/>
      </dsp:nvSpPr>
      <dsp:spPr>
        <a:xfrm>
          <a:off x="730584" y="0"/>
          <a:ext cx="8279957" cy="300445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0F41D-4A93-430D-9370-7151708C3F03}">
      <dsp:nvSpPr>
        <dsp:cNvPr id="0" name=""/>
        <dsp:cNvSpPr/>
      </dsp:nvSpPr>
      <dsp:spPr>
        <a:xfrm>
          <a:off x="4875" y="901337"/>
          <a:ext cx="2344909" cy="1201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/>
            <a:t>Decrease</a:t>
          </a:r>
          <a:r>
            <a:rPr lang="es-ES" sz="2800" kern="1200" dirty="0" smtClean="0"/>
            <a:t> Net </a:t>
          </a:r>
          <a:r>
            <a:rPr lang="es-ES" sz="2800" kern="1200" dirty="0" err="1" smtClean="0"/>
            <a:t>taxes</a:t>
          </a:r>
          <a:endParaRPr lang="es-ES" sz="2800" kern="1200" dirty="0"/>
        </a:p>
      </dsp:txBody>
      <dsp:txXfrm>
        <a:off x="63541" y="960003"/>
        <a:ext cx="2227577" cy="1084451"/>
      </dsp:txXfrm>
    </dsp:sp>
    <dsp:sp modelId="{41E36596-685C-4EF7-AEBB-0B0130ED8081}">
      <dsp:nvSpPr>
        <dsp:cNvPr id="0" name=""/>
        <dsp:cNvSpPr/>
      </dsp:nvSpPr>
      <dsp:spPr>
        <a:xfrm>
          <a:off x="2467030" y="901337"/>
          <a:ext cx="2344909" cy="1201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/>
            <a:t>Increase</a:t>
          </a:r>
          <a:r>
            <a:rPr lang="es-ES" sz="2800" kern="1200" dirty="0" smtClean="0"/>
            <a:t> </a:t>
          </a:r>
          <a:r>
            <a:rPr lang="es-ES" sz="2800" kern="1200" dirty="0" err="1" smtClean="0"/>
            <a:t>disponsable</a:t>
          </a:r>
          <a:r>
            <a:rPr lang="es-ES" sz="2800" kern="1200" dirty="0" smtClean="0"/>
            <a:t> </a:t>
          </a:r>
          <a:r>
            <a:rPr lang="es-ES" sz="2800" kern="1200" dirty="0" err="1" smtClean="0"/>
            <a:t>income</a:t>
          </a:r>
          <a:endParaRPr lang="es-ES" sz="2800" kern="1200" dirty="0"/>
        </a:p>
      </dsp:txBody>
      <dsp:txXfrm>
        <a:off x="2525696" y="960003"/>
        <a:ext cx="2227577" cy="1084451"/>
      </dsp:txXfrm>
    </dsp:sp>
    <dsp:sp modelId="{7BF1BF5B-506B-44EB-B49F-CE5C1C6B259C}">
      <dsp:nvSpPr>
        <dsp:cNvPr id="0" name=""/>
        <dsp:cNvSpPr/>
      </dsp:nvSpPr>
      <dsp:spPr>
        <a:xfrm>
          <a:off x="4929185" y="901337"/>
          <a:ext cx="2344909" cy="1201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/>
            <a:t>Consumption</a:t>
          </a:r>
          <a:r>
            <a:rPr lang="es-ES" sz="2800" kern="1200" dirty="0" smtClean="0"/>
            <a:t> </a:t>
          </a:r>
          <a:r>
            <a:rPr lang="es-ES" sz="2800" kern="1200" dirty="0" err="1" smtClean="0"/>
            <a:t>increases</a:t>
          </a:r>
          <a:endParaRPr lang="es-ES" sz="2800" kern="1200" dirty="0"/>
        </a:p>
      </dsp:txBody>
      <dsp:txXfrm>
        <a:off x="4987851" y="960003"/>
        <a:ext cx="2227577" cy="1084451"/>
      </dsp:txXfrm>
    </dsp:sp>
    <dsp:sp modelId="{43BB7600-4635-4EDC-AD53-0272A8EE1984}">
      <dsp:nvSpPr>
        <dsp:cNvPr id="0" name=""/>
        <dsp:cNvSpPr/>
      </dsp:nvSpPr>
      <dsp:spPr>
        <a:xfrm>
          <a:off x="7391340" y="901337"/>
          <a:ext cx="2344909" cy="1201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err="1" smtClean="0"/>
            <a:t>Increases</a:t>
          </a:r>
          <a:r>
            <a:rPr lang="es-ES" sz="2500" kern="1200" dirty="0" smtClean="0"/>
            <a:t> real GDP </a:t>
          </a:r>
          <a:r>
            <a:rPr lang="es-ES" sz="2500" kern="1200" dirty="0" err="1" smtClean="0"/>
            <a:t>demanded</a:t>
          </a:r>
          <a:endParaRPr lang="es-ES" sz="2500" kern="1200" dirty="0"/>
        </a:p>
      </dsp:txBody>
      <dsp:txXfrm>
        <a:off x="7450006" y="960003"/>
        <a:ext cx="2227577" cy="10844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4C644-B1D1-415D-93D7-FF9F85CF8BDD}">
      <dsp:nvSpPr>
        <dsp:cNvPr id="0" name=""/>
        <dsp:cNvSpPr/>
      </dsp:nvSpPr>
      <dsp:spPr>
        <a:xfrm>
          <a:off x="455108" y="0"/>
          <a:ext cx="8697685" cy="265543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0FB3D-11F5-4AF0-B344-CB7FB261C06C}">
      <dsp:nvSpPr>
        <dsp:cNvPr id="0" name=""/>
        <dsp:cNvSpPr/>
      </dsp:nvSpPr>
      <dsp:spPr>
        <a:xfrm>
          <a:off x="6323" y="796630"/>
          <a:ext cx="2425887" cy="1062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err="1" smtClean="0"/>
            <a:t>Increase</a:t>
          </a:r>
          <a:r>
            <a:rPr lang="es-ES" sz="2000" kern="1200" dirty="0" smtClean="0"/>
            <a:t> net </a:t>
          </a:r>
          <a:r>
            <a:rPr lang="es-ES" sz="2000" kern="1200" dirty="0" err="1" smtClean="0"/>
            <a:t>taxes</a:t>
          </a:r>
          <a:endParaRPr lang="es-ES" sz="2000" kern="1200" dirty="0"/>
        </a:p>
      </dsp:txBody>
      <dsp:txXfrm>
        <a:off x="58174" y="848481"/>
        <a:ext cx="2322185" cy="958471"/>
      </dsp:txXfrm>
    </dsp:sp>
    <dsp:sp modelId="{4E72B61C-CB3B-443D-84B2-18B296426D5D}">
      <dsp:nvSpPr>
        <dsp:cNvPr id="0" name=""/>
        <dsp:cNvSpPr/>
      </dsp:nvSpPr>
      <dsp:spPr>
        <a:xfrm>
          <a:off x="2604335" y="796630"/>
          <a:ext cx="2425887" cy="1062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err="1" smtClean="0"/>
            <a:t>Decrease</a:t>
          </a:r>
          <a:r>
            <a:rPr lang="es-ES" sz="2000" kern="1200" dirty="0" smtClean="0"/>
            <a:t> </a:t>
          </a:r>
          <a:r>
            <a:rPr lang="es-ES" sz="2000" kern="1200" dirty="0" err="1" smtClean="0"/>
            <a:t>Disponsable</a:t>
          </a:r>
          <a:r>
            <a:rPr lang="es-ES" sz="2000" kern="1200" dirty="0" smtClean="0"/>
            <a:t> </a:t>
          </a:r>
          <a:r>
            <a:rPr lang="es-ES" sz="2000" kern="1200" dirty="0" err="1" smtClean="0"/>
            <a:t>income</a:t>
          </a:r>
          <a:endParaRPr lang="es-ES" sz="2000" kern="1200" dirty="0"/>
        </a:p>
      </dsp:txBody>
      <dsp:txXfrm>
        <a:off x="2656186" y="848481"/>
        <a:ext cx="2322185" cy="958471"/>
      </dsp:txXfrm>
    </dsp:sp>
    <dsp:sp modelId="{53732F13-0E1B-43CB-8DB6-3903F985D43D}">
      <dsp:nvSpPr>
        <dsp:cNvPr id="0" name=""/>
        <dsp:cNvSpPr/>
      </dsp:nvSpPr>
      <dsp:spPr>
        <a:xfrm>
          <a:off x="5202348" y="796630"/>
          <a:ext cx="2425887" cy="1062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err="1" smtClean="0"/>
            <a:t>Consumption</a:t>
          </a:r>
          <a:r>
            <a:rPr lang="es-ES" sz="2000" kern="1200" dirty="0" smtClean="0"/>
            <a:t> </a:t>
          </a:r>
          <a:r>
            <a:rPr lang="es-ES" sz="2000" kern="1200" dirty="0" err="1" smtClean="0"/>
            <a:t>increases</a:t>
          </a:r>
          <a:endParaRPr lang="es-ES" sz="2000" kern="1200" dirty="0"/>
        </a:p>
      </dsp:txBody>
      <dsp:txXfrm>
        <a:off x="5254199" y="848481"/>
        <a:ext cx="2322185" cy="958471"/>
      </dsp:txXfrm>
    </dsp:sp>
    <dsp:sp modelId="{3FAA13A5-3F8E-488F-A218-C4B1B365AC0B}">
      <dsp:nvSpPr>
        <dsp:cNvPr id="0" name=""/>
        <dsp:cNvSpPr/>
      </dsp:nvSpPr>
      <dsp:spPr>
        <a:xfrm>
          <a:off x="7800360" y="796630"/>
          <a:ext cx="2425887" cy="1062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/>
        </a:p>
      </dsp:txBody>
      <dsp:txXfrm>
        <a:off x="7852211" y="848481"/>
        <a:ext cx="2322185" cy="958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pPr/>
              <a:t>27.02.2019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ABF8B1EE-DB8B-402D-B0B4-98D3E415D43E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E442E-40A9-4782-B82E-E2DCE5EE21B4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BD402-7BCC-45F3-99B5-C898074C8C94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75118-6855-4681-9E41-2E07F3E2427D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13477-6115-4299-8D16-748F50D02B23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65F01-3D1D-423F-BB7B-7381334C9C92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F2D4B-0F58-401E-80D3-BCAC3A04246F}" type="datetime1">
              <a:rPr lang="cs-CZ" smtClean="0"/>
              <a:t>27.02.2019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9B30F-2CC5-4AF3-A280-1A499B9E056C}" type="datetime1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9D50B-2719-4949-8496-EC3567931245}" type="datetime1">
              <a:rPr lang="cs-CZ" smtClean="0"/>
              <a:t>27.02.2019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F1233-E1E5-43A2-8FA3-D8089C0D64CE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C7A40-0C33-494E-AD25-A7F41489D868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F70C6489-31D7-4164-B5AD-B13BD5E20389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sz="6000" b="1" dirty="0" smtClean="0"/>
              <a:t>FISCAL POLICY</a:t>
            </a:r>
            <a:endParaRPr lang="cs-CZ" sz="6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4146304"/>
            <a:ext cx="8640960" cy="1819068"/>
          </a:xfrm>
        </p:spPr>
        <p:txBody>
          <a:bodyPr/>
          <a:lstStyle/>
          <a:p>
            <a:pPr algn="r"/>
            <a:endParaRPr lang="cs-CZ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attention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01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7154" y="194745"/>
            <a:ext cx="7427088" cy="662917"/>
          </a:xfrm>
        </p:spPr>
        <p:txBody>
          <a:bodyPr/>
          <a:lstStyle/>
          <a:p>
            <a:pPr algn="ctr"/>
            <a:r>
              <a:rPr lang="es-ES" sz="5400" b="1" dirty="0" smtClean="0"/>
              <a:t>INDEX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b="1" dirty="0" smtClean="0"/>
              <a:t>What is fiscal policy? Definitions</a:t>
            </a:r>
            <a:endParaRPr lang="es-ES" dirty="0" smtClean="0"/>
          </a:p>
          <a:p>
            <a:pPr lvl="0"/>
            <a:r>
              <a:rPr lang="en-IE" b="1" dirty="0" smtClean="0"/>
              <a:t>The IS-LM curve</a:t>
            </a:r>
            <a:endParaRPr lang="es-ES" dirty="0" smtClean="0"/>
          </a:p>
          <a:p>
            <a:pPr lvl="0"/>
            <a:r>
              <a:rPr lang="en-IE" b="1" dirty="0" smtClean="0"/>
              <a:t>Types of fiscal policy</a:t>
            </a:r>
            <a:endParaRPr lang="es-ES" dirty="0" smtClean="0"/>
          </a:p>
          <a:p>
            <a:pPr lvl="0"/>
            <a:r>
              <a:rPr lang="en-IE" b="1" dirty="0" smtClean="0"/>
              <a:t>Tools of fiscal policy</a:t>
            </a:r>
            <a:endParaRPr lang="es-ES" dirty="0" smtClean="0"/>
          </a:p>
          <a:p>
            <a:pPr lvl="0"/>
            <a:r>
              <a:rPr lang="en-IE" b="1" dirty="0" smtClean="0"/>
              <a:t>Automatic stabilizers</a:t>
            </a:r>
          </a:p>
          <a:p>
            <a:pPr lvl="0"/>
            <a:r>
              <a:rPr lang="en-IE" b="1" dirty="0" smtClean="0"/>
              <a:t>Discretionary Fiscal Policy</a:t>
            </a:r>
            <a:endParaRPr lang="es-ES" dirty="0" smtClean="0"/>
          </a:p>
          <a:p>
            <a:pPr lvl="0"/>
            <a:r>
              <a:rPr lang="en-IE" b="1" dirty="0" smtClean="0"/>
              <a:t>Conclusion</a:t>
            </a:r>
            <a:endParaRPr lang="es-ES" dirty="0" smtClean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78183" y="209259"/>
            <a:ext cx="7427088" cy="662917"/>
          </a:xfrm>
        </p:spPr>
        <p:txBody>
          <a:bodyPr/>
          <a:lstStyle/>
          <a:p>
            <a:r>
              <a:rPr lang="en-IE" sz="4000" b="1" dirty="0" smtClean="0"/>
              <a:t>WHAT IS FISCAL POLICY?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The use of the government budget to affect the volume of national spending, or more generally to provide public goods and services, as well as to redistribute income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6" name="5 Rectángulo redondeado"/>
          <p:cNvSpPr/>
          <p:nvPr/>
        </p:nvSpPr>
        <p:spPr>
          <a:xfrm>
            <a:off x="3889829" y="6125029"/>
            <a:ext cx="2525486" cy="1204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2000" dirty="0" smtClean="0"/>
              <a:t>Economist John Maynard Keynes</a:t>
            </a:r>
            <a:endParaRPr lang="es-ES" sz="2000" dirty="0"/>
          </a:p>
        </p:txBody>
      </p:sp>
      <p:sp>
        <p:nvSpPr>
          <p:cNvPr id="8" name="7 Elipse"/>
          <p:cNvSpPr/>
          <p:nvPr/>
        </p:nvSpPr>
        <p:spPr>
          <a:xfrm>
            <a:off x="3991430" y="4034970"/>
            <a:ext cx="2293256" cy="1640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E" sz="2400" dirty="0" smtClean="0"/>
              <a:t>Keep inflation low</a:t>
            </a:r>
            <a:endParaRPr lang="es-ES" sz="2400" dirty="0" smtClean="0"/>
          </a:p>
          <a:p>
            <a:pPr algn="ctr"/>
            <a:endParaRPr lang="es-ES" dirty="0"/>
          </a:p>
        </p:txBody>
      </p:sp>
      <p:sp>
        <p:nvSpPr>
          <p:cNvPr id="9" name="8 Elipse"/>
          <p:cNvSpPr/>
          <p:nvPr/>
        </p:nvSpPr>
        <p:spPr>
          <a:xfrm>
            <a:off x="798287" y="3962400"/>
            <a:ext cx="2394857" cy="20029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E" dirty="0" smtClean="0"/>
              <a:t>Stimulate economic growth in a period of a recession</a:t>
            </a:r>
            <a:endParaRPr lang="es-ES" dirty="0" smtClean="0"/>
          </a:p>
          <a:p>
            <a:pPr algn="ctr"/>
            <a:endParaRPr lang="es-ES" dirty="0"/>
          </a:p>
        </p:txBody>
      </p:sp>
      <p:sp>
        <p:nvSpPr>
          <p:cNvPr id="10" name="9 Elipse"/>
          <p:cNvSpPr/>
          <p:nvPr/>
        </p:nvSpPr>
        <p:spPr>
          <a:xfrm>
            <a:off x="7170058" y="3947886"/>
            <a:ext cx="2510970" cy="2090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Stabilise economic growth, avoiding a boom and bust economic cycle</a:t>
            </a:r>
            <a:endParaRPr lang="es-E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I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lara Sans" charset="-18"/>
                <a:ea typeface="Times New Roman" pitchFamily="18" charset="0"/>
                <a:cs typeface="Times New Roman" pitchFamily="18" charset="0"/>
              </a:rPr>
              <a:t>Keep inflation low</a:t>
            </a:r>
            <a:endParaRPr kumimoji="0" lang="es-E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b="1" dirty="0" smtClean="0"/>
              <a:t>THE IS-LM CURVE</a:t>
            </a:r>
            <a:endParaRPr lang="es-ES" sz="4400" b="1" dirty="0"/>
          </a:p>
        </p:txBody>
      </p:sp>
      <p:pic>
        <p:nvPicPr>
          <p:cNvPr id="6" name="5 Marcador de contenido" descr="lmcurv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6380" y="1241537"/>
            <a:ext cx="6044408" cy="43174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7" name="6 CuadroTexto"/>
          <p:cNvSpPr txBox="1"/>
          <p:nvPr/>
        </p:nvSpPr>
        <p:spPr>
          <a:xfrm>
            <a:off x="449943" y="5878285"/>
            <a:ext cx="5457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err="1" smtClean="0"/>
              <a:t>I</a:t>
            </a:r>
            <a:r>
              <a:rPr lang="es-ES" sz="2000" dirty="0" err="1" smtClean="0"/>
              <a:t>nvestment</a:t>
            </a:r>
            <a:r>
              <a:rPr lang="es-ES" sz="2000" dirty="0" smtClean="0"/>
              <a:t> </a:t>
            </a:r>
            <a:r>
              <a:rPr lang="es-ES" sz="2000" b="1" dirty="0" err="1" smtClean="0"/>
              <a:t>S</a:t>
            </a:r>
            <a:r>
              <a:rPr lang="es-ES" sz="2000" dirty="0" err="1" smtClean="0"/>
              <a:t>aving</a:t>
            </a:r>
            <a:r>
              <a:rPr lang="es-ES" sz="2000" dirty="0" smtClean="0"/>
              <a:t>- </a:t>
            </a:r>
            <a:r>
              <a:rPr lang="es-ES" sz="2000" b="1" dirty="0" err="1" smtClean="0"/>
              <a:t>L</a:t>
            </a:r>
            <a:r>
              <a:rPr lang="es-ES" sz="2000" dirty="0" err="1" smtClean="0"/>
              <a:t>iquidity</a:t>
            </a:r>
            <a:r>
              <a:rPr lang="es-ES" sz="2000" dirty="0" smtClean="0"/>
              <a:t> </a:t>
            </a:r>
            <a:r>
              <a:rPr lang="es-ES" sz="2000" dirty="0" err="1" smtClean="0"/>
              <a:t>Preference</a:t>
            </a:r>
            <a:r>
              <a:rPr lang="es-ES" sz="2000" dirty="0" smtClean="0"/>
              <a:t> </a:t>
            </a:r>
            <a:r>
              <a:rPr lang="es-ES" sz="2000" b="1" dirty="0" smtClean="0"/>
              <a:t>M</a:t>
            </a:r>
            <a:r>
              <a:rPr lang="es-ES" sz="2000" dirty="0" smtClean="0"/>
              <a:t>oney</a:t>
            </a:r>
            <a:endParaRPr lang="es-ES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643078" y="1334198"/>
            <a:ext cx="405032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model explains the decisions made by investors when it comes to investments with the amount of money available and the interest they will receive.</a:t>
            </a:r>
          </a:p>
          <a:p>
            <a:endParaRPr lang="en-US" sz="2400" dirty="0" smtClean="0"/>
          </a:p>
          <a:p>
            <a:r>
              <a:rPr lang="en-US" sz="2400" dirty="0" smtClean="0"/>
              <a:t> Equilibrium is achieved when the amount invested equals the amount available to invest</a:t>
            </a:r>
            <a:endParaRPr lang="es-E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 smtClean="0"/>
              <a:t>TYPES OF FISCAL POLICY</a:t>
            </a:r>
            <a:endParaRPr lang="es-ES" sz="4000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8" name="7 Marcador de contenido" descr="descarga (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57897" y="4326128"/>
            <a:ext cx="3708962" cy="3035965"/>
          </a:xfrm>
        </p:spPr>
      </p:pic>
      <p:sp>
        <p:nvSpPr>
          <p:cNvPr id="9" name="8 CuadroTexto"/>
          <p:cNvSpPr txBox="1"/>
          <p:nvPr/>
        </p:nvSpPr>
        <p:spPr>
          <a:xfrm>
            <a:off x="304800" y="1219200"/>
            <a:ext cx="39333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err="1" smtClean="0">
                <a:solidFill>
                  <a:srgbClr val="0070C0"/>
                </a:solidFill>
              </a:rPr>
              <a:t>Expansionary</a:t>
            </a:r>
            <a:r>
              <a:rPr lang="es-ES" sz="2400" dirty="0" smtClean="0"/>
              <a:t>: </a:t>
            </a:r>
            <a:r>
              <a:rPr lang="es-ES" sz="2800" dirty="0" err="1" smtClean="0"/>
              <a:t>increase</a:t>
            </a:r>
            <a:r>
              <a:rPr lang="es-ES" sz="2800" dirty="0" smtClean="0"/>
              <a:t> in </a:t>
            </a:r>
            <a:r>
              <a:rPr lang="es-ES" sz="2800" dirty="0" err="1" smtClean="0"/>
              <a:t>government</a:t>
            </a:r>
            <a:r>
              <a:rPr lang="es-ES" sz="2800" dirty="0" smtClean="0"/>
              <a:t> </a:t>
            </a:r>
            <a:r>
              <a:rPr lang="es-ES" sz="2800" dirty="0" err="1" smtClean="0"/>
              <a:t>purchases</a:t>
            </a:r>
            <a:r>
              <a:rPr lang="es-ES" sz="2800" dirty="0" smtClean="0"/>
              <a:t>, </a:t>
            </a:r>
            <a:r>
              <a:rPr lang="es-ES" sz="2800" dirty="0" err="1" smtClean="0"/>
              <a:t>decreases</a:t>
            </a:r>
            <a:r>
              <a:rPr lang="es-ES" sz="2800" dirty="0" smtClean="0"/>
              <a:t> in </a:t>
            </a:r>
            <a:r>
              <a:rPr lang="es-ES" sz="2800" dirty="0" err="1" smtClean="0"/>
              <a:t>taxes</a:t>
            </a:r>
            <a:r>
              <a:rPr lang="es-ES" sz="2800" dirty="0" smtClean="0"/>
              <a:t>,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purpose</a:t>
            </a:r>
            <a:r>
              <a:rPr lang="es-ES" sz="2800" dirty="0" smtClean="0"/>
              <a:t> of </a:t>
            </a:r>
            <a:r>
              <a:rPr lang="es-ES" sz="2800" dirty="0" err="1" smtClean="0"/>
              <a:t>increasing</a:t>
            </a:r>
            <a:r>
              <a:rPr lang="es-ES" sz="2800" dirty="0" smtClean="0"/>
              <a:t> </a:t>
            </a:r>
            <a:r>
              <a:rPr lang="es-ES" sz="2800" dirty="0" err="1" smtClean="0"/>
              <a:t>aggregate</a:t>
            </a:r>
            <a:r>
              <a:rPr lang="es-ES" sz="2800" dirty="0" smtClean="0"/>
              <a:t> </a:t>
            </a:r>
            <a:r>
              <a:rPr lang="es-ES" sz="2800" dirty="0" err="1" smtClean="0"/>
              <a:t>demand</a:t>
            </a:r>
            <a:r>
              <a:rPr lang="es-ES" sz="2800" dirty="0" smtClean="0"/>
              <a:t> and </a:t>
            </a:r>
            <a:r>
              <a:rPr lang="es-ES" sz="2800" dirty="0" err="1" smtClean="0"/>
              <a:t>expanding</a:t>
            </a:r>
            <a:r>
              <a:rPr lang="es-ES" sz="2800" dirty="0" smtClean="0"/>
              <a:t> output</a:t>
            </a:r>
            <a:endParaRPr lang="es-ES" sz="24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021285" y="1233714"/>
            <a:ext cx="3672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 err="1" smtClean="0">
                <a:solidFill>
                  <a:srgbClr val="FF0000"/>
                </a:solidFill>
              </a:rPr>
              <a:t>Contractionary</a:t>
            </a:r>
            <a:r>
              <a:rPr lang="es-ES" sz="2400" dirty="0" smtClean="0"/>
              <a:t>: </a:t>
            </a:r>
            <a:r>
              <a:rPr lang="es-ES" sz="2800" dirty="0" err="1" smtClean="0"/>
              <a:t>decrease</a:t>
            </a:r>
            <a:r>
              <a:rPr lang="es-ES" sz="2800" dirty="0" smtClean="0"/>
              <a:t> in </a:t>
            </a:r>
            <a:r>
              <a:rPr lang="es-ES" sz="2800" dirty="0" err="1" smtClean="0"/>
              <a:t>government</a:t>
            </a:r>
            <a:r>
              <a:rPr lang="es-ES" sz="2800" dirty="0" smtClean="0"/>
              <a:t> </a:t>
            </a:r>
            <a:r>
              <a:rPr lang="es-ES" sz="2800" dirty="0" err="1" smtClean="0"/>
              <a:t>purchases</a:t>
            </a:r>
            <a:r>
              <a:rPr lang="es-ES" sz="2800" dirty="0" smtClean="0"/>
              <a:t> and </a:t>
            </a:r>
            <a:r>
              <a:rPr lang="es-ES" sz="2800" dirty="0" err="1" smtClean="0"/>
              <a:t>increase</a:t>
            </a:r>
            <a:r>
              <a:rPr lang="es-ES" sz="2800" dirty="0" smtClean="0"/>
              <a:t> in </a:t>
            </a:r>
            <a:r>
              <a:rPr lang="es-ES" sz="2800" dirty="0" err="1" smtClean="0"/>
              <a:t>taxes</a:t>
            </a:r>
            <a:r>
              <a:rPr lang="es-ES" sz="2800" dirty="0" smtClean="0"/>
              <a:t>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decreasing</a:t>
            </a:r>
            <a:r>
              <a:rPr lang="es-ES" sz="2800" dirty="0" smtClean="0"/>
              <a:t> </a:t>
            </a:r>
            <a:r>
              <a:rPr lang="es-ES" sz="2800" dirty="0" err="1" smtClean="0"/>
              <a:t>aggregate</a:t>
            </a:r>
            <a:r>
              <a:rPr lang="es-ES" sz="2800" dirty="0" smtClean="0"/>
              <a:t> </a:t>
            </a:r>
            <a:r>
              <a:rPr lang="es-ES" sz="2800" dirty="0" err="1" smtClean="0"/>
              <a:t>demand</a:t>
            </a:r>
            <a:r>
              <a:rPr lang="es-ES" sz="2800" dirty="0" smtClean="0"/>
              <a:t> and </a:t>
            </a:r>
            <a:r>
              <a:rPr lang="es-ES" sz="2800" dirty="0" err="1" smtClean="0"/>
              <a:t>thus</a:t>
            </a:r>
            <a:r>
              <a:rPr lang="es-ES" sz="2800" dirty="0" smtClean="0"/>
              <a:t> </a:t>
            </a:r>
            <a:r>
              <a:rPr lang="es-ES" sz="2800" dirty="0" err="1" smtClean="0"/>
              <a:t>controlling</a:t>
            </a:r>
            <a:r>
              <a:rPr lang="es-ES" sz="2800" dirty="0" smtClean="0"/>
              <a:t> </a:t>
            </a:r>
            <a:r>
              <a:rPr lang="es-ES" sz="2800" dirty="0" err="1" smtClean="0"/>
              <a:t>inflation</a:t>
            </a:r>
            <a:endParaRPr lang="es-E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 smtClean="0"/>
              <a:t>TOOLS OF FISCAL POLICY</a:t>
            </a:r>
            <a:endParaRPr lang="es-ES" sz="4000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7" name="6 Llamada rectangular"/>
          <p:cNvSpPr/>
          <p:nvPr/>
        </p:nvSpPr>
        <p:spPr>
          <a:xfrm>
            <a:off x="2998595" y="1069732"/>
            <a:ext cx="2873828" cy="177074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u="sng" dirty="0" smtClean="0"/>
              <a:t>FISCAL POLICY: </a:t>
            </a:r>
            <a:r>
              <a:rPr lang="es-ES" sz="1900" dirty="0" err="1" smtClean="0"/>
              <a:t>is</a:t>
            </a:r>
            <a:r>
              <a:rPr lang="es-ES" sz="1900" dirty="0" smtClean="0"/>
              <a:t> a </a:t>
            </a:r>
            <a:r>
              <a:rPr lang="es-ES" sz="1900" dirty="0" err="1" smtClean="0"/>
              <a:t>tool</a:t>
            </a:r>
            <a:r>
              <a:rPr lang="es-ES" sz="1900" dirty="0" smtClean="0"/>
              <a:t> </a:t>
            </a:r>
            <a:r>
              <a:rPr lang="es-ES" sz="1900" dirty="0" err="1" smtClean="0"/>
              <a:t>for</a:t>
            </a:r>
            <a:r>
              <a:rPr lang="es-ES" sz="1900" dirty="0" smtClean="0"/>
              <a:t> </a:t>
            </a:r>
            <a:r>
              <a:rPr lang="es-ES" sz="1900" dirty="0" err="1" smtClean="0"/>
              <a:t>managing</a:t>
            </a:r>
            <a:r>
              <a:rPr lang="es-ES" sz="1900" dirty="0" smtClean="0"/>
              <a:t>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economy</a:t>
            </a:r>
            <a:r>
              <a:rPr lang="es-ES" sz="1900" dirty="0" smtClean="0"/>
              <a:t> </a:t>
            </a:r>
            <a:r>
              <a:rPr lang="es-ES" sz="1900" dirty="0" err="1" smtClean="0"/>
              <a:t>because</a:t>
            </a:r>
            <a:r>
              <a:rPr lang="es-ES" sz="1900" dirty="0" smtClean="0"/>
              <a:t> of </a:t>
            </a:r>
            <a:r>
              <a:rPr lang="es-ES" sz="1900" dirty="0" err="1" smtClean="0"/>
              <a:t>its</a:t>
            </a:r>
            <a:r>
              <a:rPr lang="es-ES" sz="1900" dirty="0" smtClean="0"/>
              <a:t> </a:t>
            </a:r>
            <a:r>
              <a:rPr lang="es-ES" sz="1900" dirty="0" err="1" smtClean="0"/>
              <a:t>ability</a:t>
            </a:r>
            <a:r>
              <a:rPr lang="es-ES" sz="1900" dirty="0" smtClean="0"/>
              <a:t> </a:t>
            </a:r>
            <a:r>
              <a:rPr lang="es-ES" sz="1900" dirty="0" err="1" smtClean="0"/>
              <a:t>to</a:t>
            </a:r>
            <a:r>
              <a:rPr lang="es-ES" sz="1900" dirty="0" smtClean="0"/>
              <a:t> </a:t>
            </a:r>
            <a:r>
              <a:rPr lang="es-ES" sz="1900" dirty="0" err="1" smtClean="0"/>
              <a:t>affect</a:t>
            </a:r>
            <a:r>
              <a:rPr lang="es-ES" sz="1900" dirty="0" smtClean="0"/>
              <a:t> total </a:t>
            </a:r>
            <a:r>
              <a:rPr lang="es-ES" sz="1900" dirty="0" err="1" smtClean="0"/>
              <a:t>amount</a:t>
            </a:r>
            <a:r>
              <a:rPr lang="es-ES" sz="1900" dirty="0" smtClean="0"/>
              <a:t> of output, GDP</a:t>
            </a:r>
            <a:endParaRPr lang="es-ES" sz="1900" dirty="0"/>
          </a:p>
        </p:txBody>
      </p:sp>
      <p:sp>
        <p:nvSpPr>
          <p:cNvPr id="8" name="7 Rectángulo"/>
          <p:cNvSpPr/>
          <p:nvPr/>
        </p:nvSpPr>
        <p:spPr>
          <a:xfrm>
            <a:off x="2453334" y="3402204"/>
            <a:ext cx="4408714" cy="1378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900" b="1" u="sng" dirty="0" smtClean="0"/>
              <a:t>REVENUE TOOLS</a:t>
            </a:r>
            <a:r>
              <a:rPr lang="es-ES" sz="1900" dirty="0" smtClean="0"/>
              <a:t>: </a:t>
            </a:r>
            <a:r>
              <a:rPr lang="es-ES" sz="1900" dirty="0" err="1" smtClean="0"/>
              <a:t>taxes</a:t>
            </a:r>
            <a:r>
              <a:rPr lang="es-ES" sz="1900" dirty="0" smtClean="0"/>
              <a:t> </a:t>
            </a:r>
            <a:r>
              <a:rPr lang="es-ES" sz="1900" dirty="0" err="1" smtClean="0"/>
              <a:t>collected</a:t>
            </a:r>
            <a:r>
              <a:rPr lang="es-ES" sz="1900" dirty="0" smtClean="0"/>
              <a:t> </a:t>
            </a:r>
            <a:r>
              <a:rPr lang="es-ES" sz="1900" dirty="0" err="1" smtClean="0"/>
              <a:t>by</a:t>
            </a:r>
            <a:r>
              <a:rPr lang="es-ES" sz="1900" dirty="0" smtClean="0"/>
              <a:t>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government</a:t>
            </a:r>
            <a:r>
              <a:rPr lang="es-ES" sz="1900" dirty="0" smtClean="0"/>
              <a:t>.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taxes</a:t>
            </a:r>
            <a:r>
              <a:rPr lang="es-ES" sz="1900" dirty="0" smtClean="0"/>
              <a:t> </a:t>
            </a:r>
            <a:r>
              <a:rPr lang="es-ES" sz="1900" dirty="0" err="1" smtClean="0"/>
              <a:t>provide</a:t>
            </a:r>
            <a:r>
              <a:rPr lang="es-ES" sz="1900" dirty="0" smtClean="0"/>
              <a:t>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income</a:t>
            </a:r>
            <a:r>
              <a:rPr lang="es-ES" sz="1900" dirty="0" smtClean="0"/>
              <a:t> </a:t>
            </a:r>
            <a:r>
              <a:rPr lang="es-ES" sz="1900" dirty="0" err="1" smtClean="0"/>
              <a:t>fundss</a:t>
            </a:r>
            <a:r>
              <a:rPr lang="es-ES" sz="1900" dirty="0" smtClean="0"/>
              <a:t>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government</a:t>
            </a:r>
            <a:r>
              <a:rPr lang="es-ES" sz="1900" dirty="0" smtClean="0"/>
              <a:t>. </a:t>
            </a:r>
            <a:r>
              <a:rPr lang="es-ES" sz="1900" dirty="0" err="1" smtClean="0"/>
              <a:t>It</a:t>
            </a:r>
            <a:r>
              <a:rPr lang="es-ES" sz="1900" dirty="0" smtClean="0"/>
              <a:t> can </a:t>
            </a:r>
            <a:r>
              <a:rPr lang="es-ES" sz="1900" dirty="0" err="1" smtClean="0"/>
              <a:t>be</a:t>
            </a:r>
            <a:r>
              <a:rPr lang="es-ES" sz="1900" dirty="0" smtClean="0"/>
              <a:t> </a:t>
            </a:r>
            <a:r>
              <a:rPr lang="es-ES" sz="1900" dirty="0" err="1" smtClean="0"/>
              <a:t>direct</a:t>
            </a:r>
            <a:r>
              <a:rPr lang="es-ES" sz="1900" dirty="0" smtClean="0"/>
              <a:t> </a:t>
            </a:r>
            <a:r>
              <a:rPr lang="es-ES" sz="1900" dirty="0" err="1" smtClean="0"/>
              <a:t>or</a:t>
            </a:r>
            <a:r>
              <a:rPr lang="es-ES" sz="1900" dirty="0" smtClean="0"/>
              <a:t> </a:t>
            </a:r>
            <a:r>
              <a:rPr lang="es-ES" sz="1900" dirty="0" err="1" smtClean="0"/>
              <a:t>indirect</a:t>
            </a:r>
            <a:endParaRPr lang="es-ES" sz="1900" dirty="0"/>
          </a:p>
        </p:txBody>
      </p:sp>
      <p:sp>
        <p:nvSpPr>
          <p:cNvPr id="9" name="8 Rectángulo"/>
          <p:cNvSpPr/>
          <p:nvPr/>
        </p:nvSpPr>
        <p:spPr>
          <a:xfrm>
            <a:off x="2453334" y="5342791"/>
            <a:ext cx="4339772" cy="1596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900" b="1" u="sng" dirty="0" smtClean="0"/>
              <a:t>SPENDING TOOLS</a:t>
            </a:r>
            <a:r>
              <a:rPr lang="es-ES" sz="1900" dirty="0" smtClean="0"/>
              <a:t>: </a:t>
            </a:r>
            <a:r>
              <a:rPr lang="es-ES" sz="1900" dirty="0" err="1" smtClean="0"/>
              <a:t>it</a:t>
            </a:r>
            <a:r>
              <a:rPr lang="es-ES" sz="1900" dirty="0" smtClean="0"/>
              <a:t> </a:t>
            </a:r>
            <a:r>
              <a:rPr lang="es-ES" sz="1900" dirty="0" err="1" smtClean="0"/>
              <a:t>refers</a:t>
            </a:r>
            <a:r>
              <a:rPr lang="es-ES" sz="1900" dirty="0" smtClean="0"/>
              <a:t> </a:t>
            </a:r>
            <a:r>
              <a:rPr lang="es-ES" sz="1900" dirty="0" err="1" smtClean="0"/>
              <a:t>to</a:t>
            </a:r>
            <a:r>
              <a:rPr lang="es-ES" sz="1900" dirty="0" smtClean="0"/>
              <a:t> </a:t>
            </a:r>
            <a:r>
              <a:rPr lang="es-ES" sz="1900" dirty="0" err="1" smtClean="0"/>
              <a:t>increasing</a:t>
            </a:r>
            <a:r>
              <a:rPr lang="es-ES" sz="1900" dirty="0" smtClean="0"/>
              <a:t> </a:t>
            </a:r>
            <a:r>
              <a:rPr lang="es-ES" sz="1900" dirty="0" err="1" smtClean="0"/>
              <a:t>or</a:t>
            </a:r>
            <a:r>
              <a:rPr lang="es-ES" sz="1900" dirty="0" smtClean="0"/>
              <a:t> </a:t>
            </a:r>
            <a:r>
              <a:rPr lang="es-ES" sz="1900" dirty="0" err="1" smtClean="0"/>
              <a:t>decreasing</a:t>
            </a:r>
            <a:r>
              <a:rPr lang="es-ES" sz="1900" dirty="0" smtClean="0"/>
              <a:t> </a:t>
            </a:r>
            <a:r>
              <a:rPr lang="es-ES" sz="1900" dirty="0" err="1" smtClean="0"/>
              <a:t>government</a:t>
            </a:r>
            <a:r>
              <a:rPr lang="es-ES" sz="1900" dirty="0" smtClean="0"/>
              <a:t> </a:t>
            </a:r>
            <a:r>
              <a:rPr lang="es-ES" sz="1900" dirty="0" err="1" smtClean="0"/>
              <a:t>expenditure</a:t>
            </a:r>
            <a:r>
              <a:rPr lang="es-ES" sz="1900" dirty="0" smtClean="0"/>
              <a:t> </a:t>
            </a:r>
            <a:r>
              <a:rPr lang="es-ES" sz="1900" dirty="0" err="1" smtClean="0"/>
              <a:t>to</a:t>
            </a:r>
            <a:r>
              <a:rPr lang="es-ES" sz="1900" dirty="0" smtClean="0"/>
              <a:t> </a:t>
            </a:r>
            <a:r>
              <a:rPr lang="es-ES" sz="1900" dirty="0" err="1" smtClean="0"/>
              <a:t>influence</a:t>
            </a:r>
            <a:r>
              <a:rPr lang="es-ES" sz="1900" dirty="0" smtClean="0"/>
              <a:t>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economy</a:t>
            </a:r>
            <a:r>
              <a:rPr lang="es-ES" sz="1900" dirty="0" smtClean="0"/>
              <a:t>. </a:t>
            </a:r>
            <a:r>
              <a:rPr lang="es-ES" sz="1900" dirty="0" err="1" smtClean="0"/>
              <a:t>It</a:t>
            </a:r>
            <a:r>
              <a:rPr lang="es-ES" sz="1900" dirty="0" smtClean="0"/>
              <a:t> can </a:t>
            </a:r>
            <a:r>
              <a:rPr lang="es-ES" sz="1900" dirty="0" err="1" smtClean="0"/>
              <a:t>be</a:t>
            </a:r>
            <a:r>
              <a:rPr lang="es-ES" sz="1900" dirty="0" smtClean="0"/>
              <a:t> in </a:t>
            </a:r>
            <a:r>
              <a:rPr lang="es-ES" sz="1900" dirty="0" err="1" smtClean="0"/>
              <a:t>the</a:t>
            </a:r>
            <a:r>
              <a:rPr lang="es-ES" sz="1900" dirty="0" smtClean="0"/>
              <a:t> </a:t>
            </a:r>
            <a:r>
              <a:rPr lang="es-ES" sz="1900" dirty="0" err="1" smtClean="0"/>
              <a:t>form</a:t>
            </a:r>
            <a:r>
              <a:rPr lang="es-ES" sz="1900" dirty="0" smtClean="0"/>
              <a:t> of transfer, </a:t>
            </a:r>
            <a:r>
              <a:rPr lang="es-ES" sz="1900" dirty="0" err="1" smtClean="0"/>
              <a:t>urrent</a:t>
            </a:r>
            <a:r>
              <a:rPr lang="es-ES" sz="1900" dirty="0" smtClean="0"/>
              <a:t> </a:t>
            </a:r>
            <a:r>
              <a:rPr lang="es-ES" sz="1900" dirty="0" err="1" smtClean="0"/>
              <a:t>spending</a:t>
            </a:r>
            <a:r>
              <a:rPr lang="es-ES" sz="1900" dirty="0" smtClean="0"/>
              <a:t> and capital </a:t>
            </a:r>
            <a:r>
              <a:rPr lang="es-ES" sz="1900" dirty="0" err="1" smtClean="0"/>
              <a:t>spending</a:t>
            </a:r>
            <a:endParaRPr lang="es-ES" sz="19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TOOLS OF FISCAL POLICY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6" name="5 Marcador de contenido" descr="Fiscal-Policy-tool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54397" y="1187450"/>
            <a:ext cx="5184606" cy="5567363"/>
          </a:xfrm>
        </p:spPr>
      </p:pic>
    </p:spTree>
    <p:extLst>
      <p:ext uri="{BB962C8B-B14F-4D97-AF65-F5344CB8AC3E}">
        <p14:creationId xmlns:p14="http://schemas.microsoft.com/office/powerpoint/2010/main" val="320752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 smtClean="0"/>
              <a:t>AUTOMATIC STABILIZIERS</a:t>
            </a:r>
            <a:endParaRPr lang="es-ES" sz="4000" b="1" dirty="0"/>
          </a:p>
        </p:txBody>
      </p:sp>
      <p:pic>
        <p:nvPicPr>
          <p:cNvPr id="7" name="6 Marcador de contenido" descr="Automatic+Stabilizer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726" y="1493270"/>
            <a:ext cx="6814306" cy="51107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6" name="5 CuadroTexto"/>
          <p:cNvSpPr txBox="1"/>
          <p:nvPr/>
        </p:nvSpPr>
        <p:spPr>
          <a:xfrm>
            <a:off x="7090229" y="1814285"/>
            <a:ext cx="3603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Automatic stabilizers are...</a:t>
            </a:r>
            <a:endParaRPr lang="es-ES" sz="240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7199085" y="2931885"/>
            <a:ext cx="3178630" cy="211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900" b="1" dirty="0" smtClean="0"/>
              <a:t>Programs that automatically expand fiscal policy during recessions and contract it during booms, are one form of countercyclical fiscal policy</a:t>
            </a:r>
            <a:endParaRPr lang="es-ES" sz="19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pPr algn="ctr"/>
            <a:r>
              <a:rPr lang="es-ES" b="1" dirty="0" smtClean="0"/>
              <a:t>DISCRETIONARY FISCAL POLICY</a:t>
            </a:r>
            <a:endParaRPr lang="es-ES" b="1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534988" y="2119086"/>
          <a:ext cx="9741126" cy="300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6" name="5 CuadroTexto"/>
          <p:cNvSpPr txBox="1"/>
          <p:nvPr/>
        </p:nvSpPr>
        <p:spPr>
          <a:xfrm>
            <a:off x="377370" y="1190172"/>
            <a:ext cx="9869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/>
              <a:t>It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implies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government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actions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above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beyond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existing</a:t>
            </a:r>
            <a:r>
              <a:rPr lang="es-ES" sz="2400" b="1" dirty="0" smtClean="0"/>
              <a:t> fiscal </a:t>
            </a:r>
            <a:r>
              <a:rPr lang="es-ES" sz="2400" b="1" dirty="0" err="1" smtClean="0"/>
              <a:t>policies</a:t>
            </a:r>
            <a:r>
              <a:rPr lang="es-ES" sz="2400" b="1" dirty="0" smtClean="0"/>
              <a:t>, and </a:t>
            </a:r>
            <a:r>
              <a:rPr lang="es-ES" sz="2400" b="1" dirty="0" err="1" smtClean="0"/>
              <a:t>often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occurs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periods</a:t>
            </a:r>
            <a:r>
              <a:rPr lang="es-ES" sz="2400" b="1" dirty="0" smtClean="0"/>
              <a:t> of </a:t>
            </a:r>
            <a:r>
              <a:rPr lang="es-ES" sz="2400" b="1" dirty="0" err="1" smtClean="0"/>
              <a:t>recession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economics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turbulence</a:t>
            </a:r>
            <a:endParaRPr lang="es-ES" sz="2400" b="1" dirty="0"/>
          </a:p>
        </p:txBody>
      </p:sp>
      <p:graphicFrame>
        <p:nvGraphicFramePr>
          <p:cNvPr id="13" name="12 Diagrama"/>
          <p:cNvGraphicFramePr/>
          <p:nvPr/>
        </p:nvGraphicFramePr>
        <p:xfrm>
          <a:off x="272143" y="4905829"/>
          <a:ext cx="10232571" cy="2655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8080829" y="5733143"/>
            <a:ext cx="2612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 smtClean="0">
                <a:solidFill>
                  <a:schemeClr val="bg1"/>
                </a:solidFill>
              </a:rPr>
              <a:t>Decreases</a:t>
            </a:r>
            <a:r>
              <a:rPr lang="es-ES" sz="2400" dirty="0" smtClean="0">
                <a:solidFill>
                  <a:schemeClr val="bg1"/>
                </a:solidFill>
              </a:rPr>
              <a:t> real </a:t>
            </a:r>
            <a:r>
              <a:rPr lang="es-ES" sz="2400" dirty="0" err="1" smtClean="0">
                <a:solidFill>
                  <a:schemeClr val="bg1"/>
                </a:solidFill>
              </a:rPr>
              <a:t>GDPdemanded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158</TotalTime>
  <Words>358</Words>
  <Application>Microsoft Office PowerPoint</Application>
  <PresentationFormat>Vlastní</PresentationFormat>
  <Paragraphs>56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Clara Sans</vt:lpstr>
      <vt:lpstr>Times New Roman</vt:lpstr>
      <vt:lpstr>JU_OPVVV</vt:lpstr>
      <vt:lpstr>FISCAL POLICY</vt:lpstr>
      <vt:lpstr>INDEX</vt:lpstr>
      <vt:lpstr>WHAT IS FISCAL POLICY?</vt:lpstr>
      <vt:lpstr>THE IS-LM CURVE</vt:lpstr>
      <vt:lpstr>TYPES OF FISCAL POLICY</vt:lpstr>
      <vt:lpstr>TOOLS OF FISCAL POLICY</vt:lpstr>
      <vt:lpstr>TOOLS OF FISCAL POLICY</vt:lpstr>
      <vt:lpstr>AUTOMATIC STABILIZIERS</vt:lpstr>
      <vt:lpstr>DISCRETIONARY FISCAL POLICY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18</cp:revision>
  <dcterms:created xsi:type="dcterms:W3CDTF">2017-07-17T18:52:59Z</dcterms:created>
  <dcterms:modified xsi:type="dcterms:W3CDTF">2019-02-27T13:17:52Z</dcterms:modified>
</cp:coreProperties>
</file>