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1"/>
  </p:sldMasterIdLst>
  <p:notesMasterIdLst>
    <p:notesMasterId r:id="rId41"/>
  </p:notesMasterIdLst>
  <p:sldIdLst>
    <p:sldId id="256" r:id="rId2"/>
    <p:sldId id="257" r:id="rId3"/>
    <p:sldId id="258" r:id="rId4"/>
    <p:sldId id="259" r:id="rId5"/>
    <p:sldId id="274" r:id="rId6"/>
    <p:sldId id="261" r:id="rId7"/>
    <p:sldId id="273" r:id="rId8"/>
    <p:sldId id="275" r:id="rId9"/>
    <p:sldId id="281" r:id="rId10"/>
    <p:sldId id="282" r:id="rId11"/>
    <p:sldId id="328" r:id="rId12"/>
    <p:sldId id="329" r:id="rId13"/>
    <p:sldId id="330" r:id="rId14"/>
    <p:sldId id="331" r:id="rId15"/>
    <p:sldId id="262" r:id="rId16"/>
    <p:sldId id="332" r:id="rId17"/>
    <p:sldId id="351" r:id="rId18"/>
    <p:sldId id="276" r:id="rId19"/>
    <p:sldId id="352" r:id="rId20"/>
    <p:sldId id="353" r:id="rId21"/>
    <p:sldId id="354" r:id="rId22"/>
    <p:sldId id="263" r:id="rId23"/>
    <p:sldId id="264" r:id="rId24"/>
    <p:sldId id="265" r:id="rId25"/>
    <p:sldId id="266" r:id="rId26"/>
    <p:sldId id="355" r:id="rId27"/>
    <p:sldId id="267" r:id="rId28"/>
    <p:sldId id="277" r:id="rId29"/>
    <p:sldId id="278" r:id="rId30"/>
    <p:sldId id="279" r:id="rId31"/>
    <p:sldId id="280" r:id="rId32"/>
    <p:sldId id="268" r:id="rId33"/>
    <p:sldId id="271" r:id="rId34"/>
    <p:sldId id="272" r:id="rId35"/>
    <p:sldId id="270" r:id="rId36"/>
    <p:sldId id="327" r:id="rId37"/>
    <p:sldId id="305" r:id="rId38"/>
    <p:sldId id="326" r:id="rId39"/>
    <p:sldId id="269" r:id="rId40"/>
  </p:sldIdLst>
  <p:sldSz cx="13442950" cy="7561263"/>
  <p:notesSz cx="6797675" cy="9926638"/>
  <p:defaultTextStyle>
    <a:defPPr>
      <a:defRPr lang="cs-CZ"/>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423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98" d="100"/>
          <a:sy n="98" d="100"/>
        </p:scale>
        <p:origin x="684" y="90"/>
      </p:cViewPr>
      <p:guideLst>
        <p:guide orient="horz" pos="2381"/>
        <p:guide pos="423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9E6D44-4C0B-4BC2-81D4-955D82B6DCC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cs-CZ"/>
        </a:p>
      </dgm:t>
    </dgm:pt>
    <dgm:pt modelId="{5CCCD843-E705-45BB-8D6D-75200FAE937E}">
      <dgm:prSet phldrT="[Text]" custT="1"/>
      <dgm:spPr/>
      <dgm:t>
        <a:bodyPr/>
        <a:lstStyle/>
        <a:p>
          <a:r>
            <a:rPr lang="cs-CZ" sz="4000" b="1" err="1"/>
            <a:t>Philosophy</a:t>
          </a:r>
          <a:endParaRPr lang="cs-CZ" sz="4000" b="1"/>
        </a:p>
      </dgm:t>
    </dgm:pt>
    <dgm:pt modelId="{DA6B67BF-9B96-479E-A351-7909656CA279}" type="parTrans" cxnId="{F4B46F3E-0CA0-4CD7-B011-0742CA8766C3}">
      <dgm:prSet/>
      <dgm:spPr/>
      <dgm:t>
        <a:bodyPr/>
        <a:lstStyle/>
        <a:p>
          <a:endParaRPr lang="cs-CZ"/>
        </a:p>
      </dgm:t>
    </dgm:pt>
    <dgm:pt modelId="{85FB104E-69E6-40BD-A049-66B22E1DCB8B}" type="sibTrans" cxnId="{F4B46F3E-0CA0-4CD7-B011-0742CA8766C3}">
      <dgm:prSet/>
      <dgm:spPr/>
      <dgm:t>
        <a:bodyPr/>
        <a:lstStyle/>
        <a:p>
          <a:endParaRPr lang="cs-CZ"/>
        </a:p>
      </dgm:t>
    </dgm:pt>
    <dgm:pt modelId="{D3D1700C-C807-4C01-81C1-10E8CD3CE70F}">
      <dgm:prSet phldrT="[Text]" custT="1"/>
      <dgm:spPr/>
      <dgm:t>
        <a:bodyPr/>
        <a:lstStyle/>
        <a:p>
          <a:r>
            <a:rPr lang="cs-CZ" sz="2800" err="1"/>
            <a:t>Practical</a:t>
          </a:r>
          <a:r>
            <a:rPr lang="cs-CZ" sz="2800"/>
            <a:t> </a:t>
          </a:r>
          <a:r>
            <a:rPr lang="cs-CZ" sz="2800" err="1"/>
            <a:t>philosophy</a:t>
          </a:r>
          <a:endParaRPr lang="cs-CZ" sz="2800"/>
        </a:p>
      </dgm:t>
    </dgm:pt>
    <dgm:pt modelId="{9B3E39A7-854C-427E-8C9C-65B927D33857}" type="parTrans" cxnId="{F731FA09-DD4D-4712-A63F-DB3A79934D0D}">
      <dgm:prSet/>
      <dgm:spPr/>
      <dgm:t>
        <a:bodyPr/>
        <a:lstStyle/>
        <a:p>
          <a:endParaRPr lang="cs-CZ"/>
        </a:p>
      </dgm:t>
    </dgm:pt>
    <dgm:pt modelId="{6C3DAF77-0BAC-4D1D-ABD8-8A8D25F006E3}" type="sibTrans" cxnId="{F731FA09-DD4D-4712-A63F-DB3A79934D0D}">
      <dgm:prSet/>
      <dgm:spPr/>
      <dgm:t>
        <a:bodyPr/>
        <a:lstStyle/>
        <a:p>
          <a:endParaRPr lang="cs-CZ"/>
        </a:p>
      </dgm:t>
    </dgm:pt>
    <dgm:pt modelId="{2BB3FA4F-11B1-4AF7-A349-EF6633C8DF24}">
      <dgm:prSet phldrT="[Text]" custT="1"/>
      <dgm:spPr/>
      <dgm:t>
        <a:bodyPr/>
        <a:lstStyle/>
        <a:p>
          <a:r>
            <a:rPr lang="cs-CZ" sz="2800" err="1"/>
            <a:t>Theoretical</a:t>
          </a:r>
          <a:r>
            <a:rPr lang="cs-CZ" sz="2800"/>
            <a:t> </a:t>
          </a:r>
          <a:r>
            <a:rPr lang="cs-CZ" sz="2800" err="1"/>
            <a:t>philosophy</a:t>
          </a:r>
          <a:endParaRPr lang="cs-CZ" sz="2800"/>
        </a:p>
      </dgm:t>
    </dgm:pt>
    <dgm:pt modelId="{EE2228B7-5BFA-4E58-9DBA-B97AC393FB2C}" type="parTrans" cxnId="{1E85CEF5-84D6-4670-AAC7-35832118CA99}">
      <dgm:prSet/>
      <dgm:spPr/>
      <dgm:t>
        <a:bodyPr/>
        <a:lstStyle/>
        <a:p>
          <a:endParaRPr lang="cs-CZ"/>
        </a:p>
      </dgm:t>
    </dgm:pt>
    <dgm:pt modelId="{479C9449-FE89-4DAC-839A-3B76DF3FBEA2}" type="sibTrans" cxnId="{1E85CEF5-84D6-4670-AAC7-35832118CA99}">
      <dgm:prSet/>
      <dgm:spPr/>
      <dgm:t>
        <a:bodyPr/>
        <a:lstStyle/>
        <a:p>
          <a:endParaRPr lang="cs-CZ"/>
        </a:p>
      </dgm:t>
    </dgm:pt>
    <dgm:pt modelId="{F75160F4-317A-4CCD-8D63-4445BCCAAB94}" type="pres">
      <dgm:prSet presAssocID="{EC9E6D44-4C0B-4BC2-81D4-955D82B6DCC9}" presName="hierChild1" presStyleCnt="0">
        <dgm:presLayoutVars>
          <dgm:chPref val="1"/>
          <dgm:dir/>
          <dgm:animOne val="branch"/>
          <dgm:animLvl val="lvl"/>
          <dgm:resizeHandles/>
        </dgm:presLayoutVars>
      </dgm:prSet>
      <dgm:spPr/>
    </dgm:pt>
    <dgm:pt modelId="{3B1B6653-1847-4846-B0C7-A02F6CC3823D}" type="pres">
      <dgm:prSet presAssocID="{5CCCD843-E705-45BB-8D6D-75200FAE937E}" presName="hierRoot1" presStyleCnt="0"/>
      <dgm:spPr/>
    </dgm:pt>
    <dgm:pt modelId="{5036BA07-1EC0-4428-BA15-A0E8E3403504}" type="pres">
      <dgm:prSet presAssocID="{5CCCD843-E705-45BB-8D6D-75200FAE937E}" presName="composite" presStyleCnt="0"/>
      <dgm:spPr/>
    </dgm:pt>
    <dgm:pt modelId="{CC9DA3EF-BF7F-44F4-B350-B368792B435F}" type="pres">
      <dgm:prSet presAssocID="{5CCCD843-E705-45BB-8D6D-75200FAE937E}" presName="background" presStyleLbl="node0" presStyleIdx="0" presStyleCnt="1"/>
      <dgm:spPr/>
    </dgm:pt>
    <dgm:pt modelId="{47349F56-FDF8-40AF-A2B7-FCFA9C3B297B}" type="pres">
      <dgm:prSet presAssocID="{5CCCD843-E705-45BB-8D6D-75200FAE937E}" presName="text" presStyleLbl="fgAcc0" presStyleIdx="0" presStyleCnt="1" custScaleX="241379" custScaleY="136513">
        <dgm:presLayoutVars>
          <dgm:chPref val="3"/>
        </dgm:presLayoutVars>
      </dgm:prSet>
      <dgm:spPr/>
    </dgm:pt>
    <dgm:pt modelId="{F027E8CB-3197-41B4-AC75-64161F66373E}" type="pres">
      <dgm:prSet presAssocID="{5CCCD843-E705-45BB-8D6D-75200FAE937E}" presName="hierChild2" presStyleCnt="0"/>
      <dgm:spPr/>
    </dgm:pt>
    <dgm:pt modelId="{4465F2FF-EF4E-4584-B8F1-65319B4FD4C8}" type="pres">
      <dgm:prSet presAssocID="{9B3E39A7-854C-427E-8C9C-65B927D33857}" presName="Name10" presStyleLbl="parChTrans1D2" presStyleIdx="0" presStyleCnt="2"/>
      <dgm:spPr/>
    </dgm:pt>
    <dgm:pt modelId="{EC99FB5E-5321-4666-8729-A4B0944FC84F}" type="pres">
      <dgm:prSet presAssocID="{D3D1700C-C807-4C01-81C1-10E8CD3CE70F}" presName="hierRoot2" presStyleCnt="0"/>
      <dgm:spPr/>
    </dgm:pt>
    <dgm:pt modelId="{6BA80A34-FFE7-4133-AF30-C62777BA18BA}" type="pres">
      <dgm:prSet presAssocID="{D3D1700C-C807-4C01-81C1-10E8CD3CE70F}" presName="composite2" presStyleCnt="0"/>
      <dgm:spPr/>
    </dgm:pt>
    <dgm:pt modelId="{9FD51684-8EFC-404B-9CE1-2BE66789389A}" type="pres">
      <dgm:prSet presAssocID="{D3D1700C-C807-4C01-81C1-10E8CD3CE70F}" presName="background2" presStyleLbl="node2" presStyleIdx="0" presStyleCnt="2"/>
      <dgm:spPr/>
    </dgm:pt>
    <dgm:pt modelId="{94837F94-0201-47F6-91D0-57FFCAF582CC}" type="pres">
      <dgm:prSet presAssocID="{D3D1700C-C807-4C01-81C1-10E8CD3CE70F}" presName="text2" presStyleLbl="fgAcc2" presStyleIdx="0" presStyleCnt="2" custScaleX="215870">
        <dgm:presLayoutVars>
          <dgm:chPref val="3"/>
        </dgm:presLayoutVars>
      </dgm:prSet>
      <dgm:spPr/>
    </dgm:pt>
    <dgm:pt modelId="{D75AC4D2-07FF-4A4B-B4C5-D75077F7F4DA}" type="pres">
      <dgm:prSet presAssocID="{D3D1700C-C807-4C01-81C1-10E8CD3CE70F}" presName="hierChild3" presStyleCnt="0"/>
      <dgm:spPr/>
    </dgm:pt>
    <dgm:pt modelId="{F6990E37-53A3-476F-9290-D303407E61A2}" type="pres">
      <dgm:prSet presAssocID="{EE2228B7-5BFA-4E58-9DBA-B97AC393FB2C}" presName="Name10" presStyleLbl="parChTrans1D2" presStyleIdx="1" presStyleCnt="2"/>
      <dgm:spPr/>
    </dgm:pt>
    <dgm:pt modelId="{16FDFB13-309D-41A6-8422-8724180F1B5A}" type="pres">
      <dgm:prSet presAssocID="{2BB3FA4F-11B1-4AF7-A349-EF6633C8DF24}" presName="hierRoot2" presStyleCnt="0"/>
      <dgm:spPr/>
    </dgm:pt>
    <dgm:pt modelId="{7BB63B1D-98EC-4DD8-AC34-AE212744EDDA}" type="pres">
      <dgm:prSet presAssocID="{2BB3FA4F-11B1-4AF7-A349-EF6633C8DF24}" presName="composite2" presStyleCnt="0"/>
      <dgm:spPr/>
    </dgm:pt>
    <dgm:pt modelId="{93C207E3-D47C-400A-90C2-F0FC92AE3950}" type="pres">
      <dgm:prSet presAssocID="{2BB3FA4F-11B1-4AF7-A349-EF6633C8DF24}" presName="background2" presStyleLbl="node2" presStyleIdx="1" presStyleCnt="2"/>
      <dgm:spPr/>
    </dgm:pt>
    <dgm:pt modelId="{A91E50AC-3B32-4C87-B177-C3749D3E6A5F}" type="pres">
      <dgm:prSet presAssocID="{2BB3FA4F-11B1-4AF7-A349-EF6633C8DF24}" presName="text2" presStyleLbl="fgAcc2" presStyleIdx="1" presStyleCnt="2" custScaleX="217913">
        <dgm:presLayoutVars>
          <dgm:chPref val="3"/>
        </dgm:presLayoutVars>
      </dgm:prSet>
      <dgm:spPr/>
    </dgm:pt>
    <dgm:pt modelId="{4099EA97-33BF-4B08-9E43-27B0D10AB058}" type="pres">
      <dgm:prSet presAssocID="{2BB3FA4F-11B1-4AF7-A349-EF6633C8DF24}" presName="hierChild3" presStyleCnt="0"/>
      <dgm:spPr/>
    </dgm:pt>
  </dgm:ptLst>
  <dgm:cxnLst>
    <dgm:cxn modelId="{F731FA09-DD4D-4712-A63F-DB3A79934D0D}" srcId="{5CCCD843-E705-45BB-8D6D-75200FAE937E}" destId="{D3D1700C-C807-4C01-81C1-10E8CD3CE70F}" srcOrd="0" destOrd="0" parTransId="{9B3E39A7-854C-427E-8C9C-65B927D33857}" sibTransId="{6C3DAF77-0BAC-4D1D-ABD8-8A8D25F006E3}"/>
    <dgm:cxn modelId="{6BC9F735-FDF2-4DE8-830D-FDD3556C6D98}" type="presOf" srcId="{9B3E39A7-854C-427E-8C9C-65B927D33857}" destId="{4465F2FF-EF4E-4584-B8F1-65319B4FD4C8}" srcOrd="0" destOrd="0" presId="urn:microsoft.com/office/officeart/2005/8/layout/hierarchy1"/>
    <dgm:cxn modelId="{F4B46F3E-0CA0-4CD7-B011-0742CA8766C3}" srcId="{EC9E6D44-4C0B-4BC2-81D4-955D82B6DCC9}" destId="{5CCCD843-E705-45BB-8D6D-75200FAE937E}" srcOrd="0" destOrd="0" parTransId="{DA6B67BF-9B96-479E-A351-7909656CA279}" sibTransId="{85FB104E-69E6-40BD-A049-66B22E1DCB8B}"/>
    <dgm:cxn modelId="{F66A017C-17BD-4C16-B7B7-41FC099A1A1F}" type="presOf" srcId="{EC9E6D44-4C0B-4BC2-81D4-955D82B6DCC9}" destId="{F75160F4-317A-4CCD-8D63-4445BCCAAB94}" srcOrd="0" destOrd="0" presId="urn:microsoft.com/office/officeart/2005/8/layout/hierarchy1"/>
    <dgm:cxn modelId="{C19C3088-9BD7-44DB-90B8-08316A0CB38A}" type="presOf" srcId="{2BB3FA4F-11B1-4AF7-A349-EF6633C8DF24}" destId="{A91E50AC-3B32-4C87-B177-C3749D3E6A5F}" srcOrd="0" destOrd="0" presId="urn:microsoft.com/office/officeart/2005/8/layout/hierarchy1"/>
    <dgm:cxn modelId="{F8D7A79A-6DAC-4479-9621-F28189622FC4}" type="presOf" srcId="{D3D1700C-C807-4C01-81C1-10E8CD3CE70F}" destId="{94837F94-0201-47F6-91D0-57FFCAF582CC}" srcOrd="0" destOrd="0" presId="urn:microsoft.com/office/officeart/2005/8/layout/hierarchy1"/>
    <dgm:cxn modelId="{2B62D29E-BF83-47EE-A7B1-2888D60A2868}" type="presOf" srcId="{EE2228B7-5BFA-4E58-9DBA-B97AC393FB2C}" destId="{F6990E37-53A3-476F-9290-D303407E61A2}" srcOrd="0" destOrd="0" presId="urn:microsoft.com/office/officeart/2005/8/layout/hierarchy1"/>
    <dgm:cxn modelId="{4FA34BCA-3AF0-441C-B5CA-F8DE1C5215EC}" type="presOf" srcId="{5CCCD843-E705-45BB-8D6D-75200FAE937E}" destId="{47349F56-FDF8-40AF-A2B7-FCFA9C3B297B}" srcOrd="0" destOrd="0" presId="urn:microsoft.com/office/officeart/2005/8/layout/hierarchy1"/>
    <dgm:cxn modelId="{1E85CEF5-84D6-4670-AAC7-35832118CA99}" srcId="{5CCCD843-E705-45BB-8D6D-75200FAE937E}" destId="{2BB3FA4F-11B1-4AF7-A349-EF6633C8DF24}" srcOrd="1" destOrd="0" parTransId="{EE2228B7-5BFA-4E58-9DBA-B97AC393FB2C}" sibTransId="{479C9449-FE89-4DAC-839A-3B76DF3FBEA2}"/>
    <dgm:cxn modelId="{538C87A9-B315-420B-B5B0-386CCE72ABF1}" type="presParOf" srcId="{F75160F4-317A-4CCD-8D63-4445BCCAAB94}" destId="{3B1B6653-1847-4846-B0C7-A02F6CC3823D}" srcOrd="0" destOrd="0" presId="urn:microsoft.com/office/officeart/2005/8/layout/hierarchy1"/>
    <dgm:cxn modelId="{03E981BE-21C9-4299-A982-4BA033FE6D2F}" type="presParOf" srcId="{3B1B6653-1847-4846-B0C7-A02F6CC3823D}" destId="{5036BA07-1EC0-4428-BA15-A0E8E3403504}" srcOrd="0" destOrd="0" presId="urn:microsoft.com/office/officeart/2005/8/layout/hierarchy1"/>
    <dgm:cxn modelId="{89DBA1C6-5D49-478A-95CE-63DC80B717CD}" type="presParOf" srcId="{5036BA07-1EC0-4428-BA15-A0E8E3403504}" destId="{CC9DA3EF-BF7F-44F4-B350-B368792B435F}" srcOrd="0" destOrd="0" presId="urn:microsoft.com/office/officeart/2005/8/layout/hierarchy1"/>
    <dgm:cxn modelId="{FB8FFB4F-57DF-4264-A611-F50EC540A35C}" type="presParOf" srcId="{5036BA07-1EC0-4428-BA15-A0E8E3403504}" destId="{47349F56-FDF8-40AF-A2B7-FCFA9C3B297B}" srcOrd="1" destOrd="0" presId="urn:microsoft.com/office/officeart/2005/8/layout/hierarchy1"/>
    <dgm:cxn modelId="{EC96E4FA-CCD9-4DB7-A215-2BD3577ACAB3}" type="presParOf" srcId="{3B1B6653-1847-4846-B0C7-A02F6CC3823D}" destId="{F027E8CB-3197-41B4-AC75-64161F66373E}" srcOrd="1" destOrd="0" presId="urn:microsoft.com/office/officeart/2005/8/layout/hierarchy1"/>
    <dgm:cxn modelId="{21EF022A-C7A3-442A-A0B0-4E015C7197B1}" type="presParOf" srcId="{F027E8CB-3197-41B4-AC75-64161F66373E}" destId="{4465F2FF-EF4E-4584-B8F1-65319B4FD4C8}" srcOrd="0" destOrd="0" presId="urn:microsoft.com/office/officeart/2005/8/layout/hierarchy1"/>
    <dgm:cxn modelId="{64CF7895-8897-46B2-BDB9-10F17D90878B}" type="presParOf" srcId="{F027E8CB-3197-41B4-AC75-64161F66373E}" destId="{EC99FB5E-5321-4666-8729-A4B0944FC84F}" srcOrd="1" destOrd="0" presId="urn:microsoft.com/office/officeart/2005/8/layout/hierarchy1"/>
    <dgm:cxn modelId="{0A136A26-9DE5-4446-B6E3-64E1EA7452A8}" type="presParOf" srcId="{EC99FB5E-5321-4666-8729-A4B0944FC84F}" destId="{6BA80A34-FFE7-4133-AF30-C62777BA18BA}" srcOrd="0" destOrd="0" presId="urn:microsoft.com/office/officeart/2005/8/layout/hierarchy1"/>
    <dgm:cxn modelId="{2E06A9DD-E427-4C41-894C-6ED388EEEB4A}" type="presParOf" srcId="{6BA80A34-FFE7-4133-AF30-C62777BA18BA}" destId="{9FD51684-8EFC-404B-9CE1-2BE66789389A}" srcOrd="0" destOrd="0" presId="urn:microsoft.com/office/officeart/2005/8/layout/hierarchy1"/>
    <dgm:cxn modelId="{90DD7A75-1A04-4D0B-BE3B-8E92C17C61C6}" type="presParOf" srcId="{6BA80A34-FFE7-4133-AF30-C62777BA18BA}" destId="{94837F94-0201-47F6-91D0-57FFCAF582CC}" srcOrd="1" destOrd="0" presId="urn:microsoft.com/office/officeart/2005/8/layout/hierarchy1"/>
    <dgm:cxn modelId="{5DE6D560-9100-4584-9F38-46F2F1C4CDF2}" type="presParOf" srcId="{EC99FB5E-5321-4666-8729-A4B0944FC84F}" destId="{D75AC4D2-07FF-4A4B-B4C5-D75077F7F4DA}" srcOrd="1" destOrd="0" presId="urn:microsoft.com/office/officeart/2005/8/layout/hierarchy1"/>
    <dgm:cxn modelId="{9A2E79A2-A91E-43C1-AECB-A5165160D22F}" type="presParOf" srcId="{F027E8CB-3197-41B4-AC75-64161F66373E}" destId="{F6990E37-53A3-476F-9290-D303407E61A2}" srcOrd="2" destOrd="0" presId="urn:microsoft.com/office/officeart/2005/8/layout/hierarchy1"/>
    <dgm:cxn modelId="{86C38105-8885-43B2-AEC5-321AF74FEE11}" type="presParOf" srcId="{F027E8CB-3197-41B4-AC75-64161F66373E}" destId="{16FDFB13-309D-41A6-8422-8724180F1B5A}" srcOrd="3" destOrd="0" presId="urn:microsoft.com/office/officeart/2005/8/layout/hierarchy1"/>
    <dgm:cxn modelId="{C6CA96E0-BB47-4524-917E-E6D8844E0138}" type="presParOf" srcId="{16FDFB13-309D-41A6-8422-8724180F1B5A}" destId="{7BB63B1D-98EC-4DD8-AC34-AE212744EDDA}" srcOrd="0" destOrd="0" presId="urn:microsoft.com/office/officeart/2005/8/layout/hierarchy1"/>
    <dgm:cxn modelId="{FE2524C2-070E-43CD-8E76-9B54ABFA2B09}" type="presParOf" srcId="{7BB63B1D-98EC-4DD8-AC34-AE212744EDDA}" destId="{93C207E3-D47C-400A-90C2-F0FC92AE3950}" srcOrd="0" destOrd="0" presId="urn:microsoft.com/office/officeart/2005/8/layout/hierarchy1"/>
    <dgm:cxn modelId="{62F97837-EAB5-4884-88D7-2BB815C4B537}" type="presParOf" srcId="{7BB63B1D-98EC-4DD8-AC34-AE212744EDDA}" destId="{A91E50AC-3B32-4C87-B177-C3749D3E6A5F}" srcOrd="1" destOrd="0" presId="urn:microsoft.com/office/officeart/2005/8/layout/hierarchy1"/>
    <dgm:cxn modelId="{53272921-E1BE-41D8-A4E2-4888FEFC5841}" type="presParOf" srcId="{16FDFB13-309D-41A6-8422-8724180F1B5A}" destId="{4099EA97-33BF-4B08-9E43-27B0D10AB05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9E6D44-4C0B-4BC2-81D4-955D82B6DCC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cs-CZ"/>
        </a:p>
      </dgm:t>
    </dgm:pt>
    <dgm:pt modelId="{5CCCD843-E705-45BB-8D6D-75200FAE937E}">
      <dgm:prSet phldrT="[Text]" custT="1"/>
      <dgm:spPr/>
      <dgm:t>
        <a:bodyPr/>
        <a:lstStyle/>
        <a:p>
          <a:r>
            <a:rPr lang="cs-CZ" sz="4000" b="1" err="1"/>
            <a:t>Philosophy</a:t>
          </a:r>
          <a:endParaRPr lang="cs-CZ" sz="4000" b="1"/>
        </a:p>
      </dgm:t>
    </dgm:pt>
    <dgm:pt modelId="{DA6B67BF-9B96-479E-A351-7909656CA279}" type="parTrans" cxnId="{F4B46F3E-0CA0-4CD7-B011-0742CA8766C3}">
      <dgm:prSet/>
      <dgm:spPr/>
      <dgm:t>
        <a:bodyPr/>
        <a:lstStyle/>
        <a:p>
          <a:endParaRPr lang="cs-CZ"/>
        </a:p>
      </dgm:t>
    </dgm:pt>
    <dgm:pt modelId="{85FB104E-69E6-40BD-A049-66B22E1DCB8B}" type="sibTrans" cxnId="{F4B46F3E-0CA0-4CD7-B011-0742CA8766C3}">
      <dgm:prSet/>
      <dgm:spPr/>
      <dgm:t>
        <a:bodyPr/>
        <a:lstStyle/>
        <a:p>
          <a:endParaRPr lang="cs-CZ"/>
        </a:p>
      </dgm:t>
    </dgm:pt>
    <dgm:pt modelId="{D3D1700C-C807-4C01-81C1-10E8CD3CE70F}">
      <dgm:prSet phldrT="[Text]" custT="1"/>
      <dgm:spPr/>
      <dgm:t>
        <a:bodyPr/>
        <a:lstStyle/>
        <a:p>
          <a:r>
            <a:rPr lang="cs-CZ" sz="2800" err="1"/>
            <a:t>Theoretical</a:t>
          </a:r>
          <a:r>
            <a:rPr lang="cs-CZ" sz="2800"/>
            <a:t> </a:t>
          </a:r>
          <a:r>
            <a:rPr lang="cs-CZ" sz="2800" err="1"/>
            <a:t>philosophy</a:t>
          </a:r>
          <a:endParaRPr lang="cs-CZ" sz="2800"/>
        </a:p>
      </dgm:t>
    </dgm:pt>
    <dgm:pt modelId="{9B3E39A7-854C-427E-8C9C-65B927D33857}" type="parTrans" cxnId="{F731FA09-DD4D-4712-A63F-DB3A79934D0D}">
      <dgm:prSet/>
      <dgm:spPr/>
      <dgm:t>
        <a:bodyPr/>
        <a:lstStyle/>
        <a:p>
          <a:endParaRPr lang="cs-CZ"/>
        </a:p>
      </dgm:t>
    </dgm:pt>
    <dgm:pt modelId="{6C3DAF77-0BAC-4D1D-ABD8-8A8D25F006E3}" type="sibTrans" cxnId="{F731FA09-DD4D-4712-A63F-DB3A79934D0D}">
      <dgm:prSet/>
      <dgm:spPr/>
      <dgm:t>
        <a:bodyPr/>
        <a:lstStyle/>
        <a:p>
          <a:endParaRPr lang="cs-CZ"/>
        </a:p>
      </dgm:t>
    </dgm:pt>
    <dgm:pt modelId="{747032AF-B43F-40C2-B571-9BE05FF5C769}">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cs-CZ" sz="2400" err="1"/>
            <a:t>Aristotle</a:t>
          </a:r>
          <a:r>
            <a:rPr lang="cs-CZ" sz="2400"/>
            <a:t>: </a:t>
          </a:r>
          <a:r>
            <a:rPr lang="cs-CZ" sz="2400" err="1"/>
            <a:t>Maths</a:t>
          </a:r>
          <a:r>
            <a:rPr lang="cs-CZ" sz="2400"/>
            <a:t>, </a:t>
          </a:r>
          <a:r>
            <a:rPr lang="cs-CZ" sz="2400" err="1"/>
            <a:t>Physics</a:t>
          </a:r>
          <a:r>
            <a:rPr lang="cs-CZ" sz="2400"/>
            <a:t>, </a:t>
          </a:r>
          <a:r>
            <a:rPr lang="cs-CZ" sz="2400" err="1"/>
            <a:t>Theology</a:t>
          </a:r>
          <a:r>
            <a:rPr lang="cs-CZ" sz="2400"/>
            <a:t> (</a:t>
          </a:r>
          <a:r>
            <a:rPr lang="cs-CZ" sz="2400" err="1"/>
            <a:t>Metaph</a:t>
          </a:r>
          <a:r>
            <a:rPr lang="cs-CZ" sz="2400"/>
            <a:t>. 1026a)</a:t>
          </a:r>
        </a:p>
        <a:p>
          <a:pPr marL="0" marR="0" indent="0" defTabSz="914400" eaLnBrk="1" fontAlgn="auto" latinLnBrk="0" hangingPunct="1">
            <a:lnSpc>
              <a:spcPct val="100000"/>
            </a:lnSpc>
            <a:spcBef>
              <a:spcPts val="0"/>
            </a:spcBef>
            <a:spcAft>
              <a:spcPts val="0"/>
            </a:spcAft>
            <a:buClrTx/>
            <a:buSzTx/>
            <a:buFontTx/>
            <a:buNone/>
            <a:tabLst/>
            <a:defRPr/>
          </a:pPr>
          <a:r>
            <a:rPr lang="cs-CZ" sz="2400"/>
            <a:t>Ontology</a:t>
          </a:r>
        </a:p>
        <a:p>
          <a:pPr marL="0" marR="0" indent="0" defTabSz="914400" eaLnBrk="1" fontAlgn="auto" latinLnBrk="0" hangingPunct="1">
            <a:lnSpc>
              <a:spcPct val="100000"/>
            </a:lnSpc>
            <a:spcBef>
              <a:spcPts val="0"/>
            </a:spcBef>
            <a:spcAft>
              <a:spcPts val="0"/>
            </a:spcAft>
            <a:buClrTx/>
            <a:buSzTx/>
            <a:buFontTx/>
            <a:buNone/>
            <a:tabLst/>
            <a:defRPr/>
          </a:pPr>
          <a:r>
            <a:rPr lang="cs-CZ" sz="2400" err="1"/>
            <a:t>Metaphysics</a:t>
          </a:r>
          <a:endParaRPr lang="cs-CZ" sz="2400"/>
        </a:p>
        <a:p>
          <a:pPr defTabSz="533400">
            <a:lnSpc>
              <a:spcPct val="90000"/>
            </a:lnSpc>
            <a:spcBef>
              <a:spcPct val="0"/>
            </a:spcBef>
            <a:spcAft>
              <a:spcPct val="35000"/>
            </a:spcAft>
          </a:pPr>
          <a:r>
            <a:rPr lang="cs-CZ" sz="2400"/>
            <a:t>Epistemology – </a:t>
          </a:r>
          <a:r>
            <a:rPr lang="cs-CZ" sz="2400" err="1"/>
            <a:t>Noology</a:t>
          </a:r>
          <a:r>
            <a:rPr lang="cs-CZ" sz="2400"/>
            <a:t> - </a:t>
          </a:r>
          <a:r>
            <a:rPr lang="cs-CZ" sz="2400" err="1"/>
            <a:t>Noethics</a:t>
          </a:r>
          <a:endParaRPr lang="cs-CZ" sz="2400"/>
        </a:p>
        <a:p>
          <a:pPr defTabSz="533400">
            <a:lnSpc>
              <a:spcPct val="90000"/>
            </a:lnSpc>
            <a:spcBef>
              <a:spcPct val="0"/>
            </a:spcBef>
            <a:spcAft>
              <a:spcPct val="35000"/>
            </a:spcAft>
          </a:pPr>
          <a:r>
            <a:rPr lang="cs-CZ" sz="2400" err="1"/>
            <a:t>Logic</a:t>
          </a:r>
          <a:r>
            <a:rPr lang="cs-CZ" sz="2400"/>
            <a:t>…</a:t>
          </a:r>
        </a:p>
      </dgm:t>
    </dgm:pt>
    <dgm:pt modelId="{7D06C4A5-7BF2-43C1-833D-92B3631C6E37}" type="parTrans" cxnId="{56F580BE-C64F-42C4-B9E4-3183FC91F256}">
      <dgm:prSet/>
      <dgm:spPr/>
      <dgm:t>
        <a:bodyPr/>
        <a:lstStyle/>
        <a:p>
          <a:endParaRPr lang="cs-CZ"/>
        </a:p>
      </dgm:t>
    </dgm:pt>
    <dgm:pt modelId="{07A6B59E-A79B-45A4-A21F-C92A5481B488}" type="sibTrans" cxnId="{56F580BE-C64F-42C4-B9E4-3183FC91F256}">
      <dgm:prSet/>
      <dgm:spPr/>
      <dgm:t>
        <a:bodyPr/>
        <a:lstStyle/>
        <a:p>
          <a:endParaRPr lang="cs-CZ"/>
        </a:p>
      </dgm:t>
    </dgm:pt>
    <dgm:pt modelId="{2BB3FA4F-11B1-4AF7-A349-EF6633C8DF24}">
      <dgm:prSet phldrT="[Text]" custT="1"/>
      <dgm:spPr/>
      <dgm:t>
        <a:bodyPr/>
        <a:lstStyle/>
        <a:p>
          <a:r>
            <a:rPr lang="cs-CZ" sz="2800" err="1"/>
            <a:t>Practical</a:t>
          </a:r>
          <a:r>
            <a:rPr lang="cs-CZ" sz="2800"/>
            <a:t> </a:t>
          </a:r>
          <a:r>
            <a:rPr lang="cs-CZ" sz="2800" err="1"/>
            <a:t>philosophy</a:t>
          </a:r>
          <a:endParaRPr lang="cs-CZ" sz="2800"/>
        </a:p>
      </dgm:t>
    </dgm:pt>
    <dgm:pt modelId="{EE2228B7-5BFA-4E58-9DBA-B97AC393FB2C}" type="parTrans" cxnId="{1E85CEF5-84D6-4670-AAC7-35832118CA99}">
      <dgm:prSet/>
      <dgm:spPr/>
      <dgm:t>
        <a:bodyPr/>
        <a:lstStyle/>
        <a:p>
          <a:endParaRPr lang="cs-CZ"/>
        </a:p>
      </dgm:t>
    </dgm:pt>
    <dgm:pt modelId="{479C9449-FE89-4DAC-839A-3B76DF3FBEA2}" type="sibTrans" cxnId="{1E85CEF5-84D6-4670-AAC7-35832118CA99}">
      <dgm:prSet/>
      <dgm:spPr/>
      <dgm:t>
        <a:bodyPr/>
        <a:lstStyle/>
        <a:p>
          <a:endParaRPr lang="cs-CZ"/>
        </a:p>
      </dgm:t>
    </dgm:pt>
    <dgm:pt modelId="{F57298D0-9627-4A16-9B3A-E1E6C13A5A6F}">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cs-CZ" sz="2400" i="0" err="1"/>
            <a:t>Politics</a:t>
          </a:r>
          <a:endParaRPr lang="cs-CZ" sz="2400" i="0"/>
        </a:p>
        <a:p>
          <a:pPr algn="ctr" defTabSz="1244600">
            <a:lnSpc>
              <a:spcPct val="90000"/>
            </a:lnSpc>
            <a:spcBef>
              <a:spcPct val="0"/>
            </a:spcBef>
            <a:spcAft>
              <a:spcPct val="35000"/>
            </a:spcAft>
          </a:pPr>
          <a:r>
            <a:rPr lang="cs-CZ" sz="2400" b="0" err="1"/>
            <a:t>Ethics</a:t>
          </a:r>
          <a:endParaRPr lang="cs-CZ" sz="2400" b="0"/>
        </a:p>
        <a:p>
          <a:pPr algn="ctr" defTabSz="1244600">
            <a:lnSpc>
              <a:spcPct val="90000"/>
            </a:lnSpc>
            <a:spcBef>
              <a:spcPct val="0"/>
            </a:spcBef>
            <a:spcAft>
              <a:spcPct val="35000"/>
            </a:spcAft>
          </a:pPr>
          <a:r>
            <a:rPr lang="cs-CZ" sz="2400" err="1"/>
            <a:t>Aesthetics</a:t>
          </a:r>
          <a:endParaRPr lang="cs-CZ" sz="2400"/>
        </a:p>
        <a:p>
          <a:pPr algn="l" defTabSz="1244600">
            <a:lnSpc>
              <a:spcPct val="90000"/>
            </a:lnSpc>
            <a:spcBef>
              <a:spcPct val="0"/>
            </a:spcBef>
            <a:spcAft>
              <a:spcPct val="35000"/>
            </a:spcAft>
          </a:pPr>
          <a:r>
            <a:rPr lang="cs-CZ" sz="2400" i="1" err="1"/>
            <a:t>Decision</a:t>
          </a:r>
          <a:r>
            <a:rPr lang="cs-CZ" sz="2400" i="1"/>
            <a:t> </a:t>
          </a:r>
          <a:r>
            <a:rPr lang="cs-CZ" sz="2400" i="1" err="1"/>
            <a:t>theory</a:t>
          </a:r>
          <a:endParaRPr lang="cs-CZ" sz="2400" i="1"/>
        </a:p>
        <a:p>
          <a:pPr algn="l" defTabSz="1244600">
            <a:lnSpc>
              <a:spcPct val="90000"/>
            </a:lnSpc>
            <a:spcBef>
              <a:spcPct val="0"/>
            </a:spcBef>
            <a:spcAft>
              <a:spcPct val="35000"/>
            </a:spcAft>
          </a:pPr>
          <a:r>
            <a:rPr lang="cs-CZ" sz="2400" i="1" err="1"/>
            <a:t>Value</a:t>
          </a:r>
          <a:r>
            <a:rPr lang="cs-CZ" sz="2400" i="1"/>
            <a:t> </a:t>
          </a:r>
          <a:r>
            <a:rPr lang="cs-CZ" sz="2400" i="1" err="1"/>
            <a:t>theory</a:t>
          </a:r>
          <a:endParaRPr lang="cs-CZ" sz="2400" i="1"/>
        </a:p>
        <a:p>
          <a:pPr algn="l" defTabSz="1244600">
            <a:lnSpc>
              <a:spcPct val="90000"/>
            </a:lnSpc>
            <a:spcBef>
              <a:spcPct val="0"/>
            </a:spcBef>
            <a:spcAft>
              <a:spcPct val="35000"/>
            </a:spcAft>
          </a:pPr>
          <a:r>
            <a:rPr lang="cs-CZ" sz="2400" i="1" err="1"/>
            <a:t>Reflective</a:t>
          </a:r>
          <a:r>
            <a:rPr lang="cs-CZ" sz="2400" i="1"/>
            <a:t> </a:t>
          </a:r>
          <a:r>
            <a:rPr lang="cs-CZ" sz="2400" i="1" err="1"/>
            <a:t>practice</a:t>
          </a:r>
          <a:endParaRPr lang="cs-CZ" sz="2400" i="1"/>
        </a:p>
        <a:p>
          <a:pPr algn="ctr" defTabSz="1244600">
            <a:lnSpc>
              <a:spcPct val="90000"/>
            </a:lnSpc>
            <a:spcBef>
              <a:spcPct val="0"/>
            </a:spcBef>
            <a:spcAft>
              <a:spcPct val="35000"/>
            </a:spcAft>
          </a:pPr>
          <a:r>
            <a:rPr lang="cs-CZ" sz="1900"/>
            <a:t>…</a:t>
          </a:r>
        </a:p>
      </dgm:t>
    </dgm:pt>
    <dgm:pt modelId="{416934E1-D88E-4958-BB43-6BBCDB919739}" type="parTrans" cxnId="{01351336-2152-47FC-8928-F67FE312DF6A}">
      <dgm:prSet/>
      <dgm:spPr/>
      <dgm:t>
        <a:bodyPr/>
        <a:lstStyle/>
        <a:p>
          <a:endParaRPr lang="cs-CZ"/>
        </a:p>
      </dgm:t>
    </dgm:pt>
    <dgm:pt modelId="{00A12EC9-F490-418B-865A-B80E0596E631}" type="sibTrans" cxnId="{01351336-2152-47FC-8928-F67FE312DF6A}">
      <dgm:prSet/>
      <dgm:spPr/>
      <dgm:t>
        <a:bodyPr/>
        <a:lstStyle/>
        <a:p>
          <a:endParaRPr lang="cs-CZ"/>
        </a:p>
      </dgm:t>
    </dgm:pt>
    <dgm:pt modelId="{F75160F4-317A-4CCD-8D63-4445BCCAAB94}" type="pres">
      <dgm:prSet presAssocID="{EC9E6D44-4C0B-4BC2-81D4-955D82B6DCC9}" presName="hierChild1" presStyleCnt="0">
        <dgm:presLayoutVars>
          <dgm:chPref val="1"/>
          <dgm:dir/>
          <dgm:animOne val="branch"/>
          <dgm:animLvl val="lvl"/>
          <dgm:resizeHandles/>
        </dgm:presLayoutVars>
      </dgm:prSet>
      <dgm:spPr/>
    </dgm:pt>
    <dgm:pt modelId="{3B1B6653-1847-4846-B0C7-A02F6CC3823D}" type="pres">
      <dgm:prSet presAssocID="{5CCCD843-E705-45BB-8D6D-75200FAE937E}" presName="hierRoot1" presStyleCnt="0"/>
      <dgm:spPr/>
    </dgm:pt>
    <dgm:pt modelId="{5036BA07-1EC0-4428-BA15-A0E8E3403504}" type="pres">
      <dgm:prSet presAssocID="{5CCCD843-E705-45BB-8D6D-75200FAE937E}" presName="composite" presStyleCnt="0"/>
      <dgm:spPr/>
    </dgm:pt>
    <dgm:pt modelId="{CC9DA3EF-BF7F-44F4-B350-B368792B435F}" type="pres">
      <dgm:prSet presAssocID="{5CCCD843-E705-45BB-8D6D-75200FAE937E}" presName="background" presStyleLbl="node0" presStyleIdx="0" presStyleCnt="1"/>
      <dgm:spPr/>
    </dgm:pt>
    <dgm:pt modelId="{47349F56-FDF8-40AF-A2B7-FCFA9C3B297B}" type="pres">
      <dgm:prSet presAssocID="{5CCCD843-E705-45BB-8D6D-75200FAE937E}" presName="text" presStyleLbl="fgAcc0" presStyleIdx="0" presStyleCnt="1" custScaleX="338651" custScaleY="136513">
        <dgm:presLayoutVars>
          <dgm:chPref val="3"/>
        </dgm:presLayoutVars>
      </dgm:prSet>
      <dgm:spPr/>
    </dgm:pt>
    <dgm:pt modelId="{F027E8CB-3197-41B4-AC75-64161F66373E}" type="pres">
      <dgm:prSet presAssocID="{5CCCD843-E705-45BB-8D6D-75200FAE937E}" presName="hierChild2" presStyleCnt="0"/>
      <dgm:spPr/>
    </dgm:pt>
    <dgm:pt modelId="{4465F2FF-EF4E-4584-B8F1-65319B4FD4C8}" type="pres">
      <dgm:prSet presAssocID="{9B3E39A7-854C-427E-8C9C-65B927D33857}" presName="Name10" presStyleLbl="parChTrans1D2" presStyleIdx="0" presStyleCnt="2"/>
      <dgm:spPr/>
    </dgm:pt>
    <dgm:pt modelId="{EC99FB5E-5321-4666-8729-A4B0944FC84F}" type="pres">
      <dgm:prSet presAssocID="{D3D1700C-C807-4C01-81C1-10E8CD3CE70F}" presName="hierRoot2" presStyleCnt="0"/>
      <dgm:spPr/>
    </dgm:pt>
    <dgm:pt modelId="{6BA80A34-FFE7-4133-AF30-C62777BA18BA}" type="pres">
      <dgm:prSet presAssocID="{D3D1700C-C807-4C01-81C1-10E8CD3CE70F}" presName="composite2" presStyleCnt="0"/>
      <dgm:spPr/>
    </dgm:pt>
    <dgm:pt modelId="{9FD51684-8EFC-404B-9CE1-2BE66789389A}" type="pres">
      <dgm:prSet presAssocID="{D3D1700C-C807-4C01-81C1-10E8CD3CE70F}" presName="background2" presStyleLbl="node2" presStyleIdx="0" presStyleCnt="2"/>
      <dgm:spPr/>
    </dgm:pt>
    <dgm:pt modelId="{94837F94-0201-47F6-91D0-57FFCAF582CC}" type="pres">
      <dgm:prSet presAssocID="{D3D1700C-C807-4C01-81C1-10E8CD3CE70F}" presName="text2" presStyleLbl="fgAcc2" presStyleIdx="0" presStyleCnt="2" custScaleX="215870" custLinFactX="145566" custLinFactNeighborX="200000" custLinFactNeighborY="-2081">
        <dgm:presLayoutVars>
          <dgm:chPref val="3"/>
        </dgm:presLayoutVars>
      </dgm:prSet>
      <dgm:spPr/>
    </dgm:pt>
    <dgm:pt modelId="{D75AC4D2-07FF-4A4B-B4C5-D75077F7F4DA}" type="pres">
      <dgm:prSet presAssocID="{D3D1700C-C807-4C01-81C1-10E8CD3CE70F}" presName="hierChild3" presStyleCnt="0"/>
      <dgm:spPr/>
    </dgm:pt>
    <dgm:pt modelId="{FCB4F790-7A14-4292-BA3A-07BC87FC3456}" type="pres">
      <dgm:prSet presAssocID="{7D06C4A5-7BF2-43C1-833D-92B3631C6E37}" presName="Name17" presStyleLbl="parChTrans1D3" presStyleIdx="0" presStyleCnt="2"/>
      <dgm:spPr/>
    </dgm:pt>
    <dgm:pt modelId="{EEEF0C0E-CDEB-4F67-BA71-7ACB7890FFC0}" type="pres">
      <dgm:prSet presAssocID="{747032AF-B43F-40C2-B571-9BE05FF5C769}" presName="hierRoot3" presStyleCnt="0"/>
      <dgm:spPr/>
    </dgm:pt>
    <dgm:pt modelId="{999E35B7-45CD-46D3-A955-8DA9C705F1BA}" type="pres">
      <dgm:prSet presAssocID="{747032AF-B43F-40C2-B571-9BE05FF5C769}" presName="composite3" presStyleCnt="0"/>
      <dgm:spPr/>
    </dgm:pt>
    <dgm:pt modelId="{3929760D-02FD-42A5-9326-7EE23A47AD62}" type="pres">
      <dgm:prSet presAssocID="{747032AF-B43F-40C2-B571-9BE05FF5C769}" presName="background3" presStyleLbl="node3" presStyleIdx="0" presStyleCnt="2"/>
      <dgm:spPr/>
    </dgm:pt>
    <dgm:pt modelId="{4059EBAF-35BA-4071-9CF2-986A4BB45545}" type="pres">
      <dgm:prSet presAssocID="{747032AF-B43F-40C2-B571-9BE05FF5C769}" presName="text3" presStyleLbl="fgAcc3" presStyleIdx="0" presStyleCnt="2" custScaleX="336219" custScaleY="464124" custLinFactX="146795" custLinFactNeighborX="200000" custLinFactNeighborY="-25051">
        <dgm:presLayoutVars>
          <dgm:chPref val="3"/>
        </dgm:presLayoutVars>
      </dgm:prSet>
      <dgm:spPr/>
    </dgm:pt>
    <dgm:pt modelId="{24F4EA52-3B10-4C1A-86EB-F2380088C384}" type="pres">
      <dgm:prSet presAssocID="{747032AF-B43F-40C2-B571-9BE05FF5C769}" presName="hierChild4" presStyleCnt="0"/>
      <dgm:spPr/>
    </dgm:pt>
    <dgm:pt modelId="{F6990E37-53A3-476F-9290-D303407E61A2}" type="pres">
      <dgm:prSet presAssocID="{EE2228B7-5BFA-4E58-9DBA-B97AC393FB2C}" presName="Name10" presStyleLbl="parChTrans1D2" presStyleIdx="1" presStyleCnt="2"/>
      <dgm:spPr/>
    </dgm:pt>
    <dgm:pt modelId="{16FDFB13-309D-41A6-8422-8724180F1B5A}" type="pres">
      <dgm:prSet presAssocID="{2BB3FA4F-11B1-4AF7-A349-EF6633C8DF24}" presName="hierRoot2" presStyleCnt="0"/>
      <dgm:spPr/>
    </dgm:pt>
    <dgm:pt modelId="{7BB63B1D-98EC-4DD8-AC34-AE212744EDDA}" type="pres">
      <dgm:prSet presAssocID="{2BB3FA4F-11B1-4AF7-A349-EF6633C8DF24}" presName="composite2" presStyleCnt="0"/>
      <dgm:spPr/>
    </dgm:pt>
    <dgm:pt modelId="{93C207E3-D47C-400A-90C2-F0FC92AE3950}" type="pres">
      <dgm:prSet presAssocID="{2BB3FA4F-11B1-4AF7-A349-EF6633C8DF24}" presName="background2" presStyleLbl="node2" presStyleIdx="1" presStyleCnt="2"/>
      <dgm:spPr/>
    </dgm:pt>
    <dgm:pt modelId="{A91E50AC-3B32-4C87-B177-C3749D3E6A5F}" type="pres">
      <dgm:prSet presAssocID="{2BB3FA4F-11B1-4AF7-A349-EF6633C8DF24}" presName="text2" presStyleLbl="fgAcc2" presStyleIdx="1" presStyleCnt="2" custScaleX="236506" custScaleY="107152" custLinFactX="-180760" custLinFactNeighborX="-200000" custLinFactNeighborY="-1660">
        <dgm:presLayoutVars>
          <dgm:chPref val="3"/>
        </dgm:presLayoutVars>
      </dgm:prSet>
      <dgm:spPr/>
    </dgm:pt>
    <dgm:pt modelId="{4099EA97-33BF-4B08-9E43-27B0D10AB058}" type="pres">
      <dgm:prSet presAssocID="{2BB3FA4F-11B1-4AF7-A349-EF6633C8DF24}" presName="hierChild3" presStyleCnt="0"/>
      <dgm:spPr/>
    </dgm:pt>
    <dgm:pt modelId="{6EA81BE2-DDA3-44A9-82F7-DACA157DDB0D}" type="pres">
      <dgm:prSet presAssocID="{416934E1-D88E-4958-BB43-6BBCDB919739}" presName="Name17" presStyleLbl="parChTrans1D3" presStyleIdx="1" presStyleCnt="2"/>
      <dgm:spPr/>
    </dgm:pt>
    <dgm:pt modelId="{545EC14C-6D01-4A7B-8E34-EE3887CC8FF4}" type="pres">
      <dgm:prSet presAssocID="{F57298D0-9627-4A16-9B3A-E1E6C13A5A6F}" presName="hierRoot3" presStyleCnt="0"/>
      <dgm:spPr/>
    </dgm:pt>
    <dgm:pt modelId="{8D8ED857-C995-4F43-AC3D-F42492180395}" type="pres">
      <dgm:prSet presAssocID="{F57298D0-9627-4A16-9B3A-E1E6C13A5A6F}" presName="composite3" presStyleCnt="0"/>
      <dgm:spPr/>
    </dgm:pt>
    <dgm:pt modelId="{CE674C5D-569A-4F1C-9D51-265B88E9F5BE}" type="pres">
      <dgm:prSet presAssocID="{F57298D0-9627-4A16-9B3A-E1E6C13A5A6F}" presName="background3" presStyleLbl="node3" presStyleIdx="1" presStyleCnt="2"/>
      <dgm:spPr/>
    </dgm:pt>
    <dgm:pt modelId="{1EEFF192-E70D-479B-A531-10FA9654F114}" type="pres">
      <dgm:prSet presAssocID="{F57298D0-9627-4A16-9B3A-E1E6C13A5A6F}" presName="text3" presStyleLbl="fgAcc3" presStyleIdx="1" presStyleCnt="2" custScaleX="286468" custScaleY="450134" custLinFactX="-176379" custLinFactNeighborX="-200000" custLinFactNeighborY="-15635">
        <dgm:presLayoutVars>
          <dgm:chPref val="3"/>
        </dgm:presLayoutVars>
      </dgm:prSet>
      <dgm:spPr/>
    </dgm:pt>
    <dgm:pt modelId="{A240D230-6F82-4692-B837-C8B993009838}" type="pres">
      <dgm:prSet presAssocID="{F57298D0-9627-4A16-9B3A-E1E6C13A5A6F}" presName="hierChild4" presStyleCnt="0"/>
      <dgm:spPr/>
    </dgm:pt>
  </dgm:ptLst>
  <dgm:cxnLst>
    <dgm:cxn modelId="{F731FA09-DD4D-4712-A63F-DB3A79934D0D}" srcId="{5CCCD843-E705-45BB-8D6D-75200FAE937E}" destId="{D3D1700C-C807-4C01-81C1-10E8CD3CE70F}" srcOrd="0" destOrd="0" parTransId="{9B3E39A7-854C-427E-8C9C-65B927D33857}" sibTransId="{6C3DAF77-0BAC-4D1D-ABD8-8A8D25F006E3}"/>
    <dgm:cxn modelId="{6BC9F735-FDF2-4DE8-830D-FDD3556C6D98}" type="presOf" srcId="{9B3E39A7-854C-427E-8C9C-65B927D33857}" destId="{4465F2FF-EF4E-4584-B8F1-65319B4FD4C8}" srcOrd="0" destOrd="0" presId="urn:microsoft.com/office/officeart/2005/8/layout/hierarchy1"/>
    <dgm:cxn modelId="{01351336-2152-47FC-8928-F67FE312DF6A}" srcId="{2BB3FA4F-11B1-4AF7-A349-EF6633C8DF24}" destId="{F57298D0-9627-4A16-9B3A-E1E6C13A5A6F}" srcOrd="0" destOrd="0" parTransId="{416934E1-D88E-4958-BB43-6BBCDB919739}" sibTransId="{00A12EC9-F490-418B-865A-B80E0596E631}"/>
    <dgm:cxn modelId="{F4B46F3E-0CA0-4CD7-B011-0742CA8766C3}" srcId="{EC9E6D44-4C0B-4BC2-81D4-955D82B6DCC9}" destId="{5CCCD843-E705-45BB-8D6D-75200FAE937E}" srcOrd="0" destOrd="0" parTransId="{DA6B67BF-9B96-479E-A351-7909656CA279}" sibTransId="{85FB104E-69E6-40BD-A049-66B22E1DCB8B}"/>
    <dgm:cxn modelId="{F66A017C-17BD-4C16-B7B7-41FC099A1A1F}" type="presOf" srcId="{EC9E6D44-4C0B-4BC2-81D4-955D82B6DCC9}" destId="{F75160F4-317A-4CCD-8D63-4445BCCAAB94}" srcOrd="0" destOrd="0" presId="urn:microsoft.com/office/officeart/2005/8/layout/hierarchy1"/>
    <dgm:cxn modelId="{7653257E-066C-420F-B5A9-E27B8817291D}" type="presOf" srcId="{F57298D0-9627-4A16-9B3A-E1E6C13A5A6F}" destId="{1EEFF192-E70D-479B-A531-10FA9654F114}" srcOrd="0" destOrd="0" presId="urn:microsoft.com/office/officeart/2005/8/layout/hierarchy1"/>
    <dgm:cxn modelId="{C19C3088-9BD7-44DB-90B8-08316A0CB38A}" type="presOf" srcId="{2BB3FA4F-11B1-4AF7-A349-EF6633C8DF24}" destId="{A91E50AC-3B32-4C87-B177-C3749D3E6A5F}" srcOrd="0" destOrd="0" presId="urn:microsoft.com/office/officeart/2005/8/layout/hierarchy1"/>
    <dgm:cxn modelId="{C0C1738B-7978-44A2-980E-CA5F79173C2D}" type="presOf" srcId="{416934E1-D88E-4958-BB43-6BBCDB919739}" destId="{6EA81BE2-DDA3-44A9-82F7-DACA157DDB0D}" srcOrd="0" destOrd="0" presId="urn:microsoft.com/office/officeart/2005/8/layout/hierarchy1"/>
    <dgm:cxn modelId="{F8D7A79A-6DAC-4479-9621-F28189622FC4}" type="presOf" srcId="{D3D1700C-C807-4C01-81C1-10E8CD3CE70F}" destId="{94837F94-0201-47F6-91D0-57FFCAF582CC}" srcOrd="0" destOrd="0" presId="urn:microsoft.com/office/officeart/2005/8/layout/hierarchy1"/>
    <dgm:cxn modelId="{55D7A89B-E921-4BCD-AF76-91DEE56800E8}" type="presOf" srcId="{747032AF-B43F-40C2-B571-9BE05FF5C769}" destId="{4059EBAF-35BA-4071-9CF2-986A4BB45545}" srcOrd="0" destOrd="0" presId="urn:microsoft.com/office/officeart/2005/8/layout/hierarchy1"/>
    <dgm:cxn modelId="{2B62D29E-BF83-47EE-A7B1-2888D60A2868}" type="presOf" srcId="{EE2228B7-5BFA-4E58-9DBA-B97AC393FB2C}" destId="{F6990E37-53A3-476F-9290-D303407E61A2}" srcOrd="0" destOrd="0" presId="urn:microsoft.com/office/officeart/2005/8/layout/hierarchy1"/>
    <dgm:cxn modelId="{56F580BE-C64F-42C4-B9E4-3183FC91F256}" srcId="{D3D1700C-C807-4C01-81C1-10E8CD3CE70F}" destId="{747032AF-B43F-40C2-B571-9BE05FF5C769}" srcOrd="0" destOrd="0" parTransId="{7D06C4A5-7BF2-43C1-833D-92B3631C6E37}" sibTransId="{07A6B59E-A79B-45A4-A21F-C92A5481B488}"/>
    <dgm:cxn modelId="{CBFDFDC2-62BF-4663-8915-5B05C573520F}" type="presOf" srcId="{7D06C4A5-7BF2-43C1-833D-92B3631C6E37}" destId="{FCB4F790-7A14-4292-BA3A-07BC87FC3456}" srcOrd="0" destOrd="0" presId="urn:microsoft.com/office/officeart/2005/8/layout/hierarchy1"/>
    <dgm:cxn modelId="{4FA34BCA-3AF0-441C-B5CA-F8DE1C5215EC}" type="presOf" srcId="{5CCCD843-E705-45BB-8D6D-75200FAE937E}" destId="{47349F56-FDF8-40AF-A2B7-FCFA9C3B297B}" srcOrd="0" destOrd="0" presId="urn:microsoft.com/office/officeart/2005/8/layout/hierarchy1"/>
    <dgm:cxn modelId="{1E85CEF5-84D6-4670-AAC7-35832118CA99}" srcId="{5CCCD843-E705-45BB-8D6D-75200FAE937E}" destId="{2BB3FA4F-11B1-4AF7-A349-EF6633C8DF24}" srcOrd="1" destOrd="0" parTransId="{EE2228B7-5BFA-4E58-9DBA-B97AC393FB2C}" sibTransId="{479C9449-FE89-4DAC-839A-3B76DF3FBEA2}"/>
    <dgm:cxn modelId="{538C87A9-B315-420B-B5B0-386CCE72ABF1}" type="presParOf" srcId="{F75160F4-317A-4CCD-8D63-4445BCCAAB94}" destId="{3B1B6653-1847-4846-B0C7-A02F6CC3823D}" srcOrd="0" destOrd="0" presId="urn:microsoft.com/office/officeart/2005/8/layout/hierarchy1"/>
    <dgm:cxn modelId="{03E981BE-21C9-4299-A982-4BA033FE6D2F}" type="presParOf" srcId="{3B1B6653-1847-4846-B0C7-A02F6CC3823D}" destId="{5036BA07-1EC0-4428-BA15-A0E8E3403504}" srcOrd="0" destOrd="0" presId="urn:microsoft.com/office/officeart/2005/8/layout/hierarchy1"/>
    <dgm:cxn modelId="{89DBA1C6-5D49-478A-95CE-63DC80B717CD}" type="presParOf" srcId="{5036BA07-1EC0-4428-BA15-A0E8E3403504}" destId="{CC9DA3EF-BF7F-44F4-B350-B368792B435F}" srcOrd="0" destOrd="0" presId="urn:microsoft.com/office/officeart/2005/8/layout/hierarchy1"/>
    <dgm:cxn modelId="{FB8FFB4F-57DF-4264-A611-F50EC540A35C}" type="presParOf" srcId="{5036BA07-1EC0-4428-BA15-A0E8E3403504}" destId="{47349F56-FDF8-40AF-A2B7-FCFA9C3B297B}" srcOrd="1" destOrd="0" presId="urn:microsoft.com/office/officeart/2005/8/layout/hierarchy1"/>
    <dgm:cxn modelId="{EC96E4FA-CCD9-4DB7-A215-2BD3577ACAB3}" type="presParOf" srcId="{3B1B6653-1847-4846-B0C7-A02F6CC3823D}" destId="{F027E8CB-3197-41B4-AC75-64161F66373E}" srcOrd="1" destOrd="0" presId="urn:microsoft.com/office/officeart/2005/8/layout/hierarchy1"/>
    <dgm:cxn modelId="{21EF022A-C7A3-442A-A0B0-4E015C7197B1}" type="presParOf" srcId="{F027E8CB-3197-41B4-AC75-64161F66373E}" destId="{4465F2FF-EF4E-4584-B8F1-65319B4FD4C8}" srcOrd="0" destOrd="0" presId="urn:microsoft.com/office/officeart/2005/8/layout/hierarchy1"/>
    <dgm:cxn modelId="{64CF7895-8897-46B2-BDB9-10F17D90878B}" type="presParOf" srcId="{F027E8CB-3197-41B4-AC75-64161F66373E}" destId="{EC99FB5E-5321-4666-8729-A4B0944FC84F}" srcOrd="1" destOrd="0" presId="urn:microsoft.com/office/officeart/2005/8/layout/hierarchy1"/>
    <dgm:cxn modelId="{0A136A26-9DE5-4446-B6E3-64E1EA7452A8}" type="presParOf" srcId="{EC99FB5E-5321-4666-8729-A4B0944FC84F}" destId="{6BA80A34-FFE7-4133-AF30-C62777BA18BA}" srcOrd="0" destOrd="0" presId="urn:microsoft.com/office/officeart/2005/8/layout/hierarchy1"/>
    <dgm:cxn modelId="{2E06A9DD-E427-4C41-894C-6ED388EEEB4A}" type="presParOf" srcId="{6BA80A34-FFE7-4133-AF30-C62777BA18BA}" destId="{9FD51684-8EFC-404B-9CE1-2BE66789389A}" srcOrd="0" destOrd="0" presId="urn:microsoft.com/office/officeart/2005/8/layout/hierarchy1"/>
    <dgm:cxn modelId="{90DD7A75-1A04-4D0B-BE3B-8E92C17C61C6}" type="presParOf" srcId="{6BA80A34-FFE7-4133-AF30-C62777BA18BA}" destId="{94837F94-0201-47F6-91D0-57FFCAF582CC}" srcOrd="1" destOrd="0" presId="urn:microsoft.com/office/officeart/2005/8/layout/hierarchy1"/>
    <dgm:cxn modelId="{5DE6D560-9100-4584-9F38-46F2F1C4CDF2}" type="presParOf" srcId="{EC99FB5E-5321-4666-8729-A4B0944FC84F}" destId="{D75AC4D2-07FF-4A4B-B4C5-D75077F7F4DA}" srcOrd="1" destOrd="0" presId="urn:microsoft.com/office/officeart/2005/8/layout/hierarchy1"/>
    <dgm:cxn modelId="{F5DA5E9A-EADB-49D1-A6C2-3FE63F4A9BA3}" type="presParOf" srcId="{D75AC4D2-07FF-4A4B-B4C5-D75077F7F4DA}" destId="{FCB4F790-7A14-4292-BA3A-07BC87FC3456}" srcOrd="0" destOrd="0" presId="urn:microsoft.com/office/officeart/2005/8/layout/hierarchy1"/>
    <dgm:cxn modelId="{817B200D-0554-45E2-8C80-B52B14A3B0E2}" type="presParOf" srcId="{D75AC4D2-07FF-4A4B-B4C5-D75077F7F4DA}" destId="{EEEF0C0E-CDEB-4F67-BA71-7ACB7890FFC0}" srcOrd="1" destOrd="0" presId="urn:microsoft.com/office/officeart/2005/8/layout/hierarchy1"/>
    <dgm:cxn modelId="{B9F5A002-DFB7-4A5F-98E8-4B56B023CE02}" type="presParOf" srcId="{EEEF0C0E-CDEB-4F67-BA71-7ACB7890FFC0}" destId="{999E35B7-45CD-46D3-A955-8DA9C705F1BA}" srcOrd="0" destOrd="0" presId="urn:microsoft.com/office/officeart/2005/8/layout/hierarchy1"/>
    <dgm:cxn modelId="{948080C9-9BA9-4FF3-BC7E-690F8144D7F0}" type="presParOf" srcId="{999E35B7-45CD-46D3-A955-8DA9C705F1BA}" destId="{3929760D-02FD-42A5-9326-7EE23A47AD62}" srcOrd="0" destOrd="0" presId="urn:microsoft.com/office/officeart/2005/8/layout/hierarchy1"/>
    <dgm:cxn modelId="{C68E669E-BEDC-4A45-9773-613234C16305}" type="presParOf" srcId="{999E35B7-45CD-46D3-A955-8DA9C705F1BA}" destId="{4059EBAF-35BA-4071-9CF2-986A4BB45545}" srcOrd="1" destOrd="0" presId="urn:microsoft.com/office/officeart/2005/8/layout/hierarchy1"/>
    <dgm:cxn modelId="{558902B6-ED10-4867-9C71-CD5FE7172644}" type="presParOf" srcId="{EEEF0C0E-CDEB-4F67-BA71-7ACB7890FFC0}" destId="{24F4EA52-3B10-4C1A-86EB-F2380088C384}" srcOrd="1" destOrd="0" presId="urn:microsoft.com/office/officeart/2005/8/layout/hierarchy1"/>
    <dgm:cxn modelId="{9A2E79A2-A91E-43C1-AECB-A5165160D22F}" type="presParOf" srcId="{F027E8CB-3197-41B4-AC75-64161F66373E}" destId="{F6990E37-53A3-476F-9290-D303407E61A2}" srcOrd="2" destOrd="0" presId="urn:microsoft.com/office/officeart/2005/8/layout/hierarchy1"/>
    <dgm:cxn modelId="{86C38105-8885-43B2-AEC5-321AF74FEE11}" type="presParOf" srcId="{F027E8CB-3197-41B4-AC75-64161F66373E}" destId="{16FDFB13-309D-41A6-8422-8724180F1B5A}" srcOrd="3" destOrd="0" presId="urn:microsoft.com/office/officeart/2005/8/layout/hierarchy1"/>
    <dgm:cxn modelId="{C6CA96E0-BB47-4524-917E-E6D8844E0138}" type="presParOf" srcId="{16FDFB13-309D-41A6-8422-8724180F1B5A}" destId="{7BB63B1D-98EC-4DD8-AC34-AE212744EDDA}" srcOrd="0" destOrd="0" presId="urn:microsoft.com/office/officeart/2005/8/layout/hierarchy1"/>
    <dgm:cxn modelId="{FE2524C2-070E-43CD-8E76-9B54ABFA2B09}" type="presParOf" srcId="{7BB63B1D-98EC-4DD8-AC34-AE212744EDDA}" destId="{93C207E3-D47C-400A-90C2-F0FC92AE3950}" srcOrd="0" destOrd="0" presId="urn:microsoft.com/office/officeart/2005/8/layout/hierarchy1"/>
    <dgm:cxn modelId="{62F97837-EAB5-4884-88D7-2BB815C4B537}" type="presParOf" srcId="{7BB63B1D-98EC-4DD8-AC34-AE212744EDDA}" destId="{A91E50AC-3B32-4C87-B177-C3749D3E6A5F}" srcOrd="1" destOrd="0" presId="urn:microsoft.com/office/officeart/2005/8/layout/hierarchy1"/>
    <dgm:cxn modelId="{53272921-E1BE-41D8-A4E2-4888FEFC5841}" type="presParOf" srcId="{16FDFB13-309D-41A6-8422-8724180F1B5A}" destId="{4099EA97-33BF-4B08-9E43-27B0D10AB058}" srcOrd="1" destOrd="0" presId="urn:microsoft.com/office/officeart/2005/8/layout/hierarchy1"/>
    <dgm:cxn modelId="{377B8384-A41C-4ED0-9D2E-E49546F1D519}" type="presParOf" srcId="{4099EA97-33BF-4B08-9E43-27B0D10AB058}" destId="{6EA81BE2-DDA3-44A9-82F7-DACA157DDB0D}" srcOrd="0" destOrd="0" presId="urn:microsoft.com/office/officeart/2005/8/layout/hierarchy1"/>
    <dgm:cxn modelId="{0923E8C6-FEE0-4528-BF84-2D3DCDADFAB6}" type="presParOf" srcId="{4099EA97-33BF-4B08-9E43-27B0D10AB058}" destId="{545EC14C-6D01-4A7B-8E34-EE3887CC8FF4}" srcOrd="1" destOrd="0" presId="urn:microsoft.com/office/officeart/2005/8/layout/hierarchy1"/>
    <dgm:cxn modelId="{8EFE8039-4F4C-42DD-8A32-927308E7BC29}" type="presParOf" srcId="{545EC14C-6D01-4A7B-8E34-EE3887CC8FF4}" destId="{8D8ED857-C995-4F43-AC3D-F42492180395}" srcOrd="0" destOrd="0" presId="urn:microsoft.com/office/officeart/2005/8/layout/hierarchy1"/>
    <dgm:cxn modelId="{2CA59BB4-9A2D-482F-B0B6-D6AD035BAB97}" type="presParOf" srcId="{8D8ED857-C995-4F43-AC3D-F42492180395}" destId="{CE674C5D-569A-4F1C-9D51-265B88E9F5BE}" srcOrd="0" destOrd="0" presId="urn:microsoft.com/office/officeart/2005/8/layout/hierarchy1"/>
    <dgm:cxn modelId="{F8043421-C65D-4659-873B-BB6A69CFB6D5}" type="presParOf" srcId="{8D8ED857-C995-4F43-AC3D-F42492180395}" destId="{1EEFF192-E70D-479B-A531-10FA9654F114}" srcOrd="1" destOrd="0" presId="urn:microsoft.com/office/officeart/2005/8/layout/hierarchy1"/>
    <dgm:cxn modelId="{DE848F71-5016-46B9-802A-B5197F110DC0}" type="presParOf" srcId="{545EC14C-6D01-4A7B-8E34-EE3887CC8FF4}" destId="{A240D230-6F82-4692-B837-C8B99300983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90E37-53A3-476F-9290-D303407E61A2}">
      <dsp:nvSpPr>
        <dsp:cNvPr id="0" name=""/>
        <dsp:cNvSpPr/>
      </dsp:nvSpPr>
      <dsp:spPr>
        <a:xfrm>
          <a:off x="6277845" y="3187422"/>
          <a:ext cx="3276795" cy="800531"/>
        </a:xfrm>
        <a:custGeom>
          <a:avLst/>
          <a:gdLst/>
          <a:ahLst/>
          <a:cxnLst/>
          <a:rect l="0" t="0" r="0" b="0"/>
          <a:pathLst>
            <a:path>
              <a:moveTo>
                <a:pt x="0" y="0"/>
              </a:moveTo>
              <a:lnTo>
                <a:pt x="0" y="545538"/>
              </a:lnTo>
              <a:lnTo>
                <a:pt x="3276795" y="545538"/>
              </a:lnTo>
              <a:lnTo>
                <a:pt x="3276795" y="8005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65F2FF-EF4E-4584-B8F1-65319B4FD4C8}">
      <dsp:nvSpPr>
        <dsp:cNvPr id="0" name=""/>
        <dsp:cNvSpPr/>
      </dsp:nvSpPr>
      <dsp:spPr>
        <a:xfrm>
          <a:off x="2972932" y="3187422"/>
          <a:ext cx="3304912" cy="800531"/>
        </a:xfrm>
        <a:custGeom>
          <a:avLst/>
          <a:gdLst/>
          <a:ahLst/>
          <a:cxnLst/>
          <a:rect l="0" t="0" r="0" b="0"/>
          <a:pathLst>
            <a:path>
              <a:moveTo>
                <a:pt x="3304912" y="0"/>
              </a:moveTo>
              <a:lnTo>
                <a:pt x="3304912" y="545538"/>
              </a:lnTo>
              <a:lnTo>
                <a:pt x="0" y="545538"/>
              </a:lnTo>
              <a:lnTo>
                <a:pt x="0" y="8005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9DA3EF-BF7F-44F4-B350-B368792B435F}">
      <dsp:nvSpPr>
        <dsp:cNvPr id="0" name=""/>
        <dsp:cNvSpPr/>
      </dsp:nvSpPr>
      <dsp:spPr>
        <a:xfrm>
          <a:off x="2955815" y="801359"/>
          <a:ext cx="6644060" cy="23860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349F56-FDF8-40AF-A2B7-FCFA9C3B297B}">
      <dsp:nvSpPr>
        <dsp:cNvPr id="0" name=""/>
        <dsp:cNvSpPr/>
      </dsp:nvSpPr>
      <dsp:spPr>
        <a:xfrm>
          <a:off x="3261653" y="1091906"/>
          <a:ext cx="6644060" cy="23860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cs-CZ" sz="4000" b="1" kern="1200" err="1"/>
            <a:t>Philosophy</a:t>
          </a:r>
          <a:endParaRPr lang="cs-CZ" sz="4000" b="1" kern="1200"/>
        </a:p>
      </dsp:txBody>
      <dsp:txXfrm>
        <a:off x="3331538" y="1161791"/>
        <a:ext cx="6504290" cy="2246292"/>
      </dsp:txXfrm>
    </dsp:sp>
    <dsp:sp modelId="{9FD51684-8EFC-404B-9CE1-2BE66789389A}">
      <dsp:nvSpPr>
        <dsp:cNvPr id="0" name=""/>
        <dsp:cNvSpPr/>
      </dsp:nvSpPr>
      <dsp:spPr>
        <a:xfrm>
          <a:off x="1975" y="3987953"/>
          <a:ext cx="5941914" cy="1747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37F94-0201-47F6-91D0-57FFCAF582CC}">
      <dsp:nvSpPr>
        <dsp:cNvPr id="0" name=""/>
        <dsp:cNvSpPr/>
      </dsp:nvSpPr>
      <dsp:spPr>
        <a:xfrm>
          <a:off x="307813" y="4278500"/>
          <a:ext cx="5941914" cy="1747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err="1"/>
            <a:t>Practical</a:t>
          </a:r>
          <a:r>
            <a:rPr lang="cs-CZ" sz="2800" kern="1200"/>
            <a:t> </a:t>
          </a:r>
          <a:r>
            <a:rPr lang="cs-CZ" sz="2800" kern="1200" err="1"/>
            <a:t>philosophy</a:t>
          </a:r>
          <a:endParaRPr lang="cs-CZ" sz="2800" kern="1200"/>
        </a:p>
      </dsp:txBody>
      <dsp:txXfrm>
        <a:off x="359006" y="4329693"/>
        <a:ext cx="5839528" cy="1645478"/>
      </dsp:txXfrm>
    </dsp:sp>
    <dsp:sp modelId="{93C207E3-D47C-400A-90C2-F0FC92AE3950}">
      <dsp:nvSpPr>
        <dsp:cNvPr id="0" name=""/>
        <dsp:cNvSpPr/>
      </dsp:nvSpPr>
      <dsp:spPr>
        <a:xfrm>
          <a:off x="6555566" y="3987953"/>
          <a:ext cx="5998149" cy="1747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E50AC-3B32-4C87-B177-C3749D3E6A5F}">
      <dsp:nvSpPr>
        <dsp:cNvPr id="0" name=""/>
        <dsp:cNvSpPr/>
      </dsp:nvSpPr>
      <dsp:spPr>
        <a:xfrm>
          <a:off x="6861404" y="4278500"/>
          <a:ext cx="5998149" cy="1747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err="1"/>
            <a:t>Theoretical</a:t>
          </a:r>
          <a:r>
            <a:rPr lang="cs-CZ" sz="2800" kern="1200"/>
            <a:t> </a:t>
          </a:r>
          <a:r>
            <a:rPr lang="cs-CZ" sz="2800" kern="1200" err="1"/>
            <a:t>philosophy</a:t>
          </a:r>
          <a:endParaRPr lang="cs-CZ" sz="2800" kern="1200"/>
        </a:p>
      </dsp:txBody>
      <dsp:txXfrm>
        <a:off x="6912597" y="4329693"/>
        <a:ext cx="5895763" cy="1645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81BE2-DDA3-44A9-82F7-DACA157DDB0D}">
      <dsp:nvSpPr>
        <dsp:cNvPr id="0" name=""/>
        <dsp:cNvSpPr/>
      </dsp:nvSpPr>
      <dsp:spPr>
        <a:xfrm>
          <a:off x="2838478" y="2009003"/>
          <a:ext cx="91440" cy="221982"/>
        </a:xfrm>
        <a:custGeom>
          <a:avLst/>
          <a:gdLst/>
          <a:ahLst/>
          <a:cxnLst/>
          <a:rect l="0" t="0" r="0" b="0"/>
          <a:pathLst>
            <a:path>
              <a:moveTo>
                <a:pt x="45720" y="0"/>
              </a:moveTo>
              <a:lnTo>
                <a:pt x="45720" y="120226"/>
              </a:lnTo>
              <a:lnTo>
                <a:pt x="93841" y="120226"/>
              </a:lnTo>
              <a:lnTo>
                <a:pt x="93841" y="2219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90E37-53A3-476F-9290-D303407E61A2}">
      <dsp:nvSpPr>
        <dsp:cNvPr id="0" name=""/>
        <dsp:cNvSpPr/>
      </dsp:nvSpPr>
      <dsp:spPr>
        <a:xfrm>
          <a:off x="2884198" y="953739"/>
          <a:ext cx="2407044" cy="307879"/>
        </a:xfrm>
        <a:custGeom>
          <a:avLst/>
          <a:gdLst/>
          <a:ahLst/>
          <a:cxnLst/>
          <a:rect l="0" t="0" r="0" b="0"/>
          <a:pathLst>
            <a:path>
              <a:moveTo>
                <a:pt x="2407044" y="0"/>
              </a:moveTo>
              <a:lnTo>
                <a:pt x="2407044" y="206123"/>
              </a:lnTo>
              <a:lnTo>
                <a:pt x="0" y="206123"/>
              </a:lnTo>
              <a:lnTo>
                <a:pt x="0" y="3078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B4F790-7A14-4292-BA3A-07BC87FC3456}">
      <dsp:nvSpPr>
        <dsp:cNvPr id="0" name=""/>
        <dsp:cNvSpPr/>
      </dsp:nvSpPr>
      <dsp:spPr>
        <a:xfrm>
          <a:off x="7152653" y="1956182"/>
          <a:ext cx="91440" cy="159242"/>
        </a:xfrm>
        <a:custGeom>
          <a:avLst/>
          <a:gdLst/>
          <a:ahLst/>
          <a:cxnLst/>
          <a:rect l="0" t="0" r="0" b="0"/>
          <a:pathLst>
            <a:path>
              <a:moveTo>
                <a:pt x="45720" y="0"/>
              </a:moveTo>
              <a:lnTo>
                <a:pt x="45720" y="57485"/>
              </a:lnTo>
              <a:lnTo>
                <a:pt x="59219" y="57485"/>
              </a:lnTo>
              <a:lnTo>
                <a:pt x="59219" y="1592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65F2FF-EF4E-4584-B8F1-65319B4FD4C8}">
      <dsp:nvSpPr>
        <dsp:cNvPr id="0" name=""/>
        <dsp:cNvSpPr/>
      </dsp:nvSpPr>
      <dsp:spPr>
        <a:xfrm>
          <a:off x="5291243" y="953739"/>
          <a:ext cx="1907129" cy="304943"/>
        </a:xfrm>
        <a:custGeom>
          <a:avLst/>
          <a:gdLst/>
          <a:ahLst/>
          <a:cxnLst/>
          <a:rect l="0" t="0" r="0" b="0"/>
          <a:pathLst>
            <a:path>
              <a:moveTo>
                <a:pt x="0" y="0"/>
              </a:moveTo>
              <a:lnTo>
                <a:pt x="0" y="203186"/>
              </a:lnTo>
              <a:lnTo>
                <a:pt x="1907129" y="203186"/>
              </a:lnTo>
              <a:lnTo>
                <a:pt x="1907129" y="3049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9DA3EF-BF7F-44F4-B350-B368792B435F}">
      <dsp:nvSpPr>
        <dsp:cNvPr id="0" name=""/>
        <dsp:cNvSpPr/>
      </dsp:nvSpPr>
      <dsp:spPr>
        <a:xfrm>
          <a:off x="3431330" y="1561"/>
          <a:ext cx="3719825" cy="9521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349F56-FDF8-40AF-A2B7-FCFA9C3B297B}">
      <dsp:nvSpPr>
        <dsp:cNvPr id="0" name=""/>
        <dsp:cNvSpPr/>
      </dsp:nvSpPr>
      <dsp:spPr>
        <a:xfrm>
          <a:off x="3553377" y="117506"/>
          <a:ext cx="3719825" cy="9521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cs-CZ" sz="4000" b="1" kern="1200" err="1"/>
            <a:t>Philosophy</a:t>
          </a:r>
          <a:endParaRPr lang="cs-CZ" sz="4000" b="1" kern="1200"/>
        </a:p>
      </dsp:txBody>
      <dsp:txXfrm>
        <a:off x="3581265" y="145394"/>
        <a:ext cx="3664049" cy="896401"/>
      </dsp:txXfrm>
    </dsp:sp>
    <dsp:sp modelId="{9FD51684-8EFC-404B-9CE1-2BE66789389A}">
      <dsp:nvSpPr>
        <dsp:cNvPr id="0" name=""/>
        <dsp:cNvSpPr/>
      </dsp:nvSpPr>
      <dsp:spPr>
        <a:xfrm>
          <a:off x="6012788" y="1258682"/>
          <a:ext cx="2371168" cy="6974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37F94-0201-47F6-91D0-57FFCAF582CC}">
      <dsp:nvSpPr>
        <dsp:cNvPr id="0" name=""/>
        <dsp:cNvSpPr/>
      </dsp:nvSpPr>
      <dsp:spPr>
        <a:xfrm>
          <a:off x="6134836" y="1374627"/>
          <a:ext cx="2371168" cy="6974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err="1"/>
            <a:t>Theoretical</a:t>
          </a:r>
          <a:r>
            <a:rPr lang="cs-CZ" sz="2800" kern="1200"/>
            <a:t> </a:t>
          </a:r>
          <a:r>
            <a:rPr lang="cs-CZ" sz="2800" kern="1200" err="1"/>
            <a:t>philosophy</a:t>
          </a:r>
          <a:endParaRPr lang="cs-CZ" sz="2800" kern="1200"/>
        </a:p>
      </dsp:txBody>
      <dsp:txXfrm>
        <a:off x="6155265" y="1395056"/>
        <a:ext cx="2330310" cy="656641"/>
      </dsp:txXfrm>
    </dsp:sp>
    <dsp:sp modelId="{3929760D-02FD-42A5-9326-7EE23A47AD62}">
      <dsp:nvSpPr>
        <dsp:cNvPr id="0" name=""/>
        <dsp:cNvSpPr/>
      </dsp:nvSpPr>
      <dsp:spPr>
        <a:xfrm>
          <a:off x="5365317" y="2115425"/>
          <a:ext cx="3693111" cy="32372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9EBAF-35BA-4071-9CF2-986A4BB45545}">
      <dsp:nvSpPr>
        <dsp:cNvPr id="0" name=""/>
        <dsp:cNvSpPr/>
      </dsp:nvSpPr>
      <dsp:spPr>
        <a:xfrm>
          <a:off x="5487364" y="2231369"/>
          <a:ext cx="3693111" cy="32372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2400" kern="1200" err="1"/>
            <a:t>Aristotle</a:t>
          </a:r>
          <a:r>
            <a:rPr lang="cs-CZ" sz="2400" kern="1200"/>
            <a:t>: </a:t>
          </a:r>
          <a:r>
            <a:rPr lang="cs-CZ" sz="2400" kern="1200" err="1"/>
            <a:t>Maths</a:t>
          </a:r>
          <a:r>
            <a:rPr lang="cs-CZ" sz="2400" kern="1200"/>
            <a:t>, </a:t>
          </a:r>
          <a:r>
            <a:rPr lang="cs-CZ" sz="2400" kern="1200" err="1"/>
            <a:t>Physics</a:t>
          </a:r>
          <a:r>
            <a:rPr lang="cs-CZ" sz="2400" kern="1200"/>
            <a:t>, </a:t>
          </a:r>
          <a:r>
            <a:rPr lang="cs-CZ" sz="2400" kern="1200" err="1"/>
            <a:t>Theology</a:t>
          </a:r>
          <a:r>
            <a:rPr lang="cs-CZ" sz="2400" kern="1200"/>
            <a:t> (</a:t>
          </a:r>
          <a:r>
            <a:rPr lang="cs-CZ" sz="2400" kern="1200" err="1"/>
            <a:t>Metaph</a:t>
          </a:r>
          <a:r>
            <a:rPr lang="cs-CZ" sz="2400" kern="1200"/>
            <a:t>. 1026a)</a:t>
          </a:r>
        </a:p>
        <a:p>
          <a:pPr marL="0" marR="0" lvl="0" indent="0" algn="ctr" defTabSz="914400" eaLnBrk="1" fontAlgn="auto" latinLnBrk="0" hangingPunct="1">
            <a:lnSpc>
              <a:spcPct val="100000"/>
            </a:lnSpc>
            <a:spcBef>
              <a:spcPct val="0"/>
            </a:spcBef>
            <a:spcAft>
              <a:spcPts val="0"/>
            </a:spcAft>
            <a:buClrTx/>
            <a:buSzTx/>
            <a:buFontTx/>
            <a:buNone/>
            <a:tabLst/>
            <a:defRPr/>
          </a:pPr>
          <a:r>
            <a:rPr lang="cs-CZ" sz="2400" kern="1200"/>
            <a:t>Ontology</a:t>
          </a:r>
        </a:p>
        <a:p>
          <a:pPr marL="0" marR="0" lvl="0" indent="0" algn="ctr" defTabSz="914400" eaLnBrk="1" fontAlgn="auto" latinLnBrk="0" hangingPunct="1">
            <a:lnSpc>
              <a:spcPct val="100000"/>
            </a:lnSpc>
            <a:spcBef>
              <a:spcPct val="0"/>
            </a:spcBef>
            <a:spcAft>
              <a:spcPts val="0"/>
            </a:spcAft>
            <a:buClrTx/>
            <a:buSzTx/>
            <a:buFontTx/>
            <a:buNone/>
            <a:tabLst/>
            <a:defRPr/>
          </a:pPr>
          <a:r>
            <a:rPr lang="cs-CZ" sz="2400" kern="1200" err="1"/>
            <a:t>Metaphysics</a:t>
          </a:r>
          <a:endParaRPr lang="cs-CZ" sz="2400" kern="1200"/>
        </a:p>
        <a:p>
          <a:pPr lvl="0" algn="ctr" defTabSz="533400">
            <a:lnSpc>
              <a:spcPct val="90000"/>
            </a:lnSpc>
            <a:spcBef>
              <a:spcPct val="0"/>
            </a:spcBef>
            <a:spcAft>
              <a:spcPct val="35000"/>
            </a:spcAft>
            <a:buNone/>
          </a:pPr>
          <a:r>
            <a:rPr lang="cs-CZ" sz="2400" kern="1200"/>
            <a:t>Epistemology – </a:t>
          </a:r>
          <a:r>
            <a:rPr lang="cs-CZ" sz="2400" kern="1200" err="1"/>
            <a:t>Noology</a:t>
          </a:r>
          <a:r>
            <a:rPr lang="cs-CZ" sz="2400" kern="1200"/>
            <a:t> - </a:t>
          </a:r>
          <a:r>
            <a:rPr lang="cs-CZ" sz="2400" kern="1200" err="1"/>
            <a:t>Noethics</a:t>
          </a:r>
          <a:endParaRPr lang="cs-CZ" sz="2400" kern="1200"/>
        </a:p>
        <a:p>
          <a:pPr lvl="0" algn="ctr" defTabSz="533400">
            <a:lnSpc>
              <a:spcPct val="90000"/>
            </a:lnSpc>
            <a:spcBef>
              <a:spcPct val="0"/>
            </a:spcBef>
            <a:spcAft>
              <a:spcPct val="35000"/>
            </a:spcAft>
            <a:buNone/>
          </a:pPr>
          <a:r>
            <a:rPr lang="cs-CZ" sz="2400" kern="1200" err="1"/>
            <a:t>Logic</a:t>
          </a:r>
          <a:r>
            <a:rPr lang="cs-CZ" sz="2400" kern="1200"/>
            <a:t>…</a:t>
          </a:r>
        </a:p>
      </dsp:txBody>
      <dsp:txXfrm>
        <a:off x="5582180" y="2326185"/>
        <a:ext cx="3503479" cy="3047630"/>
      </dsp:txXfrm>
    </dsp:sp>
    <dsp:sp modelId="{93C207E3-D47C-400A-90C2-F0FC92AE3950}">
      <dsp:nvSpPr>
        <dsp:cNvPr id="0" name=""/>
        <dsp:cNvSpPr/>
      </dsp:nvSpPr>
      <dsp:spPr>
        <a:xfrm>
          <a:off x="1585278" y="1261619"/>
          <a:ext cx="2597839" cy="7473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E50AC-3B32-4C87-B177-C3749D3E6A5F}">
      <dsp:nvSpPr>
        <dsp:cNvPr id="0" name=""/>
        <dsp:cNvSpPr/>
      </dsp:nvSpPr>
      <dsp:spPr>
        <a:xfrm>
          <a:off x="1707325" y="1377564"/>
          <a:ext cx="2597839" cy="7473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err="1"/>
            <a:t>Practical</a:t>
          </a:r>
          <a:r>
            <a:rPr lang="cs-CZ" sz="2800" kern="1200"/>
            <a:t> </a:t>
          </a:r>
          <a:r>
            <a:rPr lang="cs-CZ" sz="2800" kern="1200" err="1"/>
            <a:t>philosophy</a:t>
          </a:r>
          <a:endParaRPr lang="cs-CZ" sz="2800" kern="1200"/>
        </a:p>
      </dsp:txBody>
      <dsp:txXfrm>
        <a:off x="1729215" y="1399454"/>
        <a:ext cx="2554059" cy="703604"/>
      </dsp:txXfrm>
    </dsp:sp>
    <dsp:sp modelId="{CE674C5D-569A-4F1C-9D51-265B88E9F5BE}">
      <dsp:nvSpPr>
        <dsp:cNvPr id="0" name=""/>
        <dsp:cNvSpPr/>
      </dsp:nvSpPr>
      <dsp:spPr>
        <a:xfrm>
          <a:off x="1359003" y="2230986"/>
          <a:ext cx="3146634" cy="3139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FF192-E70D-479B-A531-10FA9654F114}">
      <dsp:nvSpPr>
        <dsp:cNvPr id="0" name=""/>
        <dsp:cNvSpPr/>
      </dsp:nvSpPr>
      <dsp:spPr>
        <a:xfrm>
          <a:off x="1481050" y="2346931"/>
          <a:ext cx="3146634" cy="3139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2400" i="0" kern="1200" err="1"/>
            <a:t>Politics</a:t>
          </a:r>
          <a:endParaRPr lang="cs-CZ" sz="2400" i="0" kern="1200"/>
        </a:p>
        <a:p>
          <a:pPr lvl="0" algn="ctr" defTabSz="1244600">
            <a:lnSpc>
              <a:spcPct val="90000"/>
            </a:lnSpc>
            <a:spcBef>
              <a:spcPct val="0"/>
            </a:spcBef>
            <a:spcAft>
              <a:spcPct val="35000"/>
            </a:spcAft>
            <a:buNone/>
          </a:pPr>
          <a:r>
            <a:rPr lang="cs-CZ" sz="2400" b="0" kern="1200" err="1"/>
            <a:t>Ethics</a:t>
          </a:r>
          <a:endParaRPr lang="cs-CZ" sz="2400" b="0" kern="1200"/>
        </a:p>
        <a:p>
          <a:pPr lvl="0" algn="ctr" defTabSz="1244600">
            <a:lnSpc>
              <a:spcPct val="90000"/>
            </a:lnSpc>
            <a:spcBef>
              <a:spcPct val="0"/>
            </a:spcBef>
            <a:spcAft>
              <a:spcPct val="35000"/>
            </a:spcAft>
            <a:buNone/>
          </a:pPr>
          <a:r>
            <a:rPr lang="cs-CZ" sz="2400" kern="1200" err="1"/>
            <a:t>Aesthetics</a:t>
          </a:r>
          <a:endParaRPr lang="cs-CZ" sz="2400" kern="1200"/>
        </a:p>
        <a:p>
          <a:pPr lvl="0" algn="l" defTabSz="1244600">
            <a:lnSpc>
              <a:spcPct val="90000"/>
            </a:lnSpc>
            <a:spcBef>
              <a:spcPct val="0"/>
            </a:spcBef>
            <a:spcAft>
              <a:spcPct val="35000"/>
            </a:spcAft>
            <a:buNone/>
          </a:pPr>
          <a:r>
            <a:rPr lang="cs-CZ" sz="2400" i="1" kern="1200" err="1"/>
            <a:t>Decision</a:t>
          </a:r>
          <a:r>
            <a:rPr lang="cs-CZ" sz="2400" i="1" kern="1200"/>
            <a:t> </a:t>
          </a:r>
          <a:r>
            <a:rPr lang="cs-CZ" sz="2400" i="1" kern="1200" err="1"/>
            <a:t>theory</a:t>
          </a:r>
          <a:endParaRPr lang="cs-CZ" sz="2400" i="1" kern="1200"/>
        </a:p>
        <a:p>
          <a:pPr lvl="0" algn="l" defTabSz="1244600">
            <a:lnSpc>
              <a:spcPct val="90000"/>
            </a:lnSpc>
            <a:spcBef>
              <a:spcPct val="0"/>
            </a:spcBef>
            <a:spcAft>
              <a:spcPct val="35000"/>
            </a:spcAft>
            <a:buNone/>
          </a:pPr>
          <a:r>
            <a:rPr lang="cs-CZ" sz="2400" i="1" kern="1200" err="1"/>
            <a:t>Value</a:t>
          </a:r>
          <a:r>
            <a:rPr lang="cs-CZ" sz="2400" i="1" kern="1200"/>
            <a:t> </a:t>
          </a:r>
          <a:r>
            <a:rPr lang="cs-CZ" sz="2400" i="1" kern="1200" err="1"/>
            <a:t>theory</a:t>
          </a:r>
          <a:endParaRPr lang="cs-CZ" sz="2400" i="1" kern="1200"/>
        </a:p>
        <a:p>
          <a:pPr lvl="0" algn="l" defTabSz="1244600">
            <a:lnSpc>
              <a:spcPct val="90000"/>
            </a:lnSpc>
            <a:spcBef>
              <a:spcPct val="0"/>
            </a:spcBef>
            <a:spcAft>
              <a:spcPct val="35000"/>
            </a:spcAft>
            <a:buNone/>
          </a:pPr>
          <a:r>
            <a:rPr lang="cs-CZ" sz="2400" i="1" kern="1200" err="1"/>
            <a:t>Reflective</a:t>
          </a:r>
          <a:r>
            <a:rPr lang="cs-CZ" sz="2400" i="1" kern="1200"/>
            <a:t> </a:t>
          </a:r>
          <a:r>
            <a:rPr lang="cs-CZ" sz="2400" i="1" kern="1200" err="1"/>
            <a:t>practice</a:t>
          </a:r>
          <a:endParaRPr lang="cs-CZ" sz="2400" i="1" kern="1200"/>
        </a:p>
        <a:p>
          <a:pPr lvl="0" algn="ctr" defTabSz="1244600">
            <a:lnSpc>
              <a:spcPct val="90000"/>
            </a:lnSpc>
            <a:spcBef>
              <a:spcPct val="0"/>
            </a:spcBef>
            <a:spcAft>
              <a:spcPct val="35000"/>
            </a:spcAft>
            <a:buNone/>
          </a:pPr>
          <a:r>
            <a:rPr lang="cs-CZ" sz="1900" kern="1200"/>
            <a:t>…</a:t>
          </a:r>
        </a:p>
      </dsp:txBody>
      <dsp:txXfrm>
        <a:off x="1573008" y="2438889"/>
        <a:ext cx="2962718" cy="29557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C81D14C-5566-445D-BD74-763B41037513}" type="datetimeFigureOut">
              <a:rPr lang="cs-CZ" smtClean="0"/>
              <a:pPr/>
              <a:t>10.06.2021</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8DD68CE-66E3-4B61-B1C6-4A829A625939}" type="slidenum">
              <a:rPr lang="cs-CZ" smtClean="0"/>
              <a:pPr/>
              <a:t>‹#›</a:t>
            </a:fld>
            <a:endParaRPr lang="cs-CZ"/>
          </a:p>
        </p:txBody>
      </p:sp>
    </p:spTree>
    <p:extLst>
      <p:ext uri="{BB962C8B-B14F-4D97-AF65-F5344CB8AC3E}">
        <p14:creationId xmlns:p14="http://schemas.microsoft.com/office/powerpoint/2010/main" val="374062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22275" y="1241425"/>
            <a:ext cx="5953125" cy="3349625"/>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F8DD68CE-66E3-4B61-B1C6-4A829A625939}" type="slidenum">
              <a:rPr lang="cs-CZ" smtClean="0"/>
              <a:pPr/>
              <a:t>2</a:t>
            </a:fld>
            <a:endParaRPr lang="cs-CZ"/>
          </a:p>
        </p:txBody>
      </p:sp>
    </p:spTree>
    <p:extLst>
      <p:ext uri="{BB962C8B-B14F-4D97-AF65-F5344CB8AC3E}">
        <p14:creationId xmlns:p14="http://schemas.microsoft.com/office/powerpoint/2010/main" val="418122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F8DD68CE-66E3-4B61-B1C6-4A829A625939}" type="slidenum">
              <a:rPr lang="cs-CZ" smtClean="0"/>
              <a:pPr/>
              <a:t>30</a:t>
            </a:fld>
            <a:endParaRPr lang="cs-CZ"/>
          </a:p>
        </p:txBody>
      </p:sp>
    </p:spTree>
    <p:extLst>
      <p:ext uri="{BB962C8B-B14F-4D97-AF65-F5344CB8AC3E}">
        <p14:creationId xmlns:p14="http://schemas.microsoft.com/office/powerpoint/2010/main" val="193975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F8DD68CE-66E3-4B61-B1C6-4A829A625939}" type="slidenum">
              <a:rPr lang="cs-CZ" smtClean="0"/>
              <a:pPr/>
              <a:t>31</a:t>
            </a:fld>
            <a:endParaRPr lang="cs-CZ"/>
          </a:p>
        </p:txBody>
      </p:sp>
    </p:spTree>
    <p:extLst>
      <p:ext uri="{BB962C8B-B14F-4D97-AF65-F5344CB8AC3E}">
        <p14:creationId xmlns:p14="http://schemas.microsoft.com/office/powerpoint/2010/main" val="229309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normAutofit/>
          </a:bodyPr>
          <a:lstStyle/>
          <a:p>
            <a:r>
              <a:rPr lang="cs-CZ" err="1"/>
              <a:t>Acc</a:t>
            </a:r>
            <a:r>
              <a:rPr lang="cs-CZ"/>
              <a:t>.</a:t>
            </a:r>
            <a:r>
              <a:rPr lang="cs-CZ" baseline="0"/>
              <a:t> to </a:t>
            </a:r>
            <a:r>
              <a:rPr lang="cs-CZ" baseline="0" err="1"/>
              <a:t>Aristotle</a:t>
            </a:r>
            <a:endParaRPr lang="cs-CZ" baseline="0"/>
          </a:p>
          <a:p>
            <a:pPr marL="0" marR="0" indent="0" algn="l" defTabSz="914400" rtl="0" eaLnBrk="1" fontAlgn="auto" latinLnBrk="0" hangingPunct="1">
              <a:lnSpc>
                <a:spcPct val="100000"/>
              </a:lnSpc>
              <a:spcBef>
                <a:spcPts val="0"/>
              </a:spcBef>
              <a:spcAft>
                <a:spcPts val="0"/>
              </a:spcAft>
              <a:buClrTx/>
              <a:buSzTx/>
              <a:buFontTx/>
              <a:buNone/>
              <a:tabLst/>
              <a:defRPr/>
            </a:pPr>
            <a:r>
              <a:rPr lang="cs-CZ"/>
              <a:t>„</a:t>
            </a:r>
            <a:r>
              <a:rPr lang="en-US"/>
              <a:t>The classic epistemic question was posed by René Descartes: How do I know that I am not now dreaming? </a:t>
            </a:r>
            <a:r>
              <a:rPr lang="cs-CZ"/>
              <a:t>“ </a:t>
            </a:r>
            <a:r>
              <a:rPr lang="cs-CZ" b="0"/>
              <a:t>(</a:t>
            </a:r>
            <a:r>
              <a:rPr lang="cs-CZ" b="0" err="1"/>
              <a:t>Joel</a:t>
            </a:r>
            <a:r>
              <a:rPr lang="cs-CZ" b="0"/>
              <a:t> </a:t>
            </a:r>
            <a:r>
              <a:rPr lang="cs-CZ" b="0" err="1"/>
              <a:t>Marks</a:t>
            </a:r>
            <a:r>
              <a:rPr lang="cs-CZ" b="0"/>
              <a:t>:</a:t>
            </a:r>
            <a:r>
              <a:rPr lang="cs-CZ" b="0" baseline="0"/>
              <a:t> „</a:t>
            </a:r>
            <a:r>
              <a:rPr lang="en-US" b="0"/>
              <a:t>Real Epistemology, or On Being Your Own Scientist</a:t>
            </a:r>
            <a:r>
              <a:rPr lang="cs-CZ" b="0"/>
              <a:t>“</a:t>
            </a:r>
            <a:r>
              <a:rPr lang="cs-CZ" b="0" baseline="0"/>
              <a:t> in: </a:t>
            </a:r>
            <a:r>
              <a:rPr lang="en-US" i="1" err="1"/>
              <a:t>Philos</a:t>
            </a:r>
            <a:r>
              <a:rPr lang="cs-CZ" i="1" err="1"/>
              <a:t>ophy</a:t>
            </a:r>
            <a:r>
              <a:rPr lang="en-US" i="1"/>
              <a:t> Now</a:t>
            </a:r>
            <a:r>
              <a:rPr lang="en-US"/>
              <a:t>  2006</a:t>
            </a:r>
            <a:r>
              <a:rPr lang="cs-CZ"/>
              <a:t> </a:t>
            </a:r>
            <a:r>
              <a:rPr lang="en-US"/>
              <a:t>Feb. 50/1</a:t>
            </a:r>
            <a:r>
              <a:rPr lang="cs-CZ"/>
              <a:t>: https://philosophynow.org/issues/54/Real_Epistemology_or_On_Being_Your_Own_Scientist)</a:t>
            </a:r>
          </a:p>
          <a:p>
            <a:endParaRPr lang="cs-CZ"/>
          </a:p>
        </p:txBody>
      </p:sp>
      <p:sp>
        <p:nvSpPr>
          <p:cNvPr id="4" name="Zástupný symbol pro číslo snímku 3"/>
          <p:cNvSpPr>
            <a:spLocks noGrp="1"/>
          </p:cNvSpPr>
          <p:nvPr>
            <p:ph type="sldNum" sz="quarter" idx="10"/>
          </p:nvPr>
        </p:nvSpPr>
        <p:spPr/>
        <p:txBody>
          <a:bodyPr/>
          <a:lstStyle/>
          <a:p>
            <a:fld id="{422246CD-943A-416B-9E45-CA331D09CDA3}" type="slidenum">
              <a:rPr lang="cs-CZ" smtClean="0"/>
              <a:pPr/>
              <a:t>36</a:t>
            </a:fld>
            <a:endParaRPr lang="cs-CZ"/>
          </a:p>
        </p:txBody>
      </p:sp>
    </p:spTree>
    <p:extLst>
      <p:ext uri="{BB962C8B-B14F-4D97-AF65-F5344CB8AC3E}">
        <p14:creationId xmlns:p14="http://schemas.microsoft.com/office/powerpoint/2010/main" val="155342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normAutofit/>
          </a:bodyPr>
          <a:lstStyle/>
          <a:p>
            <a:r>
              <a:rPr lang="cs-CZ" err="1"/>
              <a:t>Acc</a:t>
            </a:r>
            <a:r>
              <a:rPr lang="cs-CZ"/>
              <a:t>.</a:t>
            </a:r>
            <a:r>
              <a:rPr lang="cs-CZ" baseline="0"/>
              <a:t> to </a:t>
            </a:r>
            <a:r>
              <a:rPr lang="cs-CZ" baseline="0" err="1"/>
              <a:t>Aristotle</a:t>
            </a:r>
            <a:endParaRPr lang="cs-CZ" baseline="0"/>
          </a:p>
          <a:p>
            <a:pPr marL="0" marR="0" indent="0" algn="l" defTabSz="914400" rtl="0" eaLnBrk="1" fontAlgn="auto" latinLnBrk="0" hangingPunct="1">
              <a:lnSpc>
                <a:spcPct val="100000"/>
              </a:lnSpc>
              <a:spcBef>
                <a:spcPts val="0"/>
              </a:spcBef>
              <a:spcAft>
                <a:spcPts val="0"/>
              </a:spcAft>
              <a:buClrTx/>
              <a:buSzTx/>
              <a:buFontTx/>
              <a:buNone/>
              <a:tabLst/>
              <a:defRPr/>
            </a:pPr>
            <a:r>
              <a:rPr lang="cs-CZ"/>
              <a:t>„</a:t>
            </a:r>
            <a:r>
              <a:rPr lang="en-US"/>
              <a:t>The classic epistemic question was posed by René Descartes: How do I know that I am not now dreaming? </a:t>
            </a:r>
            <a:r>
              <a:rPr lang="cs-CZ"/>
              <a:t>“ </a:t>
            </a:r>
            <a:r>
              <a:rPr lang="cs-CZ" b="0"/>
              <a:t>(</a:t>
            </a:r>
            <a:r>
              <a:rPr lang="cs-CZ" b="0" err="1"/>
              <a:t>Joel</a:t>
            </a:r>
            <a:r>
              <a:rPr lang="cs-CZ" b="0"/>
              <a:t> </a:t>
            </a:r>
            <a:r>
              <a:rPr lang="cs-CZ" b="0" err="1"/>
              <a:t>Marks</a:t>
            </a:r>
            <a:r>
              <a:rPr lang="cs-CZ" b="0"/>
              <a:t>:</a:t>
            </a:r>
            <a:r>
              <a:rPr lang="cs-CZ" b="0" baseline="0"/>
              <a:t> „</a:t>
            </a:r>
            <a:r>
              <a:rPr lang="en-US" b="0"/>
              <a:t>Real Epistemology, or On Being Your Own Scientist</a:t>
            </a:r>
            <a:r>
              <a:rPr lang="cs-CZ" b="0"/>
              <a:t>“</a:t>
            </a:r>
            <a:r>
              <a:rPr lang="cs-CZ" b="0" baseline="0"/>
              <a:t> in: </a:t>
            </a:r>
            <a:r>
              <a:rPr lang="en-US" i="1" err="1"/>
              <a:t>Philos</a:t>
            </a:r>
            <a:r>
              <a:rPr lang="cs-CZ" i="1" err="1"/>
              <a:t>ophy</a:t>
            </a:r>
            <a:r>
              <a:rPr lang="en-US" i="1"/>
              <a:t> Now</a:t>
            </a:r>
            <a:r>
              <a:rPr lang="en-US"/>
              <a:t>  2006</a:t>
            </a:r>
            <a:r>
              <a:rPr lang="cs-CZ"/>
              <a:t> </a:t>
            </a:r>
            <a:r>
              <a:rPr lang="en-US"/>
              <a:t>Feb. 50/1</a:t>
            </a:r>
            <a:r>
              <a:rPr lang="cs-CZ"/>
              <a:t>: https://philosophynow.org/issues/54/Real_Epistemology_or_On_Being_Your_Own_Scientist)</a:t>
            </a:r>
          </a:p>
          <a:p>
            <a:endParaRPr lang="cs-CZ"/>
          </a:p>
        </p:txBody>
      </p:sp>
      <p:sp>
        <p:nvSpPr>
          <p:cNvPr id="4" name="Zástupný symbol pro číslo snímku 3"/>
          <p:cNvSpPr>
            <a:spLocks noGrp="1"/>
          </p:cNvSpPr>
          <p:nvPr>
            <p:ph type="sldNum" sz="quarter" idx="10"/>
          </p:nvPr>
        </p:nvSpPr>
        <p:spPr/>
        <p:txBody>
          <a:bodyPr/>
          <a:lstStyle/>
          <a:p>
            <a:fld id="{422246CD-943A-416B-9E45-CA331D09CDA3}" type="slidenum">
              <a:rPr lang="cs-CZ" smtClean="0"/>
              <a:pPr/>
              <a:t>37</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7" name="Obdélník 16"/>
          <p:cNvSpPr/>
          <p:nvPr/>
        </p:nvSpPr>
        <p:spPr>
          <a:xfrm>
            <a:off x="0" y="1"/>
            <a:ext cx="13442950" cy="756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0" y="1887568"/>
            <a:ext cx="13442950" cy="1890000"/>
          </a:xfrm>
          <a:prstGeom prst="rect">
            <a:avLst/>
          </a:prstGeom>
          <a:solidFill>
            <a:srgbClr val="E0003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165225" fontAlgn="auto">
              <a:spcBef>
                <a:spcPts val="0"/>
              </a:spcBef>
              <a:spcAft>
                <a:spcPts val="0"/>
              </a:spcAft>
              <a:defRPr/>
            </a:pPr>
            <a:endParaRPr lang="cs-CZ" sz="2800" dirty="0">
              <a:latin typeface="Clara Sans" pitchFamily="50" charset="0"/>
            </a:endParaRPr>
          </a:p>
        </p:txBody>
      </p:sp>
      <p:sp>
        <p:nvSpPr>
          <p:cNvPr id="2" name="Nadpis 1"/>
          <p:cNvSpPr>
            <a:spLocks noGrp="1"/>
          </p:cNvSpPr>
          <p:nvPr>
            <p:ph type="ctrTitle"/>
          </p:nvPr>
        </p:nvSpPr>
        <p:spPr>
          <a:xfrm>
            <a:off x="2014273" y="2024331"/>
            <a:ext cx="10420455" cy="1503745"/>
          </a:xfrm>
        </p:spPr>
        <p:txBody>
          <a:bodyPr/>
          <a:lstStyle>
            <a:lvl1pPr marL="0" indent="0" algn="l">
              <a:defRPr sz="4400">
                <a:solidFill>
                  <a:schemeClr val="bg1"/>
                </a:solidFill>
                <a:latin typeface="Clara Sans" pitchFamily="50" charset="0"/>
              </a:defRPr>
            </a:lvl1pPr>
          </a:lstStyle>
          <a:p>
            <a:r>
              <a:rPr lang="cs-CZ"/>
              <a:t>Kliknutím lze upravit styl.</a:t>
            </a:r>
            <a:endParaRPr lang="cs-CZ" dirty="0"/>
          </a:p>
        </p:txBody>
      </p:sp>
      <p:sp>
        <p:nvSpPr>
          <p:cNvPr id="3" name="Podnadpis 2"/>
          <p:cNvSpPr>
            <a:spLocks noGrp="1"/>
          </p:cNvSpPr>
          <p:nvPr>
            <p:ph type="subTitle" idx="1"/>
          </p:nvPr>
        </p:nvSpPr>
        <p:spPr>
          <a:xfrm>
            <a:off x="2014272" y="3957618"/>
            <a:ext cx="10862775" cy="720080"/>
          </a:xfrm>
        </p:spPr>
        <p:txBody>
          <a:bodyPr/>
          <a:lstStyle>
            <a:lvl1pPr marL="0" indent="0" algn="l">
              <a:buNone/>
              <a:defRPr sz="2400">
                <a:solidFill>
                  <a:schemeClr val="tx1">
                    <a:tint val="75000"/>
                  </a:schemeClr>
                </a:solidFill>
                <a:latin typeface="Clara Sans"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5" name="Zástupný symbol pro datum 3"/>
          <p:cNvSpPr>
            <a:spLocks noGrp="1"/>
          </p:cNvSpPr>
          <p:nvPr>
            <p:ph type="dt" sz="half" idx="10"/>
          </p:nvPr>
        </p:nvSpPr>
        <p:spPr/>
        <p:txBody>
          <a:bodyPr/>
          <a:lstStyle>
            <a:lvl1pPr>
              <a:defRPr>
                <a:latin typeface="Clara Sans" pitchFamily="50" charset="0"/>
              </a:defRPr>
            </a:lvl1pPr>
          </a:lstStyle>
          <a:p>
            <a:pPr>
              <a:defRPr/>
            </a:pPr>
            <a:r>
              <a:rPr lang="cs-CZ"/>
              <a:t>Selected Educational Aspects of Leisure</a:t>
            </a:r>
          </a:p>
        </p:txBody>
      </p:sp>
      <p:sp>
        <p:nvSpPr>
          <p:cNvPr id="6" name="Zástupný symbol pro zápatí 4"/>
          <p:cNvSpPr>
            <a:spLocks noGrp="1"/>
          </p:cNvSpPr>
          <p:nvPr>
            <p:ph type="ftr" sz="quarter" idx="11"/>
          </p:nvPr>
        </p:nvSpPr>
        <p:spPr/>
        <p:txBody>
          <a:bodyPr/>
          <a:lstStyle>
            <a:lvl1pPr>
              <a:defRPr>
                <a:latin typeface="Clara Sans" pitchFamily="50" charset="0"/>
              </a:defRPr>
            </a:lvl1pPr>
          </a:lstStyle>
          <a:p>
            <a:pPr>
              <a:defRPr/>
            </a:pPr>
            <a:r>
              <a:rPr lang="en-US"/>
              <a:t>Selected Educational Aspects of Leisure</a:t>
            </a:r>
            <a:endParaRPr lang="cs-CZ"/>
          </a:p>
        </p:txBody>
      </p:sp>
      <p:sp>
        <p:nvSpPr>
          <p:cNvPr id="7" name="Zástupný symbol pro číslo snímku 5"/>
          <p:cNvSpPr>
            <a:spLocks noGrp="1"/>
          </p:cNvSpPr>
          <p:nvPr>
            <p:ph type="sldNum" sz="quarter" idx="12"/>
          </p:nvPr>
        </p:nvSpPr>
        <p:spPr/>
        <p:txBody>
          <a:bodyPr/>
          <a:lstStyle>
            <a:lvl1pPr>
              <a:defRPr>
                <a:latin typeface="Clara Sans" pitchFamily="50" charset="0"/>
              </a:defRPr>
            </a:lvl1pPr>
          </a:lstStyle>
          <a:p>
            <a:pPr>
              <a:defRPr/>
            </a:pPr>
            <a:fld id="{9251B02E-AEA4-4A25-B995-7FBC9F8D11D8}" type="slidenum">
              <a:rPr lang="cs-CZ" smtClean="0"/>
              <a:pPr>
                <a:defRPr/>
              </a:pPr>
              <a:t>‹#›</a:t>
            </a:fld>
            <a:endParaRPr lang="cs-CZ"/>
          </a:p>
        </p:txBody>
      </p:sp>
      <p:sp>
        <p:nvSpPr>
          <p:cNvPr id="8" name="Obdélník 7"/>
          <p:cNvSpPr/>
          <p:nvPr/>
        </p:nvSpPr>
        <p:spPr>
          <a:xfrm>
            <a:off x="0" y="1"/>
            <a:ext cx="3809768" cy="1260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Picture 2" descr="I:\Mayna\!!_práce\RadkaF\JU České Budějovice\PPT prezentace\Podklady\HlavPapir Ekonomická fakul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857" y="212887"/>
            <a:ext cx="4995499" cy="101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9"/>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8838" y="6228904"/>
            <a:ext cx="5795476" cy="638175"/>
          </a:xfrm>
          <a:prstGeom prst="rect">
            <a:avLst/>
          </a:prstGeom>
          <a:noFill/>
          <a:ln>
            <a:noFill/>
          </a:ln>
        </p:spPr>
      </p:pic>
    </p:spTree>
    <p:extLst>
      <p:ext uri="{BB962C8B-B14F-4D97-AF65-F5344CB8AC3E}">
        <p14:creationId xmlns:p14="http://schemas.microsoft.com/office/powerpoint/2010/main" val="990427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5"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5E80E49-5BFC-4E79-BF4D-A767D26BC07E}" type="slidenum">
              <a:rPr lang="cs-CZ" smtClean="0"/>
              <a:pPr>
                <a:defRPr/>
              </a:pPr>
              <a:t>‹#›</a:t>
            </a:fld>
            <a:endParaRPr lang="cs-CZ"/>
          </a:p>
        </p:txBody>
      </p:sp>
    </p:spTree>
    <p:extLst>
      <p:ext uri="{BB962C8B-B14F-4D97-AF65-F5344CB8AC3E}">
        <p14:creationId xmlns:p14="http://schemas.microsoft.com/office/powerpoint/2010/main" val="2913362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746141" y="1044327"/>
            <a:ext cx="3024664" cy="5710054"/>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72147" y="1044327"/>
            <a:ext cx="8849943" cy="571005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5"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F254864-5606-4A31-B3E2-746352118BF3}" type="slidenum">
              <a:rPr lang="cs-CZ" smtClean="0"/>
              <a:pPr>
                <a:defRPr/>
              </a:pPr>
              <a:t>‹#›</a:t>
            </a:fld>
            <a:endParaRPr lang="cs-CZ"/>
          </a:p>
        </p:txBody>
      </p:sp>
    </p:spTree>
    <p:extLst>
      <p:ext uri="{BB962C8B-B14F-4D97-AF65-F5344CB8AC3E}">
        <p14:creationId xmlns:p14="http://schemas.microsoft.com/office/powerpoint/2010/main" val="40427460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3433619" y="180232"/>
            <a:ext cx="9336785" cy="662917"/>
          </a:xfrm>
        </p:spPr>
        <p:txBody>
          <a:bodyPr/>
          <a:lstStyle>
            <a:lvl1pPr>
              <a:defRPr sz="3600"/>
            </a:lvl1pPr>
          </a:lstStyle>
          <a:p>
            <a:r>
              <a:rPr lang="cs-CZ"/>
              <a:t>Kliknutím lze upravit styl.</a:t>
            </a:r>
            <a:endParaRPr lang="cs-CZ" dirty="0"/>
          </a:p>
        </p:txBody>
      </p:sp>
      <p:sp>
        <p:nvSpPr>
          <p:cNvPr id="3" name="Zástupný symbol pro obsah 2"/>
          <p:cNvSpPr>
            <a:spLocks noGrp="1"/>
          </p:cNvSpPr>
          <p:nvPr>
            <p:ph idx="1"/>
          </p:nvPr>
        </p:nvSpPr>
        <p:spPr>
          <a:xfrm>
            <a:off x="672548" y="1187532"/>
            <a:ext cx="12097857" cy="5567281"/>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5"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05B7347-35A8-416A-A6BF-14F7C64C136A}" type="slidenum">
              <a:rPr lang="cs-CZ" smtClean="0"/>
              <a:pPr>
                <a:defRPr/>
              </a:pPr>
              <a:t>‹#›</a:t>
            </a:fld>
            <a:endParaRPr lang="cs-CZ"/>
          </a:p>
        </p:txBody>
      </p:sp>
    </p:spTree>
    <p:extLst>
      <p:ext uri="{BB962C8B-B14F-4D97-AF65-F5344CB8AC3E}">
        <p14:creationId xmlns:p14="http://schemas.microsoft.com/office/powerpoint/2010/main" val="73911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1061900" y="4858814"/>
            <a:ext cx="11426508" cy="1501751"/>
          </a:xfrm>
        </p:spPr>
        <p:txBody>
          <a:bodyPr/>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1061900" y="3204786"/>
            <a:ext cx="11426508" cy="165402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5"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36C60EE9-DB36-4AC0-93AC-EAF55A4D2F9E}" type="slidenum">
              <a:rPr lang="cs-CZ" smtClean="0"/>
              <a:pPr>
                <a:defRPr/>
              </a:pPr>
              <a:t>‹#›</a:t>
            </a:fld>
            <a:endParaRPr lang="cs-CZ"/>
          </a:p>
        </p:txBody>
      </p:sp>
    </p:spTree>
    <p:extLst>
      <p:ext uri="{BB962C8B-B14F-4D97-AF65-F5344CB8AC3E}">
        <p14:creationId xmlns:p14="http://schemas.microsoft.com/office/powerpoint/2010/main" val="27729833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72148" y="1764296"/>
            <a:ext cx="5937302"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833500" y="1764296"/>
            <a:ext cx="5937302"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6"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0025203F-6002-47B2-BA6E-0944EEA53219}" type="slidenum">
              <a:rPr lang="cs-CZ" smtClean="0"/>
              <a:pPr>
                <a:defRPr/>
              </a:pPr>
              <a:t>‹#›</a:t>
            </a:fld>
            <a:endParaRPr lang="cs-CZ"/>
          </a:p>
        </p:txBody>
      </p:sp>
    </p:spTree>
    <p:extLst>
      <p:ext uri="{BB962C8B-B14F-4D97-AF65-F5344CB8AC3E}">
        <p14:creationId xmlns:p14="http://schemas.microsoft.com/office/powerpoint/2010/main" val="2858873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56427" y="1188344"/>
            <a:ext cx="5939637"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72149" y="1980431"/>
            <a:ext cx="5939637" cy="4773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844555" y="1188344"/>
            <a:ext cx="5941970"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828834" y="1980431"/>
            <a:ext cx="5941970" cy="47739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8"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C9744537-99EA-4D2E-83BE-317CA3E7C592}" type="slidenum">
              <a:rPr lang="cs-CZ" smtClean="0"/>
              <a:pPr>
                <a:defRPr/>
              </a:pPr>
              <a:t>‹#›</a:t>
            </a:fld>
            <a:endParaRPr lang="cs-CZ"/>
          </a:p>
        </p:txBody>
      </p:sp>
    </p:spTree>
    <p:extLst>
      <p:ext uri="{BB962C8B-B14F-4D97-AF65-F5344CB8AC3E}">
        <p14:creationId xmlns:p14="http://schemas.microsoft.com/office/powerpoint/2010/main" val="3636685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4"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28C53024-765D-4A8F-A60F-9D142B3F1564}" type="slidenum">
              <a:rPr lang="cs-CZ" smtClean="0"/>
              <a:pPr>
                <a:defRPr/>
              </a:pPr>
              <a:t>‹#›</a:t>
            </a:fld>
            <a:endParaRPr lang="cs-CZ"/>
          </a:p>
        </p:txBody>
      </p:sp>
    </p:spTree>
    <p:extLst>
      <p:ext uri="{BB962C8B-B14F-4D97-AF65-F5344CB8AC3E}">
        <p14:creationId xmlns:p14="http://schemas.microsoft.com/office/powerpoint/2010/main" val="790941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3"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6074965D-B6FC-48F4-BDEB-A25D835DCF79}" type="slidenum">
              <a:rPr lang="cs-CZ" smtClean="0"/>
              <a:pPr>
                <a:defRPr/>
              </a:pPr>
              <a:t>‹#›</a:t>
            </a:fld>
            <a:endParaRPr lang="cs-CZ"/>
          </a:p>
        </p:txBody>
      </p:sp>
    </p:spTree>
    <p:extLst>
      <p:ext uri="{BB962C8B-B14F-4D97-AF65-F5344CB8AC3E}">
        <p14:creationId xmlns:p14="http://schemas.microsoft.com/office/powerpoint/2010/main" val="4094688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72151" y="972319"/>
            <a:ext cx="4422638" cy="609945"/>
          </a:xfrm>
        </p:spPr>
        <p:txBody>
          <a:bodyPr anchor="b"/>
          <a:lstStyle>
            <a:lvl1pPr algn="l">
              <a:defRPr sz="2000" b="1"/>
            </a:lvl1pPr>
          </a:lstStyle>
          <a:p>
            <a:r>
              <a:rPr lang="cs-CZ"/>
              <a:t>Kliknutím lze upravit styl.</a:t>
            </a:r>
            <a:endParaRPr lang="cs-CZ" dirty="0"/>
          </a:p>
        </p:txBody>
      </p:sp>
      <p:sp>
        <p:nvSpPr>
          <p:cNvPr id="3" name="Zástupný symbol pro obsah 2"/>
          <p:cNvSpPr>
            <a:spLocks noGrp="1"/>
          </p:cNvSpPr>
          <p:nvPr>
            <p:ph idx="1"/>
          </p:nvPr>
        </p:nvSpPr>
        <p:spPr>
          <a:xfrm>
            <a:off x="5255820" y="301052"/>
            <a:ext cx="7514983" cy="64533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72151" y="1582266"/>
            <a:ext cx="4422638" cy="51721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6"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E4235B1B-A23A-4D82-B975-BDB1401989B8}" type="slidenum">
              <a:rPr lang="cs-CZ" smtClean="0"/>
              <a:pPr>
                <a:defRPr/>
              </a:pPr>
              <a:t>‹#›</a:t>
            </a:fld>
            <a:endParaRPr lang="cs-CZ"/>
          </a:p>
        </p:txBody>
      </p:sp>
    </p:spTree>
    <p:extLst>
      <p:ext uri="{BB962C8B-B14F-4D97-AF65-F5344CB8AC3E}">
        <p14:creationId xmlns:p14="http://schemas.microsoft.com/office/powerpoint/2010/main" val="3560363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634912" y="5292885"/>
            <a:ext cx="8065770" cy="624855"/>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634912" y="972319"/>
            <a:ext cx="8065770" cy="42400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p>
        </p:txBody>
      </p:sp>
      <p:sp>
        <p:nvSpPr>
          <p:cNvPr id="4" name="Zástupný symbol pro text 3"/>
          <p:cNvSpPr>
            <a:spLocks noGrp="1"/>
          </p:cNvSpPr>
          <p:nvPr>
            <p:ph type="body" sz="half" idx="2"/>
          </p:nvPr>
        </p:nvSpPr>
        <p:spPr>
          <a:xfrm>
            <a:off x="2634912" y="5917739"/>
            <a:ext cx="8065770" cy="88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r>
              <a:rPr lang="cs-CZ"/>
              <a:t>Selected Educational Aspects of Leisure</a:t>
            </a:r>
          </a:p>
        </p:txBody>
      </p:sp>
      <p:sp>
        <p:nvSpPr>
          <p:cNvPr id="6" name="Zástupný symbol pro zápatí 4"/>
          <p:cNvSpPr>
            <a:spLocks noGrp="1"/>
          </p:cNvSpPr>
          <p:nvPr>
            <p:ph type="ftr" sz="quarter" idx="11"/>
          </p:nvPr>
        </p:nvSpPr>
        <p:spPr/>
        <p:txBody>
          <a:bodyPr/>
          <a:lstStyle>
            <a:lvl1pPr>
              <a:defRPr/>
            </a:lvl1pPr>
          </a:lstStyle>
          <a:p>
            <a:pPr>
              <a:defRPr/>
            </a:pPr>
            <a:r>
              <a:rPr lang="en-US"/>
              <a:t>Selected Educational Aspects of Leisure</a:t>
            </a: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BE20E438-300D-426D-956D-FF05AA67C7E2}" type="slidenum">
              <a:rPr lang="cs-CZ" smtClean="0"/>
              <a:pPr>
                <a:defRPr/>
              </a:pPr>
              <a:t>‹#›</a:t>
            </a:fld>
            <a:endParaRPr lang="cs-CZ"/>
          </a:p>
        </p:txBody>
      </p:sp>
    </p:spTree>
    <p:extLst>
      <p:ext uri="{BB962C8B-B14F-4D97-AF65-F5344CB8AC3E}">
        <p14:creationId xmlns:p14="http://schemas.microsoft.com/office/powerpoint/2010/main" val="29505037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bdélník 1"/>
          <p:cNvSpPr/>
          <p:nvPr/>
        </p:nvSpPr>
        <p:spPr>
          <a:xfrm>
            <a:off x="0" y="996333"/>
            <a:ext cx="13442950" cy="65649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26" name="Zástupný symbol pro nadpis 1"/>
          <p:cNvSpPr>
            <a:spLocks noGrp="1"/>
          </p:cNvSpPr>
          <p:nvPr>
            <p:ph type="title"/>
          </p:nvPr>
        </p:nvSpPr>
        <p:spPr bwMode="auto">
          <a:xfrm>
            <a:off x="3809768" y="145125"/>
            <a:ext cx="9413751"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cs-CZ" dirty="0"/>
          </a:p>
        </p:txBody>
      </p:sp>
      <p:sp>
        <p:nvSpPr>
          <p:cNvPr id="1027" name="Zástupný symbol pro text 2"/>
          <p:cNvSpPr>
            <a:spLocks noGrp="1"/>
          </p:cNvSpPr>
          <p:nvPr>
            <p:ph type="body" idx="1"/>
          </p:nvPr>
        </p:nvSpPr>
        <p:spPr bwMode="auto">
          <a:xfrm>
            <a:off x="672548" y="1260475"/>
            <a:ext cx="12097857"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72547" y="7008814"/>
            <a:ext cx="3137221" cy="401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Clara Sans" pitchFamily="50" charset="0"/>
              </a:defRPr>
            </a:lvl1pPr>
          </a:lstStyle>
          <a:p>
            <a:pPr>
              <a:defRPr/>
            </a:pPr>
            <a:r>
              <a:rPr lang="cs-CZ"/>
              <a:t>Selected Educational Aspects of Leisure</a:t>
            </a:r>
          </a:p>
        </p:txBody>
      </p:sp>
      <p:sp>
        <p:nvSpPr>
          <p:cNvPr id="5" name="Zástupný symbol pro zápatí 4"/>
          <p:cNvSpPr>
            <a:spLocks noGrp="1"/>
          </p:cNvSpPr>
          <p:nvPr>
            <p:ph type="ftr" sz="quarter" idx="3"/>
          </p:nvPr>
        </p:nvSpPr>
        <p:spPr>
          <a:xfrm>
            <a:off x="4592078" y="7008814"/>
            <a:ext cx="4258797" cy="401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Clara Sans" pitchFamily="50" charset="0"/>
              </a:defRPr>
            </a:lvl1pPr>
          </a:lstStyle>
          <a:p>
            <a:pPr>
              <a:defRPr/>
            </a:pPr>
            <a:r>
              <a:rPr lang="en-US"/>
              <a:t>Selected Educational Aspects of Leisure</a:t>
            </a:r>
            <a:endParaRPr lang="cs-CZ"/>
          </a:p>
        </p:txBody>
      </p:sp>
      <p:sp>
        <p:nvSpPr>
          <p:cNvPr id="6" name="Zástupný symbol pro číslo snímku 5"/>
          <p:cNvSpPr>
            <a:spLocks noGrp="1"/>
          </p:cNvSpPr>
          <p:nvPr>
            <p:ph type="sldNum" sz="quarter" idx="4"/>
          </p:nvPr>
        </p:nvSpPr>
        <p:spPr>
          <a:xfrm>
            <a:off x="9633183" y="7008814"/>
            <a:ext cx="3137221" cy="401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Clara Sans" pitchFamily="50" charset="0"/>
              </a:defRPr>
            </a:lvl1pPr>
          </a:lstStyle>
          <a:p>
            <a:pPr>
              <a:defRPr/>
            </a:pPr>
            <a:fld id="{C0EA4A2D-1AC4-4A39-9436-83225DB5FE6C}" type="slidenum">
              <a:rPr lang="cs-CZ" smtClean="0"/>
              <a:pPr>
                <a:defRPr/>
              </a:pPr>
              <a:t>‹#›</a:t>
            </a:fld>
            <a:endParaRPr lang="cs-CZ"/>
          </a:p>
        </p:txBody>
      </p:sp>
      <p:pic>
        <p:nvPicPr>
          <p:cNvPr id="1031" name="Picture 2" descr="I:\Mayna\!!_práce\RadkaF\JU České Budějovice\PPT prezentace\Podklady\HlavPapir Ekonomická fakult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810" y="216823"/>
            <a:ext cx="2987263" cy="6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2337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hdr="0" ftr="0"/>
  <p:txStyles>
    <p:titleStyle>
      <a:lvl1pPr algn="r" rtl="0" eaLnBrk="1" fontAlgn="base" hangingPunct="1">
        <a:spcBef>
          <a:spcPct val="0"/>
        </a:spcBef>
        <a:spcAft>
          <a:spcPct val="0"/>
        </a:spcAft>
        <a:defRPr sz="2800" kern="1200">
          <a:solidFill>
            <a:schemeClr val="tx2"/>
          </a:solidFill>
          <a:latin typeface="Clara Sans" pitchFamily="50" charset="0"/>
          <a:ea typeface="+mj-ea"/>
          <a:cs typeface="+mj-cs"/>
        </a:defRPr>
      </a:lvl1pPr>
      <a:lvl2pPr algn="l" rtl="0" eaLnBrk="1" fontAlgn="base" hangingPunct="1">
        <a:spcBef>
          <a:spcPct val="0"/>
        </a:spcBef>
        <a:spcAft>
          <a:spcPct val="0"/>
        </a:spcAft>
        <a:defRPr sz="2400">
          <a:solidFill>
            <a:schemeClr val="tx1"/>
          </a:solidFill>
          <a:latin typeface="Clara Sans" pitchFamily="50" charset="0"/>
        </a:defRPr>
      </a:lvl2pPr>
      <a:lvl3pPr algn="l" rtl="0" eaLnBrk="1" fontAlgn="base" hangingPunct="1">
        <a:spcBef>
          <a:spcPct val="0"/>
        </a:spcBef>
        <a:spcAft>
          <a:spcPct val="0"/>
        </a:spcAft>
        <a:defRPr sz="2400">
          <a:solidFill>
            <a:schemeClr val="tx1"/>
          </a:solidFill>
          <a:latin typeface="Clara Sans" pitchFamily="50" charset="0"/>
        </a:defRPr>
      </a:lvl3pPr>
      <a:lvl4pPr algn="l" rtl="0" eaLnBrk="1" fontAlgn="base" hangingPunct="1">
        <a:spcBef>
          <a:spcPct val="0"/>
        </a:spcBef>
        <a:spcAft>
          <a:spcPct val="0"/>
        </a:spcAft>
        <a:defRPr sz="2400">
          <a:solidFill>
            <a:schemeClr val="tx1"/>
          </a:solidFill>
          <a:latin typeface="Clara Sans" pitchFamily="50" charset="0"/>
        </a:defRPr>
      </a:lvl4pPr>
      <a:lvl5pPr algn="l" rtl="0" eaLnBrk="1" fontAlgn="base" hangingPunct="1">
        <a:spcBef>
          <a:spcPct val="0"/>
        </a:spcBef>
        <a:spcAft>
          <a:spcPct val="0"/>
        </a:spcAft>
        <a:defRPr sz="2400">
          <a:solidFill>
            <a:schemeClr val="tx1"/>
          </a:solidFill>
          <a:latin typeface="Clara Sans" pitchFamily="50"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Clara Sans" pitchFamily="50" charset="0"/>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Clara Sans" pitchFamily="50" charset="0"/>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Clara Sans" pitchFamily="50" charset="0"/>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Clara Sans" pitchFamily="50" charset="0"/>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Clara Sans"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dirty="0"/>
              <a:t>Selected</a:t>
            </a:r>
            <a:r>
              <a:rPr lang="cs-CZ" dirty="0"/>
              <a:t> </a:t>
            </a:r>
            <a:r>
              <a:rPr lang="en-US" dirty="0"/>
              <a:t>Educational Aspects of Leisure</a:t>
            </a:r>
            <a:endParaRPr lang="cs-CZ" dirty="0"/>
          </a:p>
        </p:txBody>
      </p:sp>
      <p:sp>
        <p:nvSpPr>
          <p:cNvPr id="3" name="Podnadpis 2"/>
          <p:cNvSpPr>
            <a:spLocks noGrp="1"/>
          </p:cNvSpPr>
          <p:nvPr>
            <p:ph type="subTitle" idx="1"/>
          </p:nvPr>
        </p:nvSpPr>
        <p:spPr/>
        <p:txBody>
          <a:bodyPr/>
          <a:lstStyle/>
          <a:p>
            <a:pPr algn="r"/>
            <a:r>
              <a:rPr lang="cs-CZ" dirty="0"/>
              <a:t>Zuzana Svobodová</a:t>
            </a:r>
          </a:p>
        </p:txBody>
      </p:sp>
    </p:spTree>
    <p:extLst>
      <p:ext uri="{BB962C8B-B14F-4D97-AF65-F5344CB8AC3E}">
        <p14:creationId xmlns:p14="http://schemas.microsoft.com/office/powerpoint/2010/main" val="35272150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cs-CZ"/>
              <a:t>Activity and passivity</a:t>
            </a:r>
            <a:endParaRPr lang="cs-CZ"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a:xfrm>
            <a:off x="672548" y="1187532"/>
            <a:ext cx="12097857" cy="5821282"/>
          </a:xfrm>
        </p:spPr>
        <p:txBody>
          <a:bodyPr/>
          <a:lstStyle/>
          <a:p>
            <a:r>
              <a:rPr lang="en-GB"/>
              <a:t>participation (active or passive)</a:t>
            </a:r>
          </a:p>
          <a:p>
            <a:pPr marL="0" indent="0">
              <a:buNone/>
            </a:pPr>
            <a:endParaRPr lang="en-GB"/>
          </a:p>
          <a:p>
            <a:pPr marL="0" indent="0">
              <a:buNone/>
            </a:pPr>
            <a:endParaRPr lang="en-GB"/>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10</a:t>
            </a:fld>
            <a:endParaRPr lang="cs-CZ"/>
          </a:p>
        </p:txBody>
      </p:sp>
      <p:pic>
        <p:nvPicPr>
          <p:cNvPr id="6" name="Obrázek 5">
            <a:extLst>
              <a:ext uri="{FF2B5EF4-FFF2-40B4-BE49-F238E27FC236}">
                <a16:creationId xmlns:a16="http://schemas.microsoft.com/office/drawing/2014/main" id="{75D59141-E734-45FE-B63B-597AB85CDC90}"/>
              </a:ext>
            </a:extLst>
          </p:cNvPr>
          <p:cNvPicPr>
            <a:picLocks noChangeAspect="1"/>
          </p:cNvPicPr>
          <p:nvPr/>
        </p:nvPicPr>
        <p:blipFill>
          <a:blip r:embed="rId2"/>
          <a:stretch>
            <a:fillRect/>
          </a:stretch>
        </p:blipFill>
        <p:spPr>
          <a:xfrm>
            <a:off x="3148828" y="1584102"/>
            <a:ext cx="7145294" cy="2508027"/>
          </a:xfrm>
          <a:prstGeom prst="rect">
            <a:avLst/>
          </a:prstGeom>
        </p:spPr>
      </p:pic>
      <p:graphicFrame>
        <p:nvGraphicFramePr>
          <p:cNvPr id="8" name="Tabulka 8">
            <a:extLst>
              <a:ext uri="{FF2B5EF4-FFF2-40B4-BE49-F238E27FC236}">
                <a16:creationId xmlns:a16="http://schemas.microsoft.com/office/drawing/2014/main" id="{393BA808-6311-41E9-B581-421BCD92E237}"/>
              </a:ext>
            </a:extLst>
          </p:cNvPr>
          <p:cNvGraphicFramePr>
            <a:graphicFrameLocks noGrp="1"/>
          </p:cNvGraphicFramePr>
          <p:nvPr>
            <p:extLst>
              <p:ext uri="{D42A27DB-BD31-4B8C-83A1-F6EECF244321}">
                <p14:modId xmlns:p14="http://schemas.microsoft.com/office/powerpoint/2010/main" val="2182591834"/>
              </p:ext>
            </p:extLst>
          </p:nvPr>
        </p:nvGraphicFramePr>
        <p:xfrm>
          <a:off x="3148826" y="3806973"/>
          <a:ext cx="7145296" cy="3108960"/>
        </p:xfrm>
        <a:graphic>
          <a:graphicData uri="http://schemas.openxmlformats.org/drawingml/2006/table">
            <a:tbl>
              <a:tblPr firstRow="1" bandRow="1">
                <a:tableStyleId>{5C22544A-7EE6-4342-B048-85BDC9FD1C3A}</a:tableStyleId>
              </a:tblPr>
              <a:tblGrid>
                <a:gridCol w="3572648">
                  <a:extLst>
                    <a:ext uri="{9D8B030D-6E8A-4147-A177-3AD203B41FA5}">
                      <a16:colId xmlns:a16="http://schemas.microsoft.com/office/drawing/2014/main" val="1255409321"/>
                    </a:ext>
                  </a:extLst>
                </a:gridCol>
                <a:gridCol w="3572648">
                  <a:extLst>
                    <a:ext uri="{9D8B030D-6E8A-4147-A177-3AD203B41FA5}">
                      <a16:colId xmlns:a16="http://schemas.microsoft.com/office/drawing/2014/main" val="3715786105"/>
                    </a:ext>
                  </a:extLst>
                </a:gridCol>
              </a:tblGrid>
              <a:tr h="370840">
                <a:tc>
                  <a:txBody>
                    <a:bodyPr/>
                    <a:lstStyle/>
                    <a:p>
                      <a:pPr marL="0" indent="0" algn="r">
                        <a:buNone/>
                      </a:pPr>
                      <a:r>
                        <a:rPr lang="en-GB" b="1"/>
                        <a:t>DIANOIA</a:t>
                      </a:r>
                      <a:endParaRPr lang="cs-CZ" b="1"/>
                    </a:p>
                    <a:p>
                      <a:pPr marL="0" indent="0" algn="r">
                        <a:buNone/>
                      </a:pPr>
                      <a:r>
                        <a:rPr lang="cs-CZ" i="1"/>
                        <a:t>ratio</a:t>
                      </a:r>
                    </a:p>
                    <a:p>
                      <a:pPr marL="0" indent="0" algn="r">
                        <a:buNone/>
                      </a:pPr>
                      <a:r>
                        <a:rPr lang="cs-CZ"/>
                        <a:t>thought</a:t>
                      </a:r>
                    </a:p>
                    <a:p>
                      <a:pPr marL="0" indent="0" algn="r">
                        <a:buNone/>
                      </a:pPr>
                      <a:r>
                        <a:rPr lang="cs-CZ"/>
                        <a:t>manyness</a:t>
                      </a:r>
                    </a:p>
                    <a:p>
                      <a:pPr marL="0" indent="0" algn="r">
                        <a:buNone/>
                      </a:pPr>
                      <a:r>
                        <a:rPr lang="cs-CZ"/>
                        <a:t>manipulation</a:t>
                      </a:r>
                    </a:p>
                    <a:p>
                      <a:pPr marL="0" indent="0" algn="r">
                        <a:buNone/>
                      </a:pPr>
                      <a:r>
                        <a:rPr lang="cs-CZ"/>
                        <a:t>knowledge</a:t>
                      </a:r>
                    </a:p>
                    <a:p>
                      <a:pPr marL="0" indent="0" algn="r">
                        <a:buNone/>
                      </a:pPr>
                      <a:r>
                        <a:rPr lang="cs-CZ" cap="small"/>
                        <a:t>ascholia</a:t>
                      </a:r>
                      <a:r>
                        <a:rPr lang="cs-CZ"/>
                        <a:t>, work</a:t>
                      </a:r>
                    </a:p>
                    <a:p>
                      <a:pPr marL="0" indent="0" algn="r">
                        <a:buNone/>
                      </a:pPr>
                      <a:r>
                        <a:rPr lang="cs-CZ" cap="small"/>
                        <a:t>fronesis</a:t>
                      </a:r>
                      <a:r>
                        <a:rPr lang="cs-CZ"/>
                        <a:t>, practical wisdom</a:t>
                      </a:r>
                    </a:p>
                    <a:p>
                      <a:pPr marL="0" indent="0" algn="r">
                        <a:buNone/>
                      </a:pPr>
                      <a:r>
                        <a:rPr lang="cs-CZ"/>
                        <a:t>mastercraft</a:t>
                      </a:r>
                    </a:p>
                    <a:p>
                      <a:pPr marL="0" indent="0" algn="r">
                        <a:buNone/>
                      </a:pPr>
                      <a:r>
                        <a:rPr lang="cs-CZ" cap="small"/>
                        <a:t>polis</a:t>
                      </a:r>
                    </a:p>
                    <a:p>
                      <a:endParaRPr lang="en-GB"/>
                    </a:p>
                  </a:txBody>
                  <a:tcPr/>
                </a:tc>
                <a:tc>
                  <a:txBody>
                    <a:bodyPr/>
                    <a:lstStyle/>
                    <a:p>
                      <a:r>
                        <a:rPr lang="en-GB"/>
                        <a:t>NOESIS</a:t>
                      </a:r>
                      <a:endParaRPr lang="cs-CZ"/>
                    </a:p>
                    <a:p>
                      <a:r>
                        <a:rPr lang="cs-CZ"/>
                        <a:t> </a:t>
                      </a:r>
                      <a:r>
                        <a:rPr lang="cs-CZ" i="1"/>
                        <a:t>intellectus</a:t>
                      </a:r>
                    </a:p>
                    <a:p>
                      <a:r>
                        <a:rPr lang="cs-CZ"/>
                        <a:t> intellection</a:t>
                      </a:r>
                    </a:p>
                    <a:p>
                      <a:r>
                        <a:rPr lang="cs-CZ"/>
                        <a:t> oneness</a:t>
                      </a:r>
                    </a:p>
                    <a:p>
                      <a:r>
                        <a:rPr lang="cs-CZ"/>
                        <a:t> </a:t>
                      </a:r>
                      <a:r>
                        <a:rPr lang="cs-CZ">
                          <a:solidFill>
                            <a:srgbClr val="FFFF66"/>
                          </a:solidFill>
                        </a:rPr>
                        <a:t>participation</a:t>
                      </a:r>
                    </a:p>
                    <a:p>
                      <a:r>
                        <a:rPr lang="cs-CZ"/>
                        <a:t> </a:t>
                      </a:r>
                      <a:r>
                        <a:rPr lang="cs-CZ" cap="small"/>
                        <a:t>theoria</a:t>
                      </a:r>
                      <a:r>
                        <a:rPr lang="cs-CZ"/>
                        <a:t>, theory</a:t>
                      </a:r>
                    </a:p>
                    <a:p>
                      <a:r>
                        <a:rPr lang="cs-CZ" cap="small"/>
                        <a:t> schole</a:t>
                      </a:r>
                      <a:r>
                        <a:rPr lang="cs-CZ"/>
                        <a:t>, leisure</a:t>
                      </a:r>
                    </a:p>
                    <a:p>
                      <a:r>
                        <a:rPr lang="cs-CZ" cap="small"/>
                        <a:t> sophia</a:t>
                      </a:r>
                      <a:r>
                        <a:rPr lang="cs-CZ"/>
                        <a:t>, theoretical wisdom</a:t>
                      </a:r>
                    </a:p>
                    <a:p>
                      <a:r>
                        <a:rPr lang="cs-CZ"/>
                        <a:t> gazing</a:t>
                      </a:r>
                    </a:p>
                    <a:p>
                      <a:r>
                        <a:rPr lang="cs-CZ" cap="small"/>
                        <a:t> cosmos</a:t>
                      </a:r>
                    </a:p>
                    <a:p>
                      <a:endParaRPr lang="en-GB"/>
                    </a:p>
                  </a:txBody>
                  <a:tcPr/>
                </a:tc>
                <a:extLst>
                  <a:ext uri="{0D108BD9-81ED-4DB2-BD59-A6C34878D82A}">
                    <a16:rowId xmlns:a16="http://schemas.microsoft.com/office/drawing/2014/main" val="174132060"/>
                  </a:ext>
                </a:extLst>
              </a:tr>
            </a:tbl>
          </a:graphicData>
        </a:graphic>
      </p:graphicFrame>
      <p:sp>
        <p:nvSpPr>
          <p:cNvPr id="9" name="Šipka: dolů 8">
            <a:extLst>
              <a:ext uri="{FF2B5EF4-FFF2-40B4-BE49-F238E27FC236}">
                <a16:creationId xmlns:a16="http://schemas.microsoft.com/office/drawing/2014/main" id="{4B4F6FA8-2544-467B-B94A-412777D1AEFF}"/>
              </a:ext>
            </a:extLst>
          </p:cNvPr>
          <p:cNvSpPr/>
          <p:nvPr/>
        </p:nvSpPr>
        <p:spPr>
          <a:xfrm rot="4160620">
            <a:off x="8837882" y="3371503"/>
            <a:ext cx="933851" cy="25329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16045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cs-CZ"/>
              <a:t>Activity</a:t>
            </a:r>
            <a:endParaRPr lang="cs-CZ"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a:xfrm>
            <a:off x="672548" y="1187532"/>
            <a:ext cx="12097857" cy="5821282"/>
          </a:xfrm>
        </p:spPr>
        <p:txBody>
          <a:bodyPr/>
          <a:lstStyle/>
          <a:p>
            <a:pPr marL="0" indent="0">
              <a:buNone/>
            </a:pPr>
            <a:r>
              <a:rPr lang="en-GB"/>
              <a:t>participation (active or passive?)</a:t>
            </a:r>
          </a:p>
          <a:p>
            <a:pPr marL="0" indent="0">
              <a:buNone/>
            </a:pPr>
            <a:r>
              <a:rPr lang="en-GB"/>
              <a:t>Kant wrote about Plato, as about the "Father of all raving enthusiasm in Philosophy," while "Aristotle's philosophy is truly work.“ (</a:t>
            </a:r>
            <a:r>
              <a:rPr lang="cs-CZ"/>
              <a:t>theoretical wisdom</a:t>
            </a:r>
            <a:r>
              <a:rPr lang="en-GB"/>
              <a:t> vs </a:t>
            </a:r>
            <a:r>
              <a:rPr lang="cs-CZ"/>
              <a:t>practical wisdom</a:t>
            </a:r>
            <a:r>
              <a:rPr lang="en-GB"/>
              <a:t>) “In Kant's view, then, human knowing consists essentially in the act of investigating, articulating, joining, comparing, distinguishing, abstracting, deducing, proving – all of which are so many types and methods of active mental effort. According to Kant, knowing (</a:t>
            </a:r>
            <a:r>
              <a:rPr lang="en-GB" i="1"/>
              <a:t>intellectual</a:t>
            </a:r>
            <a:r>
              <a:rPr lang="en-GB"/>
              <a:t> knowing, that is, by the human being) is </a:t>
            </a:r>
            <a:r>
              <a:rPr lang="en-GB" i="1"/>
              <a:t>activity</a:t>
            </a:r>
            <a:r>
              <a:rPr lang="en-GB"/>
              <a:t>, and nothing but activity.”</a:t>
            </a:r>
          </a:p>
          <a:p>
            <a:pPr marL="0" indent="0" algn="r">
              <a:buNone/>
            </a:pPr>
            <a:r>
              <a:rPr lang="en-GB"/>
              <a:t>Pieper, Josef. </a:t>
            </a:r>
            <a:r>
              <a:rPr lang="en-GB" i="1"/>
              <a:t>Leisure, the Basis of Culture. </a:t>
            </a:r>
            <a:r>
              <a:rPr lang="en-GB"/>
              <a:t>St. Augustine's Press, Inc., 1998,  p. 31.</a:t>
            </a:r>
          </a:p>
          <a:p>
            <a:pPr marL="0" indent="0">
              <a:buNone/>
            </a:pPr>
            <a:endParaRPr lang="en-GB"/>
          </a:p>
          <a:p>
            <a:pPr marL="0" indent="0">
              <a:buNone/>
            </a:pPr>
            <a:endParaRPr lang="en-GB"/>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11</a:t>
            </a:fld>
            <a:endParaRPr lang="cs-CZ"/>
          </a:p>
        </p:txBody>
      </p:sp>
    </p:spTree>
    <p:extLst>
      <p:ext uri="{BB962C8B-B14F-4D97-AF65-F5344CB8AC3E}">
        <p14:creationId xmlns:p14="http://schemas.microsoft.com/office/powerpoint/2010/main" val="378702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cs-CZ"/>
              <a:t>Passivity</a:t>
            </a:r>
            <a:endParaRPr lang="cs-CZ"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a:xfrm>
            <a:off x="672548" y="1187532"/>
            <a:ext cx="12097857" cy="5821282"/>
          </a:xfrm>
        </p:spPr>
        <p:txBody>
          <a:bodyPr/>
          <a:lstStyle/>
          <a:p>
            <a:pPr marL="0" indent="0">
              <a:buNone/>
            </a:pPr>
            <a:r>
              <a:rPr lang="en-GB"/>
              <a:t>participation (active or passive?)</a:t>
            </a:r>
          </a:p>
          <a:p>
            <a:pPr marL="0" indent="0">
              <a:buNone/>
            </a:pPr>
            <a:r>
              <a:rPr lang="en-GB" sz="2800"/>
              <a:t>Imagination, gazing</a:t>
            </a:r>
            <a:r>
              <a:rPr lang="cs-CZ" sz="2800"/>
              <a:t>, receiving</a:t>
            </a:r>
            <a:r>
              <a:rPr lang="en-GB" sz="2800"/>
              <a:t>: “What happens when our eye sees a rose? What do we do when that happens? Our mind does something, to be sure, in the mere fact of taking in the object, grasping its color, its shape, and so on. We have to be awake and active. But all the same, it is a “relaxed“ looking, so long as we are merely looking at it and not observing or studying it, counting or measuring its various features. Such observation would not be a "relaxed" action: it would be what Ernst J</a:t>
            </a:r>
            <a:r>
              <a:rPr lang="cs-CZ" sz="2800"/>
              <a:t>ü</a:t>
            </a:r>
            <a:r>
              <a:rPr lang="en-GB" sz="2800"/>
              <a:t>nger</a:t>
            </a:r>
            <a:r>
              <a:rPr lang="cs-CZ" sz="2800"/>
              <a:t> </a:t>
            </a:r>
            <a:r>
              <a:rPr lang="en-GB" sz="2800"/>
              <a:t>termed an "act of aggression." But simply looking at something,</a:t>
            </a:r>
            <a:r>
              <a:rPr lang="cs-CZ" sz="2800"/>
              <a:t> </a:t>
            </a:r>
            <a:r>
              <a:rPr lang="en-GB" sz="2800"/>
              <a:t>gazing at it, "taking it in," is merely to open our eyes to receive the</a:t>
            </a:r>
            <a:r>
              <a:rPr lang="cs-CZ" sz="2800"/>
              <a:t> </a:t>
            </a:r>
            <a:r>
              <a:rPr lang="en-GB" sz="2800"/>
              <a:t>things that present themselves to us, that come to us without any</a:t>
            </a:r>
            <a:r>
              <a:rPr lang="cs-CZ" sz="2800"/>
              <a:t> </a:t>
            </a:r>
            <a:r>
              <a:rPr lang="en-GB" sz="2800"/>
              <a:t>need for "e</a:t>
            </a:r>
            <a:r>
              <a:rPr lang="cs-CZ" sz="2800"/>
              <a:t>ff</a:t>
            </a:r>
            <a:r>
              <a:rPr lang="en-GB" sz="2800"/>
              <a:t>ort" on our part to "possess" them.”</a:t>
            </a:r>
          </a:p>
          <a:p>
            <a:pPr marL="0" indent="0" algn="r">
              <a:buNone/>
            </a:pPr>
            <a:r>
              <a:rPr lang="en-GB" sz="2600"/>
              <a:t>Pieper, Josef. </a:t>
            </a:r>
            <a:r>
              <a:rPr lang="en-GB" sz="2600" i="1"/>
              <a:t>Leisure, the Basis of Culture. </a:t>
            </a:r>
            <a:r>
              <a:rPr lang="en-GB" sz="2600"/>
              <a:t>St. Augustine's Press, Inc., 1998,  p. 3</a:t>
            </a:r>
            <a:r>
              <a:rPr lang="cs-CZ" sz="2600"/>
              <a:t>0</a:t>
            </a:r>
            <a:r>
              <a:rPr lang="en-GB" sz="2600"/>
              <a:t>.</a:t>
            </a:r>
          </a:p>
          <a:p>
            <a:pPr marL="0" indent="0">
              <a:buNone/>
            </a:pPr>
            <a:endParaRPr lang="en-GB"/>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12</a:t>
            </a:fld>
            <a:endParaRPr lang="cs-CZ"/>
          </a:p>
        </p:txBody>
      </p:sp>
    </p:spTree>
    <p:extLst>
      <p:ext uri="{BB962C8B-B14F-4D97-AF65-F5344CB8AC3E}">
        <p14:creationId xmlns:p14="http://schemas.microsoft.com/office/powerpoint/2010/main" val="30092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cs-CZ"/>
              <a:t>Reception</a:t>
            </a:r>
            <a:endParaRPr lang="cs-CZ"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a:xfrm>
            <a:off x="672548" y="1187532"/>
            <a:ext cx="12097857" cy="5821282"/>
          </a:xfrm>
        </p:spPr>
        <p:txBody>
          <a:bodyPr/>
          <a:lstStyle/>
          <a:p>
            <a:pPr marL="0" indent="0">
              <a:buNone/>
            </a:pPr>
            <a:r>
              <a:rPr lang="en-GB"/>
              <a:t>participation (active or passive?)</a:t>
            </a:r>
          </a:p>
          <a:p>
            <a:pPr marL="0" indent="0">
              <a:buNone/>
            </a:pPr>
            <a:r>
              <a:rPr lang="en-GB" sz="2800"/>
              <a:t>Imagination, gazing</a:t>
            </a:r>
            <a:r>
              <a:rPr lang="cs-CZ" sz="2800"/>
              <a:t>, </a:t>
            </a:r>
            <a:r>
              <a:rPr lang="cs-CZ" sz="2800" b="1"/>
              <a:t>receiving</a:t>
            </a:r>
            <a:endParaRPr lang="en-GB" b="1"/>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13</a:t>
            </a:fld>
            <a:endParaRPr lang="cs-CZ"/>
          </a:p>
        </p:txBody>
      </p:sp>
      <p:pic>
        <p:nvPicPr>
          <p:cNvPr id="6" name="Obrázek 5">
            <a:extLst>
              <a:ext uri="{FF2B5EF4-FFF2-40B4-BE49-F238E27FC236}">
                <a16:creationId xmlns:a16="http://schemas.microsoft.com/office/drawing/2014/main" id="{B63A7E51-4868-42B4-95E8-925F3A4346AE}"/>
              </a:ext>
            </a:extLst>
          </p:cNvPr>
          <p:cNvPicPr>
            <a:picLocks noChangeAspect="1"/>
          </p:cNvPicPr>
          <p:nvPr/>
        </p:nvPicPr>
        <p:blipFill>
          <a:blip r:embed="rId2"/>
          <a:stretch>
            <a:fillRect/>
          </a:stretch>
        </p:blipFill>
        <p:spPr>
          <a:xfrm>
            <a:off x="6894673" y="992221"/>
            <a:ext cx="5560828" cy="6118288"/>
          </a:xfrm>
          <a:prstGeom prst="rect">
            <a:avLst/>
          </a:prstGeom>
        </p:spPr>
      </p:pic>
      <p:sp>
        <p:nvSpPr>
          <p:cNvPr id="7" name="TextovéPole 6">
            <a:extLst>
              <a:ext uri="{FF2B5EF4-FFF2-40B4-BE49-F238E27FC236}">
                <a16:creationId xmlns:a16="http://schemas.microsoft.com/office/drawing/2014/main" id="{6F4F785A-48AB-483E-82BF-EAF8757BE212}"/>
              </a:ext>
            </a:extLst>
          </p:cNvPr>
          <p:cNvSpPr txBox="1"/>
          <p:nvPr/>
        </p:nvSpPr>
        <p:spPr>
          <a:xfrm>
            <a:off x="1235413" y="5340485"/>
            <a:ext cx="5340485" cy="1200329"/>
          </a:xfrm>
          <a:prstGeom prst="rect">
            <a:avLst/>
          </a:prstGeom>
          <a:noFill/>
        </p:spPr>
        <p:txBody>
          <a:bodyPr wrap="square" rtlCol="0">
            <a:spAutoFit/>
          </a:bodyPr>
          <a:lstStyle/>
          <a:p>
            <a:r>
              <a:rPr lang="cs-CZ" sz="2400"/>
              <a:t>The </a:t>
            </a:r>
            <a:r>
              <a:rPr lang="cs-CZ" sz="2400" b="1"/>
              <a:t>Code of Hammurabi</a:t>
            </a:r>
            <a:r>
              <a:rPr lang="cs-CZ" sz="2400"/>
              <a:t>, 1754 BC, Hammurabi standing in front of </a:t>
            </a:r>
            <a:r>
              <a:rPr lang="en-US" sz="2400" b="1"/>
              <a:t>the sun god Shamash, god of justice</a:t>
            </a:r>
            <a:endParaRPr lang="cs-CZ" sz="2400" b="1"/>
          </a:p>
        </p:txBody>
      </p:sp>
    </p:spTree>
    <p:extLst>
      <p:ext uri="{BB962C8B-B14F-4D97-AF65-F5344CB8AC3E}">
        <p14:creationId xmlns:p14="http://schemas.microsoft.com/office/powerpoint/2010/main" val="1205702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 Wonder and awe – also by Immanuel Kant</a:t>
            </a:r>
            <a:endParaRPr lang="cs-CZ" dirty="0"/>
          </a:p>
        </p:txBody>
      </p:sp>
      <p:sp>
        <p:nvSpPr>
          <p:cNvPr id="3" name="Zástupný symbol pro obsah 2"/>
          <p:cNvSpPr>
            <a:spLocks noGrp="1"/>
          </p:cNvSpPr>
          <p:nvPr>
            <p:ph idx="1"/>
          </p:nvPr>
        </p:nvSpPr>
        <p:spPr>
          <a:xfrm>
            <a:off x="290713" y="1843384"/>
            <a:ext cx="7517694" cy="3874492"/>
          </a:xfrm>
        </p:spPr>
        <p:txBody>
          <a:bodyPr>
            <a:normAutofit fontScale="92500" lnSpcReduction="10000"/>
          </a:bodyPr>
          <a:lstStyle/>
          <a:p>
            <a:pPr marL="0" indent="0">
              <a:spcBef>
                <a:spcPts val="0"/>
              </a:spcBef>
              <a:buNone/>
            </a:pPr>
            <a:r>
              <a:rPr lang="en-US" i="1" dirty="0"/>
              <a:t>Two things</a:t>
            </a:r>
            <a:endParaRPr lang="cs-CZ" i="1" dirty="0"/>
          </a:p>
          <a:p>
            <a:pPr marL="0" indent="0">
              <a:spcBef>
                <a:spcPts val="0"/>
              </a:spcBef>
              <a:buNone/>
            </a:pPr>
            <a:r>
              <a:rPr lang="en-US" i="1" dirty="0"/>
              <a:t>fill </a:t>
            </a:r>
            <a:r>
              <a:rPr lang="en-US" i="1"/>
              <a:t>the mind</a:t>
            </a:r>
            <a:r>
              <a:rPr lang="cs-CZ" i="1"/>
              <a:t> </a:t>
            </a:r>
            <a:r>
              <a:rPr lang="cs-CZ"/>
              <a:t>(das Gemüt)</a:t>
            </a:r>
            <a:endParaRPr lang="cs-CZ" dirty="0"/>
          </a:p>
          <a:p>
            <a:pPr marL="0" indent="0">
              <a:spcBef>
                <a:spcPts val="0"/>
              </a:spcBef>
              <a:buNone/>
            </a:pPr>
            <a:r>
              <a:rPr lang="en-US" i="1" dirty="0"/>
              <a:t>with </a:t>
            </a:r>
            <a:r>
              <a:rPr lang="en-US" b="1" i="1"/>
              <a:t>ever-increasing </a:t>
            </a:r>
            <a:r>
              <a:rPr lang="cs-CZ"/>
              <a:t>(immer neuer und zunehmender)</a:t>
            </a:r>
            <a:r>
              <a:rPr lang="cs-CZ" b="1" i="1"/>
              <a:t> </a:t>
            </a:r>
            <a:r>
              <a:rPr lang="en-US" b="1" i="1"/>
              <a:t>wonder </a:t>
            </a:r>
            <a:r>
              <a:rPr lang="en-US" b="1" i="1" dirty="0"/>
              <a:t>and awe</a:t>
            </a:r>
            <a:r>
              <a:rPr lang="en-US" i="1" dirty="0"/>
              <a:t>, the </a:t>
            </a:r>
            <a:r>
              <a:rPr lang="en-US" b="1" i="1" dirty="0"/>
              <a:t>more often </a:t>
            </a:r>
            <a:r>
              <a:rPr lang="en-US" i="1" dirty="0"/>
              <a:t>and the </a:t>
            </a:r>
            <a:r>
              <a:rPr lang="en-US" b="1" i="1" dirty="0"/>
              <a:t>more intensely </a:t>
            </a:r>
            <a:r>
              <a:rPr lang="en-US" i="1" dirty="0"/>
              <a:t>the </a:t>
            </a:r>
            <a:r>
              <a:rPr lang="en-US" i="1"/>
              <a:t>mind of thought</a:t>
            </a:r>
            <a:r>
              <a:rPr lang="cs-CZ" i="1"/>
              <a:t> </a:t>
            </a:r>
            <a:r>
              <a:rPr lang="cs-CZ"/>
              <a:t>(das Nachdenken) </a:t>
            </a:r>
            <a:r>
              <a:rPr lang="en-US" i="1"/>
              <a:t>is </a:t>
            </a:r>
            <a:r>
              <a:rPr lang="en-US" i="1" dirty="0"/>
              <a:t>drawn to them:</a:t>
            </a:r>
            <a:endParaRPr lang="cs-CZ" i="1" dirty="0"/>
          </a:p>
          <a:p>
            <a:pPr marL="0" indent="0">
              <a:spcBef>
                <a:spcPts val="0"/>
              </a:spcBef>
              <a:buNone/>
            </a:pPr>
            <a:r>
              <a:rPr lang="en-US" i="1" dirty="0"/>
              <a:t>the </a:t>
            </a:r>
            <a:r>
              <a:rPr lang="en-US" b="1" i="1" dirty="0"/>
              <a:t>starry heavens above</a:t>
            </a:r>
            <a:r>
              <a:rPr lang="en-US" i="1" dirty="0"/>
              <a:t> me</a:t>
            </a:r>
            <a:endParaRPr lang="cs-CZ" i="1" dirty="0"/>
          </a:p>
          <a:p>
            <a:pPr marL="0" indent="0">
              <a:spcBef>
                <a:spcPts val="0"/>
              </a:spcBef>
              <a:buNone/>
            </a:pPr>
            <a:r>
              <a:rPr lang="en-US" i="1" dirty="0"/>
              <a:t>and the </a:t>
            </a:r>
            <a:r>
              <a:rPr lang="en-US" b="1" i="1" dirty="0"/>
              <a:t>moral law within me</a:t>
            </a:r>
            <a:r>
              <a:rPr lang="en-US" i="1" dirty="0"/>
              <a:t>.</a:t>
            </a:r>
            <a:endParaRPr lang="cs-CZ" i="1" dirty="0"/>
          </a:p>
        </p:txBody>
      </p:sp>
      <p:pic>
        <p:nvPicPr>
          <p:cNvPr id="4" name="Picture 5" descr="Obrázek “http://upload.wikimedia.org/wikipedia/commons/3/3c/Kant%27s_tombstone_Kaliningrad.jpeg” nelze zobrazit, protože obsahuje chyby."/>
          <p:cNvPicPr>
            <a:picLocks noChangeAspect="1" noChangeArrowheads="1"/>
          </p:cNvPicPr>
          <p:nvPr/>
        </p:nvPicPr>
        <p:blipFill rotWithShape="1">
          <a:blip r:embed="rId2" cstate="print"/>
          <a:srcRect l="10756" t="2754" r="6715" b="8009"/>
          <a:stretch/>
        </p:blipFill>
        <p:spPr bwMode="auto">
          <a:xfrm>
            <a:off x="7808408" y="976026"/>
            <a:ext cx="4049610" cy="6585235"/>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fld id="{DAA36C92-030B-4304-B64C-BA767D91DBEC}" type="slidenum">
              <a:rPr lang="cs-CZ" smtClean="0"/>
              <a:pPr/>
              <a:t>14</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69FFB-F0A1-48D4-974B-82A5DEDE742D}"/>
              </a:ext>
            </a:extLst>
          </p:cNvPr>
          <p:cNvSpPr>
            <a:spLocks noGrp="1"/>
          </p:cNvSpPr>
          <p:nvPr>
            <p:ph type="title"/>
          </p:nvPr>
        </p:nvSpPr>
        <p:spPr/>
        <p:txBody>
          <a:bodyPr/>
          <a:lstStyle/>
          <a:p>
            <a:r>
              <a:rPr lang="en-US"/>
              <a:t>Man as a free being, person</a:t>
            </a:r>
          </a:p>
        </p:txBody>
      </p:sp>
      <p:sp>
        <p:nvSpPr>
          <p:cNvPr id="3" name="Zástupný obsah 2">
            <a:extLst>
              <a:ext uri="{FF2B5EF4-FFF2-40B4-BE49-F238E27FC236}">
                <a16:creationId xmlns:a16="http://schemas.microsoft.com/office/drawing/2014/main" id="{B3302926-215D-4B6B-93ED-C5A3AC86BAD0}"/>
              </a:ext>
            </a:extLst>
          </p:cNvPr>
          <p:cNvSpPr>
            <a:spLocks noGrp="1"/>
          </p:cNvSpPr>
          <p:nvPr>
            <p:ph idx="1"/>
          </p:nvPr>
        </p:nvSpPr>
        <p:spPr/>
        <p:txBody>
          <a:bodyPr/>
          <a:lstStyle/>
          <a:p>
            <a:pPr marL="0" indent="0">
              <a:buNone/>
            </a:pPr>
            <a:r>
              <a:rPr lang="en-GB" sz="1800" b="1"/>
              <a:t>Universal Declaration of Human Rights</a:t>
            </a:r>
          </a:p>
          <a:p>
            <a:pPr marL="0" indent="0">
              <a:buNone/>
            </a:pPr>
            <a:r>
              <a:rPr lang="en-GB" sz="1800"/>
              <a:t>“Article 1</a:t>
            </a:r>
          </a:p>
          <a:p>
            <a:pPr marL="0" indent="0">
              <a:buNone/>
            </a:pPr>
            <a:r>
              <a:rPr lang="en-GB" sz="1800"/>
              <a:t>All human beings are born </a:t>
            </a:r>
            <a:r>
              <a:rPr lang="en-GB" sz="1800" b="1"/>
              <a:t>free</a:t>
            </a:r>
            <a:r>
              <a:rPr lang="en-GB" sz="1800"/>
              <a:t> and equal in dignity and rights. They are endowed with reason and conscience and should act towards one another in a spirit of brotherhood.</a:t>
            </a:r>
          </a:p>
          <a:p>
            <a:pPr marL="0" indent="0">
              <a:buNone/>
            </a:pPr>
            <a:r>
              <a:rPr lang="en-GB" sz="1800"/>
              <a:t>Article 2</a:t>
            </a:r>
          </a:p>
          <a:p>
            <a:pPr marL="0" indent="0">
              <a:buNone/>
            </a:pPr>
            <a:r>
              <a:rPr lang="en-GB" sz="1800"/>
              <a:t>Everyone is entitled to all the rights and freedoms set forth in this Declaration, without distinction of any kind, such as race, colour, sex, language, religion, political or other opinion, national or social origin, property, birth or other status.</a:t>
            </a:r>
          </a:p>
          <a:p>
            <a:pPr marL="0" indent="0">
              <a:buNone/>
            </a:pPr>
            <a:r>
              <a:rPr lang="en-GB" sz="1800"/>
              <a:t>Furthermore, no distinction shall be made on the basis of the political, jurisdictional or international status of the country or territory to which a </a:t>
            </a:r>
            <a:r>
              <a:rPr lang="en-GB" sz="1800" b="1"/>
              <a:t>person</a:t>
            </a:r>
            <a:r>
              <a:rPr lang="en-GB" sz="1800"/>
              <a:t> belongs, whether it be independent, trust, non-self-governing or under any other limitation of sovereignty.</a:t>
            </a:r>
          </a:p>
          <a:p>
            <a:pPr marL="0" indent="0">
              <a:buNone/>
            </a:pPr>
            <a:r>
              <a:rPr lang="en-GB" sz="1800"/>
              <a:t>Article 3</a:t>
            </a:r>
          </a:p>
          <a:p>
            <a:pPr marL="0" indent="0">
              <a:buNone/>
            </a:pPr>
            <a:r>
              <a:rPr lang="en-GB" sz="1800"/>
              <a:t>Everyone has the right to </a:t>
            </a:r>
            <a:r>
              <a:rPr lang="en-GB" sz="1800" b="1"/>
              <a:t>life</a:t>
            </a:r>
            <a:r>
              <a:rPr lang="en-GB" sz="1800"/>
              <a:t>, </a:t>
            </a:r>
            <a:r>
              <a:rPr lang="en-GB" sz="1800" b="1"/>
              <a:t>liberty</a:t>
            </a:r>
            <a:r>
              <a:rPr lang="en-GB" sz="1800"/>
              <a:t> and </a:t>
            </a:r>
            <a:r>
              <a:rPr lang="en-GB" sz="1800" b="1"/>
              <a:t>the security of person</a:t>
            </a:r>
            <a:r>
              <a:rPr lang="en-GB" sz="1800"/>
              <a:t>.</a:t>
            </a:r>
          </a:p>
          <a:p>
            <a:pPr marL="0" indent="0">
              <a:buNone/>
            </a:pPr>
            <a:r>
              <a:rPr lang="en-GB" sz="1800"/>
              <a:t>Article 4</a:t>
            </a:r>
          </a:p>
          <a:p>
            <a:pPr marL="0" indent="0">
              <a:buNone/>
            </a:pPr>
            <a:r>
              <a:rPr lang="en-GB" sz="1800"/>
              <a:t>No one shall be held in slavery or servitude; slavery and the slave trade shall be prohibited in all their forms.”</a:t>
            </a:r>
          </a:p>
          <a:p>
            <a:pPr marL="0" indent="0" algn="r">
              <a:buNone/>
            </a:pPr>
            <a:r>
              <a:rPr lang="en-GB" sz="1600"/>
              <a:t>Source: https://www.ohchr.org/EN/UDHR/Pages/Language.aspx?LangID=eng</a:t>
            </a:r>
          </a:p>
          <a:p>
            <a:pPr marL="0" indent="0">
              <a:buNone/>
            </a:pPr>
            <a:endParaRPr lang="en-US"/>
          </a:p>
        </p:txBody>
      </p:sp>
      <p:sp>
        <p:nvSpPr>
          <p:cNvPr id="4" name="Zástupný symbol pro datum 3">
            <a:extLst>
              <a:ext uri="{FF2B5EF4-FFF2-40B4-BE49-F238E27FC236}">
                <a16:creationId xmlns:a16="http://schemas.microsoft.com/office/drawing/2014/main" id="{22861ECD-DBFD-4A92-9060-EDF58AF2A168}"/>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E86F88A0-FA46-4CFF-8A4E-C3B9F1F37392}"/>
              </a:ext>
            </a:extLst>
          </p:cNvPr>
          <p:cNvSpPr>
            <a:spLocks noGrp="1"/>
          </p:cNvSpPr>
          <p:nvPr>
            <p:ph type="sldNum" sz="quarter" idx="12"/>
          </p:nvPr>
        </p:nvSpPr>
        <p:spPr/>
        <p:txBody>
          <a:bodyPr/>
          <a:lstStyle/>
          <a:p>
            <a:pPr>
              <a:defRPr/>
            </a:pPr>
            <a:fld id="{005B7347-35A8-416A-A6BF-14F7C64C136A}" type="slidenum">
              <a:rPr lang="cs-CZ" smtClean="0"/>
              <a:pPr>
                <a:defRPr/>
              </a:pPr>
              <a:t>15</a:t>
            </a:fld>
            <a:endParaRPr lang="cs-CZ"/>
          </a:p>
        </p:txBody>
      </p:sp>
    </p:spTree>
    <p:extLst>
      <p:ext uri="{BB962C8B-B14F-4D97-AF65-F5344CB8AC3E}">
        <p14:creationId xmlns:p14="http://schemas.microsoft.com/office/powerpoint/2010/main" val="4133631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69FFB-F0A1-48D4-974B-82A5DEDE742D}"/>
              </a:ext>
            </a:extLst>
          </p:cNvPr>
          <p:cNvSpPr>
            <a:spLocks noGrp="1"/>
          </p:cNvSpPr>
          <p:nvPr>
            <p:ph type="title"/>
          </p:nvPr>
        </p:nvSpPr>
        <p:spPr/>
        <p:txBody>
          <a:bodyPr/>
          <a:lstStyle/>
          <a:p>
            <a:r>
              <a:rPr lang="cs-CZ"/>
              <a:t>Responsibility. </a:t>
            </a:r>
            <a:r>
              <a:rPr lang="en-US"/>
              <a:t>Man as a person</a:t>
            </a:r>
          </a:p>
        </p:txBody>
      </p:sp>
      <p:sp>
        <p:nvSpPr>
          <p:cNvPr id="3" name="Zástupný obsah 2">
            <a:extLst>
              <a:ext uri="{FF2B5EF4-FFF2-40B4-BE49-F238E27FC236}">
                <a16:creationId xmlns:a16="http://schemas.microsoft.com/office/drawing/2014/main" id="{B3302926-215D-4B6B-93ED-C5A3AC86BAD0}"/>
              </a:ext>
            </a:extLst>
          </p:cNvPr>
          <p:cNvSpPr>
            <a:spLocks noGrp="1"/>
          </p:cNvSpPr>
          <p:nvPr>
            <p:ph idx="1"/>
          </p:nvPr>
        </p:nvSpPr>
        <p:spPr/>
        <p:txBody>
          <a:bodyPr/>
          <a:lstStyle/>
          <a:p>
            <a:pPr marL="0" indent="0">
              <a:buNone/>
            </a:pPr>
            <a:r>
              <a:rPr lang="en-GB"/>
              <a:t>Responsibility (from Latin: </a:t>
            </a:r>
            <a:r>
              <a:rPr lang="en-GB" i="1"/>
              <a:t>re-spondeo</a:t>
            </a:r>
            <a:r>
              <a:rPr lang="en-GB"/>
              <a:t>)</a:t>
            </a:r>
          </a:p>
          <a:p>
            <a:pPr marL="0" indent="0">
              <a:buNone/>
            </a:pPr>
            <a:r>
              <a:rPr lang="en-GB"/>
              <a:t>Emmanuel Levinas: Ethics of responsibility, the ethics of the Other or, in Lévinas's terms, "ethics as first philosophy". Jewish existentialism</a:t>
            </a:r>
            <a:r>
              <a:rPr lang="cs-CZ"/>
              <a:t>:</a:t>
            </a:r>
            <a:endParaRPr lang="en-GB"/>
          </a:p>
          <a:p>
            <a:pPr marL="0" indent="0">
              <a:buNone/>
            </a:pPr>
            <a:r>
              <a:rPr lang="en-GB"/>
              <a:t>“our construction of the Other is not the Other; the Other can never become one with our "same": it continually transcends our poor attempt to know it”</a:t>
            </a:r>
          </a:p>
          <a:p>
            <a:pPr marL="0" indent="0">
              <a:buNone/>
            </a:pPr>
            <a:r>
              <a:rPr lang="en-GB"/>
              <a:t>“The ego involved in responsibility is me and no one else,</a:t>
            </a:r>
          </a:p>
          <a:p>
            <a:pPr marL="0" indent="0">
              <a:buNone/>
            </a:pPr>
            <a:r>
              <a:rPr lang="en-GB"/>
              <a:t>me with whom one would have liked to pair up a sister soul, </a:t>
            </a:r>
          </a:p>
          <a:p>
            <a:pPr marL="0" indent="0">
              <a:buNone/>
            </a:pPr>
            <a:r>
              <a:rPr lang="en-GB"/>
              <a:t>from whom one would have substitution and sacrifice.”</a:t>
            </a:r>
          </a:p>
          <a:p>
            <a:pPr marL="0" indent="0">
              <a:buNone/>
            </a:pPr>
            <a:endParaRPr lang="en-GB"/>
          </a:p>
          <a:p>
            <a:pPr marL="0" indent="0">
              <a:buNone/>
            </a:pPr>
            <a:endParaRPr lang="en-US"/>
          </a:p>
        </p:txBody>
      </p:sp>
      <p:sp>
        <p:nvSpPr>
          <p:cNvPr id="4" name="Zástupný symbol pro datum 3">
            <a:extLst>
              <a:ext uri="{FF2B5EF4-FFF2-40B4-BE49-F238E27FC236}">
                <a16:creationId xmlns:a16="http://schemas.microsoft.com/office/drawing/2014/main" id="{22861ECD-DBFD-4A92-9060-EDF58AF2A168}"/>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E86F88A0-FA46-4CFF-8A4E-C3B9F1F37392}"/>
              </a:ext>
            </a:extLst>
          </p:cNvPr>
          <p:cNvSpPr>
            <a:spLocks noGrp="1"/>
          </p:cNvSpPr>
          <p:nvPr>
            <p:ph type="sldNum" sz="quarter" idx="12"/>
          </p:nvPr>
        </p:nvSpPr>
        <p:spPr/>
        <p:txBody>
          <a:bodyPr/>
          <a:lstStyle/>
          <a:p>
            <a:pPr>
              <a:defRPr/>
            </a:pPr>
            <a:fld id="{005B7347-35A8-416A-A6BF-14F7C64C136A}" type="slidenum">
              <a:rPr lang="cs-CZ" smtClean="0"/>
              <a:pPr>
                <a:defRPr/>
              </a:pPr>
              <a:t>16</a:t>
            </a:fld>
            <a:endParaRPr lang="cs-CZ"/>
          </a:p>
        </p:txBody>
      </p:sp>
    </p:spTree>
    <p:extLst>
      <p:ext uri="{BB962C8B-B14F-4D97-AF65-F5344CB8AC3E}">
        <p14:creationId xmlns:p14="http://schemas.microsoft.com/office/powerpoint/2010/main" val="34979999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32638" y="784039"/>
            <a:ext cx="9606451" cy="1260210"/>
          </a:xfrm>
        </p:spPr>
        <p:txBody>
          <a:bodyPr>
            <a:normAutofit fontScale="90000"/>
          </a:bodyPr>
          <a:lstStyle/>
          <a:p>
            <a:r>
              <a:rPr lang="cs-CZ" sz="3969" b="1" err="1"/>
              <a:t>Freedom</a:t>
            </a:r>
            <a:r>
              <a:rPr lang="cs-CZ" sz="3969" b="1"/>
              <a:t> – </a:t>
            </a:r>
            <a:r>
              <a:rPr lang="cs-CZ" sz="3969" b="1" err="1"/>
              <a:t>Responsibility</a:t>
            </a:r>
            <a:r>
              <a:rPr lang="cs-CZ" sz="3969" b="1"/>
              <a:t> – Love – </a:t>
            </a:r>
            <a:r>
              <a:rPr lang="cs-CZ" sz="3969" b="1" err="1"/>
              <a:t>Thinking</a:t>
            </a:r>
            <a:r>
              <a:rPr lang="cs-CZ" sz="3969" b="1"/>
              <a:t>  </a:t>
            </a:r>
          </a:p>
        </p:txBody>
      </p:sp>
      <p:sp>
        <p:nvSpPr>
          <p:cNvPr id="3" name="Zástupný symbol pro obsah 2"/>
          <p:cNvSpPr>
            <a:spLocks noGrp="1"/>
          </p:cNvSpPr>
          <p:nvPr>
            <p:ph idx="1"/>
          </p:nvPr>
        </p:nvSpPr>
        <p:spPr>
          <a:xfrm>
            <a:off x="767064" y="2044249"/>
            <a:ext cx="11908823" cy="4662272"/>
          </a:xfrm>
        </p:spPr>
        <p:txBody>
          <a:bodyPr/>
          <a:lstStyle/>
          <a:p>
            <a:pPr>
              <a:buNone/>
            </a:pPr>
            <a:r>
              <a:rPr lang="en-US" i="1"/>
              <a:t>The aim of art, </a:t>
            </a:r>
            <a:r>
              <a:rPr lang="en-US" b="1" i="1"/>
              <a:t>the aim of a life can only be to increase the sum of freedom and responsibility </a:t>
            </a:r>
            <a:r>
              <a:rPr lang="en-US" i="1"/>
              <a:t>to be found in every man and in the world.</a:t>
            </a:r>
            <a:endParaRPr lang="cs-CZ" i="1"/>
          </a:p>
          <a:p>
            <a:pPr>
              <a:buNone/>
            </a:pPr>
            <a:r>
              <a:rPr lang="en-US" i="1"/>
              <a:t>It takes time to live. Like any work of art, </a:t>
            </a:r>
            <a:r>
              <a:rPr lang="en-US" b="1" i="1"/>
              <a:t>life needs to be thought about</a:t>
            </a:r>
            <a:r>
              <a:rPr lang="en-US" i="1"/>
              <a:t>.</a:t>
            </a:r>
            <a:endParaRPr lang="cs-CZ" i="1"/>
          </a:p>
          <a:p>
            <a:pPr>
              <a:buNone/>
            </a:pPr>
            <a:r>
              <a:rPr lang="en-US" b="1" i="1"/>
              <a:t>The opposite of an idealist is too often a man without love.</a:t>
            </a:r>
            <a:endParaRPr lang="cs-CZ" i="1"/>
          </a:p>
          <a:p>
            <a:pPr algn="r">
              <a:buNone/>
            </a:pPr>
            <a:r>
              <a:rPr lang="cs-CZ" i="1"/>
              <a:t>(Albert </a:t>
            </a:r>
            <a:r>
              <a:rPr lang="cs-CZ" i="1" err="1"/>
              <a:t>Camus</a:t>
            </a:r>
            <a:r>
              <a:rPr lang="cs-CZ" i="1"/>
              <a:t>)</a:t>
            </a:r>
          </a:p>
        </p:txBody>
      </p:sp>
      <p:sp>
        <p:nvSpPr>
          <p:cNvPr id="4" name="Zástupný symbol pro číslo snímku 3"/>
          <p:cNvSpPr>
            <a:spLocks noGrp="1"/>
          </p:cNvSpPr>
          <p:nvPr>
            <p:ph type="sldNum" sz="quarter" idx="12"/>
          </p:nvPr>
        </p:nvSpPr>
        <p:spPr/>
        <p:txBody>
          <a:bodyPr/>
          <a:lstStyle/>
          <a:p>
            <a:fld id="{A9F7E50A-D1A4-4A4C-8B06-E97E0F8B3291}" type="slidenum">
              <a:rPr lang="cs-CZ" smtClean="0"/>
              <a:pPr/>
              <a:t>17</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69FFB-F0A1-48D4-974B-82A5DEDE742D}"/>
              </a:ext>
            </a:extLst>
          </p:cNvPr>
          <p:cNvSpPr>
            <a:spLocks noGrp="1"/>
          </p:cNvSpPr>
          <p:nvPr>
            <p:ph type="title"/>
          </p:nvPr>
        </p:nvSpPr>
        <p:spPr>
          <a:xfrm>
            <a:off x="3433619" y="180232"/>
            <a:ext cx="9562534" cy="662917"/>
          </a:xfrm>
        </p:spPr>
        <p:txBody>
          <a:bodyPr/>
          <a:lstStyle/>
          <a:p>
            <a:r>
              <a:rPr lang="en-US" sz="3300"/>
              <a:t>Man </a:t>
            </a:r>
            <a:r>
              <a:rPr lang="cs-CZ" sz="3300"/>
              <a:t>of today. W</a:t>
            </a:r>
            <a:r>
              <a:rPr lang="en-US" sz="3300"/>
              <a:t>ork and culture of “total work”</a:t>
            </a:r>
            <a:endParaRPr lang="en-US"/>
          </a:p>
        </p:txBody>
      </p:sp>
      <p:sp>
        <p:nvSpPr>
          <p:cNvPr id="3" name="Zástupný obsah 2">
            <a:extLst>
              <a:ext uri="{FF2B5EF4-FFF2-40B4-BE49-F238E27FC236}">
                <a16:creationId xmlns:a16="http://schemas.microsoft.com/office/drawing/2014/main" id="{B3302926-215D-4B6B-93ED-C5A3AC86BAD0}"/>
              </a:ext>
            </a:extLst>
          </p:cNvPr>
          <p:cNvSpPr>
            <a:spLocks noGrp="1"/>
          </p:cNvSpPr>
          <p:nvPr>
            <p:ph idx="1"/>
          </p:nvPr>
        </p:nvSpPr>
        <p:spPr>
          <a:xfrm>
            <a:off x="672546" y="1070800"/>
            <a:ext cx="12097857" cy="5567281"/>
          </a:xfrm>
        </p:spPr>
        <p:txBody>
          <a:bodyPr/>
          <a:lstStyle/>
          <a:p>
            <a:pPr marL="0" indent="0">
              <a:buNone/>
            </a:pPr>
            <a:r>
              <a:rPr lang="en-GB"/>
              <a:t>“Of course, the original meaning of the concept of "leisure" has</a:t>
            </a:r>
          </a:p>
          <a:p>
            <a:pPr marL="0" indent="0">
              <a:buNone/>
            </a:pPr>
            <a:r>
              <a:rPr lang="en-GB"/>
              <a:t>practically been forgotten in </a:t>
            </a:r>
            <a:r>
              <a:rPr lang="en-GB" b="1"/>
              <a:t>today's leisure-less culture of</a:t>
            </a:r>
            <a:r>
              <a:rPr lang="cs-CZ" b="1"/>
              <a:t> </a:t>
            </a:r>
            <a:r>
              <a:rPr lang="en-GB" b="1"/>
              <a:t>"total</a:t>
            </a:r>
            <a:r>
              <a:rPr lang="cs-CZ" b="1"/>
              <a:t> </a:t>
            </a:r>
            <a:r>
              <a:rPr lang="en-GB" b="1"/>
              <a:t>work"</a:t>
            </a:r>
            <a:r>
              <a:rPr lang="en-GB"/>
              <a:t>: in order to win our way to a real understanding of leisure, we must confront the contradiction that rises from our overemphasis on </a:t>
            </a:r>
            <a:r>
              <a:rPr lang="en-GB" b="1"/>
              <a:t>the world of work</a:t>
            </a:r>
            <a:r>
              <a:rPr lang="en-GB"/>
              <a:t>. … It is difficult for us to see how in fact it turns the order of things upside-down.”</a:t>
            </a:r>
            <a:endParaRPr lang="cs-CZ"/>
          </a:p>
          <a:p>
            <a:pPr marL="0" indent="0" algn="r">
              <a:buNone/>
            </a:pPr>
            <a:r>
              <a:rPr lang="en-GB"/>
              <a:t>Pieper, Josef. </a:t>
            </a:r>
            <a:r>
              <a:rPr lang="en-GB" i="1"/>
              <a:t>Leisure, the Basis of Culture</a:t>
            </a:r>
            <a:r>
              <a:rPr lang="en-GB"/>
              <a:t>,  p. 26.</a:t>
            </a:r>
          </a:p>
        </p:txBody>
      </p:sp>
      <p:sp>
        <p:nvSpPr>
          <p:cNvPr id="4" name="Zástupný symbol pro datum 3">
            <a:extLst>
              <a:ext uri="{FF2B5EF4-FFF2-40B4-BE49-F238E27FC236}">
                <a16:creationId xmlns:a16="http://schemas.microsoft.com/office/drawing/2014/main" id="{22861ECD-DBFD-4A92-9060-EDF58AF2A168}"/>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E86F88A0-FA46-4CFF-8A4E-C3B9F1F37392}"/>
              </a:ext>
            </a:extLst>
          </p:cNvPr>
          <p:cNvSpPr>
            <a:spLocks noGrp="1"/>
          </p:cNvSpPr>
          <p:nvPr>
            <p:ph type="sldNum" sz="quarter" idx="12"/>
          </p:nvPr>
        </p:nvSpPr>
        <p:spPr/>
        <p:txBody>
          <a:bodyPr/>
          <a:lstStyle/>
          <a:p>
            <a:pPr>
              <a:defRPr/>
            </a:pPr>
            <a:fld id="{005B7347-35A8-416A-A6BF-14F7C64C136A}" type="slidenum">
              <a:rPr lang="cs-CZ" smtClean="0"/>
              <a:pPr>
                <a:defRPr/>
              </a:pPr>
              <a:t>18</a:t>
            </a:fld>
            <a:endParaRPr lang="cs-CZ"/>
          </a:p>
        </p:txBody>
      </p:sp>
    </p:spTree>
    <p:extLst>
      <p:ext uri="{BB962C8B-B14F-4D97-AF65-F5344CB8AC3E}">
        <p14:creationId xmlns:p14="http://schemas.microsoft.com/office/powerpoint/2010/main" val="15782529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69FFB-F0A1-48D4-974B-82A5DEDE742D}"/>
              </a:ext>
            </a:extLst>
          </p:cNvPr>
          <p:cNvSpPr>
            <a:spLocks noGrp="1"/>
          </p:cNvSpPr>
          <p:nvPr>
            <p:ph type="title"/>
          </p:nvPr>
        </p:nvSpPr>
        <p:spPr/>
        <p:txBody>
          <a:bodyPr/>
          <a:lstStyle/>
          <a:p>
            <a:r>
              <a:rPr lang="en-US"/>
              <a:t>Man </a:t>
            </a:r>
            <a:r>
              <a:rPr lang="cs-CZ"/>
              <a:t>of today. Work</a:t>
            </a:r>
            <a:endParaRPr lang="en-US"/>
          </a:p>
        </p:txBody>
      </p:sp>
      <p:sp>
        <p:nvSpPr>
          <p:cNvPr id="3" name="Zástupný obsah 2">
            <a:extLst>
              <a:ext uri="{FF2B5EF4-FFF2-40B4-BE49-F238E27FC236}">
                <a16:creationId xmlns:a16="http://schemas.microsoft.com/office/drawing/2014/main" id="{B3302926-215D-4B6B-93ED-C5A3AC86BAD0}"/>
              </a:ext>
            </a:extLst>
          </p:cNvPr>
          <p:cNvSpPr>
            <a:spLocks noGrp="1"/>
          </p:cNvSpPr>
          <p:nvPr>
            <p:ph idx="1"/>
          </p:nvPr>
        </p:nvSpPr>
        <p:spPr>
          <a:xfrm>
            <a:off x="672546" y="1070800"/>
            <a:ext cx="12097857" cy="5567281"/>
          </a:xfrm>
        </p:spPr>
        <p:txBody>
          <a:bodyPr/>
          <a:lstStyle/>
          <a:p>
            <a:pPr marL="0" indent="0">
              <a:buNone/>
            </a:pPr>
            <a:r>
              <a:rPr lang="en-GB"/>
              <a:t>Nikolaus Ludwig von Zinzendorf: “One does not only work in order to live, but one lives for the sake of one's work“.</a:t>
            </a:r>
            <a:endParaRPr lang="cs-CZ"/>
          </a:p>
          <a:p>
            <a:pPr marL="0" indent="0">
              <a:buNone/>
            </a:pPr>
            <a:endParaRPr lang="cs-CZ"/>
          </a:p>
          <a:p>
            <a:pPr marL="0" indent="0">
              <a:buNone/>
            </a:pPr>
            <a:r>
              <a:rPr lang="cs-CZ"/>
              <a:t>People </a:t>
            </a:r>
            <a:r>
              <a:rPr lang="en-GB"/>
              <a:t>“no longer have time for any </a:t>
            </a:r>
            <a:r>
              <a:rPr lang="en-GB" i="1"/>
              <a:t>otium</a:t>
            </a:r>
            <a:r>
              <a:rPr lang="en-GB"/>
              <a:t>”</a:t>
            </a:r>
            <a:r>
              <a:rPr lang="cs-CZ"/>
              <a:t>.</a:t>
            </a:r>
          </a:p>
          <a:p>
            <a:pPr marL="0" indent="0" algn="ctr">
              <a:buNone/>
            </a:pPr>
            <a:r>
              <a:rPr lang="cs-CZ"/>
              <a:t>Cf</a:t>
            </a:r>
            <a:r>
              <a:rPr lang="en-GB"/>
              <a:t>. Nietzsche, Friedrich. </a:t>
            </a:r>
            <a:r>
              <a:rPr lang="en-GB" i="1"/>
              <a:t>The Gay Science</a:t>
            </a:r>
            <a:r>
              <a:rPr lang="en-GB"/>
              <a:t>,</a:t>
            </a:r>
            <a:r>
              <a:rPr lang="cs-CZ"/>
              <a:t> § 329; Nietzsche, Friedrich. </a:t>
            </a:r>
            <a:r>
              <a:rPr lang="cs-CZ" i="1"/>
              <a:t>Human, All Too Human</a:t>
            </a:r>
            <a:r>
              <a:rPr lang="cs-CZ"/>
              <a:t>, I, Preface, § 8.</a:t>
            </a:r>
          </a:p>
          <a:p>
            <a:pPr marL="0" indent="0">
              <a:buNone/>
            </a:pPr>
            <a:endParaRPr lang="cs-CZ"/>
          </a:p>
        </p:txBody>
      </p:sp>
      <p:sp>
        <p:nvSpPr>
          <p:cNvPr id="4" name="Zástupný symbol pro datum 3">
            <a:extLst>
              <a:ext uri="{FF2B5EF4-FFF2-40B4-BE49-F238E27FC236}">
                <a16:creationId xmlns:a16="http://schemas.microsoft.com/office/drawing/2014/main" id="{22861ECD-DBFD-4A92-9060-EDF58AF2A168}"/>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E86F88A0-FA46-4CFF-8A4E-C3B9F1F37392}"/>
              </a:ext>
            </a:extLst>
          </p:cNvPr>
          <p:cNvSpPr>
            <a:spLocks noGrp="1"/>
          </p:cNvSpPr>
          <p:nvPr>
            <p:ph type="sldNum" sz="quarter" idx="12"/>
          </p:nvPr>
        </p:nvSpPr>
        <p:spPr/>
        <p:txBody>
          <a:bodyPr/>
          <a:lstStyle/>
          <a:p>
            <a:pPr>
              <a:defRPr/>
            </a:pPr>
            <a:fld id="{005B7347-35A8-416A-A6BF-14F7C64C136A}" type="slidenum">
              <a:rPr lang="cs-CZ" smtClean="0"/>
              <a:pPr>
                <a:defRPr/>
              </a:pPr>
              <a:t>19</a:t>
            </a:fld>
            <a:endParaRPr lang="cs-CZ"/>
          </a:p>
        </p:txBody>
      </p:sp>
    </p:spTree>
    <p:extLst>
      <p:ext uri="{BB962C8B-B14F-4D97-AF65-F5344CB8AC3E}">
        <p14:creationId xmlns:p14="http://schemas.microsoft.com/office/powerpoint/2010/main" val="2616119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Course</a:t>
            </a:r>
            <a:r>
              <a:rPr lang="cs-CZ" dirty="0"/>
              <a:t> </a:t>
            </a:r>
            <a:r>
              <a:rPr lang="en-GB" dirty="0"/>
              <a:t>objectives</a:t>
            </a:r>
          </a:p>
        </p:txBody>
      </p:sp>
      <p:sp>
        <p:nvSpPr>
          <p:cNvPr id="3" name="Zástupný symbol pro obsah 2"/>
          <p:cNvSpPr>
            <a:spLocks noGrp="1"/>
          </p:cNvSpPr>
          <p:nvPr>
            <p:ph idx="1"/>
          </p:nvPr>
        </p:nvSpPr>
        <p:spPr/>
        <p:txBody>
          <a:bodyPr/>
          <a:lstStyle/>
          <a:p>
            <a:r>
              <a:rPr lang="en-US" dirty="0"/>
              <a:t>The philosophical background of the leisure-time theory</a:t>
            </a:r>
          </a:p>
          <a:p>
            <a:r>
              <a:rPr lang="en-US" dirty="0"/>
              <a:t>The philosophical background of the research on leisure time</a:t>
            </a:r>
          </a:p>
          <a:p>
            <a:r>
              <a:rPr lang="en-US" dirty="0"/>
              <a:t>Reflections on the structure of human existence</a:t>
            </a:r>
          </a:p>
          <a:p>
            <a:r>
              <a:rPr lang="en-US" dirty="0"/>
              <a:t>Reflections on the current position of man in the world and society</a:t>
            </a:r>
          </a:p>
          <a:p>
            <a:r>
              <a:rPr lang="en-US" dirty="0"/>
              <a:t>The leisure time phenomenon</a:t>
            </a:r>
            <a:endParaRPr lang="cs-CZ" dirty="0"/>
          </a:p>
        </p:txBody>
      </p:sp>
      <p:sp>
        <p:nvSpPr>
          <p:cNvPr id="5" name="Zástupný symbol pro číslo snímku 4"/>
          <p:cNvSpPr>
            <a:spLocks noGrp="1"/>
          </p:cNvSpPr>
          <p:nvPr>
            <p:ph type="sldNum" sz="quarter" idx="12"/>
          </p:nvPr>
        </p:nvSpPr>
        <p:spPr/>
        <p:txBody>
          <a:bodyPr/>
          <a:lstStyle/>
          <a:p>
            <a:pPr>
              <a:defRPr/>
            </a:pPr>
            <a:fld id="{005B7347-35A8-416A-A6BF-14F7C64C136A}" type="slidenum">
              <a:rPr lang="cs-CZ" smtClean="0"/>
              <a:pPr>
                <a:defRPr/>
              </a:pPr>
              <a:t>2</a:t>
            </a:fld>
            <a:endParaRPr lang="cs-CZ" dirty="0"/>
          </a:p>
        </p:txBody>
      </p:sp>
      <p:sp>
        <p:nvSpPr>
          <p:cNvPr id="7" name="Zástupný symbol pro datum 6">
            <a:extLst>
              <a:ext uri="{FF2B5EF4-FFF2-40B4-BE49-F238E27FC236}">
                <a16:creationId xmlns:a16="http://schemas.microsoft.com/office/drawing/2014/main" id="{5691E895-1989-4A64-A234-FB784EC9BFB2}"/>
              </a:ext>
            </a:extLst>
          </p:cNvPr>
          <p:cNvSpPr>
            <a:spLocks noGrp="1"/>
          </p:cNvSpPr>
          <p:nvPr>
            <p:ph type="dt" sz="half" idx="10"/>
          </p:nvPr>
        </p:nvSpPr>
        <p:spPr/>
        <p:txBody>
          <a:bodyPr/>
          <a:lstStyle/>
          <a:p>
            <a:pPr>
              <a:defRPr/>
            </a:pPr>
            <a:r>
              <a:rPr lang="en-GB" dirty="0"/>
              <a:t>Selected</a:t>
            </a:r>
            <a:r>
              <a:rPr lang="cs-CZ" dirty="0"/>
              <a:t> </a:t>
            </a:r>
            <a:r>
              <a:rPr lang="en-GB" dirty="0"/>
              <a:t>Educational</a:t>
            </a:r>
            <a:r>
              <a:rPr lang="cs-CZ" dirty="0"/>
              <a:t> </a:t>
            </a:r>
            <a:r>
              <a:rPr lang="en-GB" dirty="0"/>
              <a:t>Aspects</a:t>
            </a:r>
            <a:r>
              <a:rPr lang="cs-CZ" dirty="0"/>
              <a:t> </a:t>
            </a:r>
            <a:r>
              <a:rPr lang="en-GB" dirty="0"/>
              <a:t>of</a:t>
            </a:r>
            <a:r>
              <a:rPr lang="cs-CZ" dirty="0"/>
              <a:t> </a:t>
            </a:r>
            <a:r>
              <a:rPr lang="cs-CZ" dirty="0" err="1"/>
              <a:t>Leisure</a:t>
            </a:r>
            <a:endParaRPr lang="cs-CZ" dirty="0"/>
          </a:p>
        </p:txBody>
      </p:sp>
    </p:spTree>
    <p:extLst>
      <p:ext uri="{BB962C8B-B14F-4D97-AF65-F5344CB8AC3E}">
        <p14:creationId xmlns:p14="http://schemas.microsoft.com/office/powerpoint/2010/main" val="40751862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69FFB-F0A1-48D4-974B-82A5DEDE742D}"/>
              </a:ext>
            </a:extLst>
          </p:cNvPr>
          <p:cNvSpPr>
            <a:spLocks noGrp="1"/>
          </p:cNvSpPr>
          <p:nvPr>
            <p:ph type="title"/>
          </p:nvPr>
        </p:nvSpPr>
        <p:spPr/>
        <p:txBody>
          <a:bodyPr/>
          <a:lstStyle/>
          <a:p>
            <a:r>
              <a:rPr lang="cs-CZ" sz="3600"/>
              <a:t>W</a:t>
            </a:r>
            <a:r>
              <a:rPr lang="en-US" sz="3600"/>
              <a:t>ork and culture of “total work”</a:t>
            </a:r>
            <a:endParaRPr lang="en-US"/>
          </a:p>
        </p:txBody>
      </p:sp>
      <p:sp>
        <p:nvSpPr>
          <p:cNvPr id="3" name="Zástupný obsah 2">
            <a:extLst>
              <a:ext uri="{FF2B5EF4-FFF2-40B4-BE49-F238E27FC236}">
                <a16:creationId xmlns:a16="http://schemas.microsoft.com/office/drawing/2014/main" id="{B3302926-215D-4B6B-93ED-C5A3AC86BAD0}"/>
              </a:ext>
            </a:extLst>
          </p:cNvPr>
          <p:cNvSpPr>
            <a:spLocks noGrp="1"/>
          </p:cNvSpPr>
          <p:nvPr>
            <p:ph idx="1"/>
          </p:nvPr>
        </p:nvSpPr>
        <p:spPr>
          <a:xfrm>
            <a:off x="672546" y="1070800"/>
            <a:ext cx="12097857" cy="5567281"/>
          </a:xfrm>
        </p:spPr>
        <p:txBody>
          <a:bodyPr/>
          <a:lstStyle/>
          <a:p>
            <a:pPr marL="0" indent="0">
              <a:buNone/>
            </a:pPr>
            <a:r>
              <a:rPr lang="cs-CZ"/>
              <a:t>„Their taverns and wine bars, their pleasant entertainment, their parties, their churches: all this is so mediocre, because it neither consumes, nor therefore requires, any spirit of energy. – </a:t>
            </a:r>
            <a:r>
              <a:rPr lang="cs-CZ" i="1"/>
              <a:t>Otium</a:t>
            </a:r>
            <a:r>
              <a:rPr lang="cs-CZ"/>
              <a:t>! But this is the idleness (</a:t>
            </a:r>
            <a:r>
              <a:rPr lang="cs-CZ" i="1"/>
              <a:t>Müssiggang</a:t>
            </a:r>
            <a:r>
              <a:rPr lang="cs-CZ"/>
              <a:t>) of tho</a:t>
            </a:r>
            <a:r>
              <a:rPr lang="en-GB"/>
              <a:t>s</a:t>
            </a:r>
            <a:r>
              <a:rPr lang="cs-CZ"/>
              <a:t>e who still have all their energy.“</a:t>
            </a:r>
          </a:p>
          <a:p>
            <a:pPr marL="0" indent="0" algn="r">
              <a:buNone/>
            </a:pPr>
            <a:r>
              <a:rPr lang="en-GB"/>
              <a:t>Nietzsche, Friedrich. </a:t>
            </a:r>
            <a:r>
              <a:rPr lang="cs-CZ" i="1"/>
              <a:t>Frammenti postumi</a:t>
            </a:r>
            <a:r>
              <a:rPr lang="en-GB" i="1"/>
              <a:t>, </a:t>
            </a:r>
            <a:r>
              <a:rPr lang="cs-CZ"/>
              <a:t>1881-1882, 11 </a:t>
            </a:r>
            <a:r>
              <a:rPr lang="en-GB"/>
              <a:t>[294], in: Scholari, Paolo. Near things: leisure time and rest. Phenomenology of idleness in Friedrich Nietzsche, </a:t>
            </a:r>
            <a:r>
              <a:rPr lang="en-GB" i="1"/>
              <a:t>Voluntas</a:t>
            </a:r>
            <a:r>
              <a:rPr lang="en-GB"/>
              <a:t>, Santa Maria, v. 12, n. 1, jan./abril, 2021, p. 8.</a:t>
            </a:r>
          </a:p>
        </p:txBody>
      </p:sp>
      <p:sp>
        <p:nvSpPr>
          <p:cNvPr id="4" name="Zástupný symbol pro datum 3">
            <a:extLst>
              <a:ext uri="{FF2B5EF4-FFF2-40B4-BE49-F238E27FC236}">
                <a16:creationId xmlns:a16="http://schemas.microsoft.com/office/drawing/2014/main" id="{22861ECD-DBFD-4A92-9060-EDF58AF2A168}"/>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E86F88A0-FA46-4CFF-8A4E-C3B9F1F37392}"/>
              </a:ext>
            </a:extLst>
          </p:cNvPr>
          <p:cNvSpPr>
            <a:spLocks noGrp="1"/>
          </p:cNvSpPr>
          <p:nvPr>
            <p:ph type="sldNum" sz="quarter" idx="12"/>
          </p:nvPr>
        </p:nvSpPr>
        <p:spPr/>
        <p:txBody>
          <a:bodyPr/>
          <a:lstStyle/>
          <a:p>
            <a:pPr>
              <a:defRPr/>
            </a:pPr>
            <a:fld id="{005B7347-35A8-416A-A6BF-14F7C64C136A}" type="slidenum">
              <a:rPr lang="cs-CZ" smtClean="0"/>
              <a:pPr>
                <a:defRPr/>
              </a:pPr>
              <a:t>20</a:t>
            </a:fld>
            <a:endParaRPr lang="cs-CZ"/>
          </a:p>
        </p:txBody>
      </p:sp>
    </p:spTree>
    <p:extLst>
      <p:ext uri="{BB962C8B-B14F-4D97-AF65-F5344CB8AC3E}">
        <p14:creationId xmlns:p14="http://schemas.microsoft.com/office/powerpoint/2010/main" val="31943891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69FFB-F0A1-48D4-974B-82A5DEDE742D}"/>
              </a:ext>
            </a:extLst>
          </p:cNvPr>
          <p:cNvSpPr>
            <a:spLocks noGrp="1"/>
          </p:cNvSpPr>
          <p:nvPr>
            <p:ph type="title"/>
          </p:nvPr>
        </p:nvSpPr>
        <p:spPr/>
        <p:txBody>
          <a:bodyPr/>
          <a:lstStyle/>
          <a:p>
            <a:r>
              <a:rPr lang="cs-CZ" sz="3600"/>
              <a:t>W</a:t>
            </a:r>
            <a:r>
              <a:rPr lang="en-US" sz="3600"/>
              <a:t>ork and culture of “total work”</a:t>
            </a:r>
            <a:endParaRPr lang="en-US"/>
          </a:p>
        </p:txBody>
      </p:sp>
      <p:sp>
        <p:nvSpPr>
          <p:cNvPr id="3" name="Zástupný obsah 2">
            <a:extLst>
              <a:ext uri="{FF2B5EF4-FFF2-40B4-BE49-F238E27FC236}">
                <a16:creationId xmlns:a16="http://schemas.microsoft.com/office/drawing/2014/main" id="{B3302926-215D-4B6B-93ED-C5A3AC86BAD0}"/>
              </a:ext>
            </a:extLst>
          </p:cNvPr>
          <p:cNvSpPr>
            <a:spLocks noGrp="1"/>
          </p:cNvSpPr>
          <p:nvPr>
            <p:ph idx="1"/>
          </p:nvPr>
        </p:nvSpPr>
        <p:spPr>
          <a:xfrm>
            <a:off x="672546" y="1070800"/>
            <a:ext cx="12097857" cy="5567281"/>
          </a:xfrm>
        </p:spPr>
        <p:txBody>
          <a:bodyPr/>
          <a:lstStyle/>
          <a:p>
            <a:pPr marL="0" indent="0">
              <a:buNone/>
            </a:pPr>
            <a:r>
              <a:rPr lang="en-GB"/>
              <a:t>German: </a:t>
            </a:r>
            <a:r>
              <a:rPr lang="cs-CZ" i="1"/>
              <a:t>Müssiggang</a:t>
            </a:r>
            <a:r>
              <a:rPr lang="en-GB"/>
              <a:t>: inactivity, lainess, wrong idleness, Italian: </a:t>
            </a:r>
            <a:r>
              <a:rPr lang="en-GB" i="1"/>
              <a:t>dolce far niente</a:t>
            </a:r>
            <a:r>
              <a:rPr lang="en-GB"/>
              <a:t>, </a:t>
            </a:r>
            <a:r>
              <a:rPr lang="en-GB" cap="small"/>
              <a:t>banausia – </a:t>
            </a:r>
            <a:r>
              <a:rPr lang="en-GB"/>
              <a:t>from: </a:t>
            </a:r>
            <a:r>
              <a:rPr lang="en-GB" cap="small"/>
              <a:t>banausos (</a:t>
            </a:r>
            <a:r>
              <a:rPr lang="en-GB"/>
              <a:t>from </a:t>
            </a:r>
            <a:r>
              <a:rPr lang="en-GB" cap="small"/>
              <a:t>baunos </a:t>
            </a:r>
            <a:r>
              <a:rPr lang="en-GB"/>
              <a:t>/ oven, </a:t>
            </a:r>
            <a:r>
              <a:rPr lang="en-GB" cap="small"/>
              <a:t>au</a:t>
            </a:r>
            <a:r>
              <a:rPr lang="cs-CZ" cap="small"/>
              <a:t>ó</a:t>
            </a:r>
            <a:r>
              <a:rPr lang="en-GB" cap="small"/>
              <a:t> / </a:t>
            </a:r>
            <a:r>
              <a:rPr lang="en-GB"/>
              <a:t>ignite</a:t>
            </a:r>
            <a:r>
              <a:rPr lang="cs-CZ" cap="small"/>
              <a:t>) </a:t>
            </a:r>
            <a:r>
              <a:rPr lang="en-GB" cap="small"/>
              <a:t>“</a:t>
            </a:r>
            <a:r>
              <a:rPr lang="en-GB"/>
              <a:t>Oven keeper</a:t>
            </a:r>
            <a:r>
              <a:rPr lang="en-GB" cap="small"/>
              <a:t>”</a:t>
            </a:r>
          </a:p>
          <a:p>
            <a:pPr marL="0" indent="0" algn="ctr">
              <a:buNone/>
            </a:pPr>
            <a:r>
              <a:rPr lang="en-GB"/>
              <a:t>versus</a:t>
            </a:r>
          </a:p>
          <a:p>
            <a:pPr marL="0" indent="0">
              <a:buNone/>
            </a:pPr>
            <a:r>
              <a:rPr lang="en-GB"/>
              <a:t>German: </a:t>
            </a:r>
            <a:r>
              <a:rPr lang="en-GB" i="1"/>
              <a:t>Musse</a:t>
            </a:r>
            <a:r>
              <a:rPr lang="en-GB"/>
              <a:t>: </a:t>
            </a:r>
            <a:r>
              <a:rPr lang="en-GB" i="1"/>
              <a:t>otium</a:t>
            </a:r>
            <a:r>
              <a:rPr lang="en-GB"/>
              <a:t>, </a:t>
            </a:r>
            <a:r>
              <a:rPr lang="en-GB" cap="small"/>
              <a:t>schole</a:t>
            </a:r>
            <a:r>
              <a:rPr lang="en-GB"/>
              <a:t>, good/true idleness</a:t>
            </a:r>
          </a:p>
          <a:p>
            <a:pPr marL="0" indent="0">
              <a:buNone/>
            </a:pPr>
            <a:endParaRPr lang="en-GB"/>
          </a:p>
          <a:p>
            <a:pPr marL="0" indent="0">
              <a:buNone/>
            </a:pPr>
            <a:r>
              <a:rPr lang="en-GB"/>
              <a:t>Even in these moments of freedom, “one is tired and wants not only to ‘let oneself go’ but also to lay oneself down and </a:t>
            </a:r>
            <a:r>
              <a:rPr lang="en-GB" i="1"/>
              <a:t>stretch oneself out</a:t>
            </a:r>
            <a:r>
              <a:rPr lang="en-GB"/>
              <a:t> unceremoniously to one’s full length and breadth”.</a:t>
            </a:r>
          </a:p>
          <a:p>
            <a:pPr marL="0" indent="0" algn="r">
              <a:buNone/>
            </a:pPr>
            <a:r>
              <a:rPr lang="en-GB"/>
              <a:t>Nietzsche, Friedrich. </a:t>
            </a:r>
            <a:r>
              <a:rPr lang="en-GB" i="1"/>
              <a:t>The Gay Science</a:t>
            </a:r>
            <a:r>
              <a:rPr lang="en-GB"/>
              <a:t>,</a:t>
            </a:r>
            <a:r>
              <a:rPr lang="cs-CZ"/>
              <a:t> §</a:t>
            </a:r>
            <a:r>
              <a:rPr lang="en-GB"/>
              <a:t> 329</a:t>
            </a:r>
          </a:p>
          <a:p>
            <a:pPr marL="0" indent="0" algn="r">
              <a:buNone/>
            </a:pPr>
            <a:endParaRPr lang="cs-CZ"/>
          </a:p>
          <a:p>
            <a:pPr marL="0" indent="0">
              <a:buNone/>
            </a:pPr>
            <a:endParaRPr lang="en-US"/>
          </a:p>
        </p:txBody>
      </p:sp>
      <p:sp>
        <p:nvSpPr>
          <p:cNvPr id="4" name="Zástupný symbol pro datum 3">
            <a:extLst>
              <a:ext uri="{FF2B5EF4-FFF2-40B4-BE49-F238E27FC236}">
                <a16:creationId xmlns:a16="http://schemas.microsoft.com/office/drawing/2014/main" id="{22861ECD-DBFD-4A92-9060-EDF58AF2A168}"/>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E86F88A0-FA46-4CFF-8A4E-C3B9F1F37392}"/>
              </a:ext>
            </a:extLst>
          </p:cNvPr>
          <p:cNvSpPr>
            <a:spLocks noGrp="1"/>
          </p:cNvSpPr>
          <p:nvPr>
            <p:ph type="sldNum" sz="quarter" idx="12"/>
          </p:nvPr>
        </p:nvSpPr>
        <p:spPr/>
        <p:txBody>
          <a:bodyPr/>
          <a:lstStyle/>
          <a:p>
            <a:pPr>
              <a:defRPr/>
            </a:pPr>
            <a:fld id="{005B7347-35A8-416A-A6BF-14F7C64C136A}" type="slidenum">
              <a:rPr lang="cs-CZ" smtClean="0"/>
              <a:pPr>
                <a:defRPr/>
              </a:pPr>
              <a:t>21</a:t>
            </a:fld>
            <a:endParaRPr lang="cs-CZ"/>
          </a:p>
        </p:txBody>
      </p:sp>
    </p:spTree>
    <p:extLst>
      <p:ext uri="{BB962C8B-B14F-4D97-AF65-F5344CB8AC3E}">
        <p14:creationId xmlns:p14="http://schemas.microsoft.com/office/powerpoint/2010/main" val="17187888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53B8D2-475B-4E09-9CE9-D8D6C8F73E54}"/>
              </a:ext>
            </a:extLst>
          </p:cNvPr>
          <p:cNvSpPr>
            <a:spLocks noGrp="1"/>
          </p:cNvSpPr>
          <p:nvPr>
            <p:ph type="title"/>
          </p:nvPr>
        </p:nvSpPr>
        <p:spPr>
          <a:xfrm>
            <a:off x="3190673" y="180232"/>
            <a:ext cx="9951396" cy="662917"/>
          </a:xfrm>
        </p:spPr>
        <p:txBody>
          <a:bodyPr/>
          <a:lstStyle/>
          <a:p>
            <a:r>
              <a:rPr lang="en-US"/>
              <a:t>The importance of freedom and leisure time</a:t>
            </a:r>
          </a:p>
        </p:txBody>
      </p:sp>
      <p:sp>
        <p:nvSpPr>
          <p:cNvPr id="3" name="Zástupný obsah 2">
            <a:extLst>
              <a:ext uri="{FF2B5EF4-FFF2-40B4-BE49-F238E27FC236}">
                <a16:creationId xmlns:a16="http://schemas.microsoft.com/office/drawing/2014/main" id="{7980645B-C626-43B3-AFA3-D4A2D0E64D9B}"/>
              </a:ext>
            </a:extLst>
          </p:cNvPr>
          <p:cNvSpPr>
            <a:spLocks noGrp="1"/>
          </p:cNvSpPr>
          <p:nvPr>
            <p:ph idx="1"/>
          </p:nvPr>
        </p:nvSpPr>
        <p:spPr/>
        <p:txBody>
          <a:bodyPr/>
          <a:lstStyle/>
          <a:p>
            <a:pPr marL="0" indent="0">
              <a:buNone/>
            </a:pPr>
            <a:r>
              <a:rPr lang="en-GB"/>
              <a:t>"We are </a:t>
            </a:r>
            <a:r>
              <a:rPr lang="en-GB" i="1"/>
              <a:t>not-at-leisure</a:t>
            </a:r>
            <a:r>
              <a:rPr lang="en-GB"/>
              <a:t> in order to </a:t>
            </a:r>
            <a:r>
              <a:rPr lang="en-GB" i="1"/>
              <a:t>be-at-leisure</a:t>
            </a:r>
            <a:r>
              <a:rPr lang="en-GB"/>
              <a:t>.“</a:t>
            </a:r>
          </a:p>
          <a:p>
            <a:pPr marL="0" indent="0" algn="r">
              <a:buNone/>
            </a:pPr>
            <a:r>
              <a:rPr lang="en-GB"/>
              <a:t>Aristotle. </a:t>
            </a:r>
            <a:r>
              <a:rPr lang="en-GB" i="1"/>
              <a:t>Nicomachean Ethics</a:t>
            </a:r>
            <a:r>
              <a:rPr lang="en-GB"/>
              <a:t> X, 7 (1177b4-6)</a:t>
            </a:r>
          </a:p>
          <a:p>
            <a:pPr marL="0" indent="0" algn="r">
              <a:buNone/>
            </a:pPr>
            <a:r>
              <a:rPr lang="en-GB"/>
              <a:t>cf. Aristotle. </a:t>
            </a:r>
            <a:r>
              <a:rPr lang="en-GB" i="1"/>
              <a:t>Politics</a:t>
            </a:r>
            <a:r>
              <a:rPr lang="en-GB"/>
              <a:t> VII, 3 (1337b33) </a:t>
            </a:r>
          </a:p>
          <a:p>
            <a:pPr marL="0" indent="0">
              <a:buNone/>
            </a:pPr>
            <a:endParaRPr lang="en-US"/>
          </a:p>
          <a:p>
            <a:pPr marL="0" indent="0">
              <a:buNone/>
            </a:pPr>
            <a:endParaRPr lang="en-US"/>
          </a:p>
        </p:txBody>
      </p:sp>
      <p:sp>
        <p:nvSpPr>
          <p:cNvPr id="4" name="Zástupný symbol pro datum 3">
            <a:extLst>
              <a:ext uri="{FF2B5EF4-FFF2-40B4-BE49-F238E27FC236}">
                <a16:creationId xmlns:a16="http://schemas.microsoft.com/office/drawing/2014/main" id="{4887FD39-CB26-4DE0-A49D-100752F604E0}"/>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DCF21B2D-8E74-4266-8050-FBC4CD808402}"/>
              </a:ext>
            </a:extLst>
          </p:cNvPr>
          <p:cNvSpPr>
            <a:spLocks noGrp="1"/>
          </p:cNvSpPr>
          <p:nvPr>
            <p:ph type="sldNum" sz="quarter" idx="12"/>
          </p:nvPr>
        </p:nvSpPr>
        <p:spPr/>
        <p:txBody>
          <a:bodyPr/>
          <a:lstStyle/>
          <a:p>
            <a:pPr>
              <a:defRPr/>
            </a:pPr>
            <a:fld id="{005B7347-35A8-416A-A6BF-14F7C64C136A}" type="slidenum">
              <a:rPr lang="cs-CZ" smtClean="0"/>
              <a:pPr>
                <a:defRPr/>
              </a:pPr>
              <a:t>22</a:t>
            </a:fld>
            <a:endParaRPr lang="cs-CZ"/>
          </a:p>
        </p:txBody>
      </p:sp>
      <p:graphicFrame>
        <p:nvGraphicFramePr>
          <p:cNvPr id="6" name="Tabulka 6">
            <a:extLst>
              <a:ext uri="{FF2B5EF4-FFF2-40B4-BE49-F238E27FC236}">
                <a16:creationId xmlns:a16="http://schemas.microsoft.com/office/drawing/2014/main" id="{0930A191-5C04-482E-906B-C0353478E840}"/>
              </a:ext>
            </a:extLst>
          </p:cNvPr>
          <p:cNvGraphicFramePr>
            <a:graphicFrameLocks noGrp="1"/>
          </p:cNvGraphicFramePr>
          <p:nvPr>
            <p:extLst>
              <p:ext uri="{D42A27DB-BD31-4B8C-83A1-F6EECF244321}">
                <p14:modId xmlns:p14="http://schemas.microsoft.com/office/powerpoint/2010/main" val="364898007"/>
              </p:ext>
            </p:extLst>
          </p:nvPr>
        </p:nvGraphicFramePr>
        <p:xfrm>
          <a:off x="2239825" y="3780631"/>
          <a:ext cx="8961968" cy="2011680"/>
        </p:xfrm>
        <a:graphic>
          <a:graphicData uri="http://schemas.openxmlformats.org/drawingml/2006/table">
            <a:tbl>
              <a:tblPr firstRow="1" bandRow="1">
                <a:tableStyleId>{5C22544A-7EE6-4342-B048-85BDC9FD1C3A}</a:tableStyleId>
              </a:tblPr>
              <a:tblGrid>
                <a:gridCol w="4480984">
                  <a:extLst>
                    <a:ext uri="{9D8B030D-6E8A-4147-A177-3AD203B41FA5}">
                      <a16:colId xmlns:a16="http://schemas.microsoft.com/office/drawing/2014/main" val="725356919"/>
                    </a:ext>
                  </a:extLst>
                </a:gridCol>
                <a:gridCol w="4480984">
                  <a:extLst>
                    <a:ext uri="{9D8B030D-6E8A-4147-A177-3AD203B41FA5}">
                      <a16:colId xmlns:a16="http://schemas.microsoft.com/office/drawing/2014/main" val="3341558443"/>
                    </a:ext>
                  </a:extLst>
                </a:gridCol>
              </a:tblGrid>
              <a:tr h="1974715">
                <a:tc>
                  <a:txBody>
                    <a:bodyPr/>
                    <a:lstStyle/>
                    <a:p>
                      <a:pPr marL="0" indent="0">
                        <a:buNone/>
                      </a:pPr>
                      <a:r>
                        <a:rPr lang="en-GB" sz="3600"/>
                        <a:t>Greek: </a:t>
                      </a:r>
                      <a:r>
                        <a:rPr lang="en-GB" sz="3600" cap="small"/>
                        <a:t>ascholia</a:t>
                      </a:r>
                    </a:p>
                    <a:p>
                      <a:pPr marL="0" indent="0">
                        <a:buNone/>
                      </a:pPr>
                      <a:r>
                        <a:rPr lang="en-US" sz="3600"/>
                        <a:t>Latin: </a:t>
                      </a:r>
                      <a:r>
                        <a:rPr lang="en-US" sz="3600" i="1"/>
                        <a:t>neg-otium</a:t>
                      </a:r>
                      <a:endParaRPr lang="en-US" sz="3600"/>
                    </a:p>
                    <a:p>
                      <a:pPr marL="0" indent="0">
                        <a:buNone/>
                      </a:pPr>
                      <a:r>
                        <a:rPr lang="en-US" sz="3600"/>
                        <a:t>English: not-leisure</a:t>
                      </a:r>
                    </a:p>
                    <a:p>
                      <a:endParaRPr lang="en-GB"/>
                    </a:p>
                  </a:txBody>
                  <a:tcPr/>
                </a:tc>
                <a:tc>
                  <a:txBody>
                    <a:bodyPr/>
                    <a:lstStyle/>
                    <a:p>
                      <a:pPr marL="0" indent="0">
                        <a:buNone/>
                      </a:pPr>
                      <a:r>
                        <a:rPr lang="en-GB" sz="3600"/>
                        <a:t>Greek: </a:t>
                      </a:r>
                      <a:r>
                        <a:rPr lang="en-GB" sz="3600" cap="small"/>
                        <a:t>schole</a:t>
                      </a:r>
                      <a:endParaRPr lang="en-US" sz="3600"/>
                    </a:p>
                    <a:p>
                      <a:pPr marL="0" indent="0">
                        <a:buNone/>
                      </a:pPr>
                      <a:r>
                        <a:rPr lang="en-US" sz="3600"/>
                        <a:t>Latin: </a:t>
                      </a:r>
                      <a:r>
                        <a:rPr lang="en-US" sz="3600" i="1"/>
                        <a:t>otium</a:t>
                      </a:r>
                    </a:p>
                    <a:p>
                      <a:pPr marL="0" indent="0">
                        <a:buNone/>
                      </a:pPr>
                      <a:r>
                        <a:rPr lang="en-US" sz="3600"/>
                        <a:t>English: leisure</a:t>
                      </a:r>
                    </a:p>
                    <a:p>
                      <a:endParaRPr lang="en-GB"/>
                    </a:p>
                  </a:txBody>
                  <a:tcPr/>
                </a:tc>
                <a:extLst>
                  <a:ext uri="{0D108BD9-81ED-4DB2-BD59-A6C34878D82A}">
                    <a16:rowId xmlns:a16="http://schemas.microsoft.com/office/drawing/2014/main" val="681266144"/>
                  </a:ext>
                </a:extLst>
              </a:tr>
            </a:tbl>
          </a:graphicData>
        </a:graphic>
      </p:graphicFrame>
    </p:spTree>
    <p:extLst>
      <p:ext uri="{BB962C8B-B14F-4D97-AF65-F5344CB8AC3E}">
        <p14:creationId xmlns:p14="http://schemas.microsoft.com/office/powerpoint/2010/main" val="2162012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836D49-548A-4C3D-9E17-97F2BEF34126}"/>
              </a:ext>
            </a:extLst>
          </p:cNvPr>
          <p:cNvSpPr>
            <a:spLocks noGrp="1"/>
          </p:cNvSpPr>
          <p:nvPr>
            <p:ph type="title"/>
          </p:nvPr>
        </p:nvSpPr>
        <p:spPr/>
        <p:txBody>
          <a:bodyPr/>
          <a:lstStyle/>
          <a:p>
            <a:r>
              <a:rPr lang="en-US"/>
              <a:t>Religion and leisure time</a:t>
            </a:r>
          </a:p>
        </p:txBody>
      </p:sp>
      <p:sp>
        <p:nvSpPr>
          <p:cNvPr id="3" name="Zástupný obsah 2">
            <a:extLst>
              <a:ext uri="{FF2B5EF4-FFF2-40B4-BE49-F238E27FC236}">
                <a16:creationId xmlns:a16="http://schemas.microsoft.com/office/drawing/2014/main" id="{A6D4B82F-A0A5-4F02-86E3-3EA3B81EAA91}"/>
              </a:ext>
            </a:extLst>
          </p:cNvPr>
          <p:cNvSpPr>
            <a:spLocks noGrp="1"/>
          </p:cNvSpPr>
          <p:nvPr>
            <p:ph idx="1"/>
          </p:nvPr>
        </p:nvSpPr>
        <p:spPr/>
        <p:txBody>
          <a:bodyPr/>
          <a:lstStyle/>
          <a:p>
            <a:pPr marL="0" indent="0">
              <a:buNone/>
            </a:pPr>
            <a:r>
              <a:rPr lang="en-US"/>
              <a:t>“…</a:t>
            </a:r>
            <a:r>
              <a:rPr lang="en-GB"/>
              <a:t>the Christian concept of the "contemplative life" (the </a:t>
            </a:r>
            <a:r>
              <a:rPr lang="en-GB" i="1"/>
              <a:t>vita contemplativa</a:t>
            </a:r>
            <a:r>
              <a:rPr lang="en-GB"/>
              <a:t>) was built on the Aristotelian concept of leisure. Further, the distinction between the "Liberal Arts" and the "Servile Arts" has its origin precisely here.”</a:t>
            </a:r>
          </a:p>
          <a:p>
            <a:pPr marL="0" indent="0" algn="r">
              <a:buNone/>
            </a:pPr>
            <a:r>
              <a:rPr lang="en-GB"/>
              <a:t>Pieper, Josef. </a:t>
            </a:r>
            <a:r>
              <a:rPr lang="en-GB" i="1"/>
              <a:t>Leisure, the Basis of Culture</a:t>
            </a:r>
            <a:r>
              <a:rPr lang="en-GB"/>
              <a:t>,  p. 27.</a:t>
            </a:r>
          </a:p>
          <a:p>
            <a:pPr marL="0" indent="0">
              <a:buNone/>
            </a:pPr>
            <a:endParaRPr lang="en-US"/>
          </a:p>
        </p:txBody>
      </p:sp>
      <p:sp>
        <p:nvSpPr>
          <p:cNvPr id="4" name="Zástupný symbol pro datum 3">
            <a:extLst>
              <a:ext uri="{FF2B5EF4-FFF2-40B4-BE49-F238E27FC236}">
                <a16:creationId xmlns:a16="http://schemas.microsoft.com/office/drawing/2014/main" id="{D392306A-BDE2-42B3-9BC0-22D8E12CD138}"/>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AA00404E-8503-4576-AE62-EC0249ECBEC5}"/>
              </a:ext>
            </a:extLst>
          </p:cNvPr>
          <p:cNvSpPr>
            <a:spLocks noGrp="1"/>
          </p:cNvSpPr>
          <p:nvPr>
            <p:ph type="sldNum" sz="quarter" idx="12"/>
          </p:nvPr>
        </p:nvSpPr>
        <p:spPr/>
        <p:txBody>
          <a:bodyPr/>
          <a:lstStyle/>
          <a:p>
            <a:pPr>
              <a:defRPr/>
            </a:pPr>
            <a:fld id="{005B7347-35A8-416A-A6BF-14F7C64C136A}" type="slidenum">
              <a:rPr lang="cs-CZ" smtClean="0"/>
              <a:pPr>
                <a:defRPr/>
              </a:pPr>
              <a:t>23</a:t>
            </a:fld>
            <a:endParaRPr lang="cs-CZ"/>
          </a:p>
        </p:txBody>
      </p:sp>
    </p:spTree>
    <p:extLst>
      <p:ext uri="{BB962C8B-B14F-4D97-AF65-F5344CB8AC3E}">
        <p14:creationId xmlns:p14="http://schemas.microsoft.com/office/powerpoint/2010/main" val="17390418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D417DB-0D46-483A-877C-34EF44A3434C}"/>
              </a:ext>
            </a:extLst>
          </p:cNvPr>
          <p:cNvSpPr>
            <a:spLocks noGrp="1"/>
          </p:cNvSpPr>
          <p:nvPr>
            <p:ph type="title"/>
          </p:nvPr>
        </p:nvSpPr>
        <p:spPr/>
        <p:txBody>
          <a:bodyPr/>
          <a:lstStyle/>
          <a:p>
            <a:r>
              <a:rPr lang="en-US"/>
              <a:t>Celebrations and feasts/holidays</a:t>
            </a:r>
          </a:p>
        </p:txBody>
      </p:sp>
      <p:sp>
        <p:nvSpPr>
          <p:cNvPr id="3" name="Zástupný obsah 2">
            <a:extLst>
              <a:ext uri="{FF2B5EF4-FFF2-40B4-BE49-F238E27FC236}">
                <a16:creationId xmlns:a16="http://schemas.microsoft.com/office/drawing/2014/main" id="{DE9FE19F-80A6-447B-8107-6D8E8D94D6A8}"/>
              </a:ext>
            </a:extLst>
          </p:cNvPr>
          <p:cNvSpPr>
            <a:spLocks noGrp="1"/>
          </p:cNvSpPr>
          <p:nvPr>
            <p:ph idx="1"/>
          </p:nvPr>
        </p:nvSpPr>
        <p:spPr/>
        <p:txBody>
          <a:bodyPr/>
          <a:lstStyle/>
          <a:p>
            <a:r>
              <a:rPr lang="en-GB"/>
              <a:t>the "holy rest" of the Sabbath</a:t>
            </a:r>
          </a:p>
          <a:p>
            <a:r>
              <a:rPr lang="en-GB"/>
              <a:t>Sundays</a:t>
            </a:r>
          </a:p>
          <a:p>
            <a:r>
              <a:rPr lang="en-GB"/>
              <a:t>Holidays</a:t>
            </a:r>
            <a:endParaRPr lang="cs-CZ"/>
          </a:p>
          <a:p>
            <a:pPr marL="0" indent="0" algn="l">
              <a:buNone/>
            </a:pPr>
            <a:r>
              <a:rPr lang="en-GB" sz="3200">
                <a:latin typeface="+mn-lt"/>
              </a:rPr>
              <a:t>“</a:t>
            </a:r>
            <a:r>
              <a:rPr lang="en-GB" sz="3200" b="0" i="0" u="none" strike="noStrike" baseline="0">
                <a:latin typeface="+mn-lt"/>
              </a:rPr>
              <a:t>But the Gods, taking pity on human beings – </a:t>
            </a:r>
            <a:r>
              <a:rPr lang="en-GB" sz="3200" b="1" i="0" u="none" strike="noStrike" baseline="0">
                <a:latin typeface="+mn-lt"/>
              </a:rPr>
              <a:t>a race born to labor </a:t>
            </a:r>
            <a:r>
              <a:rPr lang="en-GB" sz="3200" b="0" i="0" u="none" strike="noStrike" baseline="0">
                <a:latin typeface="+mn-lt"/>
              </a:rPr>
              <a:t>– gave them </a:t>
            </a:r>
            <a:r>
              <a:rPr lang="en-GB" sz="3200" b="0" i="0" u="none" strike="noStrike" baseline="0">
                <a:solidFill>
                  <a:srgbClr val="0070C0"/>
                </a:solidFill>
                <a:latin typeface="+mn-lt"/>
              </a:rPr>
              <a:t>regularly recurring divine</a:t>
            </a:r>
            <a:r>
              <a:rPr lang="en-GB" sz="3200" b="0" i="0" u="none" strike="noStrike" baseline="0">
                <a:latin typeface="+mn-lt"/>
              </a:rPr>
              <a:t> </a:t>
            </a:r>
            <a:r>
              <a:rPr lang="en-GB" sz="3200" b="1" i="0" u="none" strike="noStrike" baseline="0">
                <a:latin typeface="+mn-lt"/>
              </a:rPr>
              <a:t>festivals</a:t>
            </a:r>
            <a:r>
              <a:rPr lang="en-GB" sz="3200" b="0" i="0" u="none" strike="noStrike" baseline="0">
                <a:latin typeface="+mn-lt"/>
              </a:rPr>
              <a:t>, as a means of </a:t>
            </a:r>
            <a:r>
              <a:rPr lang="en-GB" sz="3200" b="1" i="0" u="none" strike="noStrike" baseline="0">
                <a:latin typeface="+mn-lt"/>
              </a:rPr>
              <a:t>refreshment</a:t>
            </a:r>
            <a:r>
              <a:rPr lang="en-GB" sz="3200" b="0" i="0" u="none" strike="noStrike" baseline="0">
                <a:latin typeface="+mn-lt"/>
              </a:rPr>
              <a:t> from their fatigue; they gave them the Muses, and Apollo and Dionysus as</a:t>
            </a:r>
            <a:r>
              <a:rPr lang="cs-CZ" sz="3200" b="0" i="0" u="none" strike="noStrike" baseline="0">
                <a:latin typeface="+mn-lt"/>
              </a:rPr>
              <a:t> </a:t>
            </a:r>
            <a:r>
              <a:rPr lang="en-GB" sz="3200" b="0" i="0" u="none" strike="noStrike" baseline="0">
                <a:latin typeface="+mn-lt"/>
              </a:rPr>
              <a:t>the leaders of the Muses, to the end that, after refreshing themselves </a:t>
            </a:r>
            <a:r>
              <a:rPr lang="en-GB" sz="3200" b="0" i="0" u="none" strike="noStrike" baseline="0">
                <a:solidFill>
                  <a:srgbClr val="0070C0"/>
                </a:solidFill>
                <a:latin typeface="+mn-lt"/>
              </a:rPr>
              <a:t>in the company of the Gods</a:t>
            </a:r>
            <a:r>
              <a:rPr lang="en-GB" sz="3200" b="0" i="0" u="none" strike="noStrike" baseline="0">
                <a:latin typeface="+mn-lt"/>
              </a:rPr>
              <a:t>, they might </a:t>
            </a:r>
            <a:r>
              <a:rPr lang="en-GB" sz="3200" b="1" i="0" u="none" strike="noStrike" baseline="0">
                <a:latin typeface="+mn-lt"/>
              </a:rPr>
              <a:t>return to an upright posture</a:t>
            </a:r>
            <a:r>
              <a:rPr lang="en-GB" sz="3200" b="0" i="0" u="none" strike="noStrike" baseline="0">
                <a:latin typeface="+mn-lt"/>
              </a:rPr>
              <a:t>.</a:t>
            </a:r>
            <a:r>
              <a:rPr lang="en-GB" sz="3200">
                <a:latin typeface="+mn-lt"/>
              </a:rPr>
              <a:t>”</a:t>
            </a:r>
            <a:endParaRPr lang="en-GB" sz="3200" b="0" i="0" u="none" strike="noStrike" baseline="0">
              <a:latin typeface="+mn-lt"/>
            </a:endParaRPr>
          </a:p>
          <a:p>
            <a:pPr marL="0" indent="0" algn="r">
              <a:buNone/>
            </a:pPr>
            <a:r>
              <a:rPr lang="en-GB" sz="3200" b="0" i="0" u="none" strike="noStrike" baseline="0">
                <a:latin typeface="+mn-lt"/>
              </a:rPr>
              <a:t>Plato, </a:t>
            </a:r>
            <a:r>
              <a:rPr lang="en-GB" sz="3200" b="0" i="1" u="none" strike="noStrike" baseline="0">
                <a:latin typeface="+mn-lt"/>
              </a:rPr>
              <a:t>Laws</a:t>
            </a:r>
            <a:r>
              <a:rPr lang="cs-CZ" sz="3200" b="0" u="none" strike="noStrike" baseline="0">
                <a:latin typeface="+mn-lt"/>
              </a:rPr>
              <a:t> 653d</a:t>
            </a:r>
            <a:endParaRPr lang="en-US"/>
          </a:p>
        </p:txBody>
      </p:sp>
      <p:sp>
        <p:nvSpPr>
          <p:cNvPr id="4" name="Zástupný symbol pro datum 3">
            <a:extLst>
              <a:ext uri="{FF2B5EF4-FFF2-40B4-BE49-F238E27FC236}">
                <a16:creationId xmlns:a16="http://schemas.microsoft.com/office/drawing/2014/main" id="{D70C987F-4A93-4887-B168-09971FA85692}"/>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BA20EEA6-565D-4F2E-BBAB-46789C39DDD1}"/>
              </a:ext>
            </a:extLst>
          </p:cNvPr>
          <p:cNvSpPr>
            <a:spLocks noGrp="1"/>
          </p:cNvSpPr>
          <p:nvPr>
            <p:ph type="sldNum" sz="quarter" idx="12"/>
          </p:nvPr>
        </p:nvSpPr>
        <p:spPr/>
        <p:txBody>
          <a:bodyPr/>
          <a:lstStyle/>
          <a:p>
            <a:pPr>
              <a:defRPr/>
            </a:pPr>
            <a:fld id="{005B7347-35A8-416A-A6BF-14F7C64C136A}" type="slidenum">
              <a:rPr lang="cs-CZ" smtClean="0"/>
              <a:pPr>
                <a:defRPr/>
              </a:pPr>
              <a:t>24</a:t>
            </a:fld>
            <a:endParaRPr lang="cs-CZ"/>
          </a:p>
        </p:txBody>
      </p:sp>
    </p:spTree>
    <p:extLst>
      <p:ext uri="{BB962C8B-B14F-4D97-AF65-F5344CB8AC3E}">
        <p14:creationId xmlns:p14="http://schemas.microsoft.com/office/powerpoint/2010/main" val="887492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697676-B275-4092-84A6-79206084FF55}"/>
              </a:ext>
            </a:extLst>
          </p:cNvPr>
          <p:cNvSpPr>
            <a:spLocks noGrp="1"/>
          </p:cNvSpPr>
          <p:nvPr>
            <p:ph type="title"/>
          </p:nvPr>
        </p:nvSpPr>
        <p:spPr/>
        <p:txBody>
          <a:bodyPr/>
          <a:lstStyle/>
          <a:p>
            <a:r>
              <a:rPr lang="en-US"/>
              <a:t>Games, plays, rules, order</a:t>
            </a:r>
          </a:p>
        </p:txBody>
      </p:sp>
      <p:sp>
        <p:nvSpPr>
          <p:cNvPr id="3" name="Zástupný obsah 2">
            <a:extLst>
              <a:ext uri="{FF2B5EF4-FFF2-40B4-BE49-F238E27FC236}">
                <a16:creationId xmlns:a16="http://schemas.microsoft.com/office/drawing/2014/main" id="{A439820E-C3F7-4819-8915-1F2BA3BE10F9}"/>
              </a:ext>
            </a:extLst>
          </p:cNvPr>
          <p:cNvSpPr>
            <a:spLocks noGrp="1"/>
          </p:cNvSpPr>
          <p:nvPr>
            <p:ph idx="1"/>
          </p:nvPr>
        </p:nvSpPr>
        <p:spPr/>
        <p:txBody>
          <a:bodyPr/>
          <a:lstStyle/>
          <a:p>
            <a:pPr marL="0" indent="0" algn="l">
              <a:buNone/>
            </a:pPr>
            <a:r>
              <a:rPr lang="en-GB" sz="2200"/>
              <a:t>“</a:t>
            </a:r>
            <a:r>
              <a:rPr lang="en-GB" sz="2200" b="0" i="0" u="none" strike="noStrike" baseline="0">
                <a:latin typeface="MinionPro-Regular"/>
              </a:rPr>
              <a:t>We try to </a:t>
            </a:r>
            <a:r>
              <a:rPr lang="en-GB" sz="2200" b="1" i="0" u="none" strike="noStrike" baseline="0">
                <a:latin typeface="MinionPro-Regular"/>
              </a:rPr>
              <a:t>think of the total motion of the cosmos</a:t>
            </a:r>
            <a:r>
              <a:rPr lang="en-GB" sz="2200" b="0" i="0" u="none" strike="noStrike" baseline="0">
                <a:latin typeface="MinionPro-Regular"/>
              </a:rPr>
              <a:t>, for instance, in terms of celestial orbits, of the sun’s course, or otherwise in the image of a great “growth,” a </a:t>
            </a:r>
            <a:r>
              <a:rPr lang="en-GB" sz="2200" b="0" i="1" u="none" strike="noStrike" baseline="0">
                <a:latin typeface="MinionPro-It"/>
              </a:rPr>
              <a:t>natura naturans, </a:t>
            </a:r>
            <a:r>
              <a:rPr lang="en-GB" sz="2200" b="0" i="0" u="none" strike="noStrike" baseline="0">
                <a:latin typeface="MinionPro-Regular"/>
              </a:rPr>
              <a:t>or, like the early materialists, as a shower of atoms, or as a deliberate rule of the gods or a divine world-architect, or as the </a:t>
            </a:r>
            <a:r>
              <a:rPr lang="en-GB" sz="2200" b="0" i="1" u="none" strike="noStrike" baseline="0">
                <a:latin typeface="MinionPro-It"/>
              </a:rPr>
              <a:t>creatio continua </a:t>
            </a:r>
            <a:r>
              <a:rPr lang="en-GB" sz="2200" b="0" i="0" u="none" strike="noStrike" baseline="0">
                <a:latin typeface="MinionPro-Regular"/>
              </a:rPr>
              <a:t>of a creator god—or perhaps also </a:t>
            </a:r>
            <a:r>
              <a:rPr lang="en-GB" sz="2200" b="1" i="0" u="none" strike="noStrike" baseline="0">
                <a:latin typeface="MinionPro-Regular"/>
              </a:rPr>
              <a:t>as</a:t>
            </a:r>
            <a:r>
              <a:rPr lang="en-GB" sz="2200" b="0" i="0" u="none" strike="noStrike" baseline="0">
                <a:latin typeface="MinionPro-Regular"/>
              </a:rPr>
              <a:t> </a:t>
            </a:r>
            <a:r>
              <a:rPr lang="en-GB" sz="2200" b="1" i="0" u="none" strike="noStrike" baseline="0">
                <a:latin typeface="MinionPro-Regular"/>
              </a:rPr>
              <a:t>a </a:t>
            </a:r>
            <a:r>
              <a:rPr lang="en-GB" sz="2200" b="1" i="1" u="none" strike="noStrike" baseline="0">
                <a:latin typeface="MinionPro-It"/>
              </a:rPr>
              <a:t>game</a:t>
            </a:r>
            <a:r>
              <a:rPr lang="en-GB" sz="2200" b="0" i="1" u="none" strike="noStrike" baseline="0">
                <a:latin typeface="MinionPro-It"/>
              </a:rPr>
              <a:t>. </a:t>
            </a:r>
            <a:r>
              <a:rPr lang="en-GB" sz="2200" b="0" i="0" u="none" strike="noStrike" baseline="0">
                <a:latin typeface="MinionPro-Regular"/>
              </a:rPr>
              <a:t>If the world’s movement is to be grasped as play, the play of the world cannot be understood and interpreted simply without tension according to </a:t>
            </a:r>
            <a:r>
              <a:rPr lang="en-GB" sz="2200" b="1" i="0" u="none" strike="noStrike" baseline="0">
                <a:latin typeface="MinionPro-Regular"/>
              </a:rPr>
              <a:t>the image of the innerworldly play of human beings</a:t>
            </a:r>
            <a:r>
              <a:rPr lang="en-GB" sz="2200" b="0" i="0" u="none" strike="noStrike" baseline="0">
                <a:latin typeface="MinionPro-Regular"/>
              </a:rPr>
              <a:t>. To be sure, the human being is an innerworldly thing of a special sort, insofar as he comports himself in his very Being to the cosmos, stands forth with understanding into the whole of the world. But nevertheless it is in no way already certain that the whole has a structural constitution like the intraworldly thing, which is stamped by </a:t>
            </a:r>
            <a:r>
              <a:rPr lang="en-GB" sz="2200" b="1" i="0" u="none" strike="noStrike" baseline="0">
                <a:latin typeface="MinionPro-Regular"/>
              </a:rPr>
              <a:t>an ecstatic openness to the whole</a:t>
            </a:r>
            <a:r>
              <a:rPr lang="en-GB" sz="2200" b="0" i="0" u="none" strike="noStrike" baseline="0">
                <a:latin typeface="MinionPro-Regular"/>
              </a:rPr>
              <a:t>. The “</a:t>
            </a:r>
            <a:r>
              <a:rPr lang="en-GB" sz="2200" b="1" i="0" u="none" strike="noStrike" baseline="0">
                <a:latin typeface="MinionPro-Regular"/>
              </a:rPr>
              <a:t>play of the world</a:t>
            </a:r>
            <a:r>
              <a:rPr lang="en-GB" sz="2200" b="0" i="0" u="none" strike="noStrike" baseline="0">
                <a:latin typeface="MinionPro-Regular"/>
              </a:rPr>
              <a:t>” is a speculative formula that does not express phenomenal results but rather points out a way of thinking. </a:t>
            </a:r>
            <a:r>
              <a:rPr lang="en-GB" sz="2200" b="1" i="0" u="none" strike="noStrike" baseline="0">
                <a:latin typeface="MinionPro-Regular"/>
              </a:rPr>
              <a:t>Human play</a:t>
            </a:r>
            <a:r>
              <a:rPr lang="en-GB" sz="2200" b="0" i="0" u="none" strike="noStrike" baseline="0">
                <a:latin typeface="MinionPro-Regular"/>
              </a:rPr>
              <a:t>, in contrast, is a tangible phenomenon with which everyone is acquainted, that is universally familiar, and of which each has an intimate knowledge from the testimony of his own lived experience. We are conversant with a manifold of individual features, are familiar with a wealth of examples of forms of play, rules of the game, and customs of every kind, and we are able, without further ado, to cite specific structures of play-comportment.”</a:t>
            </a:r>
          </a:p>
          <a:p>
            <a:pPr marL="0" indent="0" algn="r">
              <a:buNone/>
            </a:pPr>
            <a:r>
              <a:rPr lang="en-GB" sz="2200">
                <a:latin typeface="MinionPro-Regular"/>
              </a:rPr>
              <a:t>FINK, Eugen. </a:t>
            </a:r>
            <a:r>
              <a:rPr lang="en-GB" sz="2200" i="1">
                <a:latin typeface="MinionPro-Regular"/>
              </a:rPr>
              <a:t>Play as a Symbol of the World</a:t>
            </a:r>
            <a:r>
              <a:rPr lang="en-GB" sz="2200">
                <a:latin typeface="MinionPro-Regular"/>
              </a:rPr>
              <a:t>, p. 82</a:t>
            </a:r>
            <a:endParaRPr lang="en-US" sz="2200"/>
          </a:p>
        </p:txBody>
      </p:sp>
      <p:sp>
        <p:nvSpPr>
          <p:cNvPr id="4" name="Zástupný symbol pro datum 3">
            <a:extLst>
              <a:ext uri="{FF2B5EF4-FFF2-40B4-BE49-F238E27FC236}">
                <a16:creationId xmlns:a16="http://schemas.microsoft.com/office/drawing/2014/main" id="{EEB89B5E-1795-4FFB-A85D-C19CC0723D14}"/>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9B4B9CA7-6E5A-4FA6-9183-B37C7AC6832A}"/>
              </a:ext>
            </a:extLst>
          </p:cNvPr>
          <p:cNvSpPr>
            <a:spLocks noGrp="1"/>
          </p:cNvSpPr>
          <p:nvPr>
            <p:ph type="sldNum" sz="quarter" idx="12"/>
          </p:nvPr>
        </p:nvSpPr>
        <p:spPr/>
        <p:txBody>
          <a:bodyPr/>
          <a:lstStyle/>
          <a:p>
            <a:pPr>
              <a:defRPr/>
            </a:pPr>
            <a:fld id="{005B7347-35A8-416A-A6BF-14F7C64C136A}" type="slidenum">
              <a:rPr lang="cs-CZ" smtClean="0"/>
              <a:pPr>
                <a:defRPr/>
              </a:pPr>
              <a:t>25</a:t>
            </a:fld>
            <a:endParaRPr lang="cs-CZ"/>
          </a:p>
        </p:txBody>
      </p:sp>
    </p:spTree>
    <p:extLst>
      <p:ext uri="{BB962C8B-B14F-4D97-AF65-F5344CB8AC3E}">
        <p14:creationId xmlns:p14="http://schemas.microsoft.com/office/powerpoint/2010/main" val="4078307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697676-B275-4092-84A6-79206084FF55}"/>
              </a:ext>
            </a:extLst>
          </p:cNvPr>
          <p:cNvSpPr>
            <a:spLocks noGrp="1"/>
          </p:cNvSpPr>
          <p:nvPr>
            <p:ph type="title"/>
          </p:nvPr>
        </p:nvSpPr>
        <p:spPr/>
        <p:txBody>
          <a:bodyPr/>
          <a:lstStyle/>
          <a:p>
            <a:r>
              <a:rPr lang="en-US"/>
              <a:t>Games, plays, rules, order</a:t>
            </a:r>
          </a:p>
        </p:txBody>
      </p:sp>
      <p:sp>
        <p:nvSpPr>
          <p:cNvPr id="3" name="Zástupný obsah 2">
            <a:extLst>
              <a:ext uri="{FF2B5EF4-FFF2-40B4-BE49-F238E27FC236}">
                <a16:creationId xmlns:a16="http://schemas.microsoft.com/office/drawing/2014/main" id="{A439820E-C3F7-4819-8915-1F2BA3BE10F9}"/>
              </a:ext>
            </a:extLst>
          </p:cNvPr>
          <p:cNvSpPr>
            <a:spLocks noGrp="1"/>
          </p:cNvSpPr>
          <p:nvPr>
            <p:ph idx="1"/>
          </p:nvPr>
        </p:nvSpPr>
        <p:spPr/>
        <p:txBody>
          <a:bodyPr/>
          <a:lstStyle/>
          <a:p>
            <a:pPr marL="0" indent="0">
              <a:buNone/>
            </a:pPr>
            <a:r>
              <a:rPr lang="en-US" sz="4000"/>
              <a:t>Why</a:t>
            </a:r>
            <a:r>
              <a:rPr lang="cs-CZ" sz="4000"/>
              <a:t>?</a:t>
            </a:r>
          </a:p>
          <a:p>
            <a:r>
              <a:rPr lang="cs-CZ" sz="4000"/>
              <a:t>Are we as human beings in order?</a:t>
            </a:r>
          </a:p>
          <a:p>
            <a:r>
              <a:rPr lang="cs-CZ" sz="4000"/>
              <a:t>Is the world in order?</a:t>
            </a:r>
          </a:p>
          <a:p>
            <a:r>
              <a:rPr lang="cs-CZ" sz="4000"/>
              <a:t>Is the human essence </a:t>
            </a:r>
            <a:r>
              <a:rPr lang="en-GB" sz="4000"/>
              <a:t>“</a:t>
            </a:r>
            <a:r>
              <a:rPr lang="cs-CZ" sz="4000"/>
              <a:t>play</a:t>
            </a:r>
            <a:r>
              <a:rPr lang="en-GB" sz="4000"/>
              <a:t>”</a:t>
            </a:r>
            <a:r>
              <a:rPr lang="cs-CZ" sz="4000"/>
              <a:t>?</a:t>
            </a:r>
            <a:endParaRPr lang="en-GB" sz="4000"/>
          </a:p>
          <a:p>
            <a:r>
              <a:rPr lang="cs-CZ" sz="4000"/>
              <a:t>Is the essence </a:t>
            </a:r>
            <a:r>
              <a:rPr lang="en-GB" sz="4000"/>
              <a:t>of the world “</a:t>
            </a:r>
            <a:r>
              <a:rPr lang="cs-CZ" sz="4000"/>
              <a:t>play</a:t>
            </a:r>
            <a:r>
              <a:rPr lang="en-GB" sz="4000"/>
              <a:t>”</a:t>
            </a:r>
            <a:r>
              <a:rPr lang="cs-CZ" sz="4000"/>
              <a:t>?</a:t>
            </a:r>
          </a:p>
          <a:p>
            <a:r>
              <a:rPr lang="cs-CZ" sz="4000"/>
              <a:t>Are rules all around us? If yes, who is the ruler? Who should be the ruler?</a:t>
            </a:r>
            <a:endParaRPr lang="en-GB" sz="4000"/>
          </a:p>
          <a:p>
            <a:pPr marL="0" indent="0" algn="l">
              <a:buNone/>
            </a:pPr>
            <a:endParaRPr lang="en-US" sz="2200"/>
          </a:p>
        </p:txBody>
      </p:sp>
      <p:sp>
        <p:nvSpPr>
          <p:cNvPr id="4" name="Zástupný symbol pro datum 3">
            <a:extLst>
              <a:ext uri="{FF2B5EF4-FFF2-40B4-BE49-F238E27FC236}">
                <a16:creationId xmlns:a16="http://schemas.microsoft.com/office/drawing/2014/main" id="{EEB89B5E-1795-4FFB-A85D-C19CC0723D14}"/>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9B4B9CA7-6E5A-4FA6-9183-B37C7AC6832A}"/>
              </a:ext>
            </a:extLst>
          </p:cNvPr>
          <p:cNvSpPr>
            <a:spLocks noGrp="1"/>
          </p:cNvSpPr>
          <p:nvPr>
            <p:ph type="sldNum" sz="quarter" idx="12"/>
          </p:nvPr>
        </p:nvSpPr>
        <p:spPr/>
        <p:txBody>
          <a:bodyPr/>
          <a:lstStyle/>
          <a:p>
            <a:pPr>
              <a:defRPr/>
            </a:pPr>
            <a:fld id="{005B7347-35A8-416A-A6BF-14F7C64C136A}" type="slidenum">
              <a:rPr lang="cs-CZ" smtClean="0"/>
              <a:pPr>
                <a:defRPr/>
              </a:pPr>
              <a:t>26</a:t>
            </a:fld>
            <a:endParaRPr lang="cs-CZ"/>
          </a:p>
        </p:txBody>
      </p:sp>
    </p:spTree>
    <p:extLst>
      <p:ext uri="{BB962C8B-B14F-4D97-AF65-F5344CB8AC3E}">
        <p14:creationId xmlns:p14="http://schemas.microsoft.com/office/powerpoint/2010/main" val="183116240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AE3E8-D6F1-4716-B0A1-E6CFDAEEBC22}"/>
              </a:ext>
            </a:extLst>
          </p:cNvPr>
          <p:cNvSpPr>
            <a:spLocks noGrp="1"/>
          </p:cNvSpPr>
          <p:nvPr>
            <p:ph type="title"/>
          </p:nvPr>
        </p:nvSpPr>
        <p:spPr/>
        <p:txBody>
          <a:bodyPr/>
          <a:lstStyle/>
          <a:p>
            <a:r>
              <a:rPr lang="en-US" i="1"/>
              <a:t>Vita contemplativa </a:t>
            </a:r>
            <a:r>
              <a:rPr lang="en-US"/>
              <a:t>and Liberal Arts</a:t>
            </a:r>
          </a:p>
        </p:txBody>
      </p:sp>
      <p:sp>
        <p:nvSpPr>
          <p:cNvPr id="3" name="Zástupný obsah 2">
            <a:extLst>
              <a:ext uri="{FF2B5EF4-FFF2-40B4-BE49-F238E27FC236}">
                <a16:creationId xmlns:a16="http://schemas.microsoft.com/office/drawing/2014/main" id="{23A8C98A-F05B-4B9B-A623-E44D45E063E6}"/>
              </a:ext>
            </a:extLst>
          </p:cNvPr>
          <p:cNvSpPr>
            <a:spLocks noGrp="1"/>
          </p:cNvSpPr>
          <p:nvPr>
            <p:ph idx="1"/>
          </p:nvPr>
        </p:nvSpPr>
        <p:spPr/>
        <p:txBody>
          <a:bodyPr/>
          <a:lstStyle/>
          <a:p>
            <a:pPr marL="0" indent="0">
              <a:buNone/>
            </a:pPr>
            <a:r>
              <a:rPr lang="en-GB"/>
              <a:t>must be repeated: “…the Christian concept of the "contemplative life" (the </a:t>
            </a:r>
            <a:r>
              <a:rPr lang="en-GB" i="1"/>
              <a:t>vita contemplativa</a:t>
            </a:r>
            <a:r>
              <a:rPr lang="en-GB"/>
              <a:t>) was built on the Aristotelian concept of leisure. Further, the distinction between the "Liberal Arts" and the "Servile Arts" has its origin precisely here.”</a:t>
            </a:r>
          </a:p>
          <a:p>
            <a:pPr marL="0" indent="0" algn="r">
              <a:buNone/>
            </a:pPr>
            <a:r>
              <a:rPr lang="en-GB"/>
              <a:t>Pieper, Josef. </a:t>
            </a:r>
            <a:r>
              <a:rPr lang="en-GB" i="1"/>
              <a:t>Leisure, the Basis of Culture</a:t>
            </a:r>
            <a:r>
              <a:rPr lang="en-GB"/>
              <a:t>,  p. 27.</a:t>
            </a:r>
          </a:p>
          <a:p>
            <a:pPr marL="0" indent="0">
              <a:buNone/>
            </a:pPr>
            <a:endParaRPr lang="en-US"/>
          </a:p>
        </p:txBody>
      </p:sp>
      <p:sp>
        <p:nvSpPr>
          <p:cNvPr id="4" name="Zástupný symbol pro datum 3">
            <a:extLst>
              <a:ext uri="{FF2B5EF4-FFF2-40B4-BE49-F238E27FC236}">
                <a16:creationId xmlns:a16="http://schemas.microsoft.com/office/drawing/2014/main" id="{19240531-7617-466B-9D29-52D4727905EE}"/>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D07C0AB4-33C4-4E59-A6F6-3BC1C9363899}"/>
              </a:ext>
            </a:extLst>
          </p:cNvPr>
          <p:cNvSpPr>
            <a:spLocks noGrp="1"/>
          </p:cNvSpPr>
          <p:nvPr>
            <p:ph type="sldNum" sz="quarter" idx="12"/>
          </p:nvPr>
        </p:nvSpPr>
        <p:spPr/>
        <p:txBody>
          <a:bodyPr/>
          <a:lstStyle/>
          <a:p>
            <a:pPr>
              <a:defRPr/>
            </a:pPr>
            <a:fld id="{005B7347-35A8-416A-A6BF-14F7C64C136A}" type="slidenum">
              <a:rPr lang="cs-CZ" smtClean="0"/>
              <a:pPr>
                <a:defRPr/>
              </a:pPr>
              <a:t>27</a:t>
            </a:fld>
            <a:endParaRPr lang="cs-CZ"/>
          </a:p>
        </p:txBody>
      </p:sp>
    </p:spTree>
    <p:extLst>
      <p:ext uri="{BB962C8B-B14F-4D97-AF65-F5344CB8AC3E}">
        <p14:creationId xmlns:p14="http://schemas.microsoft.com/office/powerpoint/2010/main" val="1779428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AE3E8-D6F1-4716-B0A1-E6CFDAEEBC22}"/>
              </a:ext>
            </a:extLst>
          </p:cNvPr>
          <p:cNvSpPr>
            <a:spLocks noGrp="1"/>
          </p:cNvSpPr>
          <p:nvPr>
            <p:ph type="title"/>
          </p:nvPr>
        </p:nvSpPr>
        <p:spPr/>
        <p:txBody>
          <a:bodyPr/>
          <a:lstStyle/>
          <a:p>
            <a:r>
              <a:rPr lang="en-US"/>
              <a:t>Art. </a:t>
            </a:r>
            <a:r>
              <a:rPr lang="en-GB" sz="3600"/>
              <a:t>Liberal Arts</a:t>
            </a:r>
            <a:r>
              <a:rPr lang="en-US" sz="3600"/>
              <a:t>.</a:t>
            </a:r>
            <a:r>
              <a:rPr lang="en-US"/>
              <a:t> Creativity</a:t>
            </a:r>
          </a:p>
        </p:txBody>
      </p:sp>
      <p:pic>
        <p:nvPicPr>
          <p:cNvPr id="6" name="Zástupný obsah 5">
            <a:extLst>
              <a:ext uri="{FF2B5EF4-FFF2-40B4-BE49-F238E27FC236}">
                <a16:creationId xmlns:a16="http://schemas.microsoft.com/office/drawing/2014/main" id="{4602B95E-BC5A-4D10-88C3-8CD08884E2A2}"/>
              </a:ext>
            </a:extLst>
          </p:cNvPr>
          <p:cNvPicPr>
            <a:picLocks noGrp="1" noChangeAspect="1"/>
          </p:cNvPicPr>
          <p:nvPr>
            <p:ph idx="1"/>
          </p:nvPr>
        </p:nvPicPr>
        <p:blipFill>
          <a:blip r:embed="rId2"/>
          <a:stretch>
            <a:fillRect/>
          </a:stretch>
        </p:blipFill>
        <p:spPr>
          <a:xfrm>
            <a:off x="6478621" y="998362"/>
            <a:ext cx="5001962" cy="6562901"/>
          </a:xfrm>
          <a:prstGeom prst="rect">
            <a:avLst/>
          </a:prstGeom>
        </p:spPr>
      </p:pic>
      <p:sp>
        <p:nvSpPr>
          <p:cNvPr id="4" name="Zástupný symbol pro datum 3">
            <a:extLst>
              <a:ext uri="{FF2B5EF4-FFF2-40B4-BE49-F238E27FC236}">
                <a16:creationId xmlns:a16="http://schemas.microsoft.com/office/drawing/2014/main" id="{19240531-7617-466B-9D29-52D4727905EE}"/>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D07C0AB4-33C4-4E59-A6F6-3BC1C9363899}"/>
              </a:ext>
            </a:extLst>
          </p:cNvPr>
          <p:cNvSpPr>
            <a:spLocks noGrp="1"/>
          </p:cNvSpPr>
          <p:nvPr>
            <p:ph type="sldNum" sz="quarter" idx="12"/>
          </p:nvPr>
        </p:nvSpPr>
        <p:spPr/>
        <p:txBody>
          <a:bodyPr/>
          <a:lstStyle/>
          <a:p>
            <a:pPr>
              <a:defRPr/>
            </a:pPr>
            <a:fld id="{005B7347-35A8-416A-A6BF-14F7C64C136A}" type="slidenum">
              <a:rPr lang="cs-CZ" smtClean="0"/>
              <a:pPr>
                <a:defRPr/>
              </a:pPr>
              <a:t>28</a:t>
            </a:fld>
            <a:endParaRPr lang="cs-CZ"/>
          </a:p>
        </p:txBody>
      </p:sp>
      <p:sp>
        <p:nvSpPr>
          <p:cNvPr id="7" name="TextovéPole 6">
            <a:extLst>
              <a:ext uri="{FF2B5EF4-FFF2-40B4-BE49-F238E27FC236}">
                <a16:creationId xmlns:a16="http://schemas.microsoft.com/office/drawing/2014/main" id="{FA9F73AE-9535-4835-A26E-95836E06C4DD}"/>
              </a:ext>
            </a:extLst>
          </p:cNvPr>
          <p:cNvSpPr txBox="1"/>
          <p:nvPr/>
        </p:nvSpPr>
        <p:spPr>
          <a:xfrm>
            <a:off x="11412490" y="6249849"/>
            <a:ext cx="2030460" cy="1015663"/>
          </a:xfrm>
          <a:prstGeom prst="rect">
            <a:avLst/>
          </a:prstGeom>
          <a:noFill/>
        </p:spPr>
        <p:txBody>
          <a:bodyPr wrap="square" rtlCol="0">
            <a:spAutoFit/>
          </a:bodyPr>
          <a:lstStyle/>
          <a:p>
            <a:r>
              <a:rPr lang="en-GB" sz="1200"/>
              <a:t>Source</a:t>
            </a:r>
            <a:r>
              <a:rPr lang="cs-CZ" sz="1200"/>
              <a:t>: </a:t>
            </a:r>
            <a:r>
              <a:rPr lang="en-GB" sz="1200"/>
              <a:t>https://www2.naz.edu/dept/philosophy/liberal-arts-resources/classical-images-gallery/</a:t>
            </a:r>
            <a:r>
              <a:rPr lang="cs-CZ" sz="1200"/>
              <a:t> </a:t>
            </a:r>
            <a:endParaRPr lang="en-GB" sz="1200"/>
          </a:p>
        </p:txBody>
      </p:sp>
      <p:sp>
        <p:nvSpPr>
          <p:cNvPr id="8" name="TextovéPole 7">
            <a:extLst>
              <a:ext uri="{FF2B5EF4-FFF2-40B4-BE49-F238E27FC236}">
                <a16:creationId xmlns:a16="http://schemas.microsoft.com/office/drawing/2014/main" id="{6CC48B61-5758-46F3-BEBE-2E176965A2CD}"/>
              </a:ext>
            </a:extLst>
          </p:cNvPr>
          <p:cNvSpPr txBox="1"/>
          <p:nvPr/>
        </p:nvSpPr>
        <p:spPr>
          <a:xfrm>
            <a:off x="340468" y="1187450"/>
            <a:ext cx="4017523" cy="369332"/>
          </a:xfrm>
          <a:prstGeom prst="rect">
            <a:avLst/>
          </a:prstGeom>
          <a:noFill/>
        </p:spPr>
        <p:txBody>
          <a:bodyPr wrap="square" rtlCol="0">
            <a:spAutoFit/>
          </a:bodyPr>
          <a:lstStyle/>
          <a:p>
            <a:r>
              <a:rPr lang="cs-CZ" sz="1800" b="1" i="1"/>
              <a:t>Septem artes liberales</a:t>
            </a:r>
            <a:endParaRPr lang="en-GB"/>
          </a:p>
        </p:txBody>
      </p:sp>
      <p:sp>
        <p:nvSpPr>
          <p:cNvPr id="9" name="TextovéPole 8">
            <a:extLst>
              <a:ext uri="{FF2B5EF4-FFF2-40B4-BE49-F238E27FC236}">
                <a16:creationId xmlns:a16="http://schemas.microsoft.com/office/drawing/2014/main" id="{BD57806C-D2DE-4A98-A6DC-39426B8563AA}"/>
              </a:ext>
            </a:extLst>
          </p:cNvPr>
          <p:cNvSpPr txBox="1"/>
          <p:nvPr/>
        </p:nvSpPr>
        <p:spPr>
          <a:xfrm>
            <a:off x="340468" y="1556782"/>
            <a:ext cx="6060332" cy="5478423"/>
          </a:xfrm>
          <a:prstGeom prst="rect">
            <a:avLst/>
          </a:prstGeom>
          <a:noFill/>
        </p:spPr>
        <p:txBody>
          <a:bodyPr wrap="square" rtlCol="0">
            <a:spAutoFit/>
          </a:bodyPr>
          <a:lstStyle/>
          <a:p>
            <a:r>
              <a:rPr lang="en-GB" sz="1400"/>
              <a:t>“The </a:t>
            </a:r>
            <a:r>
              <a:rPr lang="en-GB" sz="1400" i="1"/>
              <a:t>Hortus deliciarum </a:t>
            </a:r>
            <a:r>
              <a:rPr lang="en-GB" sz="1400"/>
              <a:t>(Garden of Delights) is an illuminated encyclopedia compiled during the later 12th century by Herrad von Landsberg, abbess of the Hohenburg Abbey in Alsace. A compendium of medieval knowledge designed to instruct novices, Herrad’s Hortus includes an image of the seven Liberal Arts dispersed gracefully in a “rose window” pattern around the allegorical figure of Lady Philosophy, beneath whom are two of her most famous practitioners (Socrates and Plato). The three heads embedded in her crown represent ethics, logic, and physics, the three main branches of philosophical study at the time. The strong medieval connection between philosophy and theology is made clear in the banner Philosophy holds, which reads:  “All wisdom comes from God; only the wise can achieve what they desire.”</a:t>
            </a:r>
          </a:p>
          <a:p>
            <a:r>
              <a:rPr lang="en-GB" sz="1400"/>
              <a:t>Seven streams flow from the inner circle to the outer ring of the illustration where the seven Liberal Arts reside, each with a characteristic attribute and a descriptive phrase in the arc over her image: </a:t>
            </a:r>
            <a:r>
              <a:rPr lang="en-GB" sz="1400">
                <a:solidFill>
                  <a:srgbClr val="FF0000"/>
                </a:solidFill>
              </a:rPr>
              <a:t>Grammar</a:t>
            </a:r>
            <a:r>
              <a:rPr lang="en-GB" sz="1400"/>
              <a:t> (book &amp; whip/“Through me all can learn what are the words, the syllables, and the letters”); </a:t>
            </a:r>
            <a:r>
              <a:rPr lang="en-GB" sz="1400">
                <a:solidFill>
                  <a:srgbClr val="00B0F0"/>
                </a:solidFill>
              </a:rPr>
              <a:t>Rhetoric</a:t>
            </a:r>
            <a:r>
              <a:rPr lang="en-GB" sz="1400"/>
              <a:t> (tablet and stylus/“Thanks to me, proud speaker, your speeches will be able to take strength”); </a:t>
            </a:r>
            <a:r>
              <a:rPr lang="en-GB" sz="1400">
                <a:solidFill>
                  <a:srgbClr val="00B050"/>
                </a:solidFill>
              </a:rPr>
              <a:t>Dialectic</a:t>
            </a:r>
            <a:r>
              <a:rPr lang="en-GB" sz="1400"/>
              <a:t> (dog’s head &amp; hooked hand/“My arguments are followed with speed, just like the dog’s barking”); </a:t>
            </a:r>
            <a:r>
              <a:rPr lang="en-GB" sz="1400">
                <a:solidFill>
                  <a:srgbClr val="FF0000"/>
                </a:solidFill>
              </a:rPr>
              <a:t>Music</a:t>
            </a:r>
            <a:r>
              <a:rPr lang="en-GB" sz="1400"/>
              <a:t> (harp, kithara, &amp; harmonium/“I teach my art using a variety of instruments”); </a:t>
            </a:r>
            <a:r>
              <a:rPr lang="en-GB" sz="1400">
                <a:solidFill>
                  <a:srgbClr val="0070C0"/>
                </a:solidFill>
              </a:rPr>
              <a:t>Arithmetic</a:t>
            </a:r>
            <a:r>
              <a:rPr lang="en-GB" sz="1400"/>
              <a:t> (beaded cord for counting/“I base myself on the numbers and show the proportions between them); </a:t>
            </a:r>
            <a:r>
              <a:rPr lang="en-GB" sz="1400">
                <a:solidFill>
                  <a:srgbClr val="FF0000"/>
                </a:solidFill>
              </a:rPr>
              <a:t>Geometry</a:t>
            </a:r>
            <a:r>
              <a:rPr lang="en-GB" sz="1400"/>
              <a:t> (compass &amp; staff/“It is with exactness that I survey the ground”); </a:t>
            </a:r>
            <a:r>
              <a:rPr lang="en-GB" sz="1400">
                <a:solidFill>
                  <a:srgbClr val="0070C0"/>
                </a:solidFill>
              </a:rPr>
              <a:t>Astronomy</a:t>
            </a:r>
            <a:r>
              <a:rPr lang="en-GB" sz="1400"/>
              <a:t> (stars &amp; magnifying tool/“I hold the names of the celestial bodies and predict the future”).”</a:t>
            </a:r>
          </a:p>
        </p:txBody>
      </p:sp>
      <p:sp>
        <p:nvSpPr>
          <p:cNvPr id="10" name="TextovéPole 9">
            <a:extLst>
              <a:ext uri="{FF2B5EF4-FFF2-40B4-BE49-F238E27FC236}">
                <a16:creationId xmlns:a16="http://schemas.microsoft.com/office/drawing/2014/main" id="{29B95743-93A7-46B6-A862-A6AAA5309B3F}"/>
              </a:ext>
            </a:extLst>
          </p:cNvPr>
          <p:cNvSpPr txBox="1"/>
          <p:nvPr/>
        </p:nvSpPr>
        <p:spPr>
          <a:xfrm>
            <a:off x="11480584" y="1108953"/>
            <a:ext cx="1885220" cy="4616648"/>
          </a:xfrm>
          <a:prstGeom prst="rect">
            <a:avLst/>
          </a:prstGeom>
          <a:noFill/>
        </p:spPr>
        <p:txBody>
          <a:bodyPr wrap="square" rtlCol="0">
            <a:spAutoFit/>
          </a:bodyPr>
          <a:lstStyle/>
          <a:p>
            <a:r>
              <a:rPr lang="en-GB" sz="1400"/>
              <a:t>“Seated outside and below the larger circle are four men—poets or magicians—said to be producing fictional tales, poetry, or perhaps even magic spells. In Herrad’s opinion, such things lie outside the higher philosophical and theological goals of the Liberal Arts and must therefore be inspired by impure spirits (symbolized by the black birds perched on the shoulders of each man).”</a:t>
            </a:r>
          </a:p>
        </p:txBody>
      </p:sp>
    </p:spTree>
    <p:extLst>
      <p:ext uri="{BB962C8B-B14F-4D97-AF65-F5344CB8AC3E}">
        <p14:creationId xmlns:p14="http://schemas.microsoft.com/office/powerpoint/2010/main" val="38935346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AE3E8-D6F1-4716-B0A1-E6CFDAEEBC22}"/>
              </a:ext>
            </a:extLst>
          </p:cNvPr>
          <p:cNvSpPr>
            <a:spLocks noGrp="1"/>
          </p:cNvSpPr>
          <p:nvPr>
            <p:ph type="title"/>
          </p:nvPr>
        </p:nvSpPr>
        <p:spPr/>
        <p:txBody>
          <a:bodyPr/>
          <a:lstStyle/>
          <a:p>
            <a:r>
              <a:rPr lang="en-US"/>
              <a:t>Art. </a:t>
            </a:r>
            <a:r>
              <a:rPr lang="en-GB" sz="3600"/>
              <a:t>Liberal Arts</a:t>
            </a:r>
            <a:r>
              <a:rPr lang="en-US" sz="3600"/>
              <a:t>.</a:t>
            </a:r>
            <a:r>
              <a:rPr lang="en-US"/>
              <a:t> Creativity</a:t>
            </a:r>
          </a:p>
        </p:txBody>
      </p:sp>
      <p:sp>
        <p:nvSpPr>
          <p:cNvPr id="4" name="Zástupný symbol pro datum 3">
            <a:extLst>
              <a:ext uri="{FF2B5EF4-FFF2-40B4-BE49-F238E27FC236}">
                <a16:creationId xmlns:a16="http://schemas.microsoft.com/office/drawing/2014/main" id="{19240531-7617-466B-9D29-52D4727905EE}"/>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D07C0AB4-33C4-4E59-A6F6-3BC1C9363899}"/>
              </a:ext>
            </a:extLst>
          </p:cNvPr>
          <p:cNvSpPr>
            <a:spLocks noGrp="1"/>
          </p:cNvSpPr>
          <p:nvPr>
            <p:ph type="sldNum" sz="quarter" idx="12"/>
          </p:nvPr>
        </p:nvSpPr>
        <p:spPr/>
        <p:txBody>
          <a:bodyPr/>
          <a:lstStyle/>
          <a:p>
            <a:pPr>
              <a:defRPr/>
            </a:pPr>
            <a:fld id="{005B7347-35A8-416A-A6BF-14F7C64C136A}" type="slidenum">
              <a:rPr lang="cs-CZ" smtClean="0"/>
              <a:pPr>
                <a:defRPr/>
              </a:pPr>
              <a:t>29</a:t>
            </a:fld>
            <a:endParaRPr lang="cs-CZ"/>
          </a:p>
        </p:txBody>
      </p:sp>
      <p:sp>
        <p:nvSpPr>
          <p:cNvPr id="7" name="TextovéPole 6">
            <a:extLst>
              <a:ext uri="{FF2B5EF4-FFF2-40B4-BE49-F238E27FC236}">
                <a16:creationId xmlns:a16="http://schemas.microsoft.com/office/drawing/2014/main" id="{FA9F73AE-9535-4835-A26E-95836E06C4DD}"/>
              </a:ext>
            </a:extLst>
          </p:cNvPr>
          <p:cNvSpPr txBox="1"/>
          <p:nvPr/>
        </p:nvSpPr>
        <p:spPr>
          <a:xfrm>
            <a:off x="10854858" y="5912173"/>
            <a:ext cx="2412993" cy="1015663"/>
          </a:xfrm>
          <a:prstGeom prst="rect">
            <a:avLst/>
          </a:prstGeom>
          <a:noFill/>
        </p:spPr>
        <p:txBody>
          <a:bodyPr wrap="square" rtlCol="0">
            <a:spAutoFit/>
          </a:bodyPr>
          <a:lstStyle/>
          <a:p>
            <a:r>
              <a:rPr lang="en-GB" sz="1200"/>
              <a:t>Source</a:t>
            </a:r>
            <a:r>
              <a:rPr lang="cs-CZ" sz="1200"/>
              <a:t>:</a:t>
            </a:r>
          </a:p>
          <a:p>
            <a:r>
              <a:rPr lang="en-GB" sz="1200"/>
              <a:t>https://www2.naz.edu/dept/philosophy/liberal-arts-resources/classical-images-gallery/</a:t>
            </a:r>
            <a:r>
              <a:rPr lang="cs-CZ" sz="1200"/>
              <a:t> </a:t>
            </a:r>
            <a:endParaRPr lang="en-GB" sz="1200"/>
          </a:p>
        </p:txBody>
      </p:sp>
      <p:sp>
        <p:nvSpPr>
          <p:cNvPr id="8" name="TextovéPole 7">
            <a:extLst>
              <a:ext uri="{FF2B5EF4-FFF2-40B4-BE49-F238E27FC236}">
                <a16:creationId xmlns:a16="http://schemas.microsoft.com/office/drawing/2014/main" id="{6CC48B61-5758-46F3-BEBE-2E176965A2CD}"/>
              </a:ext>
            </a:extLst>
          </p:cNvPr>
          <p:cNvSpPr txBox="1"/>
          <p:nvPr/>
        </p:nvSpPr>
        <p:spPr>
          <a:xfrm>
            <a:off x="263460" y="972090"/>
            <a:ext cx="4017523" cy="369332"/>
          </a:xfrm>
          <a:prstGeom prst="rect">
            <a:avLst/>
          </a:prstGeom>
          <a:noFill/>
        </p:spPr>
        <p:txBody>
          <a:bodyPr wrap="square" rtlCol="0">
            <a:spAutoFit/>
          </a:bodyPr>
          <a:lstStyle/>
          <a:p>
            <a:r>
              <a:rPr lang="cs-CZ" sz="1800" b="1" i="1"/>
              <a:t>Septem artes liberales</a:t>
            </a:r>
            <a:endParaRPr lang="en-GB"/>
          </a:p>
        </p:txBody>
      </p:sp>
      <p:sp>
        <p:nvSpPr>
          <p:cNvPr id="10" name="TextovéPole 9">
            <a:extLst>
              <a:ext uri="{FF2B5EF4-FFF2-40B4-BE49-F238E27FC236}">
                <a16:creationId xmlns:a16="http://schemas.microsoft.com/office/drawing/2014/main" id="{661044B9-5394-4B4C-9491-5AD2E877F101}"/>
              </a:ext>
            </a:extLst>
          </p:cNvPr>
          <p:cNvSpPr txBox="1"/>
          <p:nvPr/>
        </p:nvSpPr>
        <p:spPr>
          <a:xfrm>
            <a:off x="175099" y="1440943"/>
            <a:ext cx="6026030" cy="5324535"/>
          </a:xfrm>
          <a:prstGeom prst="rect">
            <a:avLst/>
          </a:prstGeom>
          <a:noFill/>
        </p:spPr>
        <p:txBody>
          <a:bodyPr wrap="square">
            <a:spAutoFit/>
          </a:bodyPr>
          <a:lstStyle/>
          <a:p>
            <a:r>
              <a:rPr lang="en-GB" sz="2000"/>
              <a:t>“The seven Liberal Arts appear in this beautifully illustrated late medieval German medical/astrological manuscript, demonstrating the link between the seven “liberating” paths of wisdom and a healthy, happy life. The sympathetic connection existing between humanity and the stars was a commonplace of Renaissance culture, and so it is no surprise that the seven Liberal Arts are seen here paired with the traditional seven planets, their associated metals, and corresponding days of the week. Left to right: </a:t>
            </a:r>
            <a:r>
              <a:rPr lang="en-GB" sz="2000" b="1">
                <a:solidFill>
                  <a:schemeClr val="accent2">
                    <a:lumMod val="50000"/>
                  </a:schemeClr>
                </a:solidFill>
              </a:rPr>
              <a:t>Geometry</a:t>
            </a:r>
            <a:r>
              <a:rPr lang="en-GB" sz="2000"/>
              <a:t> (Saturn/lead/Saturday); </a:t>
            </a:r>
            <a:r>
              <a:rPr lang="en-GB" sz="2000" b="1">
                <a:solidFill>
                  <a:schemeClr val="tx2">
                    <a:lumMod val="60000"/>
                    <a:lumOff val="40000"/>
                  </a:schemeClr>
                </a:solidFill>
              </a:rPr>
              <a:t>Logic</a:t>
            </a:r>
            <a:r>
              <a:rPr lang="en-GB" sz="2000"/>
              <a:t> (Jupiter/tin/Thursday); </a:t>
            </a:r>
            <a:r>
              <a:rPr lang="en-GB" sz="2000" b="1">
                <a:solidFill>
                  <a:schemeClr val="tx2"/>
                </a:solidFill>
              </a:rPr>
              <a:t>Arithmetic</a:t>
            </a:r>
            <a:r>
              <a:rPr lang="en-GB" sz="2000"/>
              <a:t> (Mars/iron/Tuesday); </a:t>
            </a:r>
            <a:r>
              <a:rPr lang="en-GB" sz="2000" b="1">
                <a:solidFill>
                  <a:srgbClr val="FF0000"/>
                </a:solidFill>
              </a:rPr>
              <a:t>Grammar</a:t>
            </a:r>
            <a:r>
              <a:rPr lang="en-GB" sz="2000"/>
              <a:t> (Sun/gold/Sunday); </a:t>
            </a:r>
            <a:r>
              <a:rPr lang="en-GB" sz="2000" b="1">
                <a:solidFill>
                  <a:srgbClr val="00B050"/>
                </a:solidFill>
              </a:rPr>
              <a:t>Music</a:t>
            </a:r>
            <a:r>
              <a:rPr lang="en-GB" sz="2000"/>
              <a:t> (Venus/copper/Friday); </a:t>
            </a:r>
            <a:r>
              <a:rPr lang="en-GB" sz="2000" b="1">
                <a:solidFill>
                  <a:srgbClr val="0070C0"/>
                </a:solidFill>
              </a:rPr>
              <a:t>Astronomy</a:t>
            </a:r>
            <a:r>
              <a:rPr lang="en-GB" sz="2000"/>
              <a:t> (Mercury/quicksilver/Wednesday); </a:t>
            </a:r>
            <a:r>
              <a:rPr lang="en-GB" sz="2000" b="1">
                <a:solidFill>
                  <a:schemeClr val="bg1"/>
                </a:solidFill>
              </a:rPr>
              <a:t>Rhetoric</a:t>
            </a:r>
            <a:r>
              <a:rPr lang="en-GB" sz="2000"/>
              <a:t> (Moon/silver/Monday).”</a:t>
            </a:r>
          </a:p>
        </p:txBody>
      </p:sp>
      <p:pic>
        <p:nvPicPr>
          <p:cNvPr id="12" name="Zástupný obsah 11">
            <a:extLst>
              <a:ext uri="{FF2B5EF4-FFF2-40B4-BE49-F238E27FC236}">
                <a16:creationId xmlns:a16="http://schemas.microsoft.com/office/drawing/2014/main" id="{02C2D234-B263-4534-A8A7-A84FB165BBAE}"/>
              </a:ext>
            </a:extLst>
          </p:cNvPr>
          <p:cNvPicPr>
            <a:picLocks noGrp="1" noChangeAspect="1"/>
          </p:cNvPicPr>
          <p:nvPr>
            <p:ph idx="1"/>
          </p:nvPr>
        </p:nvPicPr>
        <p:blipFill rotWithShape="1">
          <a:blip r:embed="rId2"/>
          <a:srcRect l="6614" t="4123" r="6387"/>
          <a:stretch/>
        </p:blipFill>
        <p:spPr>
          <a:xfrm>
            <a:off x="6201129" y="843149"/>
            <a:ext cx="4653729" cy="6637135"/>
          </a:xfrm>
          <a:prstGeom prst="rect">
            <a:avLst/>
          </a:prstGeom>
        </p:spPr>
      </p:pic>
    </p:spTree>
    <p:extLst>
      <p:ext uri="{BB962C8B-B14F-4D97-AF65-F5344CB8AC3E}">
        <p14:creationId xmlns:p14="http://schemas.microsoft.com/office/powerpoint/2010/main" val="1506136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E7A08C-C1AE-450D-8722-1FFE50B8D031}"/>
              </a:ext>
            </a:extLst>
          </p:cNvPr>
          <p:cNvSpPr>
            <a:spLocks noGrp="1"/>
          </p:cNvSpPr>
          <p:nvPr>
            <p:ph type="title"/>
          </p:nvPr>
        </p:nvSpPr>
        <p:spPr/>
        <p:txBody>
          <a:bodyPr/>
          <a:lstStyle/>
          <a:p>
            <a:r>
              <a:rPr lang="cs-CZ"/>
              <a:t>Requirements on student</a:t>
            </a:r>
          </a:p>
        </p:txBody>
      </p:sp>
      <p:sp>
        <p:nvSpPr>
          <p:cNvPr id="3" name="Zástupný obsah 2">
            <a:extLst>
              <a:ext uri="{FF2B5EF4-FFF2-40B4-BE49-F238E27FC236}">
                <a16:creationId xmlns:a16="http://schemas.microsoft.com/office/drawing/2014/main" id="{5B37ED25-7006-4196-A35F-AD82591176EF}"/>
              </a:ext>
            </a:extLst>
          </p:cNvPr>
          <p:cNvSpPr>
            <a:spLocks noGrp="1"/>
          </p:cNvSpPr>
          <p:nvPr>
            <p:ph idx="1"/>
          </p:nvPr>
        </p:nvSpPr>
        <p:spPr/>
        <p:txBody>
          <a:bodyPr/>
          <a:lstStyle/>
          <a:p>
            <a:r>
              <a:rPr lang="en-US"/>
              <a:t>Presentation or essay: 8–10 slides (with presentation in class) or 3–5 pages.</a:t>
            </a:r>
          </a:p>
          <a:p>
            <a:r>
              <a:rPr lang="en-US"/>
              <a:t>Theme: one topic of the “Content” below, with a clear conclusion.</a:t>
            </a:r>
          </a:p>
          <a:p>
            <a:r>
              <a:rPr lang="en-US"/>
              <a:t>It must be sent to the teacher’s email (svobodz@tf.jcu.cz) minimum 15 working days before you want to leave the Czech Republic (or before the end of semester).</a:t>
            </a:r>
          </a:p>
          <a:p>
            <a:endParaRPr lang="cs-CZ"/>
          </a:p>
        </p:txBody>
      </p:sp>
      <p:sp>
        <p:nvSpPr>
          <p:cNvPr id="5" name="Zástupný symbol pro číslo snímku 4">
            <a:extLst>
              <a:ext uri="{FF2B5EF4-FFF2-40B4-BE49-F238E27FC236}">
                <a16:creationId xmlns:a16="http://schemas.microsoft.com/office/drawing/2014/main" id="{F7FDD2E2-030D-47C4-89C9-47068B026EB9}"/>
              </a:ext>
            </a:extLst>
          </p:cNvPr>
          <p:cNvSpPr>
            <a:spLocks noGrp="1"/>
          </p:cNvSpPr>
          <p:nvPr>
            <p:ph type="sldNum" sz="quarter" idx="12"/>
          </p:nvPr>
        </p:nvSpPr>
        <p:spPr/>
        <p:txBody>
          <a:bodyPr/>
          <a:lstStyle/>
          <a:p>
            <a:pPr>
              <a:defRPr/>
            </a:pPr>
            <a:fld id="{005B7347-35A8-416A-A6BF-14F7C64C136A}" type="slidenum">
              <a:rPr lang="cs-CZ" smtClean="0"/>
              <a:pPr>
                <a:defRPr/>
              </a:pPr>
              <a:t>3</a:t>
            </a:fld>
            <a:endParaRPr lang="cs-CZ"/>
          </a:p>
        </p:txBody>
      </p:sp>
      <p:sp>
        <p:nvSpPr>
          <p:cNvPr id="7" name="Zástupný symbol pro datum 6">
            <a:extLst>
              <a:ext uri="{FF2B5EF4-FFF2-40B4-BE49-F238E27FC236}">
                <a16:creationId xmlns:a16="http://schemas.microsoft.com/office/drawing/2014/main" id="{179BD41A-F03A-4D0C-A05B-6A368BF3360B}"/>
              </a:ext>
            </a:extLst>
          </p:cNvPr>
          <p:cNvSpPr>
            <a:spLocks noGrp="1"/>
          </p:cNvSpPr>
          <p:nvPr>
            <p:ph type="dt" sz="half" idx="10"/>
          </p:nvPr>
        </p:nvSpPr>
        <p:spPr/>
        <p:txBody>
          <a:bodyPr/>
          <a:lstStyle/>
          <a:p>
            <a:pPr>
              <a:defRPr/>
            </a:pPr>
            <a:r>
              <a:rPr lang="cs-CZ"/>
              <a:t>Selected Educational Aspects of Leisure</a:t>
            </a:r>
          </a:p>
        </p:txBody>
      </p:sp>
    </p:spTree>
    <p:extLst>
      <p:ext uri="{BB962C8B-B14F-4D97-AF65-F5344CB8AC3E}">
        <p14:creationId xmlns:p14="http://schemas.microsoft.com/office/powerpoint/2010/main" val="1443625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AE3E8-D6F1-4716-B0A1-E6CFDAEEBC22}"/>
              </a:ext>
            </a:extLst>
          </p:cNvPr>
          <p:cNvSpPr>
            <a:spLocks noGrp="1"/>
          </p:cNvSpPr>
          <p:nvPr>
            <p:ph type="title"/>
          </p:nvPr>
        </p:nvSpPr>
        <p:spPr/>
        <p:txBody>
          <a:bodyPr/>
          <a:lstStyle/>
          <a:p>
            <a:r>
              <a:rPr lang="en-US"/>
              <a:t>Art. </a:t>
            </a:r>
            <a:r>
              <a:rPr lang="en-GB" sz="3600"/>
              <a:t>Liberal Arts</a:t>
            </a:r>
            <a:r>
              <a:rPr lang="en-US" sz="3600"/>
              <a:t>.</a:t>
            </a:r>
            <a:r>
              <a:rPr lang="en-US"/>
              <a:t> Creativity</a:t>
            </a:r>
          </a:p>
        </p:txBody>
      </p:sp>
      <p:sp>
        <p:nvSpPr>
          <p:cNvPr id="4" name="Zástupný symbol pro datum 3">
            <a:extLst>
              <a:ext uri="{FF2B5EF4-FFF2-40B4-BE49-F238E27FC236}">
                <a16:creationId xmlns:a16="http://schemas.microsoft.com/office/drawing/2014/main" id="{19240531-7617-466B-9D29-52D4727905EE}"/>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D07C0AB4-33C4-4E59-A6F6-3BC1C9363899}"/>
              </a:ext>
            </a:extLst>
          </p:cNvPr>
          <p:cNvSpPr>
            <a:spLocks noGrp="1"/>
          </p:cNvSpPr>
          <p:nvPr>
            <p:ph type="sldNum" sz="quarter" idx="12"/>
          </p:nvPr>
        </p:nvSpPr>
        <p:spPr/>
        <p:txBody>
          <a:bodyPr/>
          <a:lstStyle/>
          <a:p>
            <a:pPr>
              <a:defRPr/>
            </a:pPr>
            <a:fld id="{005B7347-35A8-416A-A6BF-14F7C64C136A}" type="slidenum">
              <a:rPr lang="cs-CZ" smtClean="0"/>
              <a:pPr>
                <a:defRPr/>
              </a:pPr>
              <a:t>30</a:t>
            </a:fld>
            <a:endParaRPr lang="cs-CZ"/>
          </a:p>
        </p:txBody>
      </p:sp>
      <p:sp>
        <p:nvSpPr>
          <p:cNvPr id="7" name="TextovéPole 6">
            <a:extLst>
              <a:ext uri="{FF2B5EF4-FFF2-40B4-BE49-F238E27FC236}">
                <a16:creationId xmlns:a16="http://schemas.microsoft.com/office/drawing/2014/main" id="{FA9F73AE-9535-4835-A26E-95836E06C4DD}"/>
              </a:ext>
            </a:extLst>
          </p:cNvPr>
          <p:cNvSpPr txBox="1"/>
          <p:nvPr/>
        </p:nvSpPr>
        <p:spPr>
          <a:xfrm>
            <a:off x="10690697" y="6351553"/>
            <a:ext cx="2568103" cy="830997"/>
          </a:xfrm>
          <a:prstGeom prst="rect">
            <a:avLst/>
          </a:prstGeom>
          <a:noFill/>
        </p:spPr>
        <p:txBody>
          <a:bodyPr wrap="square" rtlCol="0">
            <a:spAutoFit/>
          </a:bodyPr>
          <a:lstStyle/>
          <a:p>
            <a:r>
              <a:rPr lang="en-GB" sz="1200"/>
              <a:t>Source</a:t>
            </a:r>
            <a:r>
              <a:rPr lang="cs-CZ" sz="1200"/>
              <a:t>:</a:t>
            </a:r>
          </a:p>
          <a:p>
            <a:r>
              <a:rPr lang="en-GB" sz="1200"/>
              <a:t>https://www2.naz.edu/dept/philosophy/liberal-arts-resources/classical-images-gallery/</a:t>
            </a:r>
            <a:r>
              <a:rPr lang="cs-CZ" sz="1200"/>
              <a:t> </a:t>
            </a:r>
            <a:endParaRPr lang="en-GB" sz="1200"/>
          </a:p>
        </p:txBody>
      </p:sp>
      <p:sp>
        <p:nvSpPr>
          <p:cNvPr id="8" name="TextovéPole 7">
            <a:extLst>
              <a:ext uri="{FF2B5EF4-FFF2-40B4-BE49-F238E27FC236}">
                <a16:creationId xmlns:a16="http://schemas.microsoft.com/office/drawing/2014/main" id="{6CC48B61-5758-46F3-BEBE-2E176965A2CD}"/>
              </a:ext>
            </a:extLst>
          </p:cNvPr>
          <p:cNvSpPr txBox="1"/>
          <p:nvPr/>
        </p:nvSpPr>
        <p:spPr>
          <a:xfrm>
            <a:off x="340468" y="1187450"/>
            <a:ext cx="4017523" cy="369332"/>
          </a:xfrm>
          <a:prstGeom prst="rect">
            <a:avLst/>
          </a:prstGeom>
          <a:noFill/>
        </p:spPr>
        <p:txBody>
          <a:bodyPr wrap="square" rtlCol="0">
            <a:spAutoFit/>
          </a:bodyPr>
          <a:lstStyle/>
          <a:p>
            <a:r>
              <a:rPr lang="cs-CZ" sz="1800" b="1" i="1"/>
              <a:t>Septem artes liberales</a:t>
            </a:r>
            <a:endParaRPr lang="en-GB"/>
          </a:p>
        </p:txBody>
      </p:sp>
      <p:sp>
        <p:nvSpPr>
          <p:cNvPr id="10" name="TextovéPole 9">
            <a:extLst>
              <a:ext uri="{FF2B5EF4-FFF2-40B4-BE49-F238E27FC236}">
                <a16:creationId xmlns:a16="http://schemas.microsoft.com/office/drawing/2014/main" id="{661044B9-5394-4B4C-9491-5AD2E877F101}"/>
              </a:ext>
            </a:extLst>
          </p:cNvPr>
          <p:cNvSpPr txBox="1"/>
          <p:nvPr/>
        </p:nvSpPr>
        <p:spPr>
          <a:xfrm>
            <a:off x="340468" y="1609564"/>
            <a:ext cx="5372385" cy="5078313"/>
          </a:xfrm>
          <a:prstGeom prst="rect">
            <a:avLst/>
          </a:prstGeom>
          <a:noFill/>
        </p:spPr>
        <p:txBody>
          <a:bodyPr wrap="square">
            <a:spAutoFit/>
          </a:bodyPr>
          <a:lstStyle/>
          <a:p>
            <a:r>
              <a:rPr lang="en-GB"/>
              <a:t>“The seven Liberal Arts grace the title page of Gregor Reisch’s Margarita philosophica (Pearls of Wisdom), a popular university textbook from the early 16th century. This illustration emphasizes the Liberal Arts as the way to mastering the “triple philosophy of human affairs.” Within the circle are the seven allegorical Arts with their attributes, watched over by the winged, triple-headed figure of Wisdom. Her open book and scepter suggest the relationship between knowledge and power in earthy matters. The panel on the front of her dress depicts </a:t>
            </a:r>
            <a:r>
              <a:rPr lang="en-GB" b="1"/>
              <a:t>a ladder </a:t>
            </a:r>
            <a:r>
              <a:rPr lang="en-GB"/>
              <a:t>rising up out of the seven Liberal Arts. The Greek letter </a:t>
            </a:r>
            <a:r>
              <a:rPr lang="en-GB" b="1"/>
              <a:t>Pi</a:t>
            </a:r>
            <a:r>
              <a:rPr lang="en-GB"/>
              <a:t> at the bottom of the ladder represents </a:t>
            </a:r>
            <a:r>
              <a:rPr lang="en-GB" b="1"/>
              <a:t>practical</a:t>
            </a:r>
            <a:r>
              <a:rPr lang="en-GB"/>
              <a:t> philosophy (secular knowledge) and the Greek letter </a:t>
            </a:r>
            <a:r>
              <a:rPr lang="en-GB" b="1"/>
              <a:t>Theta</a:t>
            </a:r>
            <a:r>
              <a:rPr lang="en-GB"/>
              <a:t> at the top represents </a:t>
            </a:r>
            <a:r>
              <a:rPr lang="en-GB" b="1"/>
              <a:t>theoretical</a:t>
            </a:r>
            <a:r>
              <a:rPr lang="en-GB"/>
              <a:t> philosophy (divine knowledge).”</a:t>
            </a:r>
          </a:p>
          <a:p>
            <a:endParaRPr lang="en-GB"/>
          </a:p>
        </p:txBody>
      </p:sp>
      <p:pic>
        <p:nvPicPr>
          <p:cNvPr id="6" name="Zástupný obsah 5">
            <a:extLst>
              <a:ext uri="{FF2B5EF4-FFF2-40B4-BE49-F238E27FC236}">
                <a16:creationId xmlns:a16="http://schemas.microsoft.com/office/drawing/2014/main" id="{04BC3319-1B6C-4223-9D0D-74F4A3009841}"/>
              </a:ext>
            </a:extLst>
          </p:cNvPr>
          <p:cNvPicPr>
            <a:picLocks noGrp="1" noChangeAspect="1"/>
          </p:cNvPicPr>
          <p:nvPr>
            <p:ph idx="1"/>
          </p:nvPr>
        </p:nvPicPr>
        <p:blipFill rotWithShape="1">
          <a:blip r:embed="rId3"/>
          <a:srcRect l="26478" t="88806" r="26296" b="3738"/>
          <a:stretch/>
        </p:blipFill>
        <p:spPr>
          <a:xfrm>
            <a:off x="3022092" y="1063692"/>
            <a:ext cx="2671798" cy="545872"/>
          </a:xfrm>
          <a:prstGeom prst="rect">
            <a:avLst/>
          </a:prstGeom>
        </p:spPr>
      </p:pic>
      <p:sp>
        <p:nvSpPr>
          <p:cNvPr id="9" name="TextovéPole 8">
            <a:extLst>
              <a:ext uri="{FF2B5EF4-FFF2-40B4-BE49-F238E27FC236}">
                <a16:creationId xmlns:a16="http://schemas.microsoft.com/office/drawing/2014/main" id="{A97BD941-A5DD-4E55-A8A8-F53E417C7074}"/>
              </a:ext>
            </a:extLst>
          </p:cNvPr>
          <p:cNvSpPr txBox="1"/>
          <p:nvPr/>
        </p:nvSpPr>
        <p:spPr>
          <a:xfrm>
            <a:off x="10646922" y="952807"/>
            <a:ext cx="2796028" cy="5262979"/>
          </a:xfrm>
          <a:prstGeom prst="rect">
            <a:avLst/>
          </a:prstGeom>
          <a:noFill/>
        </p:spPr>
        <p:txBody>
          <a:bodyPr wrap="square" rtlCol="0">
            <a:spAutoFit/>
          </a:bodyPr>
          <a:lstStyle/>
          <a:p>
            <a:r>
              <a:rPr lang="en-GB" sz="1600"/>
              <a:t>“Outside the circle are historical figures who exemplify </a:t>
            </a:r>
            <a:r>
              <a:rPr lang="en-GB" sz="1600" b="1"/>
              <a:t>the three types of Wisdom</a:t>
            </a:r>
            <a:r>
              <a:rPr lang="en-GB" sz="1600"/>
              <a:t>. On the lower left of the page is </a:t>
            </a:r>
            <a:r>
              <a:rPr lang="en-GB" sz="1600" b="1"/>
              <a:t>Aristotle</a:t>
            </a:r>
            <a:r>
              <a:rPr lang="en-GB" sz="1600"/>
              <a:t>, famous for his knowledge of natural philosophy (i.e., observation of the natural world, or “</a:t>
            </a:r>
            <a:r>
              <a:rPr lang="en-GB" sz="1600" b="1">
                <a:solidFill>
                  <a:srgbClr val="FF0000"/>
                </a:solidFill>
              </a:rPr>
              <a:t>science</a:t>
            </a:r>
            <a:r>
              <a:rPr lang="en-GB" sz="1600"/>
              <a:t>”). On the right is </a:t>
            </a:r>
            <a:r>
              <a:rPr lang="en-GB" sz="1600" b="1"/>
              <a:t>Seneca</a:t>
            </a:r>
            <a:r>
              <a:rPr lang="en-GB" sz="1600"/>
              <a:t>, associated with moral philosophy (i.e., observation of human motivations and behavior, or “</a:t>
            </a:r>
            <a:r>
              <a:rPr lang="en-GB" sz="1600" b="1">
                <a:solidFill>
                  <a:srgbClr val="FF0000"/>
                </a:solidFill>
              </a:rPr>
              <a:t>ethics</a:t>
            </a:r>
            <a:r>
              <a:rPr lang="en-GB" sz="1600"/>
              <a:t>”). Above the circle are the four </a:t>
            </a:r>
            <a:r>
              <a:rPr lang="en-GB" sz="1600" b="1"/>
              <a:t>fathers of the Church</a:t>
            </a:r>
            <a:r>
              <a:rPr lang="en-GB" sz="1600"/>
              <a:t> (St. Augustine, St. Gregory, St. Jerome, and St. Ambros), representing </a:t>
            </a:r>
            <a:r>
              <a:rPr lang="en-GB" sz="1600" b="1"/>
              <a:t>divine/rational philosophy </a:t>
            </a:r>
            <a:r>
              <a:rPr lang="en-GB" sz="1600"/>
              <a:t>(i.e., </a:t>
            </a:r>
            <a:r>
              <a:rPr lang="en-GB" sz="1600" b="1"/>
              <a:t>contemplation of the divine, or “</a:t>
            </a:r>
            <a:r>
              <a:rPr lang="en-GB" sz="1600" b="1">
                <a:solidFill>
                  <a:srgbClr val="FF0000"/>
                </a:solidFill>
              </a:rPr>
              <a:t>theology</a:t>
            </a:r>
            <a:r>
              <a:rPr lang="en-GB" sz="1600" b="1"/>
              <a:t>”</a:t>
            </a:r>
            <a:r>
              <a:rPr lang="en-GB" sz="1600"/>
              <a:t>).”</a:t>
            </a:r>
          </a:p>
        </p:txBody>
      </p:sp>
      <p:pic>
        <p:nvPicPr>
          <p:cNvPr id="11" name="Obrázek 10">
            <a:extLst>
              <a:ext uri="{FF2B5EF4-FFF2-40B4-BE49-F238E27FC236}">
                <a16:creationId xmlns:a16="http://schemas.microsoft.com/office/drawing/2014/main" id="{AFC2BFC7-F5DE-496D-87CF-9E2557F73715}"/>
              </a:ext>
            </a:extLst>
          </p:cNvPr>
          <p:cNvPicPr>
            <a:picLocks noChangeAspect="1"/>
          </p:cNvPicPr>
          <p:nvPr/>
        </p:nvPicPr>
        <p:blipFill>
          <a:blip r:embed="rId4"/>
          <a:stretch>
            <a:fillRect/>
          </a:stretch>
        </p:blipFill>
        <p:spPr>
          <a:xfrm>
            <a:off x="5712853" y="972766"/>
            <a:ext cx="4998169" cy="6588497"/>
          </a:xfrm>
          <a:prstGeom prst="rect">
            <a:avLst/>
          </a:prstGeom>
        </p:spPr>
      </p:pic>
      <p:sp>
        <p:nvSpPr>
          <p:cNvPr id="13" name="Šipka: dolů 12">
            <a:extLst>
              <a:ext uri="{FF2B5EF4-FFF2-40B4-BE49-F238E27FC236}">
                <a16:creationId xmlns:a16="http://schemas.microsoft.com/office/drawing/2014/main" id="{45B08DFF-5430-44C0-8E83-6C14B6B46641}"/>
              </a:ext>
            </a:extLst>
          </p:cNvPr>
          <p:cNvSpPr/>
          <p:nvPr/>
        </p:nvSpPr>
        <p:spPr>
          <a:xfrm rot="10800000">
            <a:off x="5615577" y="2251233"/>
            <a:ext cx="366934" cy="4100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29532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19240531-7617-466B-9D29-52D4727905EE}"/>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D07C0AB4-33C4-4E59-A6F6-3BC1C9363899}"/>
              </a:ext>
            </a:extLst>
          </p:cNvPr>
          <p:cNvSpPr>
            <a:spLocks noGrp="1"/>
          </p:cNvSpPr>
          <p:nvPr>
            <p:ph type="sldNum" sz="quarter" idx="12"/>
          </p:nvPr>
        </p:nvSpPr>
        <p:spPr/>
        <p:txBody>
          <a:bodyPr/>
          <a:lstStyle/>
          <a:p>
            <a:pPr>
              <a:defRPr/>
            </a:pPr>
            <a:fld id="{005B7347-35A8-416A-A6BF-14F7C64C136A}" type="slidenum">
              <a:rPr lang="cs-CZ" smtClean="0"/>
              <a:pPr>
                <a:defRPr/>
              </a:pPr>
              <a:t>31</a:t>
            </a:fld>
            <a:endParaRPr lang="cs-CZ"/>
          </a:p>
        </p:txBody>
      </p:sp>
      <p:sp>
        <p:nvSpPr>
          <p:cNvPr id="2" name="Nadpis 1">
            <a:extLst>
              <a:ext uri="{FF2B5EF4-FFF2-40B4-BE49-F238E27FC236}">
                <a16:creationId xmlns:a16="http://schemas.microsoft.com/office/drawing/2014/main" id="{D35AE3E8-D6F1-4716-B0A1-E6CFDAEEBC22}"/>
              </a:ext>
            </a:extLst>
          </p:cNvPr>
          <p:cNvSpPr>
            <a:spLocks noGrp="1"/>
          </p:cNvSpPr>
          <p:nvPr>
            <p:ph type="title" idx="4294967295"/>
          </p:nvPr>
        </p:nvSpPr>
        <p:spPr>
          <a:xfrm>
            <a:off x="4106863" y="180975"/>
            <a:ext cx="9336087" cy="661988"/>
          </a:xfrm>
        </p:spPr>
        <p:txBody>
          <a:bodyPr/>
          <a:lstStyle/>
          <a:p>
            <a:r>
              <a:rPr lang="en-US"/>
              <a:t>Art. </a:t>
            </a:r>
            <a:r>
              <a:rPr lang="en-GB" sz="2800"/>
              <a:t>Liberal Arts</a:t>
            </a:r>
            <a:r>
              <a:rPr lang="en-US" sz="2800"/>
              <a:t>.</a:t>
            </a:r>
            <a:r>
              <a:rPr lang="en-US"/>
              <a:t> Creativity</a:t>
            </a:r>
          </a:p>
        </p:txBody>
      </p:sp>
      <p:sp>
        <p:nvSpPr>
          <p:cNvPr id="13" name="Zástupný obsah 12">
            <a:extLst>
              <a:ext uri="{FF2B5EF4-FFF2-40B4-BE49-F238E27FC236}">
                <a16:creationId xmlns:a16="http://schemas.microsoft.com/office/drawing/2014/main" id="{7886EB78-38AF-43B3-AD45-0FF0FFD379FE}"/>
              </a:ext>
            </a:extLst>
          </p:cNvPr>
          <p:cNvSpPr>
            <a:spLocks noGrp="1"/>
          </p:cNvSpPr>
          <p:nvPr>
            <p:ph idx="4294967295"/>
          </p:nvPr>
        </p:nvSpPr>
        <p:spPr>
          <a:xfrm>
            <a:off x="0" y="1187450"/>
            <a:ext cx="12096750" cy="5567363"/>
          </a:xfrm>
        </p:spPr>
        <p:txBody>
          <a:bodyPr/>
          <a:lstStyle/>
          <a:p>
            <a:pPr marL="0" indent="0">
              <a:buNone/>
            </a:pPr>
            <a:r>
              <a:rPr lang="en-GB"/>
              <a:t> </a:t>
            </a:r>
          </a:p>
        </p:txBody>
      </p:sp>
      <p:sp>
        <p:nvSpPr>
          <p:cNvPr id="7" name="TextovéPole 6">
            <a:extLst>
              <a:ext uri="{FF2B5EF4-FFF2-40B4-BE49-F238E27FC236}">
                <a16:creationId xmlns:a16="http://schemas.microsoft.com/office/drawing/2014/main" id="{FA9F73AE-9535-4835-A26E-95836E06C4DD}"/>
              </a:ext>
            </a:extLst>
          </p:cNvPr>
          <p:cNvSpPr txBox="1"/>
          <p:nvPr/>
        </p:nvSpPr>
        <p:spPr>
          <a:xfrm>
            <a:off x="10690697" y="6351553"/>
            <a:ext cx="2568103" cy="830997"/>
          </a:xfrm>
          <a:prstGeom prst="rect">
            <a:avLst/>
          </a:prstGeom>
          <a:noFill/>
        </p:spPr>
        <p:txBody>
          <a:bodyPr wrap="square" rtlCol="0">
            <a:spAutoFit/>
          </a:bodyPr>
          <a:lstStyle/>
          <a:p>
            <a:r>
              <a:rPr lang="en-GB" sz="1200"/>
              <a:t>Source</a:t>
            </a:r>
            <a:r>
              <a:rPr lang="cs-CZ" sz="1200"/>
              <a:t>:</a:t>
            </a:r>
          </a:p>
          <a:p>
            <a:r>
              <a:rPr lang="en-GB" sz="1200"/>
              <a:t>https://www2.naz.edu/dept/philosophy/liberal-arts-resources/classical-images-gallery/</a:t>
            </a:r>
            <a:r>
              <a:rPr lang="cs-CZ" sz="1200"/>
              <a:t> </a:t>
            </a:r>
            <a:endParaRPr lang="en-GB" sz="1200"/>
          </a:p>
        </p:txBody>
      </p:sp>
      <p:sp>
        <p:nvSpPr>
          <p:cNvPr id="8" name="TextovéPole 7">
            <a:extLst>
              <a:ext uri="{FF2B5EF4-FFF2-40B4-BE49-F238E27FC236}">
                <a16:creationId xmlns:a16="http://schemas.microsoft.com/office/drawing/2014/main" id="{6CC48B61-5758-46F3-BEBE-2E176965A2CD}"/>
              </a:ext>
            </a:extLst>
          </p:cNvPr>
          <p:cNvSpPr txBox="1"/>
          <p:nvPr/>
        </p:nvSpPr>
        <p:spPr>
          <a:xfrm>
            <a:off x="340468" y="1187450"/>
            <a:ext cx="4017523" cy="369332"/>
          </a:xfrm>
          <a:prstGeom prst="rect">
            <a:avLst/>
          </a:prstGeom>
          <a:noFill/>
        </p:spPr>
        <p:txBody>
          <a:bodyPr wrap="square" rtlCol="0">
            <a:spAutoFit/>
          </a:bodyPr>
          <a:lstStyle/>
          <a:p>
            <a:r>
              <a:rPr lang="cs-CZ" sz="1800" b="1" i="1"/>
              <a:t>Septem artes liberales</a:t>
            </a:r>
            <a:endParaRPr lang="en-GB"/>
          </a:p>
        </p:txBody>
      </p:sp>
      <p:sp>
        <p:nvSpPr>
          <p:cNvPr id="10" name="TextovéPole 9">
            <a:extLst>
              <a:ext uri="{FF2B5EF4-FFF2-40B4-BE49-F238E27FC236}">
                <a16:creationId xmlns:a16="http://schemas.microsoft.com/office/drawing/2014/main" id="{661044B9-5394-4B4C-9491-5AD2E877F101}"/>
              </a:ext>
            </a:extLst>
          </p:cNvPr>
          <p:cNvSpPr txBox="1"/>
          <p:nvPr/>
        </p:nvSpPr>
        <p:spPr>
          <a:xfrm>
            <a:off x="340468" y="1609564"/>
            <a:ext cx="5924145" cy="4801314"/>
          </a:xfrm>
          <a:prstGeom prst="rect">
            <a:avLst/>
          </a:prstGeom>
          <a:noFill/>
        </p:spPr>
        <p:txBody>
          <a:bodyPr wrap="square">
            <a:spAutoFit/>
          </a:bodyPr>
          <a:lstStyle/>
          <a:p>
            <a:r>
              <a:rPr lang="en-GB"/>
              <a:t>“</a:t>
            </a:r>
            <a:r>
              <a:rPr lang="en-GB" b="0" i="0">
                <a:solidFill>
                  <a:srgbClr val="000000"/>
                </a:solidFill>
                <a:effectLst/>
                <a:latin typeface="MuseoSans"/>
              </a:rPr>
              <a:t>The seven Liberal Arts in this manuscript are depicted without attributes and are dressed in decidedly humble attire. They are seen here moving a heavy cart uphill, in which is seated the crowned and more elegantly attired allegorical figure of “Sacra Theologia” (Holy Theology), who holds an image of Christ. The steep hill symbolizes the difficulty of acquiring the seven paths to wisdom. The privileged position of Sacra Theologia indicates that for this artist, mastery of the Liberal Arts was little more than the means to a loftier end; that is, the study of theology. The Arts of the </a:t>
            </a:r>
            <a:r>
              <a:rPr lang="en-GB" b="0" i="1">
                <a:solidFill>
                  <a:srgbClr val="000000"/>
                </a:solidFill>
                <a:effectLst/>
                <a:latin typeface="MuseoSans"/>
              </a:rPr>
              <a:t>quadrivium</a:t>
            </a:r>
            <a:r>
              <a:rPr lang="en-GB" b="0" i="0">
                <a:solidFill>
                  <a:srgbClr val="000000"/>
                </a:solidFill>
                <a:effectLst/>
                <a:latin typeface="MuseoSans"/>
              </a:rPr>
              <a:t> (</a:t>
            </a:r>
            <a:r>
              <a:rPr lang="en-GB" b="0" i="0">
                <a:solidFill>
                  <a:srgbClr val="00B050"/>
                </a:solidFill>
                <a:effectLst/>
                <a:latin typeface="MuseoSans"/>
              </a:rPr>
              <a:t>Music</a:t>
            </a:r>
            <a:r>
              <a:rPr lang="en-GB" b="0" i="0">
                <a:solidFill>
                  <a:srgbClr val="000000"/>
                </a:solidFill>
                <a:effectLst/>
                <a:latin typeface="MuseoSans"/>
              </a:rPr>
              <a:t>, </a:t>
            </a:r>
            <a:r>
              <a:rPr lang="en-GB" b="0" i="0">
                <a:solidFill>
                  <a:srgbClr val="FF0000"/>
                </a:solidFill>
                <a:effectLst/>
                <a:latin typeface="MuseoSans"/>
              </a:rPr>
              <a:t>Astronomy</a:t>
            </a:r>
            <a:r>
              <a:rPr lang="en-GB" b="0" i="0">
                <a:solidFill>
                  <a:srgbClr val="000000"/>
                </a:solidFill>
                <a:effectLst/>
                <a:latin typeface="MuseoSans"/>
              </a:rPr>
              <a:t>, </a:t>
            </a:r>
            <a:r>
              <a:rPr lang="en-GB" b="0" i="0">
                <a:solidFill>
                  <a:srgbClr val="FF0000"/>
                </a:solidFill>
                <a:effectLst/>
                <a:latin typeface="MuseoSans"/>
              </a:rPr>
              <a:t>Geometry</a:t>
            </a:r>
            <a:r>
              <a:rPr lang="en-GB" b="0" i="0">
                <a:solidFill>
                  <a:srgbClr val="000000"/>
                </a:solidFill>
                <a:effectLst/>
                <a:latin typeface="MuseoSans"/>
              </a:rPr>
              <a:t>, &amp; </a:t>
            </a:r>
            <a:r>
              <a:rPr lang="en-GB" b="0" i="0">
                <a:solidFill>
                  <a:srgbClr val="00B050"/>
                </a:solidFill>
                <a:effectLst/>
                <a:latin typeface="MuseoSans"/>
              </a:rPr>
              <a:t>Arithmetic</a:t>
            </a:r>
            <a:r>
              <a:rPr lang="en-GB" b="0" i="0">
                <a:solidFill>
                  <a:srgbClr val="000000"/>
                </a:solidFill>
                <a:effectLst/>
                <a:latin typeface="MuseoSans"/>
              </a:rPr>
              <a:t>) each turn a wheel of the cart, while the Arts of the </a:t>
            </a:r>
            <a:r>
              <a:rPr lang="en-GB" b="0" i="1">
                <a:solidFill>
                  <a:srgbClr val="000000"/>
                </a:solidFill>
                <a:effectLst/>
                <a:latin typeface="MuseoSans"/>
              </a:rPr>
              <a:t>trivium</a:t>
            </a:r>
            <a:r>
              <a:rPr lang="en-GB" b="1" i="1">
                <a:solidFill>
                  <a:srgbClr val="000000"/>
                </a:solidFill>
                <a:effectLst/>
                <a:latin typeface="MuseoSans"/>
              </a:rPr>
              <a:t> </a:t>
            </a:r>
            <a:r>
              <a:rPr lang="en-GB" b="0" i="0">
                <a:solidFill>
                  <a:srgbClr val="000000"/>
                </a:solidFill>
                <a:effectLst/>
                <a:latin typeface="MuseoSans"/>
              </a:rPr>
              <a:t>(</a:t>
            </a:r>
            <a:r>
              <a:rPr lang="en-GB" b="0" i="0">
                <a:solidFill>
                  <a:srgbClr val="00B050"/>
                </a:solidFill>
                <a:effectLst/>
                <a:latin typeface="MuseoSans"/>
              </a:rPr>
              <a:t>Grammar</a:t>
            </a:r>
            <a:r>
              <a:rPr lang="en-GB" b="0" i="0">
                <a:solidFill>
                  <a:srgbClr val="000000"/>
                </a:solidFill>
                <a:effectLst/>
                <a:latin typeface="MuseoSans"/>
              </a:rPr>
              <a:t>, </a:t>
            </a:r>
            <a:r>
              <a:rPr lang="en-GB" b="0" i="0">
                <a:solidFill>
                  <a:srgbClr val="FF0000"/>
                </a:solidFill>
                <a:effectLst/>
                <a:latin typeface="MuseoSans"/>
              </a:rPr>
              <a:t>Rhetoric</a:t>
            </a:r>
            <a:r>
              <a:rPr lang="en-GB" b="0" i="0">
                <a:solidFill>
                  <a:srgbClr val="000000"/>
                </a:solidFill>
                <a:effectLst/>
                <a:latin typeface="MuseoSans"/>
              </a:rPr>
              <a:t>, &amp; Logic) are</a:t>
            </a:r>
            <a:r>
              <a:rPr lang="en-GB" b="1" i="1">
                <a:solidFill>
                  <a:srgbClr val="000000"/>
                </a:solidFill>
                <a:effectLst/>
                <a:latin typeface="MuseoSans"/>
              </a:rPr>
              <a:t> </a:t>
            </a:r>
            <a:r>
              <a:rPr lang="en-GB" b="0" i="0">
                <a:solidFill>
                  <a:srgbClr val="000000"/>
                </a:solidFill>
                <a:effectLst/>
                <a:latin typeface="MuseoSans"/>
              </a:rPr>
              <a:t>yolked to the vehicle like oxen. The figure behind the cart, compelling the seven Liberal Arts forward with a whip, is identified as the medieval scholastic theologian Peter Lombard.”</a:t>
            </a:r>
            <a:endParaRPr lang="en-GB"/>
          </a:p>
          <a:p>
            <a:endParaRPr lang="en-GB"/>
          </a:p>
        </p:txBody>
      </p:sp>
      <p:pic>
        <p:nvPicPr>
          <p:cNvPr id="3" name="Obrázek 2">
            <a:extLst>
              <a:ext uri="{FF2B5EF4-FFF2-40B4-BE49-F238E27FC236}">
                <a16:creationId xmlns:a16="http://schemas.microsoft.com/office/drawing/2014/main" id="{95E5711B-75BE-4D58-AF56-D6DB843EEB67}"/>
              </a:ext>
            </a:extLst>
          </p:cNvPr>
          <p:cNvPicPr>
            <a:picLocks noChangeAspect="1"/>
          </p:cNvPicPr>
          <p:nvPr/>
        </p:nvPicPr>
        <p:blipFill rotWithShape="1">
          <a:blip r:embed="rId3"/>
          <a:srcRect l="14210" t="11151" r="21366" b="15288"/>
          <a:stretch/>
        </p:blipFill>
        <p:spPr>
          <a:xfrm>
            <a:off x="6336439" y="976194"/>
            <a:ext cx="4354258" cy="6434257"/>
          </a:xfrm>
          <a:prstGeom prst="rect">
            <a:avLst/>
          </a:prstGeom>
        </p:spPr>
      </p:pic>
      <p:pic>
        <p:nvPicPr>
          <p:cNvPr id="12" name="Obrázek 11">
            <a:extLst>
              <a:ext uri="{FF2B5EF4-FFF2-40B4-BE49-F238E27FC236}">
                <a16:creationId xmlns:a16="http://schemas.microsoft.com/office/drawing/2014/main" id="{3D8DDC74-B12D-40EB-BE83-D2C97D180846}"/>
              </a:ext>
            </a:extLst>
          </p:cNvPr>
          <p:cNvPicPr>
            <a:picLocks noChangeAspect="1"/>
          </p:cNvPicPr>
          <p:nvPr/>
        </p:nvPicPr>
        <p:blipFill rotWithShape="1">
          <a:blip r:embed="rId4"/>
          <a:srcRect l="15482" t="90133" r="4860" b="2954"/>
          <a:stretch/>
        </p:blipFill>
        <p:spPr>
          <a:xfrm>
            <a:off x="2990817" y="1015824"/>
            <a:ext cx="3273796" cy="507438"/>
          </a:xfrm>
          <a:prstGeom prst="rect">
            <a:avLst/>
          </a:prstGeom>
        </p:spPr>
      </p:pic>
    </p:spTree>
    <p:extLst>
      <p:ext uri="{BB962C8B-B14F-4D97-AF65-F5344CB8AC3E}">
        <p14:creationId xmlns:p14="http://schemas.microsoft.com/office/powerpoint/2010/main" val="1528152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EA750-1895-4AC0-9231-9247DEB151F3}"/>
              </a:ext>
            </a:extLst>
          </p:cNvPr>
          <p:cNvSpPr>
            <a:spLocks noGrp="1"/>
          </p:cNvSpPr>
          <p:nvPr>
            <p:ph type="title"/>
          </p:nvPr>
        </p:nvSpPr>
        <p:spPr/>
        <p:txBody>
          <a:bodyPr/>
          <a:lstStyle/>
          <a:p>
            <a:r>
              <a:rPr lang="en-US"/>
              <a:t>Studies, work, recuperation, recreation</a:t>
            </a:r>
          </a:p>
        </p:txBody>
      </p:sp>
      <p:sp>
        <p:nvSpPr>
          <p:cNvPr id="3" name="Zástupný obsah 2">
            <a:extLst>
              <a:ext uri="{FF2B5EF4-FFF2-40B4-BE49-F238E27FC236}">
                <a16:creationId xmlns:a16="http://schemas.microsoft.com/office/drawing/2014/main" id="{7EE0C9BF-FD48-45B2-AFEB-E56CE9763ABB}"/>
              </a:ext>
            </a:extLst>
          </p:cNvPr>
          <p:cNvSpPr>
            <a:spLocks noGrp="1"/>
          </p:cNvSpPr>
          <p:nvPr>
            <p:ph idx="1"/>
          </p:nvPr>
        </p:nvSpPr>
        <p:spPr/>
        <p:txBody>
          <a:bodyPr/>
          <a:lstStyle/>
          <a:p>
            <a:pPr marL="0" indent="0">
              <a:buNone/>
            </a:pPr>
            <a:r>
              <a:rPr lang="en-GB">
                <a:latin typeface="+mn-lt"/>
              </a:rPr>
              <a:t>Luke 10:41-42: “…</a:t>
            </a:r>
            <a:r>
              <a:rPr lang="en-GB" b="0" i="0">
                <a:solidFill>
                  <a:srgbClr val="333333"/>
                </a:solidFill>
                <a:effectLst/>
                <a:latin typeface="+mn-lt"/>
              </a:rPr>
              <a:t>you are anxious and troubled about many things.</a:t>
            </a:r>
            <a:r>
              <a:rPr lang="en-GB" b="1" i="0">
                <a:solidFill>
                  <a:srgbClr val="0000FF"/>
                </a:solidFill>
                <a:effectLst/>
                <a:latin typeface="+mn-lt"/>
              </a:rPr>
              <a:t> </a:t>
            </a:r>
            <a:r>
              <a:rPr lang="en-GB" b="0" i="0">
                <a:solidFill>
                  <a:srgbClr val="333333"/>
                </a:solidFill>
                <a:effectLst/>
                <a:latin typeface="+mn-lt"/>
              </a:rPr>
              <a:t>But one thing is needed…</a:t>
            </a:r>
            <a:r>
              <a:rPr lang="en-GB">
                <a:latin typeface="+mn-lt"/>
              </a:rPr>
              <a:t>” (Vulgata: “sollicita es et turbaris erga plurima porro unum est necessarium”)</a:t>
            </a:r>
          </a:p>
          <a:p>
            <a:pPr marL="0" indent="0">
              <a:buNone/>
            </a:pPr>
            <a:r>
              <a:rPr lang="cs-CZ">
                <a:latin typeface="+mn-lt"/>
              </a:rPr>
              <a:t>→ </a:t>
            </a:r>
            <a:r>
              <a:rPr lang="en-GB" b="1">
                <a:latin typeface="+mn-lt"/>
              </a:rPr>
              <a:t>cho</a:t>
            </a:r>
            <a:r>
              <a:rPr lang="cs-CZ" b="1">
                <a:latin typeface="+mn-lt"/>
              </a:rPr>
              <a:t>o</a:t>
            </a:r>
            <a:r>
              <a:rPr lang="en-GB" b="1">
                <a:latin typeface="+mn-lt"/>
              </a:rPr>
              <a:t>s</a:t>
            </a:r>
            <a:r>
              <a:rPr lang="cs-CZ" b="1">
                <a:latin typeface="+mn-lt"/>
              </a:rPr>
              <a:t>e</a:t>
            </a:r>
            <a:r>
              <a:rPr lang="en-GB">
                <a:latin typeface="+mn-lt"/>
              </a:rPr>
              <a:t> </a:t>
            </a:r>
            <a:r>
              <a:rPr lang="cs-CZ">
                <a:latin typeface="+mn-lt"/>
              </a:rPr>
              <a:t>for yourself </a:t>
            </a:r>
            <a:r>
              <a:rPr lang="en-GB">
                <a:latin typeface="+mn-lt"/>
              </a:rPr>
              <a:t>that </a:t>
            </a:r>
            <a:r>
              <a:rPr lang="cs-CZ">
                <a:latin typeface="+mn-lt"/>
              </a:rPr>
              <a:t>better</a:t>
            </a:r>
            <a:r>
              <a:rPr lang="en-GB">
                <a:latin typeface="+mn-lt"/>
              </a:rPr>
              <a:t> part, which will not be taken away from </a:t>
            </a:r>
            <a:r>
              <a:rPr lang="cs-CZ">
                <a:latin typeface="+mn-lt"/>
              </a:rPr>
              <a:t>you!</a:t>
            </a:r>
            <a:endParaRPr lang="en-GB">
              <a:latin typeface="+mn-lt"/>
            </a:endParaRPr>
          </a:p>
        </p:txBody>
      </p:sp>
      <p:sp>
        <p:nvSpPr>
          <p:cNvPr id="4" name="Zástupný symbol pro datum 3">
            <a:extLst>
              <a:ext uri="{FF2B5EF4-FFF2-40B4-BE49-F238E27FC236}">
                <a16:creationId xmlns:a16="http://schemas.microsoft.com/office/drawing/2014/main" id="{7D80C555-C815-472E-95A1-57AC3E3D3D7B}"/>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67A0D3F9-B269-4A6B-971B-20F63F59552B}"/>
              </a:ext>
            </a:extLst>
          </p:cNvPr>
          <p:cNvSpPr>
            <a:spLocks noGrp="1"/>
          </p:cNvSpPr>
          <p:nvPr>
            <p:ph type="sldNum" sz="quarter" idx="12"/>
          </p:nvPr>
        </p:nvSpPr>
        <p:spPr/>
        <p:txBody>
          <a:bodyPr/>
          <a:lstStyle/>
          <a:p>
            <a:pPr>
              <a:defRPr/>
            </a:pPr>
            <a:fld id="{005B7347-35A8-416A-A6BF-14F7C64C136A}" type="slidenum">
              <a:rPr lang="cs-CZ" smtClean="0"/>
              <a:pPr>
                <a:defRPr/>
              </a:pPr>
              <a:t>32</a:t>
            </a:fld>
            <a:endParaRPr lang="cs-CZ"/>
          </a:p>
        </p:txBody>
      </p:sp>
    </p:spTree>
    <p:extLst>
      <p:ext uri="{BB962C8B-B14F-4D97-AF65-F5344CB8AC3E}">
        <p14:creationId xmlns:p14="http://schemas.microsoft.com/office/powerpoint/2010/main" val="41794929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EA750-1895-4AC0-9231-9247DEB151F3}"/>
              </a:ext>
            </a:extLst>
          </p:cNvPr>
          <p:cNvSpPr>
            <a:spLocks noGrp="1"/>
          </p:cNvSpPr>
          <p:nvPr>
            <p:ph type="title"/>
          </p:nvPr>
        </p:nvSpPr>
        <p:spPr/>
        <p:txBody>
          <a:bodyPr/>
          <a:lstStyle/>
          <a:p>
            <a:r>
              <a:rPr lang="en-US"/>
              <a:t>Studies, work, recuperation, recreation</a:t>
            </a:r>
          </a:p>
        </p:txBody>
      </p:sp>
      <p:sp>
        <p:nvSpPr>
          <p:cNvPr id="3" name="Zástupný obsah 2">
            <a:extLst>
              <a:ext uri="{FF2B5EF4-FFF2-40B4-BE49-F238E27FC236}">
                <a16:creationId xmlns:a16="http://schemas.microsoft.com/office/drawing/2014/main" id="{7EE0C9BF-FD48-45B2-AFEB-E56CE9763ABB}"/>
              </a:ext>
            </a:extLst>
          </p:cNvPr>
          <p:cNvSpPr>
            <a:spLocks noGrp="1"/>
          </p:cNvSpPr>
          <p:nvPr>
            <p:ph idx="1"/>
          </p:nvPr>
        </p:nvSpPr>
        <p:spPr>
          <a:xfrm>
            <a:off x="603115" y="1187532"/>
            <a:ext cx="12256851" cy="5821282"/>
          </a:xfrm>
        </p:spPr>
        <p:txBody>
          <a:bodyPr/>
          <a:lstStyle/>
          <a:p>
            <a:pPr marL="0" indent="0" algn="l">
              <a:buNone/>
            </a:pPr>
            <a:r>
              <a:rPr lang="cs-CZ" sz="2600">
                <a:latin typeface="+mn-lt"/>
              </a:rPr>
              <a:t>St. Augustine:</a:t>
            </a:r>
            <a:endParaRPr lang="en-GB" sz="2600">
              <a:latin typeface="+mn-lt"/>
            </a:endParaRPr>
          </a:p>
          <a:p>
            <a:pPr marL="0" indent="0" algn="l">
              <a:buNone/>
            </a:pPr>
            <a:r>
              <a:rPr lang="en-GB" sz="2600">
                <a:latin typeface="+mn-lt"/>
              </a:rPr>
              <a:t>“And how can we imagine that Martha was condemned for her hospitality - she who received the Lord himself with welcome? How can she be rebuked when she rejoices in such a Guest? If this be so, let men scorn what they minister to the needy; they choose for themselves the better part, which shall not be taken away from them. </a:t>
            </a:r>
            <a:r>
              <a:rPr lang="en-GB" sz="2600" b="1">
                <a:latin typeface="+mn-lt"/>
              </a:rPr>
              <a:t>Let them busy themselves with the Word, be open-mouthed for the doctrine of sweetness, be occupied with the knowledge of salvation</a:t>
            </a:r>
            <a:r>
              <a:rPr lang="en-GB" sz="2600">
                <a:latin typeface="+mn-lt"/>
              </a:rPr>
              <a:t>: let them care nothing who is a stranger in the place, who lacks bread or clothing, who should be visited, who should be set free, who buried; let the works of mercy cease, that one may seek knowledge alone. If it is the better part, why do we not all lay hold of it, since we have the Lord as an Advocate? We need not fear to offend his justice, when we have his express judgment as an </a:t>
            </a:r>
            <a:r>
              <a:rPr lang="en-US" sz="2600">
                <a:solidFill>
                  <a:srgbClr val="000000"/>
                </a:solidFill>
                <a:latin typeface="+mn-lt"/>
              </a:rPr>
              <a:t>advocate. …</a:t>
            </a:r>
          </a:p>
        </p:txBody>
      </p:sp>
      <p:sp>
        <p:nvSpPr>
          <p:cNvPr id="4" name="Zástupný symbol pro datum 3">
            <a:extLst>
              <a:ext uri="{FF2B5EF4-FFF2-40B4-BE49-F238E27FC236}">
                <a16:creationId xmlns:a16="http://schemas.microsoft.com/office/drawing/2014/main" id="{7D80C555-C815-472E-95A1-57AC3E3D3D7B}"/>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67A0D3F9-B269-4A6B-971B-20F63F59552B}"/>
              </a:ext>
            </a:extLst>
          </p:cNvPr>
          <p:cNvSpPr>
            <a:spLocks noGrp="1"/>
          </p:cNvSpPr>
          <p:nvPr>
            <p:ph type="sldNum" sz="quarter" idx="12"/>
          </p:nvPr>
        </p:nvSpPr>
        <p:spPr/>
        <p:txBody>
          <a:bodyPr/>
          <a:lstStyle/>
          <a:p>
            <a:pPr>
              <a:defRPr/>
            </a:pPr>
            <a:fld id="{005B7347-35A8-416A-A6BF-14F7C64C136A}" type="slidenum">
              <a:rPr lang="cs-CZ" smtClean="0"/>
              <a:pPr>
                <a:defRPr/>
              </a:pPr>
              <a:t>33</a:t>
            </a:fld>
            <a:endParaRPr lang="cs-CZ"/>
          </a:p>
        </p:txBody>
      </p:sp>
    </p:spTree>
    <p:extLst>
      <p:ext uri="{BB962C8B-B14F-4D97-AF65-F5344CB8AC3E}">
        <p14:creationId xmlns:p14="http://schemas.microsoft.com/office/powerpoint/2010/main" val="35782233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EA750-1895-4AC0-9231-9247DEB151F3}"/>
              </a:ext>
            </a:extLst>
          </p:cNvPr>
          <p:cNvSpPr>
            <a:spLocks noGrp="1"/>
          </p:cNvSpPr>
          <p:nvPr>
            <p:ph type="title"/>
          </p:nvPr>
        </p:nvSpPr>
        <p:spPr/>
        <p:txBody>
          <a:bodyPr/>
          <a:lstStyle/>
          <a:p>
            <a:r>
              <a:rPr lang="en-US"/>
              <a:t>Studies, work, recuperation, recreation</a:t>
            </a:r>
          </a:p>
        </p:txBody>
      </p:sp>
      <p:sp>
        <p:nvSpPr>
          <p:cNvPr id="3" name="Zástupný obsah 2">
            <a:extLst>
              <a:ext uri="{FF2B5EF4-FFF2-40B4-BE49-F238E27FC236}">
                <a16:creationId xmlns:a16="http://schemas.microsoft.com/office/drawing/2014/main" id="{7EE0C9BF-FD48-45B2-AFEB-E56CE9763ABB}"/>
              </a:ext>
            </a:extLst>
          </p:cNvPr>
          <p:cNvSpPr>
            <a:spLocks noGrp="1"/>
          </p:cNvSpPr>
          <p:nvPr>
            <p:ph idx="1"/>
          </p:nvPr>
        </p:nvSpPr>
        <p:spPr>
          <a:xfrm>
            <a:off x="603115" y="1187532"/>
            <a:ext cx="12256851" cy="5821282"/>
          </a:xfrm>
        </p:spPr>
        <p:txBody>
          <a:bodyPr/>
          <a:lstStyle/>
          <a:p>
            <a:pPr marL="0" indent="0">
              <a:buNone/>
            </a:pPr>
            <a:r>
              <a:rPr lang="en-GB" sz="2600" b="1">
                <a:latin typeface="+mn-lt"/>
              </a:rPr>
              <a:t>One should be preferred to many</a:t>
            </a:r>
            <a:r>
              <a:rPr lang="en-GB" sz="2600">
                <a:latin typeface="+mn-lt"/>
              </a:rPr>
              <a:t>: for one does not spring from many, but many from one. Many are the things which are made; one is he who makes them. …</a:t>
            </a:r>
          </a:p>
          <a:p>
            <a:pPr marL="0" indent="0" algn="l">
              <a:buNone/>
            </a:pPr>
            <a:r>
              <a:rPr lang="en-GB" sz="2600">
                <a:latin typeface="+mn-lt"/>
              </a:rPr>
              <a:t>The Lord does not, … condemn the work but he makes a distinction in the reward. …</a:t>
            </a:r>
          </a:p>
          <a:p>
            <a:pPr marL="0" indent="0" algn="l">
              <a:buNone/>
            </a:pPr>
            <a:r>
              <a:rPr lang="en-GB" sz="2600">
                <a:latin typeface="+mn-lt"/>
              </a:rPr>
              <a:t>busy-ness about many things passes and the charity of oneness remains. …</a:t>
            </a:r>
          </a:p>
          <a:p>
            <a:pPr marL="0" indent="0">
              <a:buNone/>
            </a:pPr>
            <a:r>
              <a:rPr lang="en-GB" sz="2600">
                <a:latin typeface="+mn-lt"/>
              </a:rPr>
              <a:t>In that house which received the Lord there remained, therefore, in the two women two lives: both blameless, both praiseworthy: one laborious, the other leisured: neither sinful, neither slothful. … neither sinful, which is the danger of the laborious life: neither slothful, the tendency of the leisured life. … Be at rest and see [cf. Ps 46:11]…”</a:t>
            </a:r>
          </a:p>
          <a:p>
            <a:pPr marL="0" indent="0" algn="r">
              <a:buNone/>
            </a:pPr>
            <a:r>
              <a:rPr lang="en-GB" sz="2400" i="1">
                <a:latin typeface="+mn-lt"/>
              </a:rPr>
              <a:t>MARTHA AND MARY: THE TWO LIVES. </a:t>
            </a:r>
            <a:r>
              <a:rPr lang="en-GB" sz="2400">
                <a:latin typeface="+mn-lt"/>
              </a:rPr>
              <a:t>By Saint Augustine. / De Martha et María significantibus duas vitas. Tractatus inediti. XXIX. Ed. Dom Morin. Translated by E. J. B. Fry</a:t>
            </a:r>
          </a:p>
        </p:txBody>
      </p:sp>
      <p:sp>
        <p:nvSpPr>
          <p:cNvPr id="4" name="Zástupný symbol pro datum 3">
            <a:extLst>
              <a:ext uri="{FF2B5EF4-FFF2-40B4-BE49-F238E27FC236}">
                <a16:creationId xmlns:a16="http://schemas.microsoft.com/office/drawing/2014/main" id="{7D80C555-C815-472E-95A1-57AC3E3D3D7B}"/>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67A0D3F9-B269-4A6B-971B-20F63F59552B}"/>
              </a:ext>
            </a:extLst>
          </p:cNvPr>
          <p:cNvSpPr>
            <a:spLocks noGrp="1"/>
          </p:cNvSpPr>
          <p:nvPr>
            <p:ph type="sldNum" sz="quarter" idx="12"/>
          </p:nvPr>
        </p:nvSpPr>
        <p:spPr/>
        <p:txBody>
          <a:bodyPr/>
          <a:lstStyle/>
          <a:p>
            <a:pPr>
              <a:defRPr/>
            </a:pPr>
            <a:fld id="{005B7347-35A8-416A-A6BF-14F7C64C136A}" type="slidenum">
              <a:rPr lang="cs-CZ" smtClean="0"/>
              <a:pPr>
                <a:defRPr/>
              </a:pPr>
              <a:t>34</a:t>
            </a:fld>
            <a:endParaRPr lang="cs-CZ"/>
          </a:p>
        </p:txBody>
      </p:sp>
    </p:spTree>
    <p:extLst>
      <p:ext uri="{BB962C8B-B14F-4D97-AF65-F5344CB8AC3E}">
        <p14:creationId xmlns:p14="http://schemas.microsoft.com/office/powerpoint/2010/main" val="26437448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EA750-1895-4AC0-9231-9247DEB151F3}"/>
              </a:ext>
            </a:extLst>
          </p:cNvPr>
          <p:cNvSpPr>
            <a:spLocks noGrp="1"/>
          </p:cNvSpPr>
          <p:nvPr>
            <p:ph type="title"/>
          </p:nvPr>
        </p:nvSpPr>
        <p:spPr/>
        <p:txBody>
          <a:bodyPr/>
          <a:lstStyle/>
          <a:p>
            <a:r>
              <a:rPr lang="en-US"/>
              <a:t>Studies, work, recuperation, recreation</a:t>
            </a:r>
          </a:p>
        </p:txBody>
      </p:sp>
      <p:sp>
        <p:nvSpPr>
          <p:cNvPr id="3" name="Zástupný obsah 2">
            <a:extLst>
              <a:ext uri="{FF2B5EF4-FFF2-40B4-BE49-F238E27FC236}">
                <a16:creationId xmlns:a16="http://schemas.microsoft.com/office/drawing/2014/main" id="{7EE0C9BF-FD48-45B2-AFEB-E56CE9763ABB}"/>
              </a:ext>
            </a:extLst>
          </p:cNvPr>
          <p:cNvSpPr>
            <a:spLocks noGrp="1"/>
          </p:cNvSpPr>
          <p:nvPr>
            <p:ph idx="1"/>
          </p:nvPr>
        </p:nvSpPr>
        <p:spPr/>
        <p:txBody>
          <a:bodyPr/>
          <a:lstStyle/>
          <a:p>
            <a:pPr marL="0" indent="0">
              <a:buNone/>
            </a:pPr>
            <a:r>
              <a:rPr lang="en-GB">
                <a:latin typeface="+mn-lt"/>
              </a:rPr>
              <a:t>John Amos Comenius: </a:t>
            </a:r>
            <a:r>
              <a:rPr lang="en-GB" i="1">
                <a:latin typeface="+mn-lt"/>
              </a:rPr>
              <a:t>Unum necessarium </a:t>
            </a:r>
            <a:r>
              <a:rPr lang="en-GB">
                <a:latin typeface="+mn-lt"/>
              </a:rPr>
              <a:t>(Amsterdam, 1668) / </a:t>
            </a:r>
            <a:r>
              <a:rPr lang="en-GB" i="1">
                <a:latin typeface="+mn-lt"/>
              </a:rPr>
              <a:t>The One Thing Necessary</a:t>
            </a:r>
            <a:r>
              <a:rPr lang="en-GB">
                <a:latin typeface="+mn-lt"/>
              </a:rPr>
              <a:t>:</a:t>
            </a:r>
            <a:endParaRPr lang="cs-CZ">
              <a:latin typeface="+mn-lt"/>
            </a:endParaRPr>
          </a:p>
          <a:p>
            <a:pPr marL="0" indent="0">
              <a:buNone/>
            </a:pPr>
            <a:r>
              <a:rPr lang="en-GB">
                <a:latin typeface="+mn-lt"/>
              </a:rPr>
              <a:t>“a remarkable phi</a:t>
            </a:r>
            <a:r>
              <a:rPr lang="cs-CZ">
                <a:latin typeface="+mn-lt"/>
              </a:rPr>
              <a:t>l</a:t>
            </a:r>
            <a:r>
              <a:rPr lang="en-GB">
                <a:latin typeface="+mn-lt"/>
              </a:rPr>
              <a:t>os</a:t>
            </a:r>
            <a:r>
              <a:rPr lang="cs-CZ">
                <a:latin typeface="+mn-lt"/>
              </a:rPr>
              <a:t>o</a:t>
            </a:r>
            <a:r>
              <a:rPr lang="en-GB">
                <a:latin typeface="+mn-lt"/>
              </a:rPr>
              <a:t>phical and theological testament. H</a:t>
            </a:r>
            <a:r>
              <a:rPr lang="cs-CZ">
                <a:latin typeface="+mn-lt"/>
              </a:rPr>
              <a:t>e</a:t>
            </a:r>
            <a:r>
              <a:rPr lang="en-GB">
                <a:latin typeface="+mn-lt"/>
              </a:rPr>
              <a:t>re he [Comenius]  summarised his lif</a:t>
            </a:r>
            <a:r>
              <a:rPr lang="cs-CZ">
                <a:latin typeface="+mn-lt"/>
              </a:rPr>
              <a:t>e</a:t>
            </a:r>
            <a:r>
              <a:rPr lang="en-GB">
                <a:latin typeface="+mn-lt"/>
              </a:rPr>
              <a:t> and wandering through various labyrinths / educational, religious, and political ones. The rays of the truth and of the good had always directed him towards Christ.”</a:t>
            </a:r>
            <a:endParaRPr lang="cs-CZ">
              <a:latin typeface="+mn-lt"/>
            </a:endParaRPr>
          </a:p>
          <a:p>
            <a:pPr marL="0" indent="0" algn="r">
              <a:buNone/>
            </a:pPr>
            <a:r>
              <a:rPr lang="cs-CZ">
                <a:latin typeface="+mn-lt"/>
              </a:rPr>
              <a:t>Zemek, Petr (2018). </a:t>
            </a:r>
            <a:r>
              <a:rPr lang="en-GB" i="1">
                <a:latin typeface="+mn-lt"/>
              </a:rPr>
              <a:t>Comenius Known and Unknown</a:t>
            </a:r>
            <a:r>
              <a:rPr lang="en-GB">
                <a:latin typeface="+mn-lt"/>
              </a:rPr>
              <a:t>. Muzeum Jana Amose Komensk</a:t>
            </a:r>
            <a:r>
              <a:rPr lang="cs-CZ">
                <a:latin typeface="+mn-lt"/>
              </a:rPr>
              <a:t>ého v Uherském Brodě. ISBN 978-80-907125-1-5, p. 68</a:t>
            </a:r>
            <a:endParaRPr lang="en-US" i="1">
              <a:latin typeface="+mn-lt"/>
            </a:endParaRPr>
          </a:p>
        </p:txBody>
      </p:sp>
      <p:sp>
        <p:nvSpPr>
          <p:cNvPr id="4" name="Zástupný symbol pro datum 3">
            <a:extLst>
              <a:ext uri="{FF2B5EF4-FFF2-40B4-BE49-F238E27FC236}">
                <a16:creationId xmlns:a16="http://schemas.microsoft.com/office/drawing/2014/main" id="{7D80C555-C815-472E-95A1-57AC3E3D3D7B}"/>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67A0D3F9-B269-4A6B-971B-20F63F59552B}"/>
              </a:ext>
            </a:extLst>
          </p:cNvPr>
          <p:cNvSpPr>
            <a:spLocks noGrp="1"/>
          </p:cNvSpPr>
          <p:nvPr>
            <p:ph type="sldNum" sz="quarter" idx="12"/>
          </p:nvPr>
        </p:nvSpPr>
        <p:spPr/>
        <p:txBody>
          <a:bodyPr/>
          <a:lstStyle/>
          <a:p>
            <a:pPr>
              <a:defRPr/>
            </a:pPr>
            <a:fld id="{005B7347-35A8-416A-A6BF-14F7C64C136A}" type="slidenum">
              <a:rPr lang="cs-CZ" smtClean="0"/>
              <a:pPr>
                <a:defRPr/>
              </a:pPr>
              <a:t>35</a:t>
            </a:fld>
            <a:endParaRPr lang="cs-CZ"/>
          </a:p>
        </p:txBody>
      </p:sp>
    </p:spTree>
    <p:extLst>
      <p:ext uri="{BB962C8B-B14F-4D97-AF65-F5344CB8AC3E}">
        <p14:creationId xmlns:p14="http://schemas.microsoft.com/office/powerpoint/2010/main" val="2045420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84718" y="302801"/>
            <a:ext cx="9073515" cy="302144"/>
          </a:xfrm>
        </p:spPr>
        <p:txBody>
          <a:bodyPr>
            <a:normAutofit fontScale="90000"/>
          </a:bodyPr>
          <a:lstStyle/>
          <a:p>
            <a:r>
              <a:rPr lang="cs-CZ"/>
              <a:t> </a:t>
            </a:r>
          </a:p>
        </p:txBody>
      </p:sp>
      <p:graphicFrame>
        <p:nvGraphicFramePr>
          <p:cNvPr id="4" name="Zástupný symbol pro obsah 3"/>
          <p:cNvGraphicFramePr>
            <a:graphicFrameLocks noGrp="1"/>
          </p:cNvGraphicFramePr>
          <p:nvPr>
            <p:ph idx="1"/>
          </p:nvPr>
        </p:nvGraphicFramePr>
        <p:xfrm>
          <a:off x="290711" y="366769"/>
          <a:ext cx="12861529" cy="682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6384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84718" y="302801"/>
            <a:ext cx="9073515" cy="302144"/>
          </a:xfrm>
        </p:spPr>
        <p:txBody>
          <a:bodyPr>
            <a:normAutofit fontScale="90000"/>
          </a:bodyPr>
          <a:lstStyle/>
          <a:p>
            <a:r>
              <a:rPr lang="cs-CZ"/>
              <a:t> </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519937274"/>
              </p:ext>
            </p:extLst>
          </p:nvPr>
        </p:nvGraphicFramePr>
        <p:xfrm>
          <a:off x="1562495" y="1028250"/>
          <a:ext cx="10317960" cy="5644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AAD98F-2782-4170-B259-42E6429EEE03}"/>
              </a:ext>
            </a:extLst>
          </p:cNvPr>
          <p:cNvSpPr>
            <a:spLocks noGrp="1"/>
          </p:cNvSpPr>
          <p:nvPr>
            <p:ph type="title"/>
          </p:nvPr>
        </p:nvSpPr>
        <p:spPr/>
        <p:txBody>
          <a:bodyPr/>
          <a:lstStyle/>
          <a:p>
            <a:r>
              <a:rPr lang="cs-CZ"/>
              <a:t> </a:t>
            </a:r>
          </a:p>
        </p:txBody>
      </p:sp>
      <p:sp>
        <p:nvSpPr>
          <p:cNvPr id="3" name="Zástupný text 2">
            <a:extLst>
              <a:ext uri="{FF2B5EF4-FFF2-40B4-BE49-F238E27FC236}">
                <a16:creationId xmlns:a16="http://schemas.microsoft.com/office/drawing/2014/main" id="{ED7D6DCA-B8BE-4CC6-8533-70967226B118}"/>
              </a:ext>
            </a:extLst>
          </p:cNvPr>
          <p:cNvSpPr>
            <a:spLocks noGrp="1"/>
          </p:cNvSpPr>
          <p:nvPr>
            <p:ph type="body" idx="1"/>
          </p:nvPr>
        </p:nvSpPr>
        <p:spPr>
          <a:xfrm>
            <a:off x="886161" y="2174738"/>
            <a:ext cx="5725631" cy="705367"/>
          </a:xfrm>
        </p:spPr>
        <p:txBody>
          <a:bodyPr/>
          <a:lstStyle/>
          <a:p>
            <a:pPr algn="r"/>
            <a:r>
              <a:rPr lang="cs-CZ" cap="small" err="1"/>
              <a:t>dianoia</a:t>
            </a:r>
            <a:r>
              <a:rPr lang="cs-CZ" cap="small"/>
              <a:t> </a:t>
            </a:r>
          </a:p>
        </p:txBody>
      </p:sp>
      <p:sp>
        <p:nvSpPr>
          <p:cNvPr id="4" name="Zástupný obsah 3">
            <a:extLst>
              <a:ext uri="{FF2B5EF4-FFF2-40B4-BE49-F238E27FC236}">
                <a16:creationId xmlns:a16="http://schemas.microsoft.com/office/drawing/2014/main" id="{E33F397E-082E-473E-B36D-E3CC59F7A591}"/>
              </a:ext>
            </a:extLst>
          </p:cNvPr>
          <p:cNvSpPr>
            <a:spLocks noGrp="1"/>
          </p:cNvSpPr>
          <p:nvPr>
            <p:ph sz="half" idx="2"/>
          </p:nvPr>
        </p:nvSpPr>
        <p:spPr>
          <a:xfrm>
            <a:off x="688757" y="2418176"/>
            <a:ext cx="5939637" cy="4773948"/>
          </a:xfrm>
        </p:spPr>
        <p:txBody>
          <a:bodyPr>
            <a:normAutofit/>
          </a:bodyPr>
          <a:lstStyle/>
          <a:p>
            <a:pPr marL="0" indent="0" algn="r">
              <a:buNone/>
            </a:pPr>
            <a:endParaRPr lang="cs-CZ"/>
          </a:p>
          <a:p>
            <a:pPr marL="0" indent="0" algn="r">
              <a:buNone/>
            </a:pPr>
            <a:r>
              <a:rPr lang="cs-CZ" i="1"/>
              <a:t>ratio</a:t>
            </a:r>
          </a:p>
          <a:p>
            <a:pPr marL="0" indent="0" algn="r">
              <a:buNone/>
            </a:pPr>
            <a:r>
              <a:rPr lang="cs-CZ" err="1"/>
              <a:t>thought</a:t>
            </a:r>
            <a:endParaRPr lang="cs-CZ"/>
          </a:p>
          <a:p>
            <a:pPr marL="0" indent="0" algn="r">
              <a:buNone/>
            </a:pPr>
            <a:r>
              <a:rPr lang="cs-CZ" err="1"/>
              <a:t>manyness</a:t>
            </a:r>
            <a:endParaRPr lang="cs-CZ"/>
          </a:p>
          <a:p>
            <a:pPr marL="0" indent="0" algn="r">
              <a:buNone/>
            </a:pPr>
            <a:r>
              <a:rPr lang="cs-CZ" err="1"/>
              <a:t>manipulation</a:t>
            </a:r>
            <a:endParaRPr lang="cs-CZ"/>
          </a:p>
          <a:p>
            <a:pPr marL="0" indent="0" algn="r">
              <a:buNone/>
            </a:pPr>
            <a:r>
              <a:rPr lang="cs-CZ" err="1"/>
              <a:t>knowledge</a:t>
            </a:r>
            <a:endParaRPr lang="cs-CZ"/>
          </a:p>
          <a:p>
            <a:pPr marL="0" indent="0" algn="r">
              <a:buNone/>
            </a:pPr>
            <a:r>
              <a:rPr lang="cs-CZ" cap="small" err="1"/>
              <a:t>ascholia</a:t>
            </a:r>
            <a:r>
              <a:rPr lang="cs-CZ"/>
              <a:t>, </a:t>
            </a:r>
            <a:r>
              <a:rPr lang="cs-CZ" err="1"/>
              <a:t>work</a:t>
            </a:r>
            <a:endParaRPr lang="cs-CZ"/>
          </a:p>
          <a:p>
            <a:pPr marL="0" indent="0" algn="r">
              <a:buNone/>
            </a:pPr>
            <a:r>
              <a:rPr lang="cs-CZ" cap="small" err="1"/>
              <a:t>fronesis</a:t>
            </a:r>
            <a:r>
              <a:rPr lang="cs-CZ"/>
              <a:t>, </a:t>
            </a:r>
            <a:r>
              <a:rPr lang="cs-CZ" err="1"/>
              <a:t>practical</a:t>
            </a:r>
            <a:r>
              <a:rPr lang="cs-CZ"/>
              <a:t> </a:t>
            </a:r>
            <a:r>
              <a:rPr lang="cs-CZ" err="1"/>
              <a:t>wisdom</a:t>
            </a:r>
            <a:endParaRPr lang="cs-CZ"/>
          </a:p>
          <a:p>
            <a:pPr marL="0" indent="0" algn="r">
              <a:buNone/>
            </a:pPr>
            <a:r>
              <a:rPr lang="cs-CZ" err="1"/>
              <a:t>mastercraft</a:t>
            </a:r>
            <a:endParaRPr lang="cs-CZ"/>
          </a:p>
          <a:p>
            <a:pPr marL="0" indent="0" algn="r">
              <a:buNone/>
            </a:pPr>
            <a:r>
              <a:rPr lang="cs-CZ" cap="small"/>
              <a:t>polis</a:t>
            </a:r>
          </a:p>
        </p:txBody>
      </p:sp>
      <p:sp>
        <p:nvSpPr>
          <p:cNvPr id="5" name="Zástupný text 4">
            <a:extLst>
              <a:ext uri="{FF2B5EF4-FFF2-40B4-BE49-F238E27FC236}">
                <a16:creationId xmlns:a16="http://schemas.microsoft.com/office/drawing/2014/main" id="{E8BB4F99-05B3-46F4-87BB-DEAB9473FCA1}"/>
              </a:ext>
            </a:extLst>
          </p:cNvPr>
          <p:cNvSpPr>
            <a:spLocks noGrp="1"/>
          </p:cNvSpPr>
          <p:nvPr>
            <p:ph type="body" sz="quarter" idx="3"/>
          </p:nvPr>
        </p:nvSpPr>
        <p:spPr>
          <a:xfrm>
            <a:off x="6814557" y="2151903"/>
            <a:ext cx="5941658" cy="705367"/>
          </a:xfrm>
        </p:spPr>
        <p:txBody>
          <a:bodyPr/>
          <a:lstStyle/>
          <a:p>
            <a:r>
              <a:rPr lang="cs-CZ" cap="small"/>
              <a:t>      noesis</a:t>
            </a:r>
          </a:p>
        </p:txBody>
      </p:sp>
      <p:sp>
        <p:nvSpPr>
          <p:cNvPr id="6" name="Zástupný obsah 5">
            <a:extLst>
              <a:ext uri="{FF2B5EF4-FFF2-40B4-BE49-F238E27FC236}">
                <a16:creationId xmlns:a16="http://schemas.microsoft.com/office/drawing/2014/main" id="{9A94B659-43CA-4942-A2A4-627722F62650}"/>
              </a:ext>
            </a:extLst>
          </p:cNvPr>
          <p:cNvSpPr>
            <a:spLocks noGrp="1"/>
          </p:cNvSpPr>
          <p:nvPr>
            <p:ph sz="quarter" idx="4"/>
          </p:nvPr>
        </p:nvSpPr>
        <p:spPr>
          <a:xfrm>
            <a:off x="6797955" y="2418176"/>
            <a:ext cx="5941970" cy="4773948"/>
          </a:xfrm>
        </p:spPr>
        <p:txBody>
          <a:bodyPr>
            <a:normAutofit/>
          </a:bodyPr>
          <a:lstStyle/>
          <a:p>
            <a:endParaRPr lang="cs-CZ"/>
          </a:p>
          <a:p>
            <a:r>
              <a:rPr lang="cs-CZ"/>
              <a:t> </a:t>
            </a:r>
            <a:r>
              <a:rPr lang="cs-CZ" i="1" err="1"/>
              <a:t>intellectus</a:t>
            </a:r>
            <a:endParaRPr lang="cs-CZ" i="1"/>
          </a:p>
          <a:p>
            <a:r>
              <a:rPr lang="cs-CZ"/>
              <a:t> </a:t>
            </a:r>
            <a:r>
              <a:rPr lang="cs-CZ" err="1"/>
              <a:t>intellection</a:t>
            </a:r>
            <a:endParaRPr lang="cs-CZ"/>
          </a:p>
          <a:p>
            <a:r>
              <a:rPr lang="cs-CZ"/>
              <a:t> </a:t>
            </a:r>
            <a:r>
              <a:rPr lang="cs-CZ" err="1"/>
              <a:t>oneness</a:t>
            </a:r>
            <a:endParaRPr lang="cs-CZ"/>
          </a:p>
          <a:p>
            <a:r>
              <a:rPr lang="cs-CZ"/>
              <a:t> </a:t>
            </a:r>
            <a:r>
              <a:rPr lang="cs-CZ" err="1"/>
              <a:t>participation</a:t>
            </a:r>
            <a:endParaRPr lang="cs-CZ"/>
          </a:p>
          <a:p>
            <a:r>
              <a:rPr lang="cs-CZ"/>
              <a:t> </a:t>
            </a:r>
            <a:r>
              <a:rPr lang="cs-CZ" cap="small" err="1"/>
              <a:t>theoria</a:t>
            </a:r>
            <a:r>
              <a:rPr lang="cs-CZ"/>
              <a:t>, </a:t>
            </a:r>
            <a:r>
              <a:rPr lang="cs-CZ" err="1"/>
              <a:t>theory</a:t>
            </a:r>
            <a:endParaRPr lang="cs-CZ"/>
          </a:p>
          <a:p>
            <a:r>
              <a:rPr lang="cs-CZ" cap="small"/>
              <a:t> </a:t>
            </a:r>
            <a:r>
              <a:rPr lang="cs-CZ" cap="small" err="1"/>
              <a:t>schole</a:t>
            </a:r>
            <a:r>
              <a:rPr lang="cs-CZ"/>
              <a:t>, </a:t>
            </a:r>
            <a:r>
              <a:rPr lang="cs-CZ" err="1"/>
              <a:t>leisure</a:t>
            </a:r>
            <a:endParaRPr lang="cs-CZ"/>
          </a:p>
          <a:p>
            <a:r>
              <a:rPr lang="cs-CZ" cap="small"/>
              <a:t> </a:t>
            </a:r>
            <a:r>
              <a:rPr lang="cs-CZ" cap="small" err="1"/>
              <a:t>sophia</a:t>
            </a:r>
            <a:r>
              <a:rPr lang="cs-CZ"/>
              <a:t>, </a:t>
            </a:r>
            <a:r>
              <a:rPr lang="cs-CZ" err="1"/>
              <a:t>theoretical</a:t>
            </a:r>
            <a:r>
              <a:rPr lang="cs-CZ"/>
              <a:t> </a:t>
            </a:r>
            <a:r>
              <a:rPr lang="cs-CZ" err="1"/>
              <a:t>wisdom</a:t>
            </a:r>
            <a:endParaRPr lang="cs-CZ"/>
          </a:p>
          <a:p>
            <a:r>
              <a:rPr lang="cs-CZ"/>
              <a:t> </a:t>
            </a:r>
            <a:r>
              <a:rPr lang="cs-CZ" err="1"/>
              <a:t>gazing</a:t>
            </a:r>
            <a:endParaRPr lang="cs-CZ"/>
          </a:p>
          <a:p>
            <a:r>
              <a:rPr lang="cs-CZ" cap="small"/>
              <a:t> </a:t>
            </a:r>
            <a:r>
              <a:rPr lang="cs-CZ" cap="small" err="1"/>
              <a:t>cosmos</a:t>
            </a:r>
            <a:endParaRPr lang="cs-CZ" cap="small"/>
          </a:p>
        </p:txBody>
      </p:sp>
      <p:pic>
        <p:nvPicPr>
          <p:cNvPr id="8" name="Obrázek 7">
            <a:extLst>
              <a:ext uri="{FF2B5EF4-FFF2-40B4-BE49-F238E27FC236}">
                <a16:creationId xmlns:a16="http://schemas.microsoft.com/office/drawing/2014/main" id="{19349FAB-1F31-4E92-9DF2-E9B52A97A5B7}"/>
              </a:ext>
            </a:extLst>
          </p:cNvPr>
          <p:cNvPicPr>
            <a:picLocks noChangeAspect="1"/>
          </p:cNvPicPr>
          <p:nvPr/>
        </p:nvPicPr>
        <p:blipFill>
          <a:blip r:embed="rId2"/>
          <a:stretch>
            <a:fillRect/>
          </a:stretch>
        </p:blipFill>
        <p:spPr>
          <a:xfrm>
            <a:off x="3466397" y="-1"/>
            <a:ext cx="7145294" cy="2748534"/>
          </a:xfrm>
          <a:prstGeom prst="rect">
            <a:avLst/>
          </a:prstGeom>
        </p:spPr>
      </p:pic>
    </p:spTree>
    <p:extLst>
      <p:ext uri="{BB962C8B-B14F-4D97-AF65-F5344CB8AC3E}">
        <p14:creationId xmlns:p14="http://schemas.microsoft.com/office/powerpoint/2010/main" val="727481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0E853D-4C2D-4B53-852B-A9BFF488D4B1}"/>
              </a:ext>
            </a:extLst>
          </p:cNvPr>
          <p:cNvSpPr>
            <a:spLocks noGrp="1"/>
          </p:cNvSpPr>
          <p:nvPr>
            <p:ph type="title"/>
          </p:nvPr>
        </p:nvSpPr>
        <p:spPr/>
        <p:txBody>
          <a:bodyPr/>
          <a:lstStyle/>
          <a:p>
            <a:r>
              <a:rPr lang="en-US"/>
              <a:t>Bibliography</a:t>
            </a:r>
          </a:p>
        </p:txBody>
      </p:sp>
      <p:sp>
        <p:nvSpPr>
          <p:cNvPr id="3" name="Zástupný obsah 2">
            <a:extLst>
              <a:ext uri="{FF2B5EF4-FFF2-40B4-BE49-F238E27FC236}">
                <a16:creationId xmlns:a16="http://schemas.microsoft.com/office/drawing/2014/main" id="{20E37948-58C3-40C1-A429-8754BA6810EF}"/>
              </a:ext>
            </a:extLst>
          </p:cNvPr>
          <p:cNvSpPr>
            <a:spLocks noGrp="1"/>
          </p:cNvSpPr>
          <p:nvPr>
            <p:ph idx="1"/>
          </p:nvPr>
        </p:nvSpPr>
        <p:spPr/>
        <p:txBody>
          <a:bodyPr/>
          <a:lstStyle/>
          <a:p>
            <a:r>
              <a:rPr lang="en-GB">
                <a:latin typeface="+mn-lt"/>
              </a:rPr>
              <a:t>Kelly, John (1996). </a:t>
            </a:r>
            <a:r>
              <a:rPr lang="en-GB" i="1">
                <a:latin typeface="+mn-lt"/>
              </a:rPr>
              <a:t>Leisure</a:t>
            </a:r>
            <a:r>
              <a:rPr lang="en-GB">
                <a:latin typeface="+mn-lt"/>
              </a:rPr>
              <a:t>, 3rd edition. Boston and London: </a:t>
            </a:r>
            <a:r>
              <a:rPr lang="en-US">
                <a:latin typeface="+mn-lt"/>
              </a:rPr>
              <a:t>Allyn and Bacon. ISBN 978-0-13-110561-4</a:t>
            </a:r>
            <a:r>
              <a:rPr lang="cs-CZ">
                <a:latin typeface="+mn-lt"/>
              </a:rPr>
              <a:t>.</a:t>
            </a:r>
          </a:p>
          <a:p>
            <a:r>
              <a:rPr lang="cs-CZ">
                <a:latin typeface="+mn-lt"/>
              </a:rPr>
              <a:t>Zemek, Petr (2018). </a:t>
            </a:r>
            <a:r>
              <a:rPr lang="en-GB" i="1">
                <a:latin typeface="+mn-lt"/>
              </a:rPr>
              <a:t>Comenius Known and Unknown</a:t>
            </a:r>
            <a:r>
              <a:rPr lang="en-GB">
                <a:latin typeface="+mn-lt"/>
              </a:rPr>
              <a:t>. Muzeum Jana Amose Komensk</a:t>
            </a:r>
            <a:r>
              <a:rPr lang="cs-CZ">
                <a:latin typeface="+mn-lt"/>
              </a:rPr>
              <a:t>ého v Uherském Brodě. ISBN 978-80-907125-1-5.</a:t>
            </a:r>
          </a:p>
          <a:p>
            <a:r>
              <a:rPr lang="en-GB">
                <a:latin typeface="+mn-lt"/>
              </a:rPr>
              <a:t>Augustine</a:t>
            </a:r>
            <a:r>
              <a:rPr lang="cs-CZ">
                <a:latin typeface="+mn-lt"/>
              </a:rPr>
              <a:t> </a:t>
            </a:r>
            <a:r>
              <a:rPr lang="en-GB">
                <a:latin typeface="+mn-lt"/>
              </a:rPr>
              <a:t>Saint</a:t>
            </a:r>
            <a:r>
              <a:rPr lang="cs-CZ">
                <a:latin typeface="+mn-lt"/>
              </a:rPr>
              <a:t>. </a:t>
            </a:r>
            <a:r>
              <a:rPr lang="en-GB" sz="3200" i="1">
                <a:latin typeface="+mn-lt"/>
              </a:rPr>
              <a:t>M</a:t>
            </a:r>
            <a:r>
              <a:rPr lang="cs-CZ" sz="3200" i="1">
                <a:latin typeface="+mn-lt"/>
              </a:rPr>
              <a:t>artha</a:t>
            </a:r>
            <a:r>
              <a:rPr lang="en-GB" sz="3200" i="1">
                <a:latin typeface="+mn-lt"/>
              </a:rPr>
              <a:t> </a:t>
            </a:r>
            <a:r>
              <a:rPr lang="cs-CZ" sz="3200" i="1">
                <a:latin typeface="+mn-lt"/>
              </a:rPr>
              <a:t>and</a:t>
            </a:r>
            <a:r>
              <a:rPr lang="en-GB" sz="3200" i="1">
                <a:latin typeface="+mn-lt"/>
              </a:rPr>
              <a:t> M</a:t>
            </a:r>
            <a:r>
              <a:rPr lang="cs-CZ" sz="3200" i="1">
                <a:latin typeface="+mn-lt"/>
              </a:rPr>
              <a:t>ary</a:t>
            </a:r>
            <a:r>
              <a:rPr lang="en-GB" sz="3200" i="1">
                <a:latin typeface="+mn-lt"/>
              </a:rPr>
              <a:t>: T</a:t>
            </a:r>
            <a:r>
              <a:rPr lang="cs-CZ" sz="3200" i="1">
                <a:latin typeface="+mn-lt"/>
              </a:rPr>
              <a:t>he</a:t>
            </a:r>
            <a:r>
              <a:rPr lang="en-GB" sz="3200" i="1">
                <a:latin typeface="+mn-lt"/>
              </a:rPr>
              <a:t> T</a:t>
            </a:r>
            <a:r>
              <a:rPr lang="cs-CZ" sz="3200" i="1">
                <a:latin typeface="+mn-lt"/>
              </a:rPr>
              <a:t>wo</a:t>
            </a:r>
            <a:r>
              <a:rPr lang="en-GB" sz="3200" i="1">
                <a:latin typeface="+mn-lt"/>
              </a:rPr>
              <a:t> L</a:t>
            </a:r>
            <a:r>
              <a:rPr lang="cs-CZ" sz="3200" i="1">
                <a:latin typeface="+mn-lt"/>
              </a:rPr>
              <a:t>ives</a:t>
            </a:r>
            <a:r>
              <a:rPr lang="en-GB" sz="3200" i="1">
                <a:latin typeface="+mn-lt"/>
              </a:rPr>
              <a:t>. </a:t>
            </a:r>
            <a:r>
              <a:rPr lang="en-GB" sz="3200">
                <a:latin typeface="+mn-lt"/>
              </a:rPr>
              <a:t>/ </a:t>
            </a:r>
            <a:r>
              <a:rPr lang="en-GB" sz="3200" i="1">
                <a:latin typeface="+mn-lt"/>
              </a:rPr>
              <a:t>De Martha et María significantibus duas vitas</a:t>
            </a:r>
            <a:r>
              <a:rPr lang="en-GB">
                <a:latin typeface="+mn-lt"/>
              </a:rPr>
              <a:t>. Tractatus inediti. XXIX. Translated by E. J. B. Fry</a:t>
            </a:r>
            <a:r>
              <a:rPr lang="cs-CZ">
                <a:latin typeface="+mn-lt"/>
              </a:rPr>
              <a:t>. </a:t>
            </a:r>
            <a:r>
              <a:rPr lang="en-GB" sz="3200">
                <a:latin typeface="+mn-lt"/>
              </a:rPr>
              <a:t>Ed. Dom Morin. </a:t>
            </a:r>
            <a:endParaRPr lang="en-US">
              <a:latin typeface="+mn-lt"/>
            </a:endParaRPr>
          </a:p>
        </p:txBody>
      </p:sp>
      <p:sp>
        <p:nvSpPr>
          <p:cNvPr id="4" name="Zástupný symbol pro datum 3">
            <a:extLst>
              <a:ext uri="{FF2B5EF4-FFF2-40B4-BE49-F238E27FC236}">
                <a16:creationId xmlns:a16="http://schemas.microsoft.com/office/drawing/2014/main" id="{B1EFF88E-5DFD-4443-BB74-BA93AB17D6B1}"/>
              </a:ext>
            </a:extLst>
          </p:cNvPr>
          <p:cNvSpPr>
            <a:spLocks noGrp="1"/>
          </p:cNvSpPr>
          <p:nvPr>
            <p:ph type="dt" sz="half" idx="10"/>
          </p:nvPr>
        </p:nvSpPr>
        <p:spPr/>
        <p:txBody>
          <a:bodyPr/>
          <a:lstStyle/>
          <a:p>
            <a:pPr>
              <a:defRPr/>
            </a:pPr>
            <a:r>
              <a:rPr lang="cs-CZ"/>
              <a:t>Selected Educational Aspects of Leisure</a:t>
            </a:r>
          </a:p>
        </p:txBody>
      </p:sp>
      <p:sp>
        <p:nvSpPr>
          <p:cNvPr id="5" name="Zástupný symbol pro číslo snímku 4">
            <a:extLst>
              <a:ext uri="{FF2B5EF4-FFF2-40B4-BE49-F238E27FC236}">
                <a16:creationId xmlns:a16="http://schemas.microsoft.com/office/drawing/2014/main" id="{C4A5668E-F680-4A28-94EA-D52461FE0B8D}"/>
              </a:ext>
            </a:extLst>
          </p:cNvPr>
          <p:cNvSpPr>
            <a:spLocks noGrp="1"/>
          </p:cNvSpPr>
          <p:nvPr>
            <p:ph type="sldNum" sz="quarter" idx="12"/>
          </p:nvPr>
        </p:nvSpPr>
        <p:spPr/>
        <p:txBody>
          <a:bodyPr/>
          <a:lstStyle/>
          <a:p>
            <a:pPr>
              <a:defRPr/>
            </a:pPr>
            <a:fld id="{005B7347-35A8-416A-A6BF-14F7C64C136A}" type="slidenum">
              <a:rPr lang="cs-CZ" smtClean="0"/>
              <a:pPr>
                <a:defRPr/>
              </a:pPr>
              <a:t>39</a:t>
            </a:fld>
            <a:endParaRPr lang="cs-CZ"/>
          </a:p>
        </p:txBody>
      </p:sp>
    </p:spTree>
    <p:extLst>
      <p:ext uri="{BB962C8B-B14F-4D97-AF65-F5344CB8AC3E}">
        <p14:creationId xmlns:p14="http://schemas.microsoft.com/office/powerpoint/2010/main" val="17067763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1AC6B53F-4D0A-4459-8ED1-BBF3C8CA2B95}"/>
              </a:ext>
            </a:extLst>
          </p:cNvPr>
          <p:cNvSpPr>
            <a:spLocks noGrp="1"/>
          </p:cNvSpPr>
          <p:nvPr>
            <p:ph type="title"/>
          </p:nvPr>
        </p:nvSpPr>
        <p:spPr/>
        <p:txBody>
          <a:bodyPr/>
          <a:lstStyle/>
          <a:p>
            <a:r>
              <a:rPr lang="cs-CZ"/>
              <a:t>Content </a:t>
            </a:r>
          </a:p>
        </p:txBody>
      </p:sp>
      <p:sp>
        <p:nvSpPr>
          <p:cNvPr id="9" name="Zástupný obsah 8">
            <a:extLst>
              <a:ext uri="{FF2B5EF4-FFF2-40B4-BE49-F238E27FC236}">
                <a16:creationId xmlns:a16="http://schemas.microsoft.com/office/drawing/2014/main" id="{51245F9A-D11B-469A-97A4-C838ADB4BEB0}"/>
              </a:ext>
            </a:extLst>
          </p:cNvPr>
          <p:cNvSpPr>
            <a:spLocks noGrp="1"/>
          </p:cNvSpPr>
          <p:nvPr>
            <p:ph idx="1"/>
          </p:nvPr>
        </p:nvSpPr>
        <p:spPr/>
        <p:txBody>
          <a:bodyPr/>
          <a:lstStyle/>
          <a:p>
            <a:pPr marL="0" indent="0">
              <a:buNone/>
            </a:pPr>
            <a:r>
              <a:rPr lang="en-US" sz="2000" b="1"/>
              <a:t>Main topics</a:t>
            </a:r>
          </a:p>
          <a:p>
            <a:r>
              <a:rPr lang="en-US" sz="2000"/>
              <a:t>Conditions of leisure time</a:t>
            </a:r>
            <a:endParaRPr lang="cs-CZ" sz="2000"/>
          </a:p>
          <a:p>
            <a:r>
              <a:rPr lang="cs-CZ" sz="2000"/>
              <a:t>Activity and passivity</a:t>
            </a:r>
          </a:p>
          <a:p>
            <a:r>
              <a:rPr lang="cs-CZ" sz="2000"/>
              <a:t>Choice</a:t>
            </a:r>
          </a:p>
          <a:p>
            <a:r>
              <a:rPr lang="en-US" sz="2000"/>
              <a:t>Man as a free being</a:t>
            </a:r>
            <a:r>
              <a:rPr lang="cs-CZ" sz="2000"/>
              <a:t>, t</a:t>
            </a:r>
            <a:r>
              <a:rPr lang="en-US" sz="2000"/>
              <a:t>he importance of freedom </a:t>
            </a:r>
            <a:endParaRPr lang="cs-CZ" sz="2000"/>
          </a:p>
          <a:p>
            <a:r>
              <a:rPr lang="cs-CZ" sz="2000"/>
              <a:t>Responsibility. </a:t>
            </a:r>
            <a:r>
              <a:rPr lang="en-US" sz="2000"/>
              <a:t>Man as a person</a:t>
            </a:r>
          </a:p>
          <a:p>
            <a:r>
              <a:rPr lang="en-US" sz="2000"/>
              <a:t>The importance of leisure time</a:t>
            </a:r>
          </a:p>
          <a:p>
            <a:r>
              <a:rPr lang="en-US" sz="2000"/>
              <a:t>Religion and leisure time</a:t>
            </a:r>
          </a:p>
          <a:p>
            <a:r>
              <a:rPr lang="en-US" sz="2000"/>
              <a:t>Celebrations and feasts/holidays</a:t>
            </a:r>
          </a:p>
          <a:p>
            <a:r>
              <a:rPr lang="en-US" sz="2000"/>
              <a:t>Games, rules, order, beauty</a:t>
            </a:r>
          </a:p>
          <a:p>
            <a:r>
              <a:rPr lang="en-US" sz="2000"/>
              <a:t>Art and Liberal Arts. Creativity</a:t>
            </a:r>
          </a:p>
          <a:p>
            <a:r>
              <a:rPr lang="en-US" sz="2000"/>
              <a:t>Studies. </a:t>
            </a:r>
            <a:r>
              <a:rPr lang="en-US" sz="2000" i="1"/>
              <a:t>Vita contemplativa</a:t>
            </a:r>
            <a:r>
              <a:rPr lang="en-US" sz="2000"/>
              <a:t>, the intellectual life</a:t>
            </a:r>
            <a:endParaRPr lang="cs-CZ" sz="2000"/>
          </a:p>
          <a:p>
            <a:r>
              <a:rPr lang="cs-CZ" sz="2000"/>
              <a:t>W</a:t>
            </a:r>
            <a:r>
              <a:rPr lang="en-US" sz="2000"/>
              <a:t>ork and culture of “total work”</a:t>
            </a:r>
            <a:endParaRPr lang="cs-CZ" sz="2000"/>
          </a:p>
          <a:p>
            <a:r>
              <a:rPr lang="en-US" sz="2000"/>
              <a:t>Recuperation, recreation</a:t>
            </a:r>
          </a:p>
          <a:p>
            <a:endParaRPr lang="cs-CZ"/>
          </a:p>
        </p:txBody>
      </p:sp>
      <p:sp>
        <p:nvSpPr>
          <p:cNvPr id="5" name="Zástupný symbol pro číslo snímku 4">
            <a:extLst>
              <a:ext uri="{FF2B5EF4-FFF2-40B4-BE49-F238E27FC236}">
                <a16:creationId xmlns:a16="http://schemas.microsoft.com/office/drawing/2014/main" id="{FF7B2E5F-0FB3-4CB3-8D39-61B6418FE5DE}"/>
              </a:ext>
            </a:extLst>
          </p:cNvPr>
          <p:cNvSpPr>
            <a:spLocks noGrp="1"/>
          </p:cNvSpPr>
          <p:nvPr>
            <p:ph type="sldNum" sz="quarter" idx="12"/>
          </p:nvPr>
        </p:nvSpPr>
        <p:spPr/>
        <p:txBody>
          <a:bodyPr/>
          <a:lstStyle/>
          <a:p>
            <a:pPr>
              <a:defRPr/>
            </a:pPr>
            <a:fld id="{005B7347-35A8-416A-A6BF-14F7C64C136A}" type="slidenum">
              <a:rPr lang="cs-CZ" smtClean="0"/>
              <a:pPr>
                <a:defRPr/>
              </a:pPr>
              <a:t>4</a:t>
            </a:fld>
            <a:endParaRPr lang="cs-CZ"/>
          </a:p>
        </p:txBody>
      </p:sp>
      <p:sp>
        <p:nvSpPr>
          <p:cNvPr id="11" name="Zástupný symbol pro datum 10">
            <a:extLst>
              <a:ext uri="{FF2B5EF4-FFF2-40B4-BE49-F238E27FC236}">
                <a16:creationId xmlns:a16="http://schemas.microsoft.com/office/drawing/2014/main" id="{C37BD806-E05F-4C3C-83D2-B9F9D34DA7C3}"/>
              </a:ext>
            </a:extLst>
          </p:cNvPr>
          <p:cNvSpPr>
            <a:spLocks noGrp="1"/>
          </p:cNvSpPr>
          <p:nvPr>
            <p:ph type="dt" sz="half" idx="10"/>
          </p:nvPr>
        </p:nvSpPr>
        <p:spPr/>
        <p:txBody>
          <a:bodyPr/>
          <a:lstStyle/>
          <a:p>
            <a:pPr>
              <a:defRPr/>
            </a:pPr>
            <a:r>
              <a:rPr lang="cs-CZ"/>
              <a:t>Selected Educational Aspects of Leisure</a:t>
            </a:r>
          </a:p>
        </p:txBody>
      </p:sp>
    </p:spTree>
    <p:extLst>
      <p:ext uri="{BB962C8B-B14F-4D97-AF65-F5344CB8AC3E}">
        <p14:creationId xmlns:p14="http://schemas.microsoft.com/office/powerpoint/2010/main" val="13510058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84F437F-73C3-4875-A93C-2DB3F55FFDCD}"/>
              </a:ext>
            </a:extLst>
          </p:cNvPr>
          <p:cNvSpPr>
            <a:spLocks noGrp="1"/>
          </p:cNvSpPr>
          <p:nvPr>
            <p:ph type="dt" sz="half" idx="10"/>
          </p:nvPr>
        </p:nvSpPr>
        <p:spPr/>
        <p:txBody>
          <a:bodyPr/>
          <a:lstStyle/>
          <a:p>
            <a:pPr>
              <a:defRPr/>
            </a:pPr>
            <a:r>
              <a:rPr lang="cs-CZ"/>
              <a:t>Selected Educational Aspects of Leisure</a:t>
            </a:r>
          </a:p>
        </p:txBody>
      </p:sp>
      <p:sp>
        <p:nvSpPr>
          <p:cNvPr id="3" name="Zástupný symbol pro číslo snímku 2">
            <a:extLst>
              <a:ext uri="{FF2B5EF4-FFF2-40B4-BE49-F238E27FC236}">
                <a16:creationId xmlns:a16="http://schemas.microsoft.com/office/drawing/2014/main" id="{8FFECA24-EF4A-466D-96AA-A1EC14BA062C}"/>
              </a:ext>
            </a:extLst>
          </p:cNvPr>
          <p:cNvSpPr>
            <a:spLocks noGrp="1"/>
          </p:cNvSpPr>
          <p:nvPr>
            <p:ph type="sldNum" sz="quarter" idx="12"/>
          </p:nvPr>
        </p:nvSpPr>
        <p:spPr/>
        <p:txBody>
          <a:bodyPr/>
          <a:lstStyle/>
          <a:p>
            <a:pPr>
              <a:defRPr/>
            </a:pPr>
            <a:fld id="{6074965D-B6FC-48F4-BDEB-A25D835DCF79}" type="slidenum">
              <a:rPr lang="cs-CZ" smtClean="0"/>
              <a:pPr>
                <a:defRPr/>
              </a:pPr>
              <a:t>5</a:t>
            </a:fld>
            <a:endParaRPr lang="cs-CZ"/>
          </a:p>
        </p:txBody>
      </p:sp>
      <p:sp>
        <p:nvSpPr>
          <p:cNvPr id="4" name="TextovéPole 3">
            <a:extLst>
              <a:ext uri="{FF2B5EF4-FFF2-40B4-BE49-F238E27FC236}">
                <a16:creationId xmlns:a16="http://schemas.microsoft.com/office/drawing/2014/main" id="{12FD6D66-7F11-4640-8B4B-B1BB72A30113}"/>
              </a:ext>
            </a:extLst>
          </p:cNvPr>
          <p:cNvSpPr txBox="1"/>
          <p:nvPr/>
        </p:nvSpPr>
        <p:spPr>
          <a:xfrm>
            <a:off x="1925401" y="1731523"/>
            <a:ext cx="9581745" cy="3416320"/>
          </a:xfrm>
          <a:prstGeom prst="rect">
            <a:avLst/>
          </a:prstGeom>
          <a:noFill/>
        </p:spPr>
        <p:txBody>
          <a:bodyPr wrap="square" rtlCol="0">
            <a:spAutoFit/>
          </a:bodyPr>
          <a:lstStyle/>
          <a:p>
            <a:r>
              <a:rPr lang="en-GB" sz="2400">
                <a:latin typeface="+mn-lt"/>
              </a:rPr>
              <a:t>“</a:t>
            </a:r>
            <a:r>
              <a:rPr lang="en-GB" sz="2400" b="0" i="0" u="none" strike="noStrike" baseline="0">
                <a:latin typeface="+mn-lt"/>
              </a:rPr>
              <a:t>Be at </a:t>
            </a:r>
            <a:r>
              <a:rPr lang="en-GB" sz="2400" b="1" i="0" u="none" strike="noStrike" baseline="0">
                <a:latin typeface="+mn-lt"/>
              </a:rPr>
              <a:t>leisure</a:t>
            </a:r>
            <a:r>
              <a:rPr lang="en-GB" sz="2400" b="0" i="0" u="none" strike="noStrike" baseline="0">
                <a:latin typeface="+mn-lt"/>
              </a:rPr>
              <a:t> - and know that I am God.</a:t>
            </a:r>
            <a:r>
              <a:rPr lang="en-GB" sz="2400">
                <a:latin typeface="+mn-lt"/>
              </a:rPr>
              <a:t> ”</a:t>
            </a:r>
          </a:p>
          <a:p>
            <a:pPr algn="r"/>
            <a:r>
              <a:rPr lang="en-GB" sz="2400" b="0" i="1" u="none" strike="noStrike" baseline="0">
                <a:latin typeface="+mn-lt"/>
              </a:rPr>
              <a:t>Psalm</a:t>
            </a:r>
            <a:r>
              <a:rPr lang="en-GB" sz="2400" b="0" i="0" u="none" strike="noStrike" baseline="0">
                <a:latin typeface="+mn-lt"/>
              </a:rPr>
              <a:t> 46:11</a:t>
            </a:r>
            <a:endParaRPr lang="en-GB" sz="2400">
              <a:latin typeface="+mn-lt"/>
            </a:endParaRPr>
          </a:p>
          <a:p>
            <a:pPr algn="l"/>
            <a:endParaRPr lang="en-GB" sz="2400">
              <a:latin typeface="+mn-lt"/>
            </a:endParaRPr>
          </a:p>
          <a:p>
            <a:pPr algn="l"/>
            <a:r>
              <a:rPr lang="en-GB" sz="2400">
                <a:latin typeface="+mn-lt"/>
              </a:rPr>
              <a:t>“</a:t>
            </a:r>
            <a:r>
              <a:rPr lang="en-GB" sz="2400" b="0" i="0" u="none" strike="noStrike" baseline="0">
                <a:latin typeface="+mn-lt"/>
              </a:rPr>
              <a:t>But the Gods, taking pity on human beings – </a:t>
            </a:r>
            <a:r>
              <a:rPr lang="en-GB" sz="2400" b="1" i="0" u="none" strike="noStrike" baseline="0">
                <a:latin typeface="+mn-lt"/>
              </a:rPr>
              <a:t>a race born to labor </a:t>
            </a:r>
            <a:r>
              <a:rPr lang="en-GB" sz="2400" b="0" i="0" u="none" strike="noStrike" baseline="0">
                <a:latin typeface="+mn-lt"/>
              </a:rPr>
              <a:t>– gave them regularly recurring divine </a:t>
            </a:r>
            <a:r>
              <a:rPr lang="en-GB" sz="2400" b="1" i="0" u="none" strike="noStrike" baseline="0">
                <a:latin typeface="+mn-lt"/>
              </a:rPr>
              <a:t>festivals</a:t>
            </a:r>
            <a:r>
              <a:rPr lang="en-GB" sz="2400" b="0" i="0" u="none" strike="noStrike" baseline="0">
                <a:latin typeface="+mn-lt"/>
              </a:rPr>
              <a:t>, as a means of </a:t>
            </a:r>
            <a:r>
              <a:rPr lang="en-GB" sz="2400" b="1" i="0" u="none" strike="noStrike" baseline="0">
                <a:latin typeface="+mn-lt"/>
              </a:rPr>
              <a:t>refreshment</a:t>
            </a:r>
            <a:r>
              <a:rPr lang="en-GB" sz="2400" b="0" i="0" u="none" strike="noStrike" baseline="0">
                <a:latin typeface="+mn-lt"/>
              </a:rPr>
              <a:t> from their fatigue; they gave them the Muses, and Apollo and Dionysus as</a:t>
            </a:r>
          </a:p>
          <a:p>
            <a:pPr algn="l"/>
            <a:r>
              <a:rPr lang="en-GB" sz="2400" b="0" i="0" u="none" strike="noStrike" baseline="0">
                <a:latin typeface="+mn-lt"/>
              </a:rPr>
              <a:t>the leaders of the Muses, to the end that, after refreshing themselves in the company of the Gods, they might </a:t>
            </a:r>
            <a:r>
              <a:rPr lang="en-GB" sz="2400" b="1" i="0" u="none" strike="noStrike" baseline="0">
                <a:latin typeface="+mn-lt"/>
              </a:rPr>
              <a:t>return to an upright posture</a:t>
            </a:r>
            <a:r>
              <a:rPr lang="en-GB" sz="2400" b="0" i="0" u="none" strike="noStrike" baseline="0">
                <a:latin typeface="+mn-lt"/>
              </a:rPr>
              <a:t>.</a:t>
            </a:r>
            <a:r>
              <a:rPr lang="en-GB" sz="2400">
                <a:latin typeface="+mn-lt"/>
              </a:rPr>
              <a:t>”</a:t>
            </a:r>
            <a:endParaRPr lang="en-GB" sz="2400" b="0" i="0" u="none" strike="noStrike" baseline="0">
              <a:latin typeface="+mn-lt"/>
            </a:endParaRPr>
          </a:p>
          <a:p>
            <a:pPr algn="r"/>
            <a:r>
              <a:rPr lang="en-GB" sz="2400" b="0" i="0" u="none" strike="noStrike" baseline="0">
                <a:latin typeface="+mn-lt"/>
              </a:rPr>
              <a:t>Plato, </a:t>
            </a:r>
            <a:r>
              <a:rPr lang="en-GB" sz="2400" b="0" i="1" u="none" strike="noStrike" baseline="0">
                <a:latin typeface="+mn-lt"/>
              </a:rPr>
              <a:t>Laws</a:t>
            </a:r>
            <a:r>
              <a:rPr lang="cs-CZ" sz="2400" b="0" u="none" strike="noStrike" baseline="0">
                <a:latin typeface="+mn-lt"/>
              </a:rPr>
              <a:t> 653d</a:t>
            </a:r>
            <a:endParaRPr lang="en-GB" sz="2400" i="1">
              <a:latin typeface="+mn-lt"/>
            </a:endParaRPr>
          </a:p>
        </p:txBody>
      </p:sp>
    </p:spTree>
    <p:extLst>
      <p:ext uri="{BB962C8B-B14F-4D97-AF65-F5344CB8AC3E}">
        <p14:creationId xmlns:p14="http://schemas.microsoft.com/office/powerpoint/2010/main" val="541950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en-US" dirty="0"/>
              <a:t>Conditions of leisure time</a:t>
            </a:r>
            <a:endParaRPr lang="cs-CZ"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p:txBody>
          <a:bodyPr/>
          <a:lstStyle/>
          <a:p>
            <a:r>
              <a:rPr lang="en-GB"/>
              <a:t>freedom</a:t>
            </a:r>
          </a:p>
          <a:p>
            <a:r>
              <a:rPr lang="en-GB"/>
              <a:t>c</a:t>
            </a:r>
            <a:r>
              <a:rPr lang="cs-CZ"/>
              <a:t>h</a:t>
            </a:r>
            <a:r>
              <a:rPr lang="en-GB"/>
              <a:t>oice</a:t>
            </a:r>
          </a:p>
          <a:p>
            <a:r>
              <a:rPr lang="en-GB"/>
              <a:t>participation (active or passive)</a:t>
            </a:r>
          </a:p>
          <a:p>
            <a:pPr marL="0" indent="0">
              <a:buNone/>
            </a:pPr>
            <a:endParaRPr lang="en-GB"/>
          </a:p>
          <a:p>
            <a:pPr marL="0" indent="0">
              <a:buNone/>
            </a:pPr>
            <a:r>
              <a:rPr lang="en-GB"/>
              <a:t>Kelly, John (1996). </a:t>
            </a:r>
            <a:r>
              <a:rPr lang="en-GB" i="1"/>
              <a:t>Leisure</a:t>
            </a:r>
            <a:r>
              <a:rPr lang="en-GB"/>
              <a:t>, 3rd edition. </a:t>
            </a:r>
            <a:r>
              <a:rPr lang="en-GB" dirty="0"/>
              <a:t>Boston and London</a:t>
            </a:r>
            <a:r>
              <a:rPr lang="en-GB"/>
              <a:t>: </a:t>
            </a:r>
            <a:r>
              <a:rPr lang="en-US"/>
              <a:t>Allyn and Bacon. pp. 17–27. </a:t>
            </a:r>
            <a:r>
              <a:rPr lang="en-US" dirty="0"/>
              <a:t>ISBN </a:t>
            </a:r>
            <a:r>
              <a:rPr lang="en-US"/>
              <a:t>978-0-13-110561-4: </a:t>
            </a:r>
            <a:r>
              <a:rPr lang="en-US">
                <a:latin typeface="+mn-lt"/>
              </a:rPr>
              <a:t>“</a:t>
            </a:r>
            <a:r>
              <a:rPr lang="en-US" b="1" i="1">
                <a:solidFill>
                  <a:srgbClr val="202122"/>
                </a:solidFill>
                <a:effectLst/>
                <a:latin typeface="+mn-lt"/>
              </a:rPr>
              <a:t>It </a:t>
            </a:r>
            <a:r>
              <a:rPr lang="en-US" b="1" i="1" dirty="0">
                <a:solidFill>
                  <a:srgbClr val="202122"/>
                </a:solidFill>
                <a:effectLst/>
                <a:latin typeface="+mn-lt"/>
              </a:rPr>
              <a:t>is done for "its own sake"</a:t>
            </a:r>
            <a:r>
              <a:rPr lang="en-US" b="0" i="1" dirty="0">
                <a:solidFill>
                  <a:srgbClr val="202122"/>
                </a:solidFill>
                <a:effectLst/>
                <a:latin typeface="+mn-lt"/>
              </a:rPr>
              <a:t>, for the quality of experience and </a:t>
            </a:r>
            <a:r>
              <a:rPr lang="en-US" b="0" i="1">
                <a:solidFill>
                  <a:srgbClr val="202122"/>
                </a:solidFill>
                <a:effectLst/>
                <a:latin typeface="+mn-lt"/>
              </a:rPr>
              <a:t>involvement.</a:t>
            </a:r>
            <a:r>
              <a:rPr lang="en-GB" b="0" i="1">
                <a:solidFill>
                  <a:srgbClr val="202122"/>
                </a:solidFill>
                <a:effectLst/>
                <a:latin typeface="+mn-lt"/>
              </a:rPr>
              <a:t>”</a:t>
            </a:r>
          </a:p>
          <a:p>
            <a:pPr marL="0" indent="0">
              <a:buNone/>
            </a:pPr>
            <a:r>
              <a:rPr lang="en-US">
                <a:latin typeface="+mn-lt"/>
              </a:rPr>
              <a:t>Note: “</a:t>
            </a:r>
            <a:r>
              <a:rPr lang="en-GB" b="1">
                <a:latin typeface="+mn-lt"/>
              </a:rPr>
              <a:t>Recreation differs from leisure</a:t>
            </a:r>
            <a:r>
              <a:rPr lang="en-GB">
                <a:latin typeface="+mn-lt"/>
              </a:rPr>
              <a:t> in that it is a purposeful activity that includes the experience of leisure in activity contexts.” </a:t>
            </a:r>
            <a:r>
              <a:rPr lang="en-GB" sz="1400">
                <a:latin typeface="+mn-lt"/>
              </a:rPr>
              <a:t>(https://en.wikipedia.org/wiki/Leisure#cite_ref-Kelly_1996_17%E2%80%9327_1-1)</a:t>
            </a:r>
            <a:endParaRPr lang="en-US" sz="1400" dirty="0">
              <a:latin typeface="+mn-lt"/>
            </a:endParaRPr>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6</a:t>
            </a:fld>
            <a:endParaRPr lang="cs-CZ"/>
          </a:p>
        </p:txBody>
      </p:sp>
    </p:spTree>
    <p:extLst>
      <p:ext uri="{BB962C8B-B14F-4D97-AF65-F5344CB8AC3E}">
        <p14:creationId xmlns:p14="http://schemas.microsoft.com/office/powerpoint/2010/main" val="3737115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cs-CZ"/>
              <a:t>L</a:t>
            </a:r>
            <a:r>
              <a:rPr lang="en-US"/>
              <a:t>eisure </a:t>
            </a:r>
            <a:r>
              <a:rPr lang="en-US" dirty="0"/>
              <a:t>time</a:t>
            </a:r>
            <a:endParaRPr lang="cs-CZ"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p:txBody>
          <a:bodyPr/>
          <a:lstStyle/>
          <a:p>
            <a:r>
              <a:rPr lang="en-GB"/>
              <a:t>freedom</a:t>
            </a:r>
            <a:r>
              <a:rPr lang="cs-CZ"/>
              <a:t>, schole</a:t>
            </a:r>
          </a:p>
          <a:p>
            <a:pPr marL="0" indent="0" algn="l">
              <a:buNone/>
            </a:pPr>
            <a:r>
              <a:rPr lang="en-GB"/>
              <a:t>“a need for philosophy in an older meaning of the word – the need for new authority </a:t>
            </a:r>
            <a:r>
              <a:rPr lang="en-GB" b="1"/>
              <a:t>to express </a:t>
            </a:r>
            <a:r>
              <a:rPr lang="en-GB" b="1" i="1"/>
              <a:t>insight</a:t>
            </a:r>
            <a:r>
              <a:rPr lang="en-GB" b="1"/>
              <a:t> and </a:t>
            </a:r>
            <a:r>
              <a:rPr lang="en-GB" b="1" i="1"/>
              <a:t>wisdom</a:t>
            </a:r>
            <a:r>
              <a:rPr lang="en-GB"/>
              <a:t>”</a:t>
            </a:r>
            <a:endParaRPr lang="cs-CZ"/>
          </a:p>
          <a:p>
            <a:pPr marL="0" indent="0" algn="l">
              <a:buNone/>
            </a:pPr>
            <a:r>
              <a:rPr lang="en-GB"/>
              <a:t>(T. S. Eliot: Introduction. In: Pieper, Josef. </a:t>
            </a:r>
            <a:r>
              <a:rPr lang="en-GB" i="1"/>
              <a:t>Leisure, the Basis of Culture. </a:t>
            </a:r>
            <a:r>
              <a:rPr lang="en-GB"/>
              <a:t>St. Augustine's Press, Inc., 1998,  p. 7)</a:t>
            </a:r>
          </a:p>
          <a:p>
            <a:pPr marL="0" indent="0">
              <a:buNone/>
            </a:pPr>
            <a:endParaRPr lang="en-GB"/>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7</a:t>
            </a:fld>
            <a:endParaRPr lang="cs-CZ"/>
          </a:p>
        </p:txBody>
      </p:sp>
    </p:spTree>
    <p:extLst>
      <p:ext uri="{BB962C8B-B14F-4D97-AF65-F5344CB8AC3E}">
        <p14:creationId xmlns:p14="http://schemas.microsoft.com/office/powerpoint/2010/main" val="1657080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cs-CZ"/>
              <a:t>Leisure – </a:t>
            </a:r>
            <a:r>
              <a:rPr lang="cs-CZ" cap="small"/>
              <a:t>schole</a:t>
            </a:r>
            <a:endParaRPr lang="cs-CZ" cap="small"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p:txBody>
          <a:bodyPr/>
          <a:lstStyle/>
          <a:p>
            <a:r>
              <a:rPr lang="en-GB"/>
              <a:t>freedom</a:t>
            </a:r>
            <a:r>
              <a:rPr lang="cs-CZ"/>
              <a:t>, </a:t>
            </a:r>
            <a:r>
              <a:rPr lang="en-GB"/>
              <a:t>leisure in Greek: </a:t>
            </a:r>
            <a:r>
              <a:rPr lang="cs-CZ" cap="small"/>
              <a:t>schole</a:t>
            </a:r>
          </a:p>
          <a:p>
            <a:pPr marL="0" indent="0" algn="l">
              <a:buNone/>
            </a:pPr>
            <a:r>
              <a:rPr lang="en-GB"/>
              <a:t>“For, when we consider the foundations of Western European culture…, one of these foundations is </a:t>
            </a:r>
            <a:r>
              <a:rPr lang="en-GB" b="1"/>
              <a:t>leisure</a:t>
            </a:r>
            <a:r>
              <a:rPr lang="en-GB"/>
              <a:t>. We can read it in the first chapter of Aristotle’s </a:t>
            </a:r>
            <a:r>
              <a:rPr lang="en-GB" i="1"/>
              <a:t>Metaphysics</a:t>
            </a:r>
            <a:r>
              <a:rPr lang="en-GB"/>
              <a:t>. And the very history of the meaning of the word bears a similar message. The Greek word for leisure (</a:t>
            </a:r>
            <a:r>
              <a:rPr lang="en-GB" b="1" cap="small"/>
              <a:t>schole</a:t>
            </a:r>
            <a:r>
              <a:rPr lang="en-GB"/>
              <a:t>) is the origin of Latin </a:t>
            </a:r>
            <a:r>
              <a:rPr lang="en-GB" i="1"/>
              <a:t>scola</a:t>
            </a:r>
            <a:r>
              <a:rPr lang="en-GB"/>
              <a:t>, German </a:t>
            </a:r>
            <a:r>
              <a:rPr lang="en-GB" i="1"/>
              <a:t>Schule</a:t>
            </a:r>
            <a:r>
              <a:rPr lang="en-GB"/>
              <a:t>, English </a:t>
            </a:r>
            <a:r>
              <a:rPr lang="en-GB" i="1"/>
              <a:t>school</a:t>
            </a:r>
            <a:r>
              <a:rPr lang="en-GB"/>
              <a:t>. The name for the institutions of education and learning means "leisure".”</a:t>
            </a:r>
          </a:p>
          <a:p>
            <a:pPr marL="0" indent="0" algn="r">
              <a:buNone/>
            </a:pPr>
            <a:r>
              <a:rPr lang="en-GB"/>
              <a:t>Pieper, Josef. </a:t>
            </a:r>
            <a:r>
              <a:rPr lang="en-GB" i="1"/>
              <a:t>Leisure, the Basis of Culture. </a:t>
            </a:r>
            <a:r>
              <a:rPr lang="en-GB"/>
              <a:t>St. Augustine's Press, Inc., 1998,  p. 25-26.</a:t>
            </a:r>
          </a:p>
          <a:p>
            <a:pPr marL="0" indent="0">
              <a:buNone/>
            </a:pPr>
            <a:endParaRPr lang="en-GB"/>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8</a:t>
            </a:fld>
            <a:endParaRPr lang="cs-CZ"/>
          </a:p>
        </p:txBody>
      </p:sp>
    </p:spTree>
    <p:extLst>
      <p:ext uri="{BB962C8B-B14F-4D97-AF65-F5344CB8AC3E}">
        <p14:creationId xmlns:p14="http://schemas.microsoft.com/office/powerpoint/2010/main" val="4048647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6373-F04C-4D51-8577-F706C8EA447B}"/>
              </a:ext>
            </a:extLst>
          </p:cNvPr>
          <p:cNvSpPr>
            <a:spLocks noGrp="1"/>
          </p:cNvSpPr>
          <p:nvPr>
            <p:ph type="title"/>
          </p:nvPr>
        </p:nvSpPr>
        <p:spPr/>
        <p:txBody>
          <a:bodyPr/>
          <a:lstStyle/>
          <a:p>
            <a:r>
              <a:rPr lang="en-US"/>
              <a:t>C</a:t>
            </a:r>
            <a:r>
              <a:rPr lang="cs-CZ"/>
              <a:t>hoice</a:t>
            </a:r>
            <a:endParaRPr lang="cs-CZ" dirty="0"/>
          </a:p>
        </p:txBody>
      </p:sp>
      <p:sp>
        <p:nvSpPr>
          <p:cNvPr id="3" name="Zástupný obsah 2">
            <a:extLst>
              <a:ext uri="{FF2B5EF4-FFF2-40B4-BE49-F238E27FC236}">
                <a16:creationId xmlns:a16="http://schemas.microsoft.com/office/drawing/2014/main" id="{9BA29031-152B-404C-B3D1-DCC5D7AA3E43}"/>
              </a:ext>
            </a:extLst>
          </p:cNvPr>
          <p:cNvSpPr>
            <a:spLocks noGrp="1"/>
          </p:cNvSpPr>
          <p:nvPr>
            <p:ph idx="1"/>
          </p:nvPr>
        </p:nvSpPr>
        <p:spPr>
          <a:xfrm>
            <a:off x="672548" y="1187532"/>
            <a:ext cx="12097857" cy="5821282"/>
          </a:xfrm>
        </p:spPr>
        <p:txBody>
          <a:bodyPr/>
          <a:lstStyle/>
          <a:p>
            <a:r>
              <a:rPr lang="en-GB"/>
              <a:t>c</a:t>
            </a:r>
            <a:r>
              <a:rPr lang="cs-CZ"/>
              <a:t>h</a:t>
            </a:r>
            <a:r>
              <a:rPr lang="en-GB"/>
              <a:t>oice</a:t>
            </a:r>
          </a:p>
          <a:p>
            <a:pPr marL="0" indent="0">
              <a:buNone/>
            </a:pPr>
            <a:r>
              <a:rPr lang="en-GB" sz="3000">
                <a:latin typeface="+mn-lt"/>
              </a:rPr>
              <a:t>Luke 10:38-42: “Now it happened as they went that He entered a certain village; and a certain woman named Martha received Him into her house. And she had a sister called Mary, who also sat at Jesus' feet and heard His Word. But Martha was </a:t>
            </a:r>
            <a:r>
              <a:rPr lang="en-GB" sz="3000" b="1">
                <a:latin typeface="+mn-lt"/>
              </a:rPr>
              <a:t>distracted with much serving</a:t>
            </a:r>
            <a:r>
              <a:rPr lang="en-GB" sz="3000">
                <a:latin typeface="+mn-lt"/>
              </a:rPr>
              <a:t>, and she came to Him and said, Lord, </a:t>
            </a:r>
            <a:r>
              <a:rPr lang="en-GB" sz="3000" b="1">
                <a:latin typeface="+mn-lt"/>
              </a:rPr>
              <a:t>do You not care</a:t>
            </a:r>
            <a:r>
              <a:rPr lang="en-GB" sz="3000">
                <a:latin typeface="+mn-lt"/>
              </a:rPr>
              <a:t> that my sister has left me to serve alone? Therefore </a:t>
            </a:r>
            <a:r>
              <a:rPr lang="en-GB" sz="3000" b="1">
                <a:latin typeface="+mn-lt"/>
              </a:rPr>
              <a:t>tell her</a:t>
            </a:r>
            <a:r>
              <a:rPr lang="en-GB" sz="3000">
                <a:latin typeface="+mn-lt"/>
              </a:rPr>
              <a:t> to help me. And Jesus answered and said to her, Martha, Martha, you are </a:t>
            </a:r>
            <a:r>
              <a:rPr lang="en-GB" sz="3000" b="1">
                <a:latin typeface="+mn-lt"/>
              </a:rPr>
              <a:t>anxious and troubled</a:t>
            </a:r>
            <a:r>
              <a:rPr lang="en-GB" sz="3000">
                <a:latin typeface="+mn-lt"/>
              </a:rPr>
              <a:t> about many things. But </a:t>
            </a:r>
            <a:r>
              <a:rPr lang="en-GB" sz="3000" b="1">
                <a:latin typeface="+mn-lt"/>
              </a:rPr>
              <a:t>one thing is needed</a:t>
            </a:r>
            <a:r>
              <a:rPr lang="en-GB" sz="3000">
                <a:latin typeface="+mn-lt"/>
              </a:rPr>
              <a:t>, and </a:t>
            </a:r>
            <a:r>
              <a:rPr lang="en-GB" sz="3000" b="1">
                <a:latin typeface="+mn-lt"/>
              </a:rPr>
              <a:t>Mary has chosen</a:t>
            </a:r>
            <a:r>
              <a:rPr lang="en-GB" sz="3000">
                <a:latin typeface="+mn-lt"/>
              </a:rPr>
              <a:t> that </a:t>
            </a:r>
            <a:r>
              <a:rPr lang="en-GB" sz="3000" b="1">
                <a:latin typeface="+mn-lt"/>
              </a:rPr>
              <a:t>good part, which will not be taken away from her</a:t>
            </a:r>
            <a:r>
              <a:rPr lang="en-GB" sz="3000">
                <a:latin typeface="+mn-lt"/>
              </a:rPr>
              <a:t>.”:</a:t>
            </a:r>
          </a:p>
          <a:p>
            <a:pPr marL="0" indent="0">
              <a:buNone/>
            </a:pPr>
            <a:r>
              <a:rPr lang="en-GB" sz="3000">
                <a:latin typeface="+mn-lt"/>
              </a:rPr>
              <a:t>see later on this presentation: </a:t>
            </a:r>
            <a:r>
              <a:rPr lang="cs-CZ" sz="3000">
                <a:latin typeface="+mn-lt"/>
              </a:rPr>
              <a:t>→ </a:t>
            </a:r>
            <a:r>
              <a:rPr lang="en-GB" sz="3000" b="1">
                <a:latin typeface="+mn-lt"/>
              </a:rPr>
              <a:t>cho</a:t>
            </a:r>
            <a:r>
              <a:rPr lang="cs-CZ" sz="3000" b="1">
                <a:latin typeface="+mn-lt"/>
              </a:rPr>
              <a:t>o</a:t>
            </a:r>
            <a:r>
              <a:rPr lang="en-GB" sz="3000" b="1">
                <a:latin typeface="+mn-lt"/>
              </a:rPr>
              <a:t>s</a:t>
            </a:r>
            <a:r>
              <a:rPr lang="cs-CZ" sz="3000" b="1">
                <a:latin typeface="+mn-lt"/>
              </a:rPr>
              <a:t>e</a:t>
            </a:r>
            <a:r>
              <a:rPr lang="en-GB" sz="3000">
                <a:latin typeface="+mn-lt"/>
              </a:rPr>
              <a:t> </a:t>
            </a:r>
            <a:r>
              <a:rPr lang="cs-CZ" sz="3000">
                <a:latin typeface="+mn-lt"/>
              </a:rPr>
              <a:t>for yourself </a:t>
            </a:r>
            <a:r>
              <a:rPr lang="en-GB" sz="3000">
                <a:latin typeface="+mn-lt"/>
              </a:rPr>
              <a:t>that </a:t>
            </a:r>
            <a:r>
              <a:rPr lang="cs-CZ" sz="3000">
                <a:latin typeface="+mn-lt"/>
              </a:rPr>
              <a:t>better</a:t>
            </a:r>
            <a:r>
              <a:rPr lang="en-GB" sz="3000">
                <a:latin typeface="+mn-lt"/>
              </a:rPr>
              <a:t> part, which will not be taken away from </a:t>
            </a:r>
            <a:r>
              <a:rPr lang="cs-CZ" sz="3000">
                <a:latin typeface="+mn-lt"/>
              </a:rPr>
              <a:t>you!</a:t>
            </a:r>
            <a:endParaRPr lang="en-GB" sz="3000">
              <a:latin typeface="+mn-lt"/>
            </a:endParaRPr>
          </a:p>
          <a:p>
            <a:pPr marL="0" indent="0">
              <a:buNone/>
            </a:pPr>
            <a:endParaRPr lang="en-GB"/>
          </a:p>
        </p:txBody>
      </p:sp>
      <p:sp>
        <p:nvSpPr>
          <p:cNvPr id="4" name="Zástupný symbol pro datum 3">
            <a:extLst>
              <a:ext uri="{FF2B5EF4-FFF2-40B4-BE49-F238E27FC236}">
                <a16:creationId xmlns:a16="http://schemas.microsoft.com/office/drawing/2014/main" id="{70F7D736-2FD7-4D55-B9B2-53095BD74DFC}"/>
              </a:ext>
            </a:extLst>
          </p:cNvPr>
          <p:cNvSpPr>
            <a:spLocks noGrp="1"/>
          </p:cNvSpPr>
          <p:nvPr>
            <p:ph type="dt" sz="half" idx="10"/>
          </p:nvPr>
        </p:nvSpPr>
        <p:spPr/>
        <p:txBody>
          <a:bodyPr/>
          <a:lstStyle/>
          <a:p>
            <a:pPr>
              <a:defRPr/>
            </a:pPr>
            <a:r>
              <a:rPr lang="en-US"/>
              <a:t>Selected</a:t>
            </a:r>
            <a:r>
              <a:rPr lang="cs-CZ"/>
              <a:t> </a:t>
            </a:r>
            <a:r>
              <a:rPr lang="en-US"/>
              <a:t>Educational</a:t>
            </a:r>
            <a:r>
              <a:rPr lang="cs-CZ" dirty="0"/>
              <a:t> </a:t>
            </a:r>
            <a:r>
              <a:rPr lang="cs-CZ" dirty="0" err="1"/>
              <a:t>Aspects</a:t>
            </a:r>
            <a:r>
              <a:rPr lang="cs-CZ" dirty="0"/>
              <a:t> </a:t>
            </a:r>
            <a:r>
              <a:rPr lang="cs-CZ" dirty="0" err="1"/>
              <a:t>of</a:t>
            </a:r>
            <a:r>
              <a:rPr lang="cs-CZ" dirty="0"/>
              <a:t> </a:t>
            </a:r>
            <a:r>
              <a:rPr lang="cs-CZ" dirty="0" err="1"/>
              <a:t>Leisure</a:t>
            </a:r>
            <a:endParaRPr lang="cs-CZ" dirty="0"/>
          </a:p>
        </p:txBody>
      </p:sp>
      <p:sp>
        <p:nvSpPr>
          <p:cNvPr id="5" name="Zástupný symbol pro číslo snímku 4">
            <a:extLst>
              <a:ext uri="{FF2B5EF4-FFF2-40B4-BE49-F238E27FC236}">
                <a16:creationId xmlns:a16="http://schemas.microsoft.com/office/drawing/2014/main" id="{29F43CF4-EA66-4ADB-9A21-5C44FF1AD307}"/>
              </a:ext>
            </a:extLst>
          </p:cNvPr>
          <p:cNvSpPr>
            <a:spLocks noGrp="1"/>
          </p:cNvSpPr>
          <p:nvPr>
            <p:ph type="sldNum" sz="quarter" idx="12"/>
          </p:nvPr>
        </p:nvSpPr>
        <p:spPr/>
        <p:txBody>
          <a:bodyPr/>
          <a:lstStyle/>
          <a:p>
            <a:pPr>
              <a:defRPr/>
            </a:pPr>
            <a:fld id="{005B7347-35A8-416A-A6BF-14F7C64C136A}" type="slidenum">
              <a:rPr lang="cs-CZ" smtClean="0"/>
              <a:pPr>
                <a:defRPr/>
              </a:pPr>
              <a:t>9</a:t>
            </a:fld>
            <a:endParaRPr lang="cs-CZ"/>
          </a:p>
        </p:txBody>
      </p:sp>
    </p:spTree>
    <p:extLst>
      <p:ext uri="{BB962C8B-B14F-4D97-AF65-F5344CB8AC3E}">
        <p14:creationId xmlns:p14="http://schemas.microsoft.com/office/powerpoint/2010/main" val="23539901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JU_OPVVV">
  <a:themeElements>
    <a:clrScheme name="JU">
      <a:dk1>
        <a:srgbClr val="151515"/>
      </a:dk1>
      <a:lt1>
        <a:sysClr val="window" lastClr="FFFFFF"/>
      </a:lt1>
      <a:dk2>
        <a:srgbClr val="E00034"/>
      </a:dk2>
      <a:lt2>
        <a:srgbClr val="D8D8D8"/>
      </a:lt2>
      <a:accent1>
        <a:srgbClr val="E00034"/>
      </a:accent1>
      <a:accent2>
        <a:srgbClr val="E98300"/>
      </a:accent2>
      <a:accent3>
        <a:srgbClr val="007D57"/>
      </a:accent3>
      <a:accent4>
        <a:srgbClr val="9C5FB5"/>
      </a:accent4>
      <a:accent5>
        <a:srgbClr val="5BBBB7"/>
      </a:accent5>
      <a:accent6>
        <a:srgbClr val="D10074"/>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U_OPVVV" id="{308B95AC-FC2F-4F17-80AD-0B8665254CCB}" vid="{353A2476-A1C0-4E71-97AE-34FA5EB80CF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1523</TotalTime>
  <Words>4862</Words>
  <Application>Microsoft Office PowerPoint</Application>
  <PresentationFormat>Vlastní</PresentationFormat>
  <Paragraphs>330</Paragraphs>
  <Slides>39</Slides>
  <Notes>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39</vt:i4>
      </vt:variant>
    </vt:vector>
  </HeadingPairs>
  <TitlesOfParts>
    <vt:vector size="46" baseType="lpstr">
      <vt:lpstr>Arial</vt:lpstr>
      <vt:lpstr>Calibri</vt:lpstr>
      <vt:lpstr>Clara Sans</vt:lpstr>
      <vt:lpstr>MinionPro-It</vt:lpstr>
      <vt:lpstr>MinionPro-Regular</vt:lpstr>
      <vt:lpstr>MuseoSans</vt:lpstr>
      <vt:lpstr>JU_OPVVV</vt:lpstr>
      <vt:lpstr>Selected Educational Aspects of Leisure</vt:lpstr>
      <vt:lpstr>Course objectives</vt:lpstr>
      <vt:lpstr>Requirements on student</vt:lpstr>
      <vt:lpstr>Content </vt:lpstr>
      <vt:lpstr>Prezentace aplikace PowerPoint</vt:lpstr>
      <vt:lpstr>Conditions of leisure time</vt:lpstr>
      <vt:lpstr>Leisure time</vt:lpstr>
      <vt:lpstr>Leisure – schole</vt:lpstr>
      <vt:lpstr>Choice</vt:lpstr>
      <vt:lpstr>Activity and passivity</vt:lpstr>
      <vt:lpstr>Activity</vt:lpstr>
      <vt:lpstr>Passivity</vt:lpstr>
      <vt:lpstr>Reception</vt:lpstr>
      <vt:lpstr> Wonder and awe – also by Immanuel Kant</vt:lpstr>
      <vt:lpstr>Man as a free being, person</vt:lpstr>
      <vt:lpstr>Responsibility. Man as a person</vt:lpstr>
      <vt:lpstr>Freedom – Responsibility – Love – Thinking  </vt:lpstr>
      <vt:lpstr>Man of today. Work and culture of “total work”</vt:lpstr>
      <vt:lpstr>Man of today. Work</vt:lpstr>
      <vt:lpstr>Work and culture of “total work”</vt:lpstr>
      <vt:lpstr>Work and culture of “total work”</vt:lpstr>
      <vt:lpstr>The importance of freedom and leisure time</vt:lpstr>
      <vt:lpstr>Religion and leisure time</vt:lpstr>
      <vt:lpstr>Celebrations and feasts/holidays</vt:lpstr>
      <vt:lpstr>Games, plays, rules, order</vt:lpstr>
      <vt:lpstr>Games, plays, rules, order</vt:lpstr>
      <vt:lpstr>Vita contemplativa and Liberal Arts</vt:lpstr>
      <vt:lpstr>Art. Liberal Arts. Creativity</vt:lpstr>
      <vt:lpstr>Art. Liberal Arts. Creativity</vt:lpstr>
      <vt:lpstr>Art. Liberal Arts. Creativity</vt:lpstr>
      <vt:lpstr>Art. Liberal Arts. Creativity</vt:lpstr>
      <vt:lpstr>Studies, work, recuperation, recreation</vt:lpstr>
      <vt:lpstr>Studies, work, recuperation, recreation</vt:lpstr>
      <vt:lpstr>Studies, work, recuperation, recreation</vt:lpstr>
      <vt:lpstr>Studies, work, recuperation, recreation</vt:lpstr>
      <vt:lpstr> </vt:lpstr>
      <vt:lpstr> </vt:lpstr>
      <vt:lpstr> </vt:lpstr>
      <vt:lpstr>Bibliography</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Ing. Tomáš Lysenko-Chvíla</dc:creator>
  <cp:lastModifiedBy>Svobodová Zuzana PhDr. Ph.D.</cp:lastModifiedBy>
  <cp:revision>64</cp:revision>
  <dcterms:created xsi:type="dcterms:W3CDTF">2017-07-17T18:52:59Z</dcterms:created>
  <dcterms:modified xsi:type="dcterms:W3CDTF">2021-06-10T07:29:05Z</dcterms:modified>
</cp:coreProperties>
</file>