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8" autoAdjust="0"/>
    <p:restoredTop sz="66193" autoAdjust="0"/>
  </p:normalViewPr>
  <p:slideViewPr>
    <p:cSldViewPr>
      <p:cViewPr varScale="1">
        <p:scale>
          <a:sx n="72" d="100"/>
          <a:sy n="72" d="100"/>
        </p:scale>
        <p:origin x="2238" y="60"/>
      </p:cViewPr>
      <p:guideLst>
        <p:guide orient="horz" pos="2160"/>
        <p:guide pos="2880"/>
      </p:guideLst>
    </p:cSldViewPr>
  </p:slideViewPr>
  <p:outlineViewPr>
    <p:cViewPr>
      <p:scale>
        <a:sx n="33" d="100"/>
        <a:sy n="33" d="100"/>
      </p:scale>
      <p:origin x="0" y="10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45F3A-934F-4E20-A4BB-E8435DD285B3}" type="datetimeFigureOut">
              <a:rPr lang="cs-CZ" smtClean="0"/>
              <a:t>23.11.2021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9AD0-C9F5-43EF-99C9-A206AD80BD06}" type="slidenum">
              <a:rPr lang="cs-CZ" smtClean="0"/>
              <a:t>‹#›</a:t>
            </a:fld>
            <a:endParaRPr lang="cs-CZ"/>
          </a:p>
        </p:txBody>
      </p:sp>
    </p:spTree>
    <p:extLst>
      <p:ext uri="{BB962C8B-B14F-4D97-AF65-F5344CB8AC3E}">
        <p14:creationId xmlns:p14="http://schemas.microsoft.com/office/powerpoint/2010/main" val="157151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Par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Diderot a influencé radicalement plusieurs domaines, entre autres le </a:t>
            </a:r>
            <a:r>
              <a:rPr lang="fr-CA" sz="1200" b="1" kern="1200" dirty="0" smtClean="0">
                <a:solidFill>
                  <a:schemeClr val="tx1"/>
                </a:solidFill>
                <a:latin typeface="+mn-lt"/>
                <a:ea typeface="+mn-ea"/>
                <a:cs typeface="+mn-cs"/>
              </a:rPr>
              <a:t>théâtre</a:t>
            </a:r>
            <a:r>
              <a:rPr lang="fr-CA" sz="1200" kern="1200" dirty="0" smtClean="0">
                <a:solidFill>
                  <a:schemeClr val="tx1"/>
                </a:solidFill>
                <a:latin typeface="+mn-lt"/>
                <a:ea typeface="+mn-ea"/>
                <a:cs typeface="+mn-cs"/>
              </a:rPr>
              <a:t> où il s’est imposé surtout comme théoricien, mais aussi comme auteur. Comme théoricien, Diderot propose le renouveau du genre dramatique par le </a:t>
            </a:r>
            <a:r>
              <a:rPr lang="fr-CA" sz="1200" b="1" kern="1200" dirty="0" smtClean="0">
                <a:solidFill>
                  <a:schemeClr val="tx1"/>
                </a:solidFill>
                <a:latin typeface="+mn-lt"/>
                <a:ea typeface="+mn-ea"/>
                <a:cs typeface="+mn-cs"/>
              </a:rPr>
              <a:t>drame</a:t>
            </a:r>
            <a:r>
              <a:rPr lang="fr-CA" sz="1200" kern="1200" dirty="0" smtClean="0">
                <a:solidFill>
                  <a:schemeClr val="tx1"/>
                </a:solidFill>
                <a:latin typeface="+mn-lt"/>
                <a:ea typeface="+mn-ea"/>
                <a:cs typeface="+mn-cs"/>
              </a:rPr>
              <a:t> et la </a:t>
            </a:r>
            <a:r>
              <a:rPr lang="fr-CA" sz="1200" b="1" kern="1200" dirty="0" smtClean="0">
                <a:solidFill>
                  <a:schemeClr val="tx1"/>
                </a:solidFill>
                <a:latin typeface="+mn-lt"/>
                <a:ea typeface="+mn-ea"/>
                <a:cs typeface="+mn-cs"/>
              </a:rPr>
              <a:t>comédie sérieuse</a:t>
            </a:r>
            <a:r>
              <a:rPr lang="fr-CA" sz="1200" kern="1200" dirty="0" smtClean="0">
                <a:solidFill>
                  <a:schemeClr val="tx1"/>
                </a:solidFill>
                <a:latin typeface="+mn-lt"/>
                <a:ea typeface="+mn-ea"/>
                <a:cs typeface="+mn-cs"/>
              </a:rPr>
              <a:t>. Le drame est „une tragédie domestique et bourgeoise“ opposée à la tragédie héroïque. D’où la nécessité d’une nouvelle thématique, puisée dans la vie quotidienne de la famille bourgeoise. La peinture des </a:t>
            </a:r>
            <a:r>
              <a:rPr lang="fr-CA" sz="1200" b="1" kern="1200" dirty="0" smtClean="0">
                <a:solidFill>
                  <a:schemeClr val="tx1"/>
                </a:solidFill>
                <a:latin typeface="+mn-lt"/>
                <a:ea typeface="+mn-ea"/>
                <a:cs typeface="+mn-cs"/>
              </a:rPr>
              <a:t>conditions</a:t>
            </a:r>
            <a:r>
              <a:rPr lang="fr-CA" sz="1200" kern="1200" dirty="0" smtClean="0">
                <a:solidFill>
                  <a:schemeClr val="tx1"/>
                </a:solidFill>
                <a:latin typeface="+mn-lt"/>
                <a:ea typeface="+mn-ea"/>
                <a:cs typeface="+mn-cs"/>
              </a:rPr>
              <a:t> (professions) et des </a:t>
            </a:r>
            <a:r>
              <a:rPr lang="fr-CA" sz="1200" b="1" kern="1200" dirty="0" smtClean="0">
                <a:solidFill>
                  <a:schemeClr val="tx1"/>
                </a:solidFill>
                <a:latin typeface="+mn-lt"/>
                <a:ea typeface="+mn-ea"/>
                <a:cs typeface="+mn-cs"/>
              </a:rPr>
              <a:t>relations</a:t>
            </a:r>
            <a:r>
              <a:rPr lang="fr-CA" sz="1200" kern="1200" dirty="0" smtClean="0">
                <a:solidFill>
                  <a:schemeClr val="tx1"/>
                </a:solidFill>
                <a:latin typeface="+mn-lt"/>
                <a:ea typeface="+mn-ea"/>
                <a:cs typeface="+mn-cs"/>
              </a:rPr>
              <a:t> familiales et sociales doit remplacer les </a:t>
            </a:r>
            <a:r>
              <a:rPr lang="fr-CA" sz="1200" b="1" kern="1200" dirty="0" smtClean="0">
                <a:solidFill>
                  <a:schemeClr val="tx1"/>
                </a:solidFill>
                <a:latin typeface="+mn-lt"/>
                <a:ea typeface="+mn-ea"/>
                <a:cs typeface="+mn-cs"/>
              </a:rPr>
              <a:t>caractères</a:t>
            </a:r>
            <a:r>
              <a:rPr lang="fr-CA" sz="1200" kern="1200" dirty="0" smtClean="0">
                <a:solidFill>
                  <a:schemeClr val="tx1"/>
                </a:solidFill>
                <a:latin typeface="+mn-lt"/>
                <a:ea typeface="+mn-ea"/>
                <a:cs typeface="+mn-cs"/>
              </a:rPr>
              <a:t> et l’</a:t>
            </a:r>
            <a:r>
              <a:rPr lang="fr-CA" sz="1200" b="1" kern="1200" dirty="0" smtClean="0">
                <a:solidFill>
                  <a:schemeClr val="tx1"/>
                </a:solidFill>
                <a:latin typeface="+mn-lt"/>
                <a:ea typeface="+mn-ea"/>
                <a:cs typeface="+mn-cs"/>
              </a:rPr>
              <a:t>intrigue </a:t>
            </a:r>
            <a:r>
              <a:rPr lang="fr-CA" sz="1200" kern="1200" dirty="0" smtClean="0">
                <a:solidFill>
                  <a:schemeClr val="tx1"/>
                </a:solidFill>
                <a:latin typeface="+mn-lt"/>
                <a:ea typeface="+mn-ea"/>
                <a:cs typeface="+mn-cs"/>
              </a:rPr>
              <a:t>de la tragédie classique. Le drame doit aussi avoir un </a:t>
            </a:r>
            <a:r>
              <a:rPr lang="fr-CA" sz="1200" b="1" kern="1200" dirty="0" smtClean="0">
                <a:solidFill>
                  <a:schemeClr val="tx1"/>
                </a:solidFill>
                <a:latin typeface="+mn-lt"/>
                <a:ea typeface="+mn-ea"/>
                <a:cs typeface="+mn-cs"/>
              </a:rPr>
              <a:t>but moral</a:t>
            </a:r>
            <a:r>
              <a:rPr lang="fr-CA" sz="1200" kern="1200" dirty="0" smtClean="0">
                <a:solidFill>
                  <a:schemeClr val="tx1"/>
                </a:solidFill>
                <a:latin typeface="+mn-lt"/>
                <a:ea typeface="+mn-ea"/>
                <a:cs typeface="+mn-cs"/>
              </a:rPr>
              <a:t>, il doit attaquer le mal social au nom de la raison, de la nature et du sentiment. Si Diderot veut, en principe, maintenir les unités dramatiques tout en leur conférant une assise différente (notamment en ce qui concerne l’unité de ton), il projette de remplacer la tension dramatique et les coups de théâtre par les tableaux pathétiques. Il accorde une attention particulière au décor qui doit devenir précis, voire réaliste. La prose est préférée aux vers, car elle est plus naturelle, plus vraie. La mimique et le jeu doit avoir autant d’importance que les paroles, les acteurs ont même le droit d’improviser leur répliques si la situation momentanément créée y invite. Par ses idées théoriques, Diderot devance, en leur servant d’inspiration, les auteurs et metteurs en scène du 19</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la comédie bourgeoise et la pièce à thèse d’Augier, Dumas fils, d’Hervieu, les conceptions du Théâtre libre d’Antoine. Parmi les écrits théoriques de Diderot, il convient de citer le </a:t>
            </a:r>
            <a:r>
              <a:rPr lang="fr-CA" sz="1200" b="1" i="1" kern="1200" dirty="0" smtClean="0">
                <a:solidFill>
                  <a:schemeClr val="tx1"/>
                </a:solidFill>
                <a:latin typeface="+mn-lt"/>
                <a:ea typeface="+mn-ea"/>
                <a:cs typeface="+mn-cs"/>
              </a:rPr>
              <a:t>Discours sur la poésie dramatique</a:t>
            </a:r>
            <a:r>
              <a:rPr lang="fr-CA" sz="1200" kern="1200" dirty="0" smtClean="0">
                <a:solidFill>
                  <a:schemeClr val="tx1"/>
                </a:solidFill>
                <a:latin typeface="+mn-lt"/>
                <a:ea typeface="+mn-ea"/>
                <a:cs typeface="+mn-cs"/>
              </a:rPr>
              <a:t> (1758), les </a:t>
            </a:r>
            <a:r>
              <a:rPr lang="fr-CA" sz="1200" b="1" i="1" u="sng" kern="1200" dirty="0" smtClean="0">
                <a:solidFill>
                  <a:schemeClr val="tx1"/>
                </a:solidFill>
                <a:latin typeface="+mn-lt"/>
                <a:ea typeface="+mn-ea"/>
                <a:cs typeface="+mn-cs"/>
              </a:rPr>
              <a:t>Entretiens sur le Fils naturel</a:t>
            </a:r>
            <a:r>
              <a:rPr lang="fr-CA" sz="1200" kern="1200" dirty="0" smtClean="0">
                <a:solidFill>
                  <a:schemeClr val="tx1"/>
                </a:solidFill>
                <a:latin typeface="+mn-lt"/>
                <a:ea typeface="+mn-ea"/>
                <a:cs typeface="+mn-cs"/>
              </a:rPr>
              <a:t> (1771), </a:t>
            </a:r>
            <a:r>
              <a:rPr lang="fr-CA" sz="1200" b="1" i="1" kern="1200" dirty="0" smtClean="0">
                <a:solidFill>
                  <a:schemeClr val="tx1"/>
                </a:solidFill>
                <a:latin typeface="+mn-lt"/>
                <a:ea typeface="+mn-ea"/>
                <a:cs typeface="+mn-cs"/>
              </a:rPr>
              <a:t>Le Paradoxe sur le comédien</a:t>
            </a:r>
            <a:r>
              <a:rPr lang="fr-CA" sz="1200" kern="1200" dirty="0" smtClean="0">
                <a:solidFill>
                  <a:schemeClr val="tx1"/>
                </a:solidFill>
                <a:latin typeface="+mn-lt"/>
                <a:ea typeface="+mn-ea"/>
                <a:cs typeface="+mn-cs"/>
              </a:rPr>
              <a:t> (1778). Il est l’auteur des drames </a:t>
            </a:r>
            <a:r>
              <a:rPr lang="fr-CA" sz="1200" b="1" i="1" kern="1200" dirty="0" smtClean="0">
                <a:solidFill>
                  <a:schemeClr val="tx1"/>
                </a:solidFill>
                <a:latin typeface="+mn-lt"/>
                <a:ea typeface="+mn-ea"/>
                <a:cs typeface="+mn-cs"/>
              </a:rPr>
              <a:t>Le Fils naturel</a:t>
            </a:r>
            <a:r>
              <a:rPr lang="fr-CA" sz="1200" kern="1200" dirty="0" smtClean="0">
                <a:solidFill>
                  <a:schemeClr val="tx1"/>
                </a:solidFill>
                <a:latin typeface="+mn-lt"/>
                <a:ea typeface="+mn-ea"/>
                <a:cs typeface="+mn-cs"/>
              </a:rPr>
              <a:t> (1757), </a:t>
            </a:r>
            <a:r>
              <a:rPr lang="fr-CA" sz="1200" b="1" i="1" u="sng" kern="1200" dirty="0" smtClean="0">
                <a:solidFill>
                  <a:schemeClr val="tx1"/>
                </a:solidFill>
                <a:latin typeface="+mn-lt"/>
                <a:ea typeface="+mn-ea"/>
                <a:cs typeface="+mn-cs"/>
              </a:rPr>
              <a:t>Le Père de famille</a:t>
            </a:r>
            <a:r>
              <a:rPr lang="fr-CA" sz="1200" kern="1200" dirty="0" smtClean="0">
                <a:solidFill>
                  <a:schemeClr val="tx1"/>
                </a:solidFill>
                <a:latin typeface="+mn-lt"/>
                <a:ea typeface="+mn-ea"/>
                <a:cs typeface="+mn-cs"/>
              </a:rPr>
              <a:t> (1758) et de la comédie </a:t>
            </a:r>
            <a:r>
              <a:rPr lang="fr-CA" sz="1200" b="1" i="1" kern="1200" dirty="0" smtClean="0">
                <a:solidFill>
                  <a:schemeClr val="tx1"/>
                </a:solidFill>
                <a:latin typeface="+mn-lt"/>
                <a:ea typeface="+mn-ea"/>
                <a:cs typeface="+mn-cs"/>
              </a:rPr>
              <a:t>Est-il bon? Est-il méchant?</a:t>
            </a:r>
            <a:r>
              <a:rPr lang="fr-CA" sz="1200" kern="1200" dirty="0" smtClean="0">
                <a:solidFill>
                  <a:schemeClr val="tx1"/>
                </a:solidFill>
                <a:latin typeface="+mn-lt"/>
                <a:ea typeface="+mn-ea"/>
                <a:cs typeface="+mn-cs"/>
              </a:rPr>
              <a:t> (1781).</a:t>
            </a:r>
            <a:endParaRPr lang="cs-CZ" sz="1200" kern="1200" dirty="0" smtClean="0">
              <a:solidFill>
                <a:schemeClr val="tx1"/>
              </a:solidFill>
              <a:latin typeface="+mn-lt"/>
              <a:ea typeface="+mn-ea"/>
              <a:cs typeface="+mn-cs"/>
            </a:endParaRPr>
          </a:p>
          <a:p>
            <a:endParaRPr lang="fr-FR" dirty="0" smtClean="0"/>
          </a:p>
          <a:p>
            <a:r>
              <a:rPr lang="fr-CA" sz="1200" b="0" i="0" u="none" kern="1200" dirty="0" smtClean="0">
                <a:solidFill>
                  <a:schemeClr val="tx1"/>
                </a:solidFill>
                <a:latin typeface="+mn-lt"/>
                <a:ea typeface="+mn-ea"/>
                <a:cs typeface="+mn-cs"/>
              </a:rPr>
              <a:t>ses</a:t>
            </a:r>
            <a:r>
              <a:rPr lang="fr-CA" sz="1200" b="0" i="0" u="none" kern="1200" baseline="0" dirty="0" smtClean="0">
                <a:solidFill>
                  <a:schemeClr val="tx1"/>
                </a:solidFill>
                <a:latin typeface="+mn-lt"/>
                <a:ea typeface="+mn-ea"/>
                <a:cs typeface="+mn-cs"/>
              </a:rPr>
              <a:t> pièces n’ont pas connu un grand succès</a:t>
            </a:r>
            <a:endParaRPr lang="fr-CA" sz="1200" b="0" i="0" u="none" kern="1200" dirty="0" smtClean="0">
              <a:solidFill>
                <a:schemeClr val="tx1"/>
              </a:solidFill>
              <a:latin typeface="+mn-lt"/>
              <a:ea typeface="+mn-ea"/>
              <a:cs typeface="+mn-cs"/>
            </a:endParaRPr>
          </a:p>
          <a:p>
            <a:r>
              <a:rPr lang="fr-CA" sz="1200" b="1" i="1" u="sng" kern="1200" dirty="0" smtClean="0">
                <a:solidFill>
                  <a:schemeClr val="tx1"/>
                </a:solidFill>
                <a:latin typeface="+mn-lt"/>
                <a:ea typeface="+mn-ea"/>
                <a:cs typeface="+mn-cs"/>
              </a:rPr>
              <a:t>Le Père de famille</a:t>
            </a:r>
            <a:r>
              <a:rPr lang="fr-CA" sz="1200" kern="1200" dirty="0" smtClean="0">
                <a:solidFill>
                  <a:schemeClr val="tx1"/>
                </a:solidFill>
                <a:latin typeface="+mn-lt"/>
                <a:ea typeface="+mn-ea"/>
                <a:cs typeface="+mn-cs"/>
              </a:rPr>
              <a:t> (1758)</a:t>
            </a:r>
          </a:p>
          <a:p>
            <a:r>
              <a:rPr lang="fr-CA" sz="1200" b="0" u="none" kern="1200" dirty="0" smtClean="0">
                <a:solidFill>
                  <a:schemeClr val="tx1"/>
                </a:solidFill>
                <a:latin typeface="+mn-lt"/>
                <a:ea typeface="+mn-ea"/>
                <a:cs typeface="+mn-cs"/>
              </a:rPr>
              <a:t>drame</a:t>
            </a:r>
            <a:r>
              <a:rPr lang="fr-CA" sz="1200" b="0" u="none" kern="1200" baseline="0" dirty="0" smtClean="0">
                <a:solidFill>
                  <a:schemeClr val="tx1"/>
                </a:solidFill>
                <a:latin typeface="+mn-lt"/>
                <a:ea typeface="+mn-ea"/>
                <a:cs typeface="+mn-cs"/>
              </a:rPr>
              <a:t> bourgeois en 5 actes met en scène les amours contrariés de </a:t>
            </a:r>
            <a:r>
              <a:rPr lang="fr-CA" sz="1200" b="0" u="none" kern="1200" baseline="0" dirty="0" err="1" smtClean="0">
                <a:solidFill>
                  <a:schemeClr val="tx1"/>
                </a:solidFill>
                <a:latin typeface="+mn-lt"/>
                <a:ea typeface="+mn-ea"/>
                <a:cs typeface="+mn-cs"/>
              </a:rPr>
              <a:t>Saint-Albin</a:t>
            </a:r>
            <a:r>
              <a:rPr lang="fr-CA" sz="1200" b="0" u="none" kern="1200" baseline="0" dirty="0" smtClean="0">
                <a:solidFill>
                  <a:schemeClr val="tx1"/>
                </a:solidFill>
                <a:latin typeface="+mn-lt"/>
                <a:ea typeface="+mn-ea"/>
                <a:cs typeface="+mn-cs"/>
              </a:rPr>
              <a:t> et de Sophie, simple ouvrière d’origine inconnue. On songe même à enfermer Sophie dans un couvent pour empêcher le mariage. Elle est secourue par Cécile, la sœur de </a:t>
            </a:r>
            <a:r>
              <a:rPr lang="fr-CA" sz="1200" b="0" u="none" kern="1200" baseline="0" dirty="0" err="1" smtClean="0">
                <a:solidFill>
                  <a:schemeClr val="tx1"/>
                </a:solidFill>
                <a:latin typeface="+mn-lt"/>
                <a:ea typeface="+mn-ea"/>
                <a:cs typeface="+mn-cs"/>
              </a:rPr>
              <a:t>Saint-Albin</a:t>
            </a:r>
            <a:r>
              <a:rPr lang="fr-CA" sz="1200" b="0" u="none" kern="1200" baseline="0" dirty="0" smtClean="0">
                <a:solidFill>
                  <a:schemeClr val="tx1"/>
                </a:solidFill>
                <a:latin typeface="+mn-lt"/>
                <a:ea typeface="+mn-ea"/>
                <a:cs typeface="+mn-cs"/>
              </a:rPr>
              <a:t>, qui obtient de </a:t>
            </a:r>
            <a:r>
              <a:rPr lang="fr-CA" sz="1200" b="0" u="none" kern="1200" baseline="0" dirty="0" err="1" smtClean="0">
                <a:solidFill>
                  <a:schemeClr val="tx1"/>
                </a:solidFill>
                <a:latin typeface="+mn-lt"/>
                <a:ea typeface="+mn-ea"/>
                <a:cs typeface="+mn-cs"/>
              </a:rPr>
              <a:t>Germeuil</a:t>
            </a:r>
            <a:r>
              <a:rPr lang="fr-CA" sz="1200" b="0" u="none" kern="1200" baseline="0" dirty="0" smtClean="0">
                <a:solidFill>
                  <a:schemeClr val="tx1"/>
                </a:solidFill>
                <a:latin typeface="+mn-lt"/>
                <a:ea typeface="+mn-ea"/>
                <a:cs typeface="+mn-cs"/>
              </a:rPr>
              <a:t>, ami du père, de cacher la malheureuse. Or, le commandeur d’</a:t>
            </a:r>
            <a:r>
              <a:rPr lang="fr-CA" sz="1200" b="0" u="none" kern="1200" baseline="0" dirty="0" err="1" smtClean="0">
                <a:solidFill>
                  <a:schemeClr val="tx1"/>
                </a:solidFill>
                <a:latin typeface="+mn-lt"/>
                <a:ea typeface="+mn-ea"/>
                <a:cs typeface="+mn-cs"/>
              </a:rPr>
              <a:t>Auville</a:t>
            </a:r>
            <a:r>
              <a:rPr lang="fr-CA" sz="1200" b="0" u="none" kern="1200" baseline="0" dirty="0" smtClean="0">
                <a:solidFill>
                  <a:schemeClr val="tx1"/>
                </a:solidFill>
                <a:latin typeface="+mn-lt"/>
                <a:ea typeface="+mn-ea"/>
                <a:cs typeface="+mn-cs"/>
              </a:rPr>
              <a:t> qui avait formé le projet d’envoyer Sophie au couvent s’aperçoit qu’elle est en fait sa nièce. Rien ne s’oppose, dès lors, au double mariage: de </a:t>
            </a:r>
            <a:r>
              <a:rPr lang="fr-CA" sz="1200" b="0" u="none" kern="1200" baseline="0" dirty="0" err="1" smtClean="0">
                <a:solidFill>
                  <a:schemeClr val="tx1"/>
                </a:solidFill>
                <a:latin typeface="+mn-lt"/>
                <a:ea typeface="+mn-ea"/>
                <a:cs typeface="+mn-cs"/>
              </a:rPr>
              <a:t>Saint-Albin</a:t>
            </a:r>
            <a:r>
              <a:rPr lang="fr-CA" sz="1200" b="0" u="none" kern="1200" baseline="0" dirty="0" smtClean="0">
                <a:solidFill>
                  <a:schemeClr val="tx1"/>
                </a:solidFill>
                <a:latin typeface="+mn-lt"/>
                <a:ea typeface="+mn-ea"/>
                <a:cs typeface="+mn-cs"/>
              </a:rPr>
              <a:t> avec Sophie et de Cécile avec </a:t>
            </a:r>
            <a:r>
              <a:rPr lang="fr-CA" sz="1200" b="0" u="none" kern="1200" baseline="0" dirty="0" err="1" smtClean="0">
                <a:solidFill>
                  <a:schemeClr val="tx1"/>
                </a:solidFill>
                <a:latin typeface="+mn-lt"/>
                <a:ea typeface="+mn-ea"/>
                <a:cs typeface="+mn-cs"/>
              </a:rPr>
              <a:t>Germeuil</a:t>
            </a:r>
            <a:r>
              <a:rPr lang="fr-CA" sz="1200" b="0" u="none" kern="1200" baseline="0" dirty="0" smtClean="0">
                <a:solidFill>
                  <a:schemeClr val="tx1"/>
                </a:solidFill>
                <a:latin typeface="+mn-lt"/>
                <a:ea typeface="+mn-ea"/>
                <a:cs typeface="+mn-cs"/>
              </a:rPr>
              <a:t>.</a:t>
            </a:r>
          </a:p>
          <a:p>
            <a:endParaRPr lang="fr-CA" sz="1200" b="0" u="none" kern="1200" baseline="0" dirty="0" smtClean="0">
              <a:solidFill>
                <a:schemeClr val="tx1"/>
              </a:solidFill>
              <a:latin typeface="+mn-lt"/>
              <a:ea typeface="+mn-ea"/>
              <a:cs typeface="+mn-cs"/>
            </a:endParaRPr>
          </a:p>
          <a:p>
            <a:r>
              <a:rPr lang="fr-CA" sz="1200" b="0" i="1" u="none" kern="1200" baseline="0" dirty="0" smtClean="0">
                <a:solidFill>
                  <a:schemeClr val="tx1"/>
                </a:solidFill>
                <a:latin typeface="+mn-lt"/>
                <a:ea typeface="+mn-ea"/>
                <a:cs typeface="+mn-cs"/>
              </a:rPr>
              <a:t>Le fils naturel</a:t>
            </a:r>
          </a:p>
          <a:p>
            <a:r>
              <a:rPr lang="fr-CA" sz="1200" b="0" i="0" u="none" kern="1200" baseline="0" dirty="0" smtClean="0">
                <a:solidFill>
                  <a:schemeClr val="tx1"/>
                </a:solidFill>
                <a:latin typeface="+mn-lt"/>
                <a:ea typeface="+mn-ea"/>
                <a:cs typeface="+mn-cs"/>
              </a:rPr>
              <a:t>Dorval, qui est de naissance illégitime et qui en souffre, résiste vertueusement à la passion qui l’entraîne vers la fiancée de son ami </a:t>
            </a:r>
            <a:r>
              <a:rPr lang="fr-CA" sz="1200" b="0" i="0" u="none" kern="1200" baseline="0" dirty="0" err="1" smtClean="0">
                <a:solidFill>
                  <a:schemeClr val="tx1"/>
                </a:solidFill>
                <a:latin typeface="+mn-lt"/>
                <a:ea typeface="+mn-ea"/>
                <a:cs typeface="+mn-cs"/>
              </a:rPr>
              <a:t>Clairville</a:t>
            </a:r>
            <a:r>
              <a:rPr lang="fr-CA" sz="1200" b="0" i="0" u="none" kern="1200" baseline="0" dirty="0" smtClean="0">
                <a:solidFill>
                  <a:schemeClr val="tx1"/>
                </a:solidFill>
                <a:latin typeface="+mn-lt"/>
                <a:ea typeface="+mn-ea"/>
                <a:cs typeface="+mn-cs"/>
              </a:rPr>
              <a:t>. Le hasard lui fait découvrir que cette jeune fille est sa propre sœur. Il trouvera finalement son bonheur auprès d’une autre. </a:t>
            </a:r>
            <a:endParaRPr lang="cs-CZ" b="0" i="0" u="none"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10</a:t>
            </a:fld>
            <a:endParaRPr lang="cs-CZ"/>
          </a:p>
        </p:txBody>
      </p:sp>
    </p:spTree>
    <p:extLst>
      <p:ext uri="{BB962C8B-B14F-4D97-AF65-F5344CB8AC3E}">
        <p14:creationId xmlns:p14="http://schemas.microsoft.com/office/powerpoint/2010/main" val="414564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Denis Diderot est aussi un des fondateurs de la </a:t>
            </a:r>
            <a:r>
              <a:rPr lang="fr-CA" sz="1200" b="1" kern="1200" dirty="0" smtClean="0">
                <a:solidFill>
                  <a:schemeClr val="tx1"/>
                </a:solidFill>
                <a:latin typeface="+mn-lt"/>
                <a:ea typeface="+mn-ea"/>
                <a:cs typeface="+mn-cs"/>
              </a:rPr>
              <a:t>critique d’art</a:t>
            </a:r>
            <a:r>
              <a:rPr lang="fr-CA" sz="1200" kern="1200" dirty="0" smtClean="0">
                <a:solidFill>
                  <a:schemeClr val="tx1"/>
                </a:solidFill>
                <a:latin typeface="+mn-lt"/>
                <a:ea typeface="+mn-ea"/>
                <a:cs typeface="+mn-cs"/>
              </a:rPr>
              <a:t> et de la théorie esthétique moderne. Pour l’</a:t>
            </a:r>
            <a:r>
              <a:rPr lang="fr-CA" sz="1200"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il rédige l’article </a:t>
            </a:r>
            <a:r>
              <a:rPr lang="fr-CA" sz="1200" b="1" kern="1200" dirty="0" smtClean="0">
                <a:solidFill>
                  <a:schemeClr val="tx1"/>
                </a:solidFill>
                <a:latin typeface="+mn-lt"/>
                <a:ea typeface="+mn-ea"/>
                <a:cs typeface="+mn-cs"/>
              </a:rPr>
              <a:t>„Beau“</a:t>
            </a:r>
            <a:r>
              <a:rPr lang="fr-CA" sz="1200" kern="1200" dirty="0" smtClean="0">
                <a:solidFill>
                  <a:schemeClr val="tx1"/>
                </a:solidFill>
                <a:latin typeface="+mn-lt"/>
                <a:ea typeface="+mn-ea"/>
                <a:cs typeface="+mn-cs"/>
              </a:rPr>
              <a:t>, il publie aussi le </a:t>
            </a:r>
            <a:r>
              <a:rPr lang="fr-CA" sz="1200" b="1" i="1" kern="1200" dirty="0" smtClean="0">
                <a:solidFill>
                  <a:schemeClr val="tx1"/>
                </a:solidFill>
                <a:latin typeface="+mn-lt"/>
                <a:ea typeface="+mn-ea"/>
                <a:cs typeface="+mn-cs"/>
              </a:rPr>
              <a:t>Traité du beau</a:t>
            </a:r>
            <a:r>
              <a:rPr lang="fr-CA" sz="1200" kern="1200" dirty="0" smtClean="0">
                <a:solidFill>
                  <a:schemeClr val="tx1"/>
                </a:solidFill>
                <a:latin typeface="+mn-lt"/>
                <a:ea typeface="+mn-ea"/>
                <a:cs typeface="+mn-cs"/>
              </a:rPr>
              <a:t> (1751), alors que l’</a:t>
            </a:r>
            <a:r>
              <a:rPr lang="fr-CA" sz="1200" b="1" i="1" kern="1200" dirty="0" smtClean="0">
                <a:solidFill>
                  <a:schemeClr val="tx1"/>
                </a:solidFill>
                <a:latin typeface="+mn-lt"/>
                <a:ea typeface="+mn-ea"/>
                <a:cs typeface="+mn-cs"/>
              </a:rPr>
              <a:t>Essai sur la peinture</a:t>
            </a:r>
            <a:r>
              <a:rPr lang="fr-CA" sz="1200" kern="1200" dirty="0" smtClean="0">
                <a:solidFill>
                  <a:schemeClr val="tx1"/>
                </a:solidFill>
                <a:latin typeface="+mn-lt"/>
                <a:ea typeface="+mn-ea"/>
                <a:cs typeface="+mn-cs"/>
              </a:rPr>
              <a:t> ne paraît qu’en édition posthume (1796). Il est surtout l’auteur d’un grand nombre de critiques consacrées à la peinture - les </a:t>
            </a:r>
            <a:r>
              <a:rPr lang="fr-CA" sz="1200" b="1" i="1" kern="1200" dirty="0" smtClean="0">
                <a:solidFill>
                  <a:schemeClr val="tx1"/>
                </a:solidFill>
                <a:latin typeface="+mn-lt"/>
                <a:ea typeface="+mn-ea"/>
                <a:cs typeface="+mn-cs"/>
              </a:rPr>
              <a:t>Salons</a:t>
            </a:r>
            <a:r>
              <a:rPr lang="fr-CA" sz="1200" kern="1200" dirty="0" smtClean="0">
                <a:solidFill>
                  <a:schemeClr val="tx1"/>
                </a:solidFill>
                <a:latin typeface="+mn-lt"/>
                <a:ea typeface="+mn-ea"/>
                <a:cs typeface="+mn-cs"/>
              </a:rPr>
              <a:t> (1759-1781), destinés primitivement à la </a:t>
            </a:r>
            <a:r>
              <a:rPr lang="fr-CA" sz="1200" b="1" i="1" kern="1200" dirty="0" smtClean="0">
                <a:solidFill>
                  <a:schemeClr val="tx1"/>
                </a:solidFill>
                <a:latin typeface="+mn-lt"/>
                <a:ea typeface="+mn-ea"/>
                <a:cs typeface="+mn-cs"/>
              </a:rPr>
              <a:t>Correspondance littéraire</a:t>
            </a:r>
            <a:r>
              <a:rPr lang="fr-CA" sz="1200" kern="1200" dirty="0" smtClean="0">
                <a:solidFill>
                  <a:schemeClr val="tx1"/>
                </a:solidFill>
                <a:latin typeface="+mn-lt"/>
                <a:ea typeface="+mn-ea"/>
                <a:cs typeface="+mn-cs"/>
              </a:rPr>
              <a:t> de son ami Melchior, baron de Grimm. Bien des peintres et sculpteurs sont ses amis: </a:t>
            </a:r>
            <a:r>
              <a:rPr lang="fr-CA" sz="1200" kern="1200" dirty="0" err="1" smtClean="0">
                <a:solidFill>
                  <a:schemeClr val="tx1"/>
                </a:solidFill>
                <a:latin typeface="+mn-lt"/>
                <a:ea typeface="+mn-ea"/>
                <a:cs typeface="+mn-cs"/>
              </a:rPr>
              <a:t>Greuse</a:t>
            </a:r>
            <a:r>
              <a:rPr lang="fr-CA" sz="1200" kern="1200" dirty="0" smtClean="0">
                <a:solidFill>
                  <a:schemeClr val="tx1"/>
                </a:solidFill>
                <a:latin typeface="+mn-lt"/>
                <a:ea typeface="+mn-ea"/>
                <a:cs typeface="+mn-cs"/>
              </a:rPr>
              <a:t>, Falconet, Chardin, Vernet, La Tour. Ses idées esthétiques essaiment aussi dans plusieurs autres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les </a:t>
            </a:r>
            <a:r>
              <a:rPr lang="fr-CA" sz="1200" b="1" i="1" kern="1200" dirty="0" smtClean="0">
                <a:solidFill>
                  <a:schemeClr val="tx1"/>
                </a:solidFill>
                <a:latin typeface="+mn-lt"/>
                <a:ea typeface="+mn-ea"/>
                <a:cs typeface="+mn-cs"/>
              </a:rPr>
              <a:t>Lettres à Sophie Volland</a:t>
            </a:r>
            <a:r>
              <a:rPr lang="fr-CA" sz="1200" kern="1200" dirty="0" smtClean="0">
                <a:solidFill>
                  <a:schemeClr val="tx1"/>
                </a:solidFill>
                <a:latin typeface="+mn-lt"/>
                <a:ea typeface="+mn-ea"/>
                <a:cs typeface="+mn-cs"/>
              </a:rPr>
              <a:t>, </a:t>
            </a:r>
            <a:r>
              <a:rPr lang="fr-CA" sz="1200" b="1" i="1" kern="1200" dirty="0" smtClean="0">
                <a:solidFill>
                  <a:schemeClr val="tx1"/>
                </a:solidFill>
                <a:latin typeface="+mn-lt"/>
                <a:ea typeface="+mn-ea"/>
                <a:cs typeface="+mn-cs"/>
              </a:rPr>
              <a:t>Le Neveu de Rameau</a:t>
            </a:r>
            <a:r>
              <a:rPr lang="fr-CA" sz="1200" kern="1200" dirty="0" smtClean="0">
                <a:solidFill>
                  <a:schemeClr val="tx1"/>
                </a:solidFill>
                <a:latin typeface="+mn-lt"/>
                <a:ea typeface="+mn-ea"/>
                <a:cs typeface="+mn-cs"/>
              </a:rPr>
              <a:t>, les </a:t>
            </a:r>
            <a:r>
              <a:rPr lang="fr-CA" sz="1200" b="1" i="1" kern="1200" dirty="0" smtClean="0">
                <a:solidFill>
                  <a:schemeClr val="tx1"/>
                </a:solidFill>
                <a:latin typeface="+mn-lt"/>
                <a:ea typeface="+mn-ea"/>
                <a:cs typeface="+mn-cs"/>
              </a:rPr>
              <a:t>Entretiens sur le Fils naturel</a:t>
            </a:r>
            <a:r>
              <a:rPr lang="fr-CA" sz="1200" kern="1200" dirty="0" smtClean="0">
                <a:solidFill>
                  <a:schemeClr val="tx1"/>
                </a:solidFill>
                <a:latin typeface="+mn-lt"/>
                <a:ea typeface="+mn-ea"/>
                <a:cs typeface="+mn-cs"/>
              </a:rPr>
              <a:t>. L’esthétique de Diderot accorde une place importante à l’intensité de l’émotion et à la sensibilité. En même temps il procède à une analyse philosophique du beau qui, pour lui, est à la fois absolu, puisqu’il se définit par ses principes, et relatif à l’objet variable de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Cette conception prélude aux idées de Kant et à l’esthétique moderne. Diderot est aussi le défenseur de l’autonomie de l’art.</a:t>
            </a:r>
            <a:endParaRPr lang="cs-CZ" sz="1200" kern="1200" dirty="0" smtClean="0">
              <a:solidFill>
                <a:schemeClr val="tx1"/>
              </a:solidFill>
              <a:latin typeface="+mn-lt"/>
              <a:ea typeface="+mn-ea"/>
              <a:cs typeface="+mn-cs"/>
            </a:endParaRPr>
          </a:p>
          <a:p>
            <a:endParaRPr lang="fr-FR" dirty="0" smtClean="0"/>
          </a:p>
          <a:p>
            <a:r>
              <a:rPr lang="fr-CA" sz="1200" kern="1200" dirty="0" smtClean="0">
                <a:solidFill>
                  <a:schemeClr val="tx1"/>
                </a:solidFill>
                <a:latin typeface="+mn-lt"/>
                <a:ea typeface="+mn-ea"/>
                <a:cs typeface="+mn-cs"/>
              </a:rPr>
              <a:t>les </a:t>
            </a:r>
            <a:r>
              <a:rPr lang="fr-CA" sz="1200" b="1" i="1" kern="1200" dirty="0" smtClean="0">
                <a:solidFill>
                  <a:schemeClr val="tx1"/>
                </a:solidFill>
                <a:latin typeface="+mn-lt"/>
                <a:ea typeface="+mn-ea"/>
                <a:cs typeface="+mn-cs"/>
              </a:rPr>
              <a:t>Salons</a:t>
            </a:r>
            <a:r>
              <a:rPr lang="fr-CA" sz="1200" kern="1200" dirty="0" smtClean="0">
                <a:solidFill>
                  <a:schemeClr val="tx1"/>
                </a:solidFill>
                <a:latin typeface="+mn-lt"/>
                <a:ea typeface="+mn-ea"/>
                <a:cs typeface="+mn-cs"/>
              </a:rPr>
              <a:t>  - compte</a:t>
            </a:r>
            <a:r>
              <a:rPr lang="fr-CA" sz="1200" kern="1200" baseline="0" dirty="0" smtClean="0">
                <a:solidFill>
                  <a:schemeClr val="tx1"/>
                </a:solidFill>
                <a:latin typeface="+mn-lt"/>
                <a:ea typeface="+mn-ea"/>
                <a:cs typeface="+mn-cs"/>
              </a:rPr>
              <a:t> rendus des expositions de peinture qui avaient lieu tous les deux ans au Louvre</a:t>
            </a:r>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11</a:t>
            </a:fld>
            <a:endParaRPr lang="cs-CZ"/>
          </a:p>
        </p:txBody>
      </p:sp>
    </p:spTree>
    <p:extLst>
      <p:ext uri="{BB962C8B-B14F-4D97-AF65-F5344CB8AC3E}">
        <p14:creationId xmlns:p14="http://schemas.microsoft.com/office/powerpoint/2010/main" val="62219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fr-CA" sz="1200" kern="1200" dirty="0" smtClean="0">
                <a:solidFill>
                  <a:schemeClr val="tx1"/>
                </a:solidFill>
                <a:latin typeface="+mn-lt"/>
                <a:ea typeface="+mn-ea"/>
                <a:cs typeface="+mn-cs"/>
              </a:rPr>
              <a:t>Le Diderot philosophe est un penseur protéiforme qui procède par dédoublement et questionnement. En fait, il apporte moins de réponses qu’il ne pose de questions, celles que la philosophie s’efforcera par la suite d’éclaircir: telle l’épaisseur ontologique et noétique du présent, à la fois déterminé par le passé, mais indéterminé par rapport à l’avenir, telle aussi la nature paradoxale de la morale, à la fois absolue et relative, le caractère limité, mais aussi absolu de la raison. La stratégie dialogique de certains textes philosophiques - </a:t>
            </a:r>
            <a:r>
              <a:rPr lang="fr-CA" sz="1200" b="1" i="1" u="sng" kern="1200" dirty="0" smtClean="0">
                <a:solidFill>
                  <a:schemeClr val="tx1"/>
                </a:solidFill>
                <a:latin typeface="+mn-lt"/>
                <a:ea typeface="+mn-ea"/>
                <a:cs typeface="+mn-cs"/>
              </a:rPr>
              <a:t>Le Neveu de Rameau</a:t>
            </a:r>
            <a:r>
              <a:rPr lang="fr-CA" sz="1200" kern="1200" dirty="0" smtClean="0">
                <a:solidFill>
                  <a:schemeClr val="tx1"/>
                </a:solidFill>
                <a:latin typeface="+mn-lt"/>
                <a:ea typeface="+mn-ea"/>
                <a:cs typeface="+mn-cs"/>
              </a:rPr>
              <a:t> (1762) ou </a:t>
            </a:r>
            <a:r>
              <a:rPr lang="fr-CA" sz="1200" b="1" i="1" kern="1200" dirty="0" smtClean="0">
                <a:solidFill>
                  <a:schemeClr val="tx1"/>
                </a:solidFill>
                <a:latin typeface="+mn-lt"/>
                <a:ea typeface="+mn-ea"/>
                <a:cs typeface="+mn-cs"/>
              </a:rPr>
              <a:t>Jacques le fataliste</a:t>
            </a:r>
            <a:r>
              <a:rPr lang="fr-CA" sz="1200" kern="1200" dirty="0" smtClean="0">
                <a:solidFill>
                  <a:schemeClr val="tx1"/>
                </a:solidFill>
                <a:latin typeface="+mn-lt"/>
                <a:ea typeface="+mn-ea"/>
                <a:cs typeface="+mn-cs"/>
              </a:rPr>
              <a:t> (1763) - lui permet d’exposer la problématique en adoptant, à tour de rôle, des prises de position contraires. Parmi les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majeures, il faut compter encore les </a:t>
            </a:r>
            <a:r>
              <a:rPr lang="fr-CA" sz="1200" b="1" i="1" kern="1200" dirty="0" smtClean="0">
                <a:solidFill>
                  <a:schemeClr val="tx1"/>
                </a:solidFill>
                <a:latin typeface="+mn-lt"/>
                <a:ea typeface="+mn-ea"/>
                <a:cs typeface="+mn-cs"/>
              </a:rPr>
              <a:t>Pensées sur l’interprétation de la nature</a:t>
            </a:r>
            <a:r>
              <a:rPr lang="fr-CA" sz="1200" kern="1200" dirty="0" smtClean="0">
                <a:solidFill>
                  <a:schemeClr val="tx1"/>
                </a:solidFill>
                <a:latin typeface="+mn-lt"/>
                <a:ea typeface="+mn-ea"/>
                <a:cs typeface="+mn-cs"/>
              </a:rPr>
              <a:t> (1754), </a:t>
            </a:r>
            <a:r>
              <a:rPr lang="fr-CA" sz="1200" b="1" i="1" kern="1200" dirty="0" smtClean="0">
                <a:solidFill>
                  <a:schemeClr val="tx1"/>
                </a:solidFill>
                <a:latin typeface="+mn-lt"/>
                <a:ea typeface="+mn-ea"/>
                <a:cs typeface="+mn-cs"/>
              </a:rPr>
              <a:t>Le rêve de d’Alembert</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réd</a:t>
            </a:r>
            <a:r>
              <a:rPr lang="fr-CA" sz="1200" kern="1200" dirty="0" smtClean="0">
                <a:solidFill>
                  <a:schemeClr val="tx1"/>
                </a:solidFill>
                <a:latin typeface="+mn-lt"/>
                <a:ea typeface="+mn-ea"/>
                <a:cs typeface="+mn-cs"/>
              </a:rPr>
              <a:t>. 1769, </a:t>
            </a:r>
            <a:r>
              <a:rPr lang="fr-CA" sz="1200" kern="1200" dirty="0" err="1" smtClean="0">
                <a:solidFill>
                  <a:schemeClr val="tx1"/>
                </a:solidFill>
                <a:latin typeface="+mn-lt"/>
                <a:ea typeface="+mn-ea"/>
                <a:cs typeface="+mn-cs"/>
              </a:rPr>
              <a:t>publ</a:t>
            </a:r>
            <a:r>
              <a:rPr lang="fr-CA" sz="1200" kern="1200" dirty="0" smtClean="0">
                <a:solidFill>
                  <a:schemeClr val="tx1"/>
                </a:solidFill>
                <a:latin typeface="+mn-lt"/>
                <a:ea typeface="+mn-ea"/>
                <a:cs typeface="+mn-cs"/>
              </a:rPr>
              <a:t>. 1830) l’</a:t>
            </a:r>
            <a:r>
              <a:rPr lang="fr-CA" sz="1200" b="1" i="1" kern="1200" dirty="0" smtClean="0">
                <a:solidFill>
                  <a:schemeClr val="tx1"/>
                </a:solidFill>
                <a:latin typeface="+mn-lt"/>
                <a:ea typeface="+mn-ea"/>
                <a:cs typeface="+mn-cs"/>
              </a:rPr>
              <a:t>Entretien entre d’Alembert et Diderot</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réd</a:t>
            </a:r>
            <a:r>
              <a:rPr lang="fr-CA" sz="1200" kern="1200" dirty="0" smtClean="0">
                <a:solidFill>
                  <a:schemeClr val="tx1"/>
                </a:solidFill>
                <a:latin typeface="+mn-lt"/>
                <a:ea typeface="+mn-ea"/>
                <a:cs typeface="+mn-cs"/>
              </a:rPr>
              <a:t>. 1769, </a:t>
            </a:r>
            <a:r>
              <a:rPr lang="fr-CA" sz="1200" kern="1200" dirty="0" err="1" smtClean="0">
                <a:solidFill>
                  <a:schemeClr val="tx1"/>
                </a:solidFill>
                <a:latin typeface="+mn-lt"/>
                <a:ea typeface="+mn-ea"/>
                <a:cs typeface="+mn-cs"/>
              </a:rPr>
              <a:t>publ</a:t>
            </a:r>
            <a:r>
              <a:rPr lang="fr-CA" sz="1200" kern="1200" dirty="0" smtClean="0">
                <a:solidFill>
                  <a:schemeClr val="tx1"/>
                </a:solidFill>
                <a:latin typeface="+mn-lt"/>
                <a:ea typeface="+mn-ea"/>
                <a:cs typeface="+mn-cs"/>
              </a:rPr>
              <a:t>. 1830).</a:t>
            </a:r>
          </a:p>
          <a:p>
            <a:endParaRPr lang="fr-CA" sz="1200" kern="1200" dirty="0" smtClean="0">
              <a:solidFill>
                <a:schemeClr val="tx1"/>
              </a:solidFill>
              <a:latin typeface="+mn-lt"/>
              <a:ea typeface="+mn-ea"/>
              <a:cs typeface="+mn-cs"/>
            </a:endParaRPr>
          </a:p>
          <a:p>
            <a:r>
              <a:rPr lang="fr-CA" sz="1200" b="0" i="1" u="none" kern="1200" dirty="0" smtClean="0">
                <a:solidFill>
                  <a:schemeClr val="tx1"/>
                </a:solidFill>
                <a:latin typeface="+mn-lt"/>
                <a:ea typeface="+mn-ea"/>
                <a:cs typeface="+mn-cs"/>
              </a:rPr>
              <a:t>Le Neveu de Rameau</a:t>
            </a:r>
            <a:r>
              <a:rPr lang="fr-CA" sz="1200" b="0" u="none"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Diderot 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étudié</a:t>
            </a:r>
            <a:r>
              <a:rPr lang="cs-CZ"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au collège d’Harcourt à Paris ; puis il a passé à la bohème. A la fois moral et immoral, vertueux et sensuel, philosophe et libertin, il balance entre ces deux attraits. C’est à ce point de vue que le Neveu de Rameau en est la plus caractéristique de ses </a:t>
            </a:r>
            <a:r>
              <a:rPr lang="fr-FR" sz="1200" kern="1200" dirty="0" err="1" smtClean="0">
                <a:solidFill>
                  <a:schemeClr val="tx1"/>
                </a:solidFill>
                <a:latin typeface="+mn-lt"/>
                <a:ea typeface="+mn-ea"/>
                <a:cs typeface="+mn-cs"/>
              </a:rPr>
              <a:t>oeuvres</a:t>
            </a:r>
            <a:r>
              <a:rPr lang="fr-FR" sz="1200" kern="1200" dirty="0" smtClean="0">
                <a:solidFill>
                  <a:schemeClr val="tx1"/>
                </a:solidFill>
                <a:latin typeface="+mn-lt"/>
                <a:ea typeface="+mn-ea"/>
                <a:cs typeface="+mn-cs"/>
              </a:rPr>
              <a:t> parce que le dialogue permet à Diderot de s’y exprimer tout entier en se partageant lui-même entre deux personnages, et en faisant conversation avec lui-même, entre les deux parties de lui-même.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pas un penseur</a:t>
            </a:r>
            <a:r>
              <a:rPr lang="fr-FR" sz="1200" kern="1200" baseline="0" dirty="0" smtClean="0">
                <a:solidFill>
                  <a:schemeClr val="tx1"/>
                </a:solidFill>
                <a:latin typeface="+mn-lt"/>
                <a:ea typeface="+mn-ea"/>
                <a:cs typeface="+mn-cs"/>
              </a:rPr>
              <a:t> systématique – il pose des question et cherche à les répondre sans néanmoins toujours trouver des réponses définitives – philosophe de questionnement x Voltaire très systématique; Rousseau - visionnaire</a:t>
            </a:r>
            <a:endParaRPr lang="cs-CZ" sz="1200" kern="1200" dirty="0" smtClean="0">
              <a:solidFill>
                <a:schemeClr val="tx1"/>
              </a:solidFill>
              <a:latin typeface="+mn-lt"/>
              <a:ea typeface="+mn-ea"/>
              <a:cs typeface="+mn-cs"/>
            </a:endParaRPr>
          </a:p>
          <a:p>
            <a:r>
              <a:rPr lang="fr-FR" sz="1200" b="0" u="none" kern="1200" dirty="0" smtClean="0">
                <a:solidFill>
                  <a:schemeClr val="tx1"/>
                </a:solidFill>
                <a:latin typeface="+mn-lt"/>
                <a:ea typeface="+mn-ea"/>
                <a:cs typeface="+mn-cs"/>
              </a:rPr>
              <a:t>Au café de la Régence, où</a:t>
            </a:r>
            <a:r>
              <a:rPr lang="fr-FR" sz="1200" b="0" u="none" kern="1200" baseline="0" dirty="0" smtClean="0">
                <a:solidFill>
                  <a:schemeClr val="tx1"/>
                </a:solidFill>
                <a:latin typeface="+mn-lt"/>
                <a:ea typeface="+mn-ea"/>
                <a:cs typeface="+mn-cs"/>
              </a:rPr>
              <a:t> il est venu voir jouer aux échecs, Diderot est abordé par Jean-François Rameau, neveu du célèbre musicien. Rameau décrit sa vie de parasite et d’aventurier et s’exalte jusqu’au délire en parlant de sa passion pour la musique. Diderot essaie de lui faire la leçon en lui montrant que celui-là est sage et indépendant qui vit dans l’abstinence. Mais il le dit sans beaucoup de conviction. La conclusion implicite du dialogue, c’est qu’il faut se résigner à la vile pantomime qui se joue dans le monde</a:t>
            </a:r>
          </a:p>
          <a:p>
            <a:endParaRPr lang="fr-FR" sz="1200" b="0" u="none" kern="1200" baseline="0" dirty="0" smtClean="0">
              <a:solidFill>
                <a:schemeClr val="tx1"/>
              </a:solidFill>
              <a:latin typeface="+mn-lt"/>
              <a:ea typeface="+mn-ea"/>
              <a:cs typeface="+mn-cs"/>
            </a:endParaRPr>
          </a:p>
          <a:p>
            <a:r>
              <a:rPr lang="fr-FR" sz="1200" b="0" i="1" u="none" kern="1200" baseline="0" dirty="0" smtClean="0">
                <a:solidFill>
                  <a:schemeClr val="tx1"/>
                </a:solidFill>
                <a:latin typeface="+mn-lt"/>
                <a:ea typeface="+mn-ea"/>
                <a:cs typeface="+mn-cs"/>
              </a:rPr>
              <a:t>Jacques le Fataliste</a:t>
            </a:r>
          </a:p>
          <a:p>
            <a:r>
              <a:rPr lang="fr-FR" sz="1200" b="0" i="0" u="none" kern="1200" baseline="0" dirty="0" smtClean="0">
                <a:solidFill>
                  <a:schemeClr val="tx1"/>
                </a:solidFill>
                <a:latin typeface="+mn-lt"/>
                <a:ea typeface="+mn-ea"/>
                <a:cs typeface="+mn-cs"/>
              </a:rPr>
              <a:t>Jacques en voyage avec son maître entreprend de lui raconter ses amours, confidence constamment interrompue par des récits annexes qui font le principal intérêt de ce roman.</a:t>
            </a:r>
          </a:p>
          <a:p>
            <a:r>
              <a:rPr lang="fr-FR" sz="1200" b="0" i="0" u="none" kern="1200" baseline="0" dirty="0" smtClean="0">
                <a:solidFill>
                  <a:schemeClr val="tx1"/>
                </a:solidFill>
                <a:latin typeface="+mn-lt"/>
                <a:ea typeface="+mn-ea"/>
                <a:cs typeface="+mn-cs"/>
              </a:rPr>
              <a:t>le vice et la vertu n’existent pas – l’homme tend vers ce qui lui est utile, il recherche son propre bonheur</a:t>
            </a:r>
            <a:endParaRPr lang="fr-FR" sz="1200" b="0" i="0" u="none"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12</a:t>
            </a:fld>
            <a:endParaRPr lang="cs-CZ"/>
          </a:p>
        </p:txBody>
      </p:sp>
    </p:spTree>
    <p:extLst>
      <p:ext uri="{BB962C8B-B14F-4D97-AF65-F5344CB8AC3E}">
        <p14:creationId xmlns:p14="http://schemas.microsoft.com/office/powerpoint/2010/main" val="386296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Certains de ses écrits - </a:t>
            </a:r>
            <a:r>
              <a:rPr lang="fr-CA" sz="1200" b="1" i="1" kern="1200" dirty="0" smtClean="0">
                <a:solidFill>
                  <a:schemeClr val="tx1"/>
                </a:solidFill>
                <a:latin typeface="+mn-lt"/>
                <a:ea typeface="+mn-ea"/>
                <a:cs typeface="+mn-cs"/>
              </a:rPr>
              <a:t>Le Neveu de Rameau</a:t>
            </a:r>
            <a:r>
              <a:rPr lang="fr-CA" sz="1200" kern="1200" dirty="0" smtClean="0">
                <a:solidFill>
                  <a:schemeClr val="tx1"/>
                </a:solidFill>
                <a:latin typeface="+mn-lt"/>
                <a:ea typeface="+mn-ea"/>
                <a:cs typeface="+mn-cs"/>
              </a:rPr>
              <a:t> (1762) ou </a:t>
            </a:r>
            <a:r>
              <a:rPr lang="fr-CA" sz="1200" b="1" i="1" kern="1200" dirty="0" smtClean="0">
                <a:solidFill>
                  <a:schemeClr val="tx1"/>
                </a:solidFill>
                <a:latin typeface="+mn-lt"/>
                <a:ea typeface="+mn-ea"/>
                <a:cs typeface="+mn-cs"/>
              </a:rPr>
              <a:t>Jacques le fataliste</a:t>
            </a:r>
            <a:r>
              <a:rPr lang="fr-CA" sz="1200" kern="1200" dirty="0" smtClean="0">
                <a:solidFill>
                  <a:schemeClr val="tx1"/>
                </a:solidFill>
                <a:latin typeface="+mn-lt"/>
                <a:ea typeface="+mn-ea"/>
                <a:cs typeface="+mn-cs"/>
              </a:rPr>
              <a:t> (1763) - sont aussi reconnus, aujourd’hui, comme des textes fondamentaux de la prose moderne, au même titre que le roman </a:t>
            </a:r>
            <a:r>
              <a:rPr lang="fr-CA" sz="1200" b="1" i="1" kern="1200" dirty="0" smtClean="0">
                <a:solidFill>
                  <a:schemeClr val="tx1"/>
                </a:solidFill>
                <a:latin typeface="+mn-lt"/>
                <a:ea typeface="+mn-ea"/>
                <a:cs typeface="+mn-cs"/>
              </a:rPr>
              <a:t>La Religieuse</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réd</a:t>
            </a:r>
            <a:r>
              <a:rPr lang="fr-CA" sz="1200" kern="1200" dirty="0" smtClean="0">
                <a:solidFill>
                  <a:schemeClr val="tx1"/>
                </a:solidFill>
                <a:latin typeface="+mn-lt"/>
                <a:ea typeface="+mn-ea"/>
                <a:cs typeface="+mn-cs"/>
              </a:rPr>
              <a:t>. 1760, </a:t>
            </a:r>
            <a:r>
              <a:rPr lang="fr-CA" sz="1200" kern="1200" dirty="0" err="1" smtClean="0">
                <a:solidFill>
                  <a:schemeClr val="tx1"/>
                </a:solidFill>
                <a:latin typeface="+mn-lt"/>
                <a:ea typeface="+mn-ea"/>
                <a:cs typeface="+mn-cs"/>
              </a:rPr>
              <a:t>publ</a:t>
            </a:r>
            <a:r>
              <a:rPr lang="fr-CA" sz="1200" kern="1200" dirty="0" smtClean="0">
                <a:solidFill>
                  <a:schemeClr val="tx1"/>
                </a:solidFill>
                <a:latin typeface="+mn-lt"/>
                <a:ea typeface="+mn-ea"/>
                <a:cs typeface="+mn-cs"/>
              </a:rPr>
              <a:t>. 1796).</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Admirateur des Anglais Sterne et Richardson, Diderot contribue, à côté de Rousseau, à la promotion de la nouvelle sensibilité et des nouveaux goûts préromantiques.</a:t>
            </a:r>
            <a:endParaRPr lang="cs-CZ" sz="1200" kern="1200" dirty="0" smtClean="0">
              <a:solidFill>
                <a:schemeClr val="tx1"/>
              </a:solidFill>
              <a:latin typeface="+mn-lt"/>
              <a:ea typeface="+mn-ea"/>
              <a:cs typeface="+mn-cs"/>
            </a:endParaRPr>
          </a:p>
          <a:p>
            <a:endParaRPr lang="fr-FR" dirty="0" smtClean="0"/>
          </a:p>
          <a:p>
            <a:r>
              <a:rPr lang="fr-FR" i="1" dirty="0" smtClean="0"/>
              <a:t>Les bijoux</a:t>
            </a:r>
            <a:r>
              <a:rPr lang="fr-FR" i="1" baseline="0" dirty="0" smtClean="0"/>
              <a:t> indiscrets </a:t>
            </a:r>
            <a:r>
              <a:rPr lang="fr-FR" i="0" baseline="0" dirty="0" smtClean="0"/>
              <a:t>– roman philosophique et érotique , toujours à cheval  entre la prose des belles lettres et les réflexions philosophiques</a:t>
            </a:r>
          </a:p>
          <a:p>
            <a:r>
              <a:rPr lang="fr-FR" i="0" baseline="0" dirty="0" smtClean="0"/>
              <a:t>l’histoire se déroule aux Indes, il y a un Sultan tourmenté par l’idée d’infidélité de sa favorite – il obtient l’anneau qui le fait invisible et un autre qui fait parler les bijoux – l’opacité du présent – comment connaître le secret du présent des personnes – sous une forme légère, quête de savoir, bien qu’elle soit érotique; grand succès</a:t>
            </a:r>
            <a:endParaRPr lang="cs-CZ" i="1"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13</a:t>
            </a:fld>
            <a:endParaRPr lang="cs-CZ"/>
          </a:p>
        </p:txBody>
      </p:sp>
    </p:spTree>
    <p:extLst>
      <p:ext uri="{BB962C8B-B14F-4D97-AF65-F5344CB8AC3E}">
        <p14:creationId xmlns:p14="http://schemas.microsoft.com/office/powerpoint/2010/main" val="399011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Ce grand philosophe et écrivain suisse et français portera sur la culture française de son temps un regard „périphérique“. Sa périphérie est celle d’un protestant (il a changé de foi plusieurs</a:t>
            </a:r>
            <a:r>
              <a:rPr lang="fr-CA" sz="1200" kern="1200" baseline="0" dirty="0" smtClean="0">
                <a:solidFill>
                  <a:schemeClr val="tx1"/>
                </a:solidFill>
                <a:latin typeface="+mn-lt"/>
                <a:ea typeface="+mn-ea"/>
                <a:cs typeface="+mn-cs"/>
              </a:rPr>
              <a:t> fois) </a:t>
            </a:r>
            <a:r>
              <a:rPr lang="fr-CA" sz="1200" kern="1200" dirty="0" smtClean="0">
                <a:solidFill>
                  <a:schemeClr val="tx1"/>
                </a:solidFill>
                <a:latin typeface="+mn-lt"/>
                <a:ea typeface="+mn-ea"/>
                <a:cs typeface="+mn-cs"/>
              </a:rPr>
              <a:t>plongé dans une culture à sensibilité majoritairement catholique, celle d’un Suisse cherchant la reconnaissance de son talent et de sa pensée dans les milieux parisiens, celle d’un pauvre frayant les élites sociales et culturelles de son temps. Rousseau n’a pas connu le parcours de l’enseignement traditionnel de son temps, il n’a pas été formé comme la plupart des intellectuels de son époque. Sa vie se déroule et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s’inscrit entre Genève et Paris (bien qu’il ait vécu à Paris, il jugeait</a:t>
            </a:r>
            <a:r>
              <a:rPr lang="fr-CA" sz="1200" kern="1200" baseline="0" dirty="0" smtClean="0">
                <a:solidFill>
                  <a:schemeClr val="tx1"/>
                </a:solidFill>
                <a:latin typeface="+mn-lt"/>
                <a:ea typeface="+mn-ea"/>
                <a:cs typeface="+mn-cs"/>
              </a:rPr>
              <a:t> Paris comme un provincial)</a:t>
            </a:r>
            <a:r>
              <a:rPr lang="fr-CA" sz="1200" kern="1200" dirty="0" smtClean="0">
                <a:solidFill>
                  <a:schemeClr val="tx1"/>
                </a:solidFill>
                <a:latin typeface="+mn-lt"/>
                <a:ea typeface="+mn-ea"/>
                <a:cs typeface="+mn-cs"/>
              </a:rPr>
              <a:t>, entre le centre et la province, entre la ville et la campagne. → c’est un auteur différent</a:t>
            </a:r>
          </a:p>
          <a:p>
            <a:r>
              <a:rPr lang="fr-CA" sz="1200" kern="1200" dirty="0" smtClean="0">
                <a:solidFill>
                  <a:schemeClr val="tx1"/>
                </a:solidFill>
                <a:latin typeface="+mn-lt"/>
                <a:ea typeface="+mn-ea"/>
                <a:cs typeface="+mn-cs"/>
              </a:rPr>
              <a:t>	La mère de Jean-Jacques Rousseau est morte des suites de l’accouchement. L’enfant est élevé par son père Isaac Rousseau, un horloger d’humeur fantasque qui laisse son fils puiser sans discernement dans sa bibliothèque: il lit </a:t>
            </a:r>
            <a:r>
              <a:rPr lang="fr-CA" sz="1200" i="1" kern="1200" dirty="0" smtClean="0">
                <a:solidFill>
                  <a:schemeClr val="tx1"/>
                </a:solidFill>
                <a:latin typeface="+mn-lt"/>
                <a:ea typeface="+mn-ea"/>
                <a:cs typeface="+mn-cs"/>
              </a:rPr>
              <a:t>L’Astrée</a:t>
            </a:r>
            <a:r>
              <a:rPr lang="fr-CA" sz="1200" kern="1200" dirty="0" smtClean="0">
                <a:solidFill>
                  <a:schemeClr val="tx1"/>
                </a:solidFill>
                <a:latin typeface="+mn-lt"/>
                <a:ea typeface="+mn-ea"/>
                <a:cs typeface="+mn-cs"/>
              </a:rPr>
              <a:t>, Plutarque, des romans de chevalerie. Le père, obligé de s’exiler à cause d’une rixe, met le jeune Jean-Jacques en pension chez le pasteur </a:t>
            </a:r>
            <a:r>
              <a:rPr lang="fr-CA" sz="1200" kern="1200" dirty="0" err="1" smtClean="0">
                <a:solidFill>
                  <a:schemeClr val="tx1"/>
                </a:solidFill>
                <a:latin typeface="+mn-lt"/>
                <a:ea typeface="+mn-ea"/>
                <a:cs typeface="+mn-cs"/>
              </a:rPr>
              <a:t>Lambercier</a:t>
            </a:r>
            <a:r>
              <a:rPr lang="fr-CA" sz="1200" kern="1200" dirty="0" smtClean="0">
                <a:solidFill>
                  <a:schemeClr val="tx1"/>
                </a:solidFill>
                <a:latin typeface="+mn-lt"/>
                <a:ea typeface="+mn-ea"/>
                <a:cs typeface="+mn-cs"/>
              </a:rPr>
              <a:t> à </a:t>
            </a:r>
            <a:r>
              <a:rPr lang="fr-CA" sz="1200" kern="1200" dirty="0" err="1" smtClean="0">
                <a:solidFill>
                  <a:schemeClr val="tx1"/>
                </a:solidFill>
                <a:latin typeface="+mn-lt"/>
                <a:ea typeface="+mn-ea"/>
                <a:cs typeface="+mn-cs"/>
              </a:rPr>
              <a:t>Bossey</a:t>
            </a:r>
            <a:r>
              <a:rPr lang="fr-CA" sz="1200" kern="1200" dirty="0" smtClean="0">
                <a:solidFill>
                  <a:schemeClr val="tx1"/>
                </a:solidFill>
                <a:latin typeface="+mn-lt"/>
                <a:ea typeface="+mn-ea"/>
                <a:cs typeface="+mn-cs"/>
              </a:rPr>
              <a:t> (1722-1724). Ce séjour tranquille à la campagne est suivi par la discipline sévère, infligée au garçon par le graveur genevois Ducommun chez qui Rousseau est en apprentissage (1727-1728). Avec lui, il quitte Genève pour Savoie (Genève</a:t>
            </a:r>
            <a:r>
              <a:rPr lang="fr-CA" sz="1200" kern="1200" baseline="0" dirty="0" smtClean="0">
                <a:solidFill>
                  <a:schemeClr val="tx1"/>
                </a:solidFill>
                <a:latin typeface="+mn-lt"/>
                <a:ea typeface="+mn-ea"/>
                <a:cs typeface="+mn-cs"/>
              </a:rPr>
              <a:t> faisait parti du Savoie; fief du catholicisme → refuge pour les </a:t>
            </a:r>
            <a:r>
              <a:rPr lang="fr-CA" sz="1200" kern="1200" baseline="0" dirty="0" err="1" smtClean="0">
                <a:solidFill>
                  <a:schemeClr val="tx1"/>
                </a:solidFill>
                <a:latin typeface="+mn-lt"/>
                <a:ea typeface="+mn-ea"/>
                <a:cs typeface="+mn-cs"/>
              </a:rPr>
              <a:t>Génévois</a:t>
            </a:r>
            <a:r>
              <a:rPr lang="fr-CA" sz="1200" kern="1200" baseline="0" dirty="0" smtClean="0">
                <a:solidFill>
                  <a:schemeClr val="tx1"/>
                </a:solidFill>
                <a:latin typeface="+mn-lt"/>
                <a:ea typeface="+mn-ea"/>
                <a:cs typeface="+mn-cs"/>
              </a:rPr>
              <a:t> protestants qui fuyaient le protestantisme).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2</a:t>
            </a:fld>
            <a:endParaRPr lang="cs-CZ"/>
          </a:p>
        </p:txBody>
      </p:sp>
    </p:spTree>
    <p:extLst>
      <p:ext uri="{BB962C8B-B14F-4D97-AF65-F5344CB8AC3E}">
        <p14:creationId xmlns:p14="http://schemas.microsoft.com/office/powerpoint/2010/main" val="49387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kern="1200" dirty="0" smtClean="0">
                <a:solidFill>
                  <a:schemeClr val="tx1"/>
                </a:solidFill>
                <a:latin typeface="+mn-lt"/>
                <a:ea typeface="+mn-ea"/>
                <a:cs typeface="+mn-cs"/>
              </a:rPr>
              <a:t>	La période 1728-1732 est marquée par l’errance et la recherche d’un nouvel ancrage. L’adolescent s’enfuit, passe en Savoie où il est recueilli par Mme de Warens qu’il appellera „Maman“. Il se convertit au catholicisme, tente plusieurs métiers sans trouver sa carrière: laquais, secrétaire, prêtre, maître de musique. Il entreprend de longues marches à pied entre Turin, Annecy et Neuchâtel.</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faveur de Mme de Warens assure au futur philosophe une situation stable dans son domaine des Charmettes. La période 1732-1736 sera considérée par lui comme une période de bonheur. Il enseigne la musique, dirige de petits concerts. Privé de soucis matériels, il comble les lacunes de son instruction par des lectures méthodiques: histoire, géographie, latin, astronomie, physique, chimie. Dès 1737 cependant, il est supplanté, auprès de Mme de Warens par un autre favori, rivalité que Rousseau supporte très mal. Les Charmettes se transforment peu à peu en séjour d’un solitaire.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domaine des Charmettes</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3</a:t>
            </a:fld>
            <a:endParaRPr lang="cs-CZ"/>
          </a:p>
        </p:txBody>
      </p:sp>
    </p:spTree>
    <p:extLst>
      <p:ext uri="{BB962C8B-B14F-4D97-AF65-F5344CB8AC3E}">
        <p14:creationId xmlns:p14="http://schemas.microsoft.com/office/powerpoint/2010/main" val="215445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fr-CA" sz="1200" kern="1200" dirty="0" smtClean="0">
                <a:solidFill>
                  <a:schemeClr val="tx1"/>
                </a:solidFill>
                <a:latin typeface="+mn-lt"/>
                <a:ea typeface="+mn-ea"/>
                <a:cs typeface="+mn-cs"/>
              </a:rPr>
              <a:t>En 1740 Rousseau quitte la Savoie pour Lyon où il devient précepteur des enfants de M. de Mably - expérience </a:t>
            </a:r>
            <a:r>
              <a:rPr lang="fr-CA" sz="1200" kern="1200" dirty="0" err="1" smtClean="0">
                <a:solidFill>
                  <a:schemeClr val="tx1"/>
                </a:solidFill>
                <a:latin typeface="+mn-lt"/>
                <a:ea typeface="+mn-ea"/>
                <a:cs typeface="+mn-cs"/>
              </a:rPr>
              <a:t>désastruese</a:t>
            </a:r>
            <a:r>
              <a:rPr lang="fr-CA" sz="1200" kern="1200" dirty="0" smtClean="0">
                <a:solidFill>
                  <a:schemeClr val="tx1"/>
                </a:solidFill>
                <a:latin typeface="+mn-lt"/>
                <a:ea typeface="+mn-ea"/>
                <a:cs typeface="+mn-cs"/>
              </a:rPr>
              <a:t> qui finit par le décider à monter à Paris, en 1742.</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Au centre de la vie politique, sociale et culturelle, Jean-Jacques Rousseau commence par s’imposer comme musicien. Il propose un nouveau système de notation musicale qui lui vaut les encouragements sans lui apporter la fortune. Il vit des leçons de musique tout en cherchant l’appui des grandes dames - Mme Dupin et surtout Mme de Broglie qui lui procure la place de secrétaire auprès de M. de Montaigu, ambassadeur de France à Venise. Ombrageux, susceptible et soucieux de ne pas tomber dans la situation inférieure de valet, Rousseau est un secrétaire peu sociable. Après la brouille, il doit regagner Paris (1743), avec un souvenir de Venise et l’émerveillement devant la musique italienne.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À Paris, il vit très pauvrement, il tente de s’imposer avec un ballet </a:t>
            </a:r>
            <a:r>
              <a:rPr lang="fr-CA" sz="1200" b="1" i="1" kern="1200" dirty="0" smtClean="0">
                <a:solidFill>
                  <a:schemeClr val="tx1"/>
                </a:solidFill>
                <a:latin typeface="+mn-lt"/>
                <a:ea typeface="+mn-ea"/>
                <a:cs typeface="+mn-cs"/>
              </a:rPr>
              <a:t>Les Muses Galantes</a:t>
            </a:r>
            <a:r>
              <a:rPr lang="fr-CA" sz="1200" kern="1200" dirty="0" smtClean="0">
                <a:solidFill>
                  <a:schemeClr val="tx1"/>
                </a:solidFill>
                <a:latin typeface="+mn-lt"/>
                <a:ea typeface="+mn-ea"/>
                <a:cs typeface="+mn-cs"/>
              </a:rPr>
              <a:t> (1745), puis, devenu secrétaire de Mme Dupin, il se remet à la musique, compose une comédie </a:t>
            </a:r>
            <a:r>
              <a:rPr lang="fr-CA" sz="1200" b="1" i="1" kern="1200" dirty="0" smtClean="0">
                <a:solidFill>
                  <a:schemeClr val="tx1"/>
                </a:solidFill>
                <a:latin typeface="+mn-lt"/>
                <a:ea typeface="+mn-ea"/>
                <a:cs typeface="+mn-cs"/>
              </a:rPr>
              <a:t>L’Engagement téméraire</a:t>
            </a:r>
            <a:r>
              <a:rPr lang="fr-CA" sz="1200" kern="1200" dirty="0" smtClean="0">
                <a:solidFill>
                  <a:schemeClr val="tx1"/>
                </a:solidFill>
                <a:latin typeface="+mn-lt"/>
                <a:ea typeface="+mn-ea"/>
                <a:cs typeface="+mn-cs"/>
              </a:rPr>
              <a:t>. Dès 1742, il se lie avec Diderot, plus tard avec Grimm, il collabore à l’</a:t>
            </a:r>
            <a:r>
              <a:rPr lang="fr-CA" sz="1200" b="1"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La notoriété vient avec son opéra </a:t>
            </a:r>
            <a:r>
              <a:rPr lang="fr-CA" sz="1200" b="1" i="1" kern="1200" dirty="0" smtClean="0">
                <a:solidFill>
                  <a:schemeClr val="tx1"/>
                </a:solidFill>
                <a:latin typeface="+mn-lt"/>
                <a:ea typeface="+mn-ea"/>
                <a:cs typeface="+mn-cs"/>
              </a:rPr>
              <a:t>Le Devin de village</a:t>
            </a:r>
            <a:r>
              <a:rPr lang="fr-CA" sz="1200" kern="1200" dirty="0" smtClean="0">
                <a:solidFill>
                  <a:schemeClr val="tx1"/>
                </a:solidFill>
                <a:latin typeface="+mn-lt"/>
                <a:ea typeface="+mn-ea"/>
                <a:cs typeface="+mn-cs"/>
              </a:rPr>
              <a:t> (1752). Il est reçu dans les salons, mais timide et orgueilleux à la fois, parleur médiocre, se sentant mal à l’aise dans la société brillante, il refuse l’honneur d’être présenté au roi tout en rêvant de gloire. Cette disqualification est doublée par le malaise de sa vie sentimentale - la relation avec la douce, mais ignorante et vulgaire servante d’auberge Thérèse Levasseur dont il aura, semble-t-il, cinq enfants, mis après la naissance aux Enfants Trouvés. Par habitude, par besoin d’affection, Rousseau se laissera enchaîner à Thérèse et à sa parenté.</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Dès 1752, année de sa gloire, Rousseau commence à s’éloigner des milieux intellectuels et des élites de la société en décidant d’être lui-même, de vivre une vie simple, en gagnant sa subsistance en „homme libre“ comme copiste de partitions musicales. Ce tournant est symbolisé par sa mise simple (refuse</a:t>
            </a:r>
            <a:r>
              <a:rPr lang="fr-CA" sz="1200" kern="1200" baseline="0" dirty="0" smtClean="0">
                <a:solidFill>
                  <a:schemeClr val="tx1"/>
                </a:solidFill>
                <a:latin typeface="+mn-lt"/>
                <a:ea typeface="+mn-ea"/>
                <a:cs typeface="+mn-cs"/>
              </a:rPr>
              <a:t> la perruque)</a:t>
            </a:r>
            <a:r>
              <a:rPr lang="fr-CA" sz="1200" kern="1200" dirty="0" smtClean="0">
                <a:solidFill>
                  <a:schemeClr val="tx1"/>
                </a:solidFill>
                <a:latin typeface="+mn-lt"/>
                <a:ea typeface="+mn-ea"/>
                <a:cs typeface="+mn-cs"/>
              </a:rPr>
              <a:t>, mais qui paraît extravagante. Le tournant de sa pensée se manifeste dans le </a:t>
            </a:r>
            <a:r>
              <a:rPr lang="fr-CA" sz="1200" b="1" i="1" kern="1200" dirty="0" smtClean="0">
                <a:solidFill>
                  <a:schemeClr val="tx1"/>
                </a:solidFill>
                <a:latin typeface="+mn-lt"/>
                <a:ea typeface="+mn-ea"/>
                <a:cs typeface="+mn-cs"/>
              </a:rPr>
              <a:t>Discours sur les Sciences et les Arts</a:t>
            </a:r>
            <a:r>
              <a:rPr lang="fr-CA" sz="1200" kern="1200" dirty="0" smtClean="0">
                <a:solidFill>
                  <a:schemeClr val="tx1"/>
                </a:solidFill>
                <a:latin typeface="+mn-lt"/>
                <a:ea typeface="+mn-ea"/>
                <a:cs typeface="+mn-cs"/>
              </a:rPr>
              <a:t> (1750, Prix de l’Académie de Dijon), le </a:t>
            </a:r>
            <a:r>
              <a:rPr lang="fr-CA" sz="1200" b="1" i="1" u="sng" kern="1200" dirty="0" smtClean="0">
                <a:solidFill>
                  <a:schemeClr val="tx1"/>
                </a:solidFill>
                <a:latin typeface="+mn-lt"/>
                <a:ea typeface="+mn-ea"/>
                <a:cs typeface="+mn-cs"/>
              </a:rPr>
              <a:t>Discours sur l’origine de l’inégalité des conditions parmi les hommes</a:t>
            </a:r>
            <a:r>
              <a:rPr lang="fr-CA" sz="1200" i="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(1755), mais aussi dans </a:t>
            </a:r>
            <a:r>
              <a:rPr lang="fr-CA" sz="1200" b="1" i="1" kern="1200" dirty="0" smtClean="0">
                <a:solidFill>
                  <a:schemeClr val="tx1"/>
                </a:solidFill>
                <a:latin typeface="+mn-lt"/>
                <a:ea typeface="+mn-ea"/>
                <a:cs typeface="+mn-cs"/>
              </a:rPr>
              <a:t>La Lettre à d’Alembert sur les spectacles</a:t>
            </a:r>
            <a:r>
              <a:rPr lang="fr-CA" sz="1200" kern="1200" dirty="0" smtClean="0">
                <a:solidFill>
                  <a:schemeClr val="tx1"/>
                </a:solidFill>
                <a:latin typeface="+mn-lt"/>
                <a:ea typeface="+mn-ea"/>
                <a:cs typeface="+mn-cs"/>
              </a:rPr>
              <a:t> (1761) qui marque la rupture définitive d’avec les encyclopédistes Diderot, d’Alembert, Grimm au moment même où ces derniers doivent affronter les attaques des ennemis de l’</a:t>
            </a:r>
            <a:r>
              <a:rPr lang="fr-CA" sz="1200"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Il se brouille</a:t>
            </a:r>
            <a:r>
              <a:rPr lang="fr-CA" sz="1200" kern="1200" baseline="0" dirty="0" smtClean="0">
                <a:solidFill>
                  <a:schemeClr val="tx1"/>
                </a:solidFill>
                <a:latin typeface="+mn-lt"/>
                <a:ea typeface="+mn-ea"/>
                <a:cs typeface="+mn-cs"/>
              </a:rPr>
              <a:t> aussi avec Voltaire (la querelle concernant l’utilité du théâtre – Voltaire reproche aux Genevois l’absence du théâtre x Rousseau prétend que ce qui est bon pour Paris ne doit pas nécessairement être bon à Genève; le théâtre peut servir comme l’éducation de la société corrompue pour l’amélioration des mœurs x n’est pas universel, il peut être aussi élément de la corruption dans une ville non-corrompue)</a:t>
            </a:r>
            <a:r>
              <a:rPr lang="fr-CA" sz="1200" kern="1200" dirty="0" smtClean="0">
                <a:solidFill>
                  <a:schemeClr val="tx1"/>
                </a:solidFill>
                <a:latin typeface="+mn-lt"/>
                <a:ea typeface="+mn-ea"/>
                <a:cs typeface="+mn-cs"/>
              </a:rPr>
              <a:t>Ils considéreront les prises de position de Rousseau comme une trahison et, par la suite, lui refuseront leur appui au moment où Rousseau sera poursuivi.</a:t>
            </a:r>
            <a:endParaRPr lang="cs-CZ" sz="1200" kern="1200" dirty="0" smtClean="0">
              <a:solidFill>
                <a:schemeClr val="tx1"/>
              </a:solidFill>
              <a:latin typeface="+mn-lt"/>
              <a:ea typeface="+mn-ea"/>
              <a:cs typeface="+mn-cs"/>
            </a:endParaRPr>
          </a:p>
          <a:p>
            <a:endParaRPr lang="fr-FR" dirty="0" smtClean="0"/>
          </a:p>
          <a:p>
            <a:r>
              <a:rPr lang="fr-CA" sz="1200" b="1" i="1" u="sng" kern="1200" dirty="0" smtClean="0">
                <a:solidFill>
                  <a:schemeClr val="tx1"/>
                </a:solidFill>
                <a:latin typeface="+mn-lt"/>
                <a:ea typeface="+mn-ea"/>
                <a:cs typeface="+mn-cs"/>
              </a:rPr>
              <a:t>Discours sur l’origine de l’inégalité des conditions parmi les hommes</a:t>
            </a:r>
            <a:r>
              <a:rPr lang="fr-CA" sz="1200" i="1" kern="1200" dirty="0" smtClean="0">
                <a:solidFill>
                  <a:schemeClr val="tx1"/>
                </a:solidFill>
                <a:latin typeface="+mn-lt"/>
                <a:ea typeface="+mn-ea"/>
                <a:cs typeface="+mn-cs"/>
              </a:rPr>
              <a:t> </a:t>
            </a:r>
          </a:p>
          <a:p>
            <a:r>
              <a:rPr lang="fr-CA" sz="1200" b="0" i="0" u="none" kern="1200" dirty="0" smtClean="0">
                <a:solidFill>
                  <a:schemeClr val="tx1"/>
                </a:solidFill>
                <a:latin typeface="+mn-lt"/>
                <a:ea typeface="+mn-ea"/>
                <a:cs typeface="+mn-cs"/>
              </a:rPr>
              <a:t>l’homme est transformé par la vie sociale, la propriété a engendré</a:t>
            </a:r>
            <a:r>
              <a:rPr lang="fr-CA" sz="1200" b="0" i="0" u="none" kern="1200" baseline="0" dirty="0" smtClean="0">
                <a:solidFill>
                  <a:schemeClr val="tx1"/>
                </a:solidFill>
                <a:latin typeface="+mn-lt"/>
                <a:ea typeface="+mn-ea"/>
                <a:cs typeface="+mn-cs"/>
              </a:rPr>
              <a:t> l’injustice, puis la </a:t>
            </a:r>
            <a:r>
              <a:rPr lang="fr-CA" sz="1200" b="0" i="0" u="none" kern="1200" baseline="0" dirty="0" err="1" smtClean="0">
                <a:solidFill>
                  <a:schemeClr val="tx1"/>
                </a:solidFill>
                <a:latin typeface="+mn-lt"/>
                <a:ea typeface="+mn-ea"/>
                <a:cs typeface="+mn-cs"/>
              </a:rPr>
              <a:t>tyranie</a:t>
            </a:r>
            <a:r>
              <a:rPr lang="fr-CA" sz="1200" b="0" i="0" u="none" kern="1200" baseline="0" dirty="0" smtClean="0">
                <a:solidFill>
                  <a:schemeClr val="tx1"/>
                </a:solidFill>
                <a:latin typeface="+mn-lt"/>
                <a:ea typeface="+mn-ea"/>
                <a:cs typeface="+mn-cs"/>
              </a:rPr>
              <a:t> des riches, enfin l’oppression politique</a:t>
            </a:r>
            <a:endParaRPr lang="cs-CZ" b="0" i="0" u="none"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4</a:t>
            </a:fld>
            <a:endParaRPr lang="cs-CZ"/>
          </a:p>
        </p:txBody>
      </p:sp>
    </p:spTree>
    <p:extLst>
      <p:ext uri="{BB962C8B-B14F-4D97-AF65-F5344CB8AC3E}">
        <p14:creationId xmlns:p14="http://schemas.microsoft.com/office/powerpoint/2010/main" val="53221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Rousseau rompt avec le </a:t>
            </a:r>
            <a:r>
              <a:rPr lang="fr-CA" sz="1200" i="1" kern="1200" dirty="0" smtClean="0">
                <a:solidFill>
                  <a:schemeClr val="tx1"/>
                </a:solidFill>
                <a:latin typeface="+mn-lt"/>
                <a:ea typeface="+mn-ea"/>
                <a:cs typeface="+mn-cs"/>
              </a:rPr>
              <a:t>„monde des esclaves“</a:t>
            </a:r>
            <a:r>
              <a:rPr lang="fr-CA" sz="1200" kern="1200" dirty="0" smtClean="0">
                <a:solidFill>
                  <a:schemeClr val="tx1"/>
                </a:solidFill>
                <a:latin typeface="+mn-lt"/>
                <a:ea typeface="+mn-ea"/>
                <a:cs typeface="+mn-cs"/>
              </a:rPr>
              <a:t>, retourne à Genève, abjure le catholicisme pour redevenir </a:t>
            </a:r>
            <a:r>
              <a:rPr lang="fr-CA" sz="1200" i="1" kern="1200" dirty="0" smtClean="0">
                <a:solidFill>
                  <a:schemeClr val="tx1"/>
                </a:solidFill>
                <a:latin typeface="+mn-lt"/>
                <a:ea typeface="+mn-ea"/>
                <a:cs typeface="+mn-cs"/>
              </a:rPr>
              <a:t>„citoyen d’une cité libre“</a:t>
            </a:r>
            <a:r>
              <a:rPr lang="fr-CA" sz="1200" kern="1200" dirty="0" smtClean="0">
                <a:solidFill>
                  <a:schemeClr val="tx1"/>
                </a:solidFill>
                <a:latin typeface="+mn-lt"/>
                <a:ea typeface="+mn-ea"/>
                <a:cs typeface="+mn-cs"/>
              </a:rPr>
              <a:t>. La ville ne lui est cependant pas favorable, de plus, il se heurte à Voltaire, établi à proximité, qui pousse le Genevois contre lui. Il retourne en France, accueilli par Mme d’Épinay qui l’installe dans une dépendance de son château de Montmorency (au nord de Paris)- l’Ermitage où il trouve la paix de la campagne et où il déploie une intense activité en travaillent </a:t>
            </a:r>
            <a:r>
              <a:rPr lang="fr-CA" sz="1200" kern="1200" dirty="0" err="1" smtClean="0">
                <a:solidFill>
                  <a:schemeClr val="tx1"/>
                </a:solidFill>
                <a:latin typeface="+mn-lt"/>
                <a:ea typeface="+mn-ea"/>
                <a:cs typeface="+mn-cs"/>
              </a:rPr>
              <a:t>simultanémemt</a:t>
            </a:r>
            <a:r>
              <a:rPr lang="fr-CA" sz="1200" kern="1200" dirty="0" smtClean="0">
                <a:solidFill>
                  <a:schemeClr val="tx1"/>
                </a:solidFill>
                <a:latin typeface="+mn-lt"/>
                <a:ea typeface="+mn-ea"/>
                <a:cs typeface="+mn-cs"/>
              </a:rPr>
              <a:t> à son </a:t>
            </a:r>
            <a:r>
              <a:rPr lang="fr-CA" sz="1200" b="1" i="1" kern="1200" dirty="0" smtClean="0">
                <a:solidFill>
                  <a:schemeClr val="tx1"/>
                </a:solidFill>
                <a:latin typeface="+mn-lt"/>
                <a:ea typeface="+mn-ea"/>
                <a:cs typeface="+mn-cs"/>
              </a:rPr>
              <a:t>Dictionnaire de Musique</a:t>
            </a:r>
            <a:r>
              <a:rPr lang="fr-CA" sz="1200" kern="1200" dirty="0" smtClean="0">
                <a:solidFill>
                  <a:schemeClr val="tx1"/>
                </a:solidFill>
                <a:latin typeface="+mn-lt"/>
                <a:ea typeface="+mn-ea"/>
                <a:cs typeface="+mn-cs"/>
              </a:rPr>
              <a:t>, à sa </a:t>
            </a:r>
            <a:r>
              <a:rPr lang="fr-CA" sz="1200" b="1" i="1" kern="1200" dirty="0" smtClean="0">
                <a:solidFill>
                  <a:schemeClr val="tx1"/>
                </a:solidFill>
                <a:latin typeface="+mn-lt"/>
                <a:ea typeface="+mn-ea"/>
                <a:cs typeface="+mn-cs"/>
              </a:rPr>
              <a:t>Lettre sur la Providence</a:t>
            </a:r>
            <a:r>
              <a:rPr lang="fr-CA" sz="1200" kern="1200" dirty="0" smtClean="0">
                <a:solidFill>
                  <a:schemeClr val="tx1"/>
                </a:solidFill>
                <a:latin typeface="+mn-lt"/>
                <a:ea typeface="+mn-ea"/>
                <a:cs typeface="+mn-cs"/>
              </a:rPr>
              <a:t>, à </a:t>
            </a:r>
            <a:r>
              <a:rPr lang="fr-CA" sz="1200" b="1" i="1" kern="1200" dirty="0" smtClean="0">
                <a:solidFill>
                  <a:schemeClr val="tx1"/>
                </a:solidFill>
                <a:latin typeface="+mn-lt"/>
                <a:ea typeface="+mn-ea"/>
                <a:cs typeface="+mn-cs"/>
              </a:rPr>
              <a:t>L’Émile</a:t>
            </a:r>
            <a:r>
              <a:rPr lang="fr-CA" sz="1200" kern="1200" dirty="0" smtClean="0">
                <a:solidFill>
                  <a:schemeClr val="tx1"/>
                </a:solidFill>
                <a:latin typeface="+mn-lt"/>
                <a:ea typeface="+mn-ea"/>
                <a:cs typeface="+mn-cs"/>
              </a:rPr>
              <a:t> (1762), à </a:t>
            </a:r>
            <a:r>
              <a:rPr lang="fr-CA" sz="1200" b="1" i="1" u="sng" kern="1200" dirty="0" smtClean="0">
                <a:solidFill>
                  <a:schemeClr val="tx1"/>
                </a:solidFill>
                <a:latin typeface="+mn-lt"/>
                <a:ea typeface="+mn-ea"/>
                <a:cs typeface="+mn-cs"/>
              </a:rPr>
              <a:t>La Nouvelle Héloïse</a:t>
            </a:r>
            <a:r>
              <a:rPr lang="fr-CA" sz="1200" kern="1200" dirty="0" smtClean="0">
                <a:solidFill>
                  <a:schemeClr val="tx1"/>
                </a:solidFill>
                <a:latin typeface="+mn-lt"/>
                <a:ea typeface="+mn-ea"/>
                <a:cs typeface="+mn-cs"/>
              </a:rPr>
              <a:t> (1761). Un amour secret pour la belle Mme d’Houdetot, la </a:t>
            </a:r>
            <a:r>
              <a:rPr lang="fr-CA" sz="1200" kern="1200" dirty="0" err="1" smtClean="0">
                <a:solidFill>
                  <a:schemeClr val="tx1"/>
                </a:solidFill>
                <a:latin typeface="+mn-lt"/>
                <a:ea typeface="+mn-ea"/>
                <a:cs typeface="+mn-cs"/>
              </a:rPr>
              <a:t>belle-soeur</a:t>
            </a:r>
            <a:r>
              <a:rPr lang="fr-CA" sz="1200" kern="1200" dirty="0" smtClean="0">
                <a:solidFill>
                  <a:schemeClr val="tx1"/>
                </a:solidFill>
                <a:latin typeface="+mn-lt"/>
                <a:ea typeface="+mn-ea"/>
                <a:cs typeface="+mn-cs"/>
              </a:rPr>
              <a:t> de Mme d’Épinay, ainsi que l’influence de Grimm et de Diderot </a:t>
            </a:r>
            <a:r>
              <a:rPr lang="fr-CA" sz="1200" kern="1200" dirty="0" err="1" smtClean="0">
                <a:solidFill>
                  <a:schemeClr val="tx1"/>
                </a:solidFill>
                <a:latin typeface="+mn-lt"/>
                <a:ea typeface="+mn-ea"/>
                <a:cs typeface="+mn-cs"/>
              </a:rPr>
              <a:t>comprommettent</a:t>
            </a:r>
            <a:r>
              <a:rPr lang="fr-CA" sz="1200" kern="1200" dirty="0" smtClean="0">
                <a:solidFill>
                  <a:schemeClr val="tx1"/>
                </a:solidFill>
                <a:latin typeface="+mn-lt"/>
                <a:ea typeface="+mn-ea"/>
                <a:cs typeface="+mn-cs"/>
              </a:rPr>
              <a:t> la situation de Rousseau qui doit chercher un autre protecteur - le Maréchal de Luxembourg qui l’héberge à Montmorency pour une autre période de calme et de travail intense (1758-1762). Il termine et publie ses deux romans, il publie aussi </a:t>
            </a:r>
            <a:r>
              <a:rPr lang="fr-CA" sz="1200" b="1" i="1" kern="1200" dirty="0" smtClean="0">
                <a:solidFill>
                  <a:schemeClr val="tx1"/>
                </a:solidFill>
                <a:latin typeface="+mn-lt"/>
                <a:ea typeface="+mn-ea"/>
                <a:cs typeface="+mn-cs"/>
              </a:rPr>
              <a:t>La Lettre à d’Alembert</a:t>
            </a:r>
            <a:r>
              <a:rPr lang="fr-CA" sz="1200" kern="1200" dirty="0" smtClean="0">
                <a:solidFill>
                  <a:schemeClr val="tx1"/>
                </a:solidFill>
                <a:latin typeface="+mn-lt"/>
                <a:ea typeface="+mn-ea"/>
                <a:cs typeface="+mn-cs"/>
              </a:rPr>
              <a:t> (1761), </a:t>
            </a:r>
            <a:r>
              <a:rPr lang="fr-CA" sz="1200" b="1" i="1" kern="1200" dirty="0" smtClean="0">
                <a:solidFill>
                  <a:schemeClr val="tx1"/>
                </a:solidFill>
                <a:latin typeface="+mn-lt"/>
                <a:ea typeface="+mn-ea"/>
                <a:cs typeface="+mn-cs"/>
              </a:rPr>
              <a:t>Le Contrat social</a:t>
            </a:r>
            <a:r>
              <a:rPr lang="fr-CA" sz="1200" kern="1200" dirty="0" smtClean="0">
                <a:solidFill>
                  <a:schemeClr val="tx1"/>
                </a:solidFill>
                <a:latin typeface="+mn-lt"/>
                <a:ea typeface="+mn-ea"/>
                <a:cs typeface="+mn-cs"/>
              </a:rPr>
              <a:t> (1762) et </a:t>
            </a:r>
            <a:r>
              <a:rPr lang="fr-CA" sz="1200" b="1" i="1" kern="1200" dirty="0" smtClean="0">
                <a:solidFill>
                  <a:schemeClr val="tx1"/>
                </a:solidFill>
                <a:latin typeface="+mn-lt"/>
                <a:ea typeface="+mn-ea"/>
                <a:cs typeface="+mn-cs"/>
              </a:rPr>
              <a:t>La Profession de foi du Vicaire Savoyard</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(1762) qui fait scandale et attire la condamnation du parlement. Rousseau, menacé d’emprisonnement, s’enfuit en Suisse.</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Les </a:t>
            </a:r>
            <a:r>
              <a:rPr lang="fr-CA" sz="1200" kern="1200" dirty="0" err="1" smtClean="0">
                <a:solidFill>
                  <a:schemeClr val="tx1"/>
                </a:solidFill>
                <a:latin typeface="+mn-lt"/>
                <a:ea typeface="+mn-ea"/>
                <a:cs typeface="+mn-cs"/>
              </a:rPr>
              <a:t>anéées</a:t>
            </a:r>
            <a:r>
              <a:rPr lang="fr-CA" sz="1200" kern="1200" dirty="0" smtClean="0">
                <a:solidFill>
                  <a:schemeClr val="tx1"/>
                </a:solidFill>
                <a:latin typeface="+mn-lt"/>
                <a:ea typeface="+mn-ea"/>
                <a:cs typeface="+mn-cs"/>
              </a:rPr>
              <a:t> 1762-1770 sont une période d’errance, entre </a:t>
            </a:r>
            <a:r>
              <a:rPr lang="fr-CA" sz="1200" kern="1200" dirty="0" err="1" smtClean="0">
                <a:solidFill>
                  <a:schemeClr val="tx1"/>
                </a:solidFill>
                <a:latin typeface="+mn-lt"/>
                <a:ea typeface="+mn-ea"/>
                <a:cs typeface="+mn-cs"/>
              </a:rPr>
              <a:t>asyles</a:t>
            </a:r>
            <a:r>
              <a:rPr lang="fr-CA" sz="1200" kern="1200" dirty="0" smtClean="0">
                <a:solidFill>
                  <a:schemeClr val="tx1"/>
                </a:solidFill>
                <a:latin typeface="+mn-lt"/>
                <a:ea typeface="+mn-ea"/>
                <a:cs typeface="+mn-cs"/>
              </a:rPr>
              <a:t> et protecteurs: Genève, </a:t>
            </a:r>
            <a:r>
              <a:rPr lang="fr-CA" sz="1200" kern="1200" dirty="0" err="1" smtClean="0">
                <a:solidFill>
                  <a:schemeClr val="tx1"/>
                </a:solidFill>
                <a:latin typeface="+mn-lt"/>
                <a:ea typeface="+mn-ea"/>
                <a:cs typeface="+mn-cs"/>
              </a:rPr>
              <a:t>Yverdon</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Motiers</a:t>
            </a:r>
            <a:r>
              <a:rPr lang="fr-CA" sz="1200" kern="1200" dirty="0" smtClean="0">
                <a:solidFill>
                  <a:schemeClr val="tx1"/>
                </a:solidFill>
                <a:latin typeface="+mn-lt"/>
                <a:ea typeface="+mn-ea"/>
                <a:cs typeface="+mn-cs"/>
              </a:rPr>
              <a:t> en Suisse, </a:t>
            </a:r>
            <a:r>
              <a:rPr lang="fr-CA" sz="1200" kern="1200" dirty="0" err="1" smtClean="0">
                <a:solidFill>
                  <a:schemeClr val="tx1"/>
                </a:solidFill>
                <a:latin typeface="+mn-lt"/>
                <a:ea typeface="+mn-ea"/>
                <a:cs typeface="+mn-cs"/>
              </a:rPr>
              <a:t>Wootton</a:t>
            </a:r>
            <a:r>
              <a:rPr lang="fr-CA" sz="1200" kern="1200" dirty="0" smtClean="0">
                <a:solidFill>
                  <a:schemeClr val="tx1"/>
                </a:solidFill>
                <a:latin typeface="+mn-lt"/>
                <a:ea typeface="+mn-ea"/>
                <a:cs typeface="+mn-cs"/>
              </a:rPr>
              <a:t> en Angleterre (sur l’invitation de David Hume). En 1767 il rentre en France, séjournant dans plusieurs endroits, souvent dans des lieux isolés. Le délire intermittent de persécution est compensé par la tentative de reconstituer le parcours de sa vie dans les </a:t>
            </a:r>
            <a:r>
              <a:rPr lang="fr-CA" sz="1200" i="1" kern="1200" dirty="0" smtClean="0">
                <a:solidFill>
                  <a:schemeClr val="tx1"/>
                </a:solidFill>
                <a:latin typeface="+mn-lt"/>
                <a:ea typeface="+mn-ea"/>
                <a:cs typeface="+mn-cs"/>
              </a:rPr>
              <a:t>Confessions</a:t>
            </a:r>
            <a:r>
              <a:rPr lang="fr-CA" sz="1200" kern="1200" dirty="0" smtClean="0">
                <a:solidFill>
                  <a:schemeClr val="tx1"/>
                </a:solidFill>
                <a:latin typeface="+mn-lt"/>
                <a:ea typeface="+mn-ea"/>
                <a:cs typeface="+mn-cs"/>
              </a:rPr>
              <a:t> qui sont aussi une autojustification.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800" i="1" dirty="0" smtClean="0"/>
              <a:t>La Nouvelle Héloïse</a:t>
            </a:r>
            <a:r>
              <a:rPr lang="fr-CA" sz="800" dirty="0" smtClean="0"/>
              <a:t> (1761) et </a:t>
            </a:r>
            <a:r>
              <a:rPr lang="fr-CA" sz="800" i="1" dirty="0" smtClean="0"/>
              <a:t>L’Émile</a:t>
            </a:r>
            <a:r>
              <a:rPr lang="fr-CA" sz="800" dirty="0" smtClean="0"/>
              <a:t> (1762)</a:t>
            </a:r>
          </a:p>
          <a:p>
            <a:pPr marL="0" marR="0" indent="0" algn="l" defTabSz="914400" rtl="0" eaLnBrk="1" fontAlgn="auto" latinLnBrk="0" hangingPunct="1">
              <a:lnSpc>
                <a:spcPct val="100000"/>
              </a:lnSpc>
              <a:spcBef>
                <a:spcPts val="0"/>
              </a:spcBef>
              <a:spcAft>
                <a:spcPts val="0"/>
              </a:spcAft>
              <a:buClrTx/>
              <a:buSzTx/>
              <a:buFontTx/>
              <a:buNone/>
              <a:tabLst/>
              <a:defRPr/>
            </a:pPr>
            <a:r>
              <a:rPr lang="fr-CA" sz="800" dirty="0" smtClean="0"/>
              <a:t>romans pédagogiques</a:t>
            </a:r>
            <a:r>
              <a:rPr lang="fr-CA" sz="800" baseline="0" dirty="0" smtClean="0"/>
              <a:t> – il faut tenter de limiter les dégâts de la civilisation qui a corrompue la nature humaine, les mœurs – il faut trouver la nature originelle, non-corrompue; les élites sont le plus corrompues</a:t>
            </a:r>
          </a:p>
          <a:p>
            <a:pPr marL="0" marR="0" indent="0" algn="l" defTabSz="914400" rtl="0" eaLnBrk="1" fontAlgn="auto" latinLnBrk="0" hangingPunct="1">
              <a:lnSpc>
                <a:spcPct val="100000"/>
              </a:lnSpc>
              <a:spcBef>
                <a:spcPts val="0"/>
              </a:spcBef>
              <a:spcAft>
                <a:spcPts val="0"/>
              </a:spcAft>
              <a:buClrTx/>
              <a:buSzTx/>
              <a:buFontTx/>
              <a:buNone/>
              <a:tabLst/>
              <a:defRPr/>
            </a:pPr>
            <a:r>
              <a:rPr lang="fr-CA" sz="800" i="1" dirty="0" smtClean="0"/>
              <a:t>L’Émile </a:t>
            </a:r>
            <a:r>
              <a:rPr lang="fr-CA" sz="800" i="0" dirty="0" smtClean="0"/>
              <a:t>est consacré à l’éducation d’un gentil homme confié au pédagogue à la campagne – contact avec la nature &amp;</a:t>
            </a:r>
            <a:r>
              <a:rPr lang="fr-CA" sz="800" i="0" baseline="0" dirty="0" smtClean="0"/>
              <a:t> adopte une nouvelle méthode pédagogique inspiré de Locke: laisser l’enfant se développer naturellement x l’idée neuve de Rousseau: continuité de développement physique → sentimental → de la raison (qui vient à la fin; raison comme partie intégrante de la personnalité) – laisser l’enfant se développer tout seul et seulement le diriger x parfois il arrive à des absurdités- il utilise la méthode inductive qui mène souvent aux paradoxes</a:t>
            </a:r>
          </a:p>
          <a:p>
            <a:pPr marL="0" marR="0" indent="0" algn="l" defTabSz="914400" rtl="0" eaLnBrk="1" fontAlgn="auto" latinLnBrk="0" hangingPunct="1">
              <a:lnSpc>
                <a:spcPct val="100000"/>
              </a:lnSpc>
              <a:spcBef>
                <a:spcPts val="0"/>
              </a:spcBef>
              <a:spcAft>
                <a:spcPts val="0"/>
              </a:spcAft>
              <a:buClrTx/>
              <a:buSzTx/>
              <a:buFontTx/>
              <a:buNone/>
              <a:tabLst/>
              <a:defRPr/>
            </a:pPr>
            <a:r>
              <a:rPr lang="fr-CA" sz="800" i="0" baseline="0" dirty="0" smtClean="0"/>
              <a:t>l’adresse manuelle fait partie de l’esprit cultivé (Louis XVI a été un excellent serrurier), Rousseau a propagé l’allaitement le plus long possible – il a lancé cette mode (les dames se faisaient apporter leurs enfants aux théâtres… pour les allaiter) </a:t>
            </a:r>
          </a:p>
          <a:p>
            <a:pPr marL="0" marR="0" indent="0" algn="l" defTabSz="914400" rtl="0" eaLnBrk="1" fontAlgn="auto" latinLnBrk="0" hangingPunct="1">
              <a:lnSpc>
                <a:spcPct val="100000"/>
              </a:lnSpc>
              <a:spcBef>
                <a:spcPts val="0"/>
              </a:spcBef>
              <a:spcAft>
                <a:spcPts val="0"/>
              </a:spcAft>
              <a:buClrTx/>
              <a:buSzTx/>
              <a:buFontTx/>
              <a:buNone/>
              <a:tabLst/>
              <a:defRPr/>
            </a:pPr>
            <a:r>
              <a:rPr lang="fr-CA" sz="800" i="0" baseline="0" dirty="0" smtClean="0"/>
              <a:t>l’éducation religieuse</a:t>
            </a:r>
          </a:p>
          <a:p>
            <a:pPr marL="0" marR="0" indent="0" algn="l" defTabSz="914400" rtl="0" eaLnBrk="1" fontAlgn="auto" latinLnBrk="0" hangingPunct="1">
              <a:lnSpc>
                <a:spcPct val="100000"/>
              </a:lnSpc>
              <a:spcBef>
                <a:spcPts val="0"/>
              </a:spcBef>
              <a:spcAft>
                <a:spcPts val="0"/>
              </a:spcAft>
              <a:buClrTx/>
              <a:buSzTx/>
              <a:buFontTx/>
              <a:buNone/>
              <a:tabLst/>
              <a:defRPr/>
            </a:pPr>
            <a:r>
              <a:rPr lang="fr-CA" sz="800" i="0" baseline="0" dirty="0" smtClean="0"/>
              <a:t>il parle de l’éducation de l’homme et ajoute un mince chapitre sur l’éducation de la femme – sont plus proches de la nature et n’en ont pas un si grand besoin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8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800" i="1" dirty="0" smtClean="0"/>
              <a:t>La Nouvelle Héloïse</a:t>
            </a:r>
            <a:r>
              <a:rPr lang="fr-CA" sz="800" dirty="0" smtClean="0"/>
              <a:t> – </a:t>
            </a:r>
            <a:r>
              <a:rPr lang="fr-FR" sz="800" dirty="0" smtClean="0"/>
              <a:t>le projet de ce roman épistolaire</a:t>
            </a:r>
            <a:r>
              <a:rPr lang="fr-FR" sz="800" baseline="0" dirty="0" smtClean="0"/>
              <a:t> est la peinture d’une communauté non corrompue, au sein des montagnes suisses (au bord du lac Léman), loin de la corruption des villes. Le motif amoureux destiné avant tout à </a:t>
            </a:r>
            <a:r>
              <a:rPr lang="fr-FR" sz="800" baseline="0" dirty="0" err="1" smtClean="0"/>
              <a:t>suscieter</a:t>
            </a:r>
            <a:r>
              <a:rPr lang="fr-FR" sz="800" baseline="0" dirty="0" smtClean="0"/>
              <a:t> l’intérêt des lecteurs a pris toutefois le dessus. L’effet de sincérité et d’authenticité du genre épistolaire convient à l’expression des sentiments (&amp; l’écriture épistolaire permet de dévoiler l’intérieur et le présent). L’amour impossible entre Julie d’</a:t>
            </a:r>
            <a:r>
              <a:rPr lang="fr-FR" sz="800" baseline="0" dirty="0" err="1" smtClean="0"/>
              <a:t>Etange</a:t>
            </a:r>
            <a:r>
              <a:rPr lang="fr-FR" sz="800" baseline="0" dirty="0" smtClean="0"/>
              <a:t> et son précepteur, Saint-Preux, se heurte à l’ordre social.</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baseline="0" dirty="0" smtClean="0">
                <a:solidFill>
                  <a:schemeClr val="tx1"/>
                </a:solidFill>
                <a:latin typeface="+mn-lt"/>
                <a:ea typeface="+mn-ea"/>
                <a:cs typeface="+mn-cs"/>
              </a:rPr>
              <a:t>La société idéale: communauté; il a été exalté par la valeur de la collectivité – l’individu se soumet à la collectivité d’où nait son harmonie</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baseline="0" dirty="0" smtClean="0">
                <a:solidFill>
                  <a:schemeClr val="tx1"/>
                </a:solidFill>
                <a:latin typeface="+mn-lt"/>
                <a:ea typeface="+mn-ea"/>
                <a:cs typeface="+mn-cs"/>
              </a:rPr>
              <a:t>Saint-Preux ne peut pas obtenir la main de Julie parce qu’elle est destinée à un autre, ils ne pourront jamais être heureux – la seule possibilité est de refuser, renoncer</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baseline="0" dirty="0" smtClean="0">
                <a:solidFill>
                  <a:schemeClr val="tx1"/>
                </a:solidFill>
                <a:latin typeface="+mn-lt"/>
                <a:ea typeface="+mn-ea"/>
                <a:cs typeface="+mn-cs"/>
              </a:rPr>
              <a:t>le roman a lancé la mode du sentimentalisme</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kern="1200" baseline="0" dirty="0" smtClean="0">
                <a:solidFill>
                  <a:schemeClr val="tx1"/>
                </a:solidFill>
                <a:latin typeface="+mn-lt"/>
                <a:ea typeface="+mn-ea"/>
                <a:cs typeface="+mn-cs"/>
              </a:rPr>
              <a:t>l’eau – symbolise le côté féminin, le côté de la profondeur de l’âme, de </a:t>
            </a:r>
            <a:r>
              <a:rPr lang="fr-FR" sz="800" kern="1200" baseline="0" dirty="0" err="1" smtClean="0">
                <a:solidFill>
                  <a:schemeClr val="tx1"/>
                </a:solidFill>
                <a:latin typeface="+mn-lt"/>
                <a:ea typeface="+mn-ea"/>
                <a:cs typeface="+mn-cs"/>
              </a:rPr>
              <a:t>qch</a:t>
            </a:r>
            <a:r>
              <a:rPr lang="fr-FR" sz="800" kern="1200" baseline="0" dirty="0" smtClean="0">
                <a:solidFill>
                  <a:schemeClr val="tx1"/>
                </a:solidFill>
                <a:latin typeface="+mn-lt"/>
                <a:ea typeface="+mn-ea"/>
                <a:cs typeface="+mn-cs"/>
              </a:rPr>
              <a:t>. caché</a:t>
            </a:r>
            <a:endParaRPr lang="cs-CZ" sz="8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Dans ce roman épistolaire on peut trouver deux niveaux qui se succèdent sans être nettement distingués ou divisés. L’un apporte l’action, l’autre des réflexions. Si on suit uniquement la ligne de l’action, on lira un roman amoureux, un roman galant mais si on suit sa ligne de réflexion, on lira un roman philosophique sur les </a:t>
            </a:r>
            <a:r>
              <a:rPr lang="fr-FR" sz="1200" kern="1200" dirty="0" err="1" smtClean="0">
                <a:solidFill>
                  <a:schemeClr val="tx1"/>
                </a:solidFill>
                <a:latin typeface="+mn-lt"/>
                <a:ea typeface="+mn-ea"/>
                <a:cs typeface="+mn-cs"/>
              </a:rPr>
              <a:t>moeurs</a:t>
            </a:r>
            <a:r>
              <a:rPr lang="fr-FR" sz="1200" kern="1200" dirty="0" smtClean="0">
                <a:solidFill>
                  <a:schemeClr val="tx1"/>
                </a:solidFill>
                <a:latin typeface="+mn-lt"/>
                <a:ea typeface="+mn-ea"/>
                <a:cs typeface="+mn-cs"/>
              </a:rPr>
              <a:t> de la société d’époque, sur la différence entre les Valaisans (les paysans du bord du Lac Léman) et les Parisiens (et entre les </a:t>
            </a:r>
            <a:r>
              <a:rPr lang="fr-FR" sz="1200" kern="1200" dirty="0" err="1" smtClean="0">
                <a:solidFill>
                  <a:schemeClr val="tx1"/>
                </a:solidFill>
                <a:latin typeface="+mn-lt"/>
                <a:ea typeface="+mn-ea"/>
                <a:cs typeface="+mn-cs"/>
              </a:rPr>
              <a:t>Valisanes</a:t>
            </a:r>
            <a:r>
              <a:rPr lang="fr-FR" sz="1200" kern="1200" dirty="0" smtClean="0">
                <a:solidFill>
                  <a:schemeClr val="tx1"/>
                </a:solidFill>
                <a:latin typeface="+mn-lt"/>
                <a:ea typeface="+mn-ea"/>
                <a:cs typeface="+mn-cs"/>
              </a:rPr>
              <a:t> et Parisiennes), sur l’éducation, sur  la religion (Julie est protestante, son mari est athée) et sur la meilleure façon de mener la </a:t>
            </a:r>
            <a:r>
              <a:rPr lang="fr-FR" sz="1200" kern="1200" dirty="0" err="1" smtClean="0">
                <a:solidFill>
                  <a:schemeClr val="tx1"/>
                </a:solidFill>
                <a:latin typeface="+mn-lt"/>
                <a:ea typeface="+mn-ea"/>
                <a:cs typeface="+mn-cs"/>
              </a:rPr>
              <a:t>menage</a:t>
            </a:r>
            <a:r>
              <a:rPr lang="fr-FR" sz="1200" kern="1200" dirty="0" smtClean="0">
                <a:solidFill>
                  <a:schemeClr val="tx1"/>
                </a:solidFill>
                <a:latin typeface="+mn-lt"/>
                <a:ea typeface="+mn-ea"/>
                <a:cs typeface="+mn-cs"/>
              </a:rPr>
              <a:t> et surtout sur la vertu presque absolu.</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Julie, fille du baron d’</a:t>
            </a:r>
            <a:r>
              <a:rPr lang="fr-FR" sz="1200" kern="1200" dirty="0" err="1" smtClean="0">
                <a:solidFill>
                  <a:schemeClr val="tx1"/>
                </a:solidFill>
                <a:latin typeface="+mn-lt"/>
                <a:ea typeface="+mn-ea"/>
                <a:cs typeface="+mn-cs"/>
              </a:rPr>
              <a:t>Etange</a:t>
            </a:r>
            <a:r>
              <a:rPr lang="fr-FR" sz="1200" kern="1200" dirty="0" smtClean="0">
                <a:solidFill>
                  <a:schemeClr val="tx1"/>
                </a:solidFill>
                <a:latin typeface="+mn-lt"/>
                <a:ea typeface="+mn-ea"/>
                <a:cs typeface="+mn-cs"/>
              </a:rPr>
              <a:t>, tombe amoureuse de son jeune précepteur-philosophe Saint-Preux. Bien qu’elle soit averti de dangers possibles par sa meilleure amie et </a:t>
            </a:r>
            <a:r>
              <a:rPr lang="fr-FR" sz="1200" kern="1200" dirty="0" err="1" smtClean="0">
                <a:solidFill>
                  <a:schemeClr val="tx1"/>
                </a:solidFill>
                <a:latin typeface="+mn-lt"/>
                <a:ea typeface="+mn-ea"/>
                <a:cs typeface="+mn-cs"/>
              </a:rPr>
              <a:t>cusine</a:t>
            </a:r>
            <a:r>
              <a:rPr lang="fr-FR" sz="1200" kern="1200" dirty="0" smtClean="0">
                <a:solidFill>
                  <a:schemeClr val="tx1"/>
                </a:solidFill>
                <a:latin typeface="+mn-lt"/>
                <a:ea typeface="+mn-ea"/>
                <a:cs typeface="+mn-cs"/>
              </a:rPr>
              <a:t> Claire, elle passe une nuit avec lui.  Ces deux jeunes amants s’écrivent plus qu’il se voient pour éviter la </a:t>
            </a:r>
            <a:r>
              <a:rPr lang="fr-FR" sz="1200" kern="1200" dirty="0" err="1" smtClean="0">
                <a:solidFill>
                  <a:schemeClr val="tx1"/>
                </a:solidFill>
                <a:latin typeface="+mn-lt"/>
                <a:ea typeface="+mn-ea"/>
                <a:cs typeface="+mn-cs"/>
              </a:rPr>
              <a:t>rélévation</a:t>
            </a:r>
            <a:r>
              <a:rPr lang="fr-FR" sz="1200" kern="1200" dirty="0" smtClean="0">
                <a:solidFill>
                  <a:schemeClr val="tx1"/>
                </a:solidFill>
                <a:latin typeface="+mn-lt"/>
                <a:ea typeface="+mn-ea"/>
                <a:cs typeface="+mn-cs"/>
              </a:rPr>
              <a:t> de leur amour désespéré. Mais toutes leurs efforts sont vaines parce que la mère de Julie trouve les lettres. Julie la sollicite de pouvoir regagner sa vertu par le mariage avec celui qui en a privé mais ce n’est pas possible à cause de son père qui lui a déjà destiné son ami M. de </a:t>
            </a:r>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 La mère de Julie est morte sans pouvoir lui aider, le philosophe est éloigné (par les soins de Claire qui est entre temps devenue Mme d’Orbe et par l’ami de Saint-Preux – milord Edouard </a:t>
            </a:r>
            <a:r>
              <a:rPr lang="fr-FR" sz="1200" kern="1200" dirty="0" err="1" smtClean="0">
                <a:solidFill>
                  <a:schemeClr val="tx1"/>
                </a:solidFill>
                <a:latin typeface="+mn-lt"/>
                <a:ea typeface="+mn-ea"/>
                <a:cs typeface="+mn-cs"/>
              </a:rPr>
              <a:t>Bomston</a:t>
            </a:r>
            <a:r>
              <a:rPr lang="fr-FR" sz="1200" kern="1200" dirty="0" smtClean="0">
                <a:solidFill>
                  <a:schemeClr val="tx1"/>
                </a:solidFill>
                <a:latin typeface="+mn-lt"/>
                <a:ea typeface="+mn-ea"/>
                <a:cs typeface="+mn-cs"/>
              </a:rPr>
              <a:t>) et Julie est marié. Julie est décidé d’être une épouse fidèle et ne veut ni recevoir les lettres de Saint-Preux. </a:t>
            </a:r>
            <a:r>
              <a:rPr lang="fr-FR" sz="1200" kern="1200" dirty="0" err="1" smtClean="0">
                <a:solidFill>
                  <a:schemeClr val="tx1"/>
                </a:solidFill>
                <a:latin typeface="+mn-lt"/>
                <a:ea typeface="+mn-ea"/>
                <a:cs typeface="+mn-cs"/>
              </a:rPr>
              <a:t>Finallement</a:t>
            </a:r>
            <a:r>
              <a:rPr lang="fr-FR" sz="1200" kern="1200" dirty="0" smtClean="0">
                <a:solidFill>
                  <a:schemeClr val="tx1"/>
                </a:solidFill>
                <a:latin typeface="+mn-lt"/>
                <a:ea typeface="+mn-ea"/>
                <a:cs typeface="+mn-cs"/>
              </a:rPr>
              <a:t> il part pour la tour du monde et les amants ne se revoient qu’après six ans. Julie a déjà deux fils (et Mme d’Orbe une fille) et elle mène une vie contente sans être heureuse (d’une part à cause de l’athéisme de son mari) et elle est devenue une des plus vertueuses femmes que tout le monde admire et adore. Le ménage de M. et Mme de </a:t>
            </a:r>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 est parfait du point de vue économique de même que du point de vue humain. On y vit dans une harmonie </a:t>
            </a:r>
            <a:r>
              <a:rPr lang="fr-FR" sz="1200" kern="1200" dirty="0" err="1" smtClean="0">
                <a:solidFill>
                  <a:schemeClr val="tx1"/>
                </a:solidFill>
                <a:latin typeface="+mn-lt"/>
                <a:ea typeface="+mn-ea"/>
                <a:cs typeface="+mn-cs"/>
              </a:rPr>
              <a:t>inouie</a:t>
            </a:r>
            <a:r>
              <a:rPr lang="fr-FR" sz="1200" kern="1200" dirty="0" smtClean="0">
                <a:solidFill>
                  <a:schemeClr val="tx1"/>
                </a:solidFill>
                <a:latin typeface="+mn-lt"/>
                <a:ea typeface="+mn-ea"/>
                <a:cs typeface="+mn-cs"/>
              </a:rPr>
              <a:t> : les maîtres avec les domestiques, les adultes avec les enfants, les parents avec les amis. Et dans cette ménage idéal (dont la partie fait depuis peu de temps aussi Mme d’Orbe qui est devenue veuve) est invité Saint-Preux, il y arrive et M. de </a:t>
            </a:r>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 devient l’intermédiaire de la purification finale et absolue de sa femme et de son amour envers Saint-Preux. Avant de s’y installer pour devenir précepteur de leurs enfants, Saint-Preux part pour Italie avec son ami milord Edouard mais il ne reverra jamais sa bien-aimé parce qu’elle meurt en sauvant la vie à son fils aîné.</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Rousseau</a:t>
            </a:r>
          </a:p>
          <a:p>
            <a:r>
              <a:rPr lang="cs-CZ" sz="1200" kern="1200" dirty="0" smtClean="0">
                <a:solidFill>
                  <a:schemeClr val="tx1"/>
                </a:solidFill>
                <a:latin typeface="+mn-lt"/>
                <a:ea typeface="+mn-ea"/>
                <a:cs typeface="+mn-cs"/>
              </a:rPr>
              <a:t>Leitmotiv de l</a:t>
            </a:r>
            <a:r>
              <a:rPr lang="fr-FR" sz="1200" kern="1200" dirty="0" smtClean="0">
                <a:solidFill>
                  <a:schemeClr val="tx1"/>
                </a:solidFill>
                <a:latin typeface="+mn-lt"/>
                <a:ea typeface="+mn-ea"/>
                <a:cs typeface="+mn-cs"/>
              </a:rPr>
              <a:t>’opposition ville – campagne</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L’insertion tardive de longues lettres sur la religion</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Passion considérée comme une force destructrice que la vertu doit  contenir car elle mène à la folie et à la mort.</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religion de l’amour est ici célébrée.</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Citations fréquentes de </a:t>
            </a:r>
            <a:r>
              <a:rPr lang="fr-FR" sz="1200" kern="1200" dirty="0" err="1" smtClean="0">
                <a:solidFill>
                  <a:schemeClr val="tx1"/>
                </a:solidFill>
                <a:latin typeface="+mn-lt"/>
                <a:ea typeface="+mn-ea"/>
                <a:cs typeface="+mn-cs"/>
              </a:rPr>
              <a:t>Petrarque</a:t>
            </a:r>
            <a:r>
              <a:rPr lang="fr-FR" sz="1200" kern="1200" dirty="0" smtClean="0">
                <a:solidFill>
                  <a:schemeClr val="tx1"/>
                </a:solidFill>
                <a:latin typeface="+mn-lt"/>
                <a:ea typeface="+mn-ea"/>
                <a:cs typeface="+mn-cs"/>
              </a:rPr>
              <a:t> et de Tasse – toute-puissance de la dame et obéissance de l’amant, épreuves qu’on lui impose, triomphe de l’amour nécessairement hors mariage, la mort enfin. L’essentiel est d’assouvir les désirs – ce sont les thèmes principaux</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Julie est heureuse de mourir parce qu’elle était sur le point de faillir.</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Saint-Preux, c’est Jean-Jacques lui-même, les autres perso sont inventé (sauf les détails tirés de sa vie). Julie est un être de l’autre monde – concept platonicien réélaboré par Rousseau, nul n’a été créé comme individu, la société leur préexiste ; à l’origine les perso sont des abstractions (surtout </a:t>
            </a:r>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 x Saint-Preux est le seul qui fait des fautes (jusqu’à la fin) ; le perso relèvent de l’utopie ; et il y a deux utopies- du Valais (la vie idéale des paysans) et surtout du Clarens (la </a:t>
            </a:r>
            <a:r>
              <a:rPr lang="fr-FR" sz="1200" kern="1200" dirty="0" err="1" smtClean="0">
                <a:solidFill>
                  <a:schemeClr val="tx1"/>
                </a:solidFill>
                <a:latin typeface="+mn-lt"/>
                <a:ea typeface="+mn-ea"/>
                <a:cs typeface="+mn-cs"/>
              </a:rPr>
              <a:t>menage</a:t>
            </a:r>
            <a:r>
              <a:rPr lang="fr-FR" sz="1200" kern="1200" dirty="0" smtClean="0">
                <a:solidFill>
                  <a:schemeClr val="tx1"/>
                </a:solidFill>
                <a:latin typeface="+mn-lt"/>
                <a:ea typeface="+mn-ea"/>
                <a:cs typeface="+mn-cs"/>
              </a:rPr>
              <a:t> parfait de Julie et </a:t>
            </a:r>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C’est une synthèse de ses pensées comme Emile ou Du </a:t>
            </a:r>
            <a:r>
              <a:rPr lang="fr-FR" sz="1200" kern="1200" dirty="0" err="1" smtClean="0">
                <a:solidFill>
                  <a:schemeClr val="tx1"/>
                </a:solidFill>
                <a:latin typeface="+mn-lt"/>
                <a:ea typeface="+mn-ea"/>
                <a:cs typeface="+mn-cs"/>
              </a:rPr>
              <a:t>contract</a:t>
            </a:r>
            <a:r>
              <a:rPr lang="fr-FR" sz="1200" kern="1200" dirty="0" smtClean="0">
                <a:solidFill>
                  <a:schemeClr val="tx1"/>
                </a:solidFill>
                <a:latin typeface="+mn-lt"/>
                <a:ea typeface="+mn-ea"/>
                <a:cs typeface="+mn-cs"/>
              </a:rPr>
              <a:t> social qui présentent aux hommes les principes permettant de mener une vie meilleure.</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Tous les perso sont philosophes : réflexions sur  l’éducation ; le suicide, le duel, la musique italienne ; l’art des jardins, l’économie rurale …</a:t>
            </a:r>
            <a:endParaRPr lang="cs-CZ" sz="1200" kern="1200" dirty="0" smtClean="0">
              <a:solidFill>
                <a:schemeClr val="tx1"/>
              </a:solidFill>
              <a:latin typeface="+mn-lt"/>
              <a:ea typeface="+mn-ea"/>
              <a:cs typeface="+mn-cs"/>
            </a:endParaRPr>
          </a:p>
          <a:p>
            <a:r>
              <a:rPr lang="fr-FR" sz="1200" kern="1200" dirty="0" err="1" smtClean="0">
                <a:solidFill>
                  <a:schemeClr val="tx1"/>
                </a:solidFill>
                <a:latin typeface="+mn-lt"/>
                <a:ea typeface="+mn-ea"/>
                <a:cs typeface="+mn-cs"/>
              </a:rPr>
              <a:t>Wolmar</a:t>
            </a:r>
            <a:r>
              <a:rPr lang="fr-FR" sz="1200" kern="1200" dirty="0" smtClean="0">
                <a:solidFill>
                  <a:schemeClr val="tx1"/>
                </a:solidFill>
                <a:latin typeface="+mn-lt"/>
                <a:ea typeface="+mn-ea"/>
                <a:cs typeface="+mn-cs"/>
              </a:rPr>
              <a:t> est anti-milord Edouard qui proposait aux amants de vivre librement en Angleterre</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endParaRPr lang="cs-CZ" sz="1200" kern="1200" dirty="0" smtClean="0">
              <a:solidFill>
                <a:schemeClr val="tx1"/>
              </a:solidFill>
              <a:latin typeface="+mn-lt"/>
              <a:ea typeface="+mn-ea"/>
              <a:cs typeface="+mn-cs"/>
            </a:endParaRPr>
          </a:p>
          <a:p>
            <a:endParaRPr lang="fr-FR" dirty="0" smtClean="0"/>
          </a:p>
          <a:p>
            <a:endParaRPr lang="fr-FR" dirty="0" smtClean="0"/>
          </a:p>
          <a:p>
            <a:r>
              <a:rPr lang="fr-FR" i="1" dirty="0" smtClean="0"/>
              <a:t>Le contrat social</a:t>
            </a:r>
          </a:p>
          <a:p>
            <a:r>
              <a:rPr lang="fr-FR" i="0" dirty="0" smtClean="0"/>
              <a:t>tentation</a:t>
            </a:r>
            <a:r>
              <a:rPr lang="fr-FR" i="0" baseline="0" dirty="0" smtClean="0"/>
              <a:t> de Rousseau de limiter les dégâts, il faut instaurer une société où les gens seraient égaux – l’un des grands principes repris par la Révolution de 1789</a:t>
            </a:r>
          </a:p>
          <a:p>
            <a:r>
              <a:rPr lang="fr-FR" i="0" baseline="0" dirty="0" smtClean="0"/>
              <a:t>la forme idéale du gouvernement est la démocratie mais les autres gouvernements sont acceptables pourvu que le peuple exerce son contrôle</a:t>
            </a:r>
          </a:p>
          <a:p>
            <a:endParaRPr lang="cs-CZ" i="0"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5</a:t>
            </a:fld>
            <a:endParaRPr lang="cs-CZ"/>
          </a:p>
        </p:txBody>
      </p:sp>
    </p:spTree>
    <p:extLst>
      <p:ext uri="{BB962C8B-B14F-4D97-AF65-F5344CB8AC3E}">
        <p14:creationId xmlns:p14="http://schemas.microsoft.com/office/powerpoint/2010/main" val="384120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En 1770, Rousseau revient à Paris, où il vit pauvrement, à l’écart de la vie sociale, n’ayant pour ami que Bernardin de Saint-Pierre. Il termine les</a:t>
            </a:r>
            <a:r>
              <a:rPr lang="fr-CA" sz="1200" i="1" kern="1200" dirty="0" smtClean="0">
                <a:solidFill>
                  <a:schemeClr val="tx1"/>
                </a:solidFill>
                <a:latin typeface="+mn-lt"/>
                <a:ea typeface="+mn-ea"/>
                <a:cs typeface="+mn-cs"/>
              </a:rPr>
              <a:t> </a:t>
            </a:r>
            <a:r>
              <a:rPr lang="fr-CA" sz="1200" b="1" i="1" u="sng" kern="1200" dirty="0" smtClean="0">
                <a:solidFill>
                  <a:schemeClr val="tx1"/>
                </a:solidFill>
                <a:latin typeface="+mn-lt"/>
                <a:ea typeface="+mn-ea"/>
                <a:cs typeface="+mn-cs"/>
              </a:rPr>
              <a:t>Confessions</a:t>
            </a:r>
            <a:r>
              <a:rPr lang="fr-CA" sz="1200" kern="1200" dirty="0" smtClean="0">
                <a:solidFill>
                  <a:schemeClr val="tx1"/>
                </a:solidFill>
                <a:latin typeface="+mn-lt"/>
                <a:ea typeface="+mn-ea"/>
                <a:cs typeface="+mn-cs"/>
              </a:rPr>
              <a:t> (1782, 1789), les </a:t>
            </a:r>
            <a:r>
              <a:rPr lang="fr-CA" sz="1200" b="1" i="1" kern="1200" dirty="0" smtClean="0">
                <a:solidFill>
                  <a:schemeClr val="tx1"/>
                </a:solidFill>
                <a:latin typeface="+mn-lt"/>
                <a:ea typeface="+mn-ea"/>
                <a:cs typeface="+mn-cs"/>
              </a:rPr>
              <a:t>Dialogues: Rousseau juge Jean-Jacques</a:t>
            </a:r>
            <a:r>
              <a:rPr lang="fr-CA" sz="1200" kern="1200" dirty="0" smtClean="0">
                <a:solidFill>
                  <a:schemeClr val="tx1"/>
                </a:solidFill>
                <a:latin typeface="+mn-lt"/>
                <a:ea typeface="+mn-ea"/>
                <a:cs typeface="+mn-cs"/>
              </a:rPr>
              <a:t> (1772-1776). Sa vie s’apaise, retrouve la sérénité qui imprègne les </a:t>
            </a:r>
            <a:r>
              <a:rPr lang="fr-CA" sz="1200" b="1" i="1" u="sng" kern="1200" dirty="0" smtClean="0">
                <a:solidFill>
                  <a:schemeClr val="tx1"/>
                </a:solidFill>
                <a:latin typeface="+mn-lt"/>
                <a:ea typeface="+mn-ea"/>
                <a:cs typeface="+mn-cs"/>
              </a:rPr>
              <a:t>Rêveries d’un promeneur solitaire</a:t>
            </a:r>
            <a:r>
              <a:rPr lang="fr-CA" sz="1200" kern="1200" dirty="0" smtClean="0">
                <a:solidFill>
                  <a:schemeClr val="tx1"/>
                </a:solidFill>
                <a:latin typeface="+mn-lt"/>
                <a:ea typeface="+mn-ea"/>
                <a:cs typeface="+mn-cs"/>
              </a:rPr>
              <a:t> (1782). À la veille de sa mort, en 1778, Rousseau se voit </a:t>
            </a:r>
            <a:r>
              <a:rPr lang="fr-CA" sz="1200" kern="1200" dirty="0" err="1" smtClean="0">
                <a:solidFill>
                  <a:schemeClr val="tx1"/>
                </a:solidFill>
                <a:latin typeface="+mn-lt"/>
                <a:ea typeface="+mn-ea"/>
                <a:cs typeface="+mn-cs"/>
              </a:rPr>
              <a:t>offir</a:t>
            </a:r>
            <a:r>
              <a:rPr lang="fr-CA" sz="1200" kern="1200" dirty="0" smtClean="0">
                <a:solidFill>
                  <a:schemeClr val="tx1"/>
                </a:solidFill>
                <a:latin typeface="+mn-lt"/>
                <a:ea typeface="+mn-ea"/>
                <a:cs typeface="+mn-cs"/>
              </a:rPr>
              <a:t> l’hospitalité de M. de Girardin qui l’accueille au château d’Ermenonville. Ses cendres seront transférées au Panthéon en 1794.</a:t>
            </a:r>
            <a:endParaRPr lang="cs-CZ" sz="1200" kern="1200" dirty="0" smtClean="0">
              <a:solidFill>
                <a:schemeClr val="tx1"/>
              </a:solidFill>
              <a:latin typeface="+mn-lt"/>
              <a:ea typeface="+mn-ea"/>
              <a:cs typeface="+mn-cs"/>
            </a:endParaRPr>
          </a:p>
          <a:p>
            <a:endParaRPr lang="fr-FR" dirty="0" smtClean="0"/>
          </a:p>
          <a:p>
            <a:r>
              <a:rPr lang="fr-CA" sz="1200" b="1" i="1" u="sng" kern="1200" dirty="0" smtClean="0">
                <a:solidFill>
                  <a:schemeClr val="tx1"/>
                </a:solidFill>
                <a:latin typeface="+mn-lt"/>
                <a:ea typeface="+mn-ea"/>
                <a:cs typeface="+mn-cs"/>
              </a:rPr>
              <a:t>Confessions</a:t>
            </a:r>
          </a:p>
          <a:p>
            <a:r>
              <a:rPr lang="fr-CA" sz="1200" b="0" i="0" u="none" kern="1200" dirty="0" smtClean="0">
                <a:solidFill>
                  <a:schemeClr val="tx1"/>
                </a:solidFill>
                <a:latin typeface="+mn-lt"/>
                <a:ea typeface="+mn-ea"/>
                <a:cs typeface="+mn-cs"/>
              </a:rPr>
              <a:t>Il ne s’agit pas seulement d’une autobiographie mais aussi d’une nouvelle sensibilité</a:t>
            </a:r>
            <a:r>
              <a:rPr lang="fr-CA" sz="1200" b="0" i="0" u="none" kern="1200" baseline="0" dirty="0" smtClean="0">
                <a:solidFill>
                  <a:schemeClr val="tx1"/>
                </a:solidFill>
                <a:latin typeface="+mn-lt"/>
                <a:ea typeface="+mn-ea"/>
                <a:cs typeface="+mn-cs"/>
              </a:rPr>
              <a:t> individualiste qui annonce les confessions romantiques d’Alfred de Musset, de Benjamin Constant, de Stendhal et de tant d’autres</a:t>
            </a:r>
          </a:p>
          <a:p>
            <a:endParaRPr lang="fr-CA" sz="1200" b="0" i="0" u="none" kern="1200" baseline="0" dirty="0" smtClean="0">
              <a:solidFill>
                <a:schemeClr val="tx1"/>
              </a:solidFill>
              <a:latin typeface="+mn-lt"/>
              <a:ea typeface="+mn-ea"/>
              <a:cs typeface="+mn-cs"/>
            </a:endParaRPr>
          </a:p>
          <a:p>
            <a:r>
              <a:rPr lang="fr-CA" sz="1200" b="0" i="1" u="none" kern="1200" dirty="0" smtClean="0">
                <a:solidFill>
                  <a:schemeClr val="tx1"/>
                </a:solidFill>
                <a:latin typeface="+mn-lt"/>
                <a:ea typeface="+mn-ea"/>
                <a:cs typeface="+mn-cs"/>
              </a:rPr>
              <a:t>Rêveries d’un promeneur solitaire</a:t>
            </a:r>
            <a:r>
              <a:rPr lang="fr-CA" sz="1200" b="0" u="none" kern="1200" dirty="0" smtClean="0">
                <a:solidFill>
                  <a:schemeClr val="tx1"/>
                </a:solidFill>
                <a:latin typeface="+mn-lt"/>
                <a:ea typeface="+mn-ea"/>
                <a:cs typeface="+mn-cs"/>
              </a:rPr>
              <a:t> </a:t>
            </a:r>
          </a:p>
          <a:p>
            <a:r>
              <a:rPr lang="fr-CA" sz="1200" b="0" i="0" u="none" kern="1200" dirty="0" smtClean="0">
                <a:solidFill>
                  <a:schemeClr val="tx1"/>
                </a:solidFill>
                <a:latin typeface="+mn-lt"/>
                <a:ea typeface="+mn-ea"/>
                <a:cs typeface="+mn-cs"/>
              </a:rPr>
              <a:t>C’es</a:t>
            </a:r>
            <a:r>
              <a:rPr lang="fr-CA" sz="1200" b="0" i="0" u="none" kern="1200" baseline="0" dirty="0" smtClean="0">
                <a:solidFill>
                  <a:schemeClr val="tx1"/>
                </a:solidFill>
                <a:latin typeface="+mn-lt"/>
                <a:ea typeface="+mn-ea"/>
                <a:cs typeface="+mn-cs"/>
              </a:rPr>
              <a:t>t moins une suite des </a:t>
            </a:r>
            <a:r>
              <a:rPr lang="fr-CA" sz="1200" b="0" i="1" u="none" kern="1200" baseline="0" dirty="0" smtClean="0">
                <a:solidFill>
                  <a:schemeClr val="tx1"/>
                </a:solidFill>
                <a:latin typeface="+mn-lt"/>
                <a:ea typeface="+mn-ea"/>
                <a:cs typeface="+mn-cs"/>
              </a:rPr>
              <a:t>Confessions </a:t>
            </a:r>
            <a:r>
              <a:rPr lang="fr-CA" sz="1200" b="0" i="0" u="none" kern="1200" baseline="0" dirty="0" smtClean="0">
                <a:solidFill>
                  <a:schemeClr val="tx1"/>
                </a:solidFill>
                <a:latin typeface="+mn-lt"/>
                <a:ea typeface="+mn-ea"/>
                <a:cs typeface="+mn-cs"/>
              </a:rPr>
              <a:t>qu’une notation des sentiments et impressions, libérée des entraves et des conventions sociales et qui donne lieu à une écriture étonnamment moderne.</a:t>
            </a:r>
          </a:p>
          <a:p>
            <a:r>
              <a:rPr lang="fr-CA" sz="1200" b="0" i="0" u="none" kern="1200" baseline="0" dirty="0" smtClean="0">
                <a:solidFill>
                  <a:schemeClr val="tx1"/>
                </a:solidFill>
                <a:latin typeface="+mn-lt"/>
                <a:ea typeface="+mn-ea"/>
                <a:cs typeface="+mn-cs"/>
              </a:rPr>
              <a:t>Dix récits de promenades, le dixième qui évoque la rencontre avec Mme de Warens, fut interrompu par la mort de l’écrivain</a:t>
            </a:r>
            <a:endParaRPr lang="cs-CZ" b="0" i="0" u="none"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6</a:t>
            </a:fld>
            <a:endParaRPr lang="cs-CZ"/>
          </a:p>
        </p:txBody>
      </p:sp>
    </p:spTree>
    <p:extLst>
      <p:ext uri="{BB962C8B-B14F-4D97-AF65-F5344CB8AC3E}">
        <p14:creationId xmlns:p14="http://schemas.microsoft.com/office/powerpoint/2010/main" val="317355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fr-CA" sz="1200" kern="1200" dirty="0" smtClean="0">
                <a:solidFill>
                  <a:schemeClr val="tx1"/>
                </a:solidFill>
                <a:latin typeface="+mn-lt"/>
                <a:ea typeface="+mn-ea"/>
                <a:cs typeface="+mn-cs"/>
              </a:rPr>
              <a:t>	Il est avant tout connu comme un des organisateurs et auteurs de la vaste entreprise que fut la rédaction et la publication de l’</a:t>
            </a:r>
            <a:r>
              <a:rPr lang="fr-CA" sz="1200" b="1" i="1" kern="1200" dirty="0" smtClean="0">
                <a:solidFill>
                  <a:schemeClr val="tx1"/>
                </a:solidFill>
                <a:latin typeface="+mn-lt"/>
                <a:ea typeface="+mn-ea"/>
                <a:cs typeface="+mn-cs"/>
              </a:rPr>
              <a:t>Encyclopédie ou Dictionnaire raisonné des sciences, des arts et des métiers</a:t>
            </a:r>
            <a:r>
              <a:rPr lang="fr-CA" sz="1200" kern="1200" dirty="0" smtClean="0">
                <a:solidFill>
                  <a:schemeClr val="tx1"/>
                </a:solidFill>
                <a:latin typeface="+mn-lt"/>
                <a:ea typeface="+mn-ea"/>
                <a:cs typeface="+mn-cs"/>
              </a:rPr>
              <a:t> (1751-1772, 35 tomes dont 17 contenant les entrées, 11 contenant les illustrations, 2 les index et 5 les suppléments). En fait les activités de Diderot furent beaucoup plus variées, ainsi que sa pensée qui, jugée souvent contradictoire, n’en était pas moins vivifiante pour la postérité.</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Comme Rousseau, Diderot est un provincial qui connaît les commencements difficiles avant de s’imposer. Il fut l’aîné de sept enfants dans une famille aisée de Langres où son père exerçait le métier de coutelier. La famille destinait Denis à la carrière ecclésiastique: on l’envoya d’abord au collège des jésuites de Langres, ensuite à Paris où il devint maître ès arts en 1732.</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En rupture avec sa famille, il fuit la carrière ecclésiastique, perd la foi. Il s’enfuit à Paris où</a:t>
            </a:r>
            <a:r>
              <a:rPr lang="fr-CA" sz="1200" kern="1200" baseline="0" dirty="0" smtClean="0">
                <a:solidFill>
                  <a:schemeClr val="tx1"/>
                </a:solidFill>
                <a:latin typeface="+mn-lt"/>
                <a:ea typeface="+mn-ea"/>
                <a:cs typeface="+mn-cs"/>
              </a:rPr>
              <a:t> il a connu partiellement la vie du Neveu de Rameau. </a:t>
            </a:r>
            <a:r>
              <a:rPr lang="fr-CA" sz="1200" kern="1200" dirty="0" smtClean="0">
                <a:solidFill>
                  <a:schemeClr val="tx1"/>
                </a:solidFill>
                <a:latin typeface="+mn-lt"/>
                <a:ea typeface="+mn-ea"/>
                <a:cs typeface="+mn-cs"/>
              </a:rPr>
              <a:t>Pendant près de dix ans il vit d’expédients en exerçant divers métiers: il enseigne les mathématiques, rédige les sermons d’un ecclésiastique, redevient précepteur, songe à devenir comédien. D’un naturel sociable, il se lie d’amitié avec Rousseau, Grimm, d’Alembert, plus tard avec le baron d’Holbach, Mme d’Épinay, Mme d’Houdetot et bien d’autres.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En 1743, il brave encore l’interdit de la famille, qui tente de l’enfermer dans un couvent, en épousant une lingère, Antoinette Champion, qu’il aimera bien moins, par la suite, que leur fille Angélique (en se mariant, il devient père de la famille</a:t>
            </a:r>
            <a:r>
              <a:rPr lang="fr-CA" sz="1200" kern="1200" baseline="0" dirty="0" smtClean="0">
                <a:solidFill>
                  <a:schemeClr val="tx1"/>
                </a:solidFill>
                <a:latin typeface="+mn-lt"/>
                <a:ea typeface="+mn-ea"/>
                <a:cs typeface="+mn-cs"/>
              </a:rPr>
              <a:t> et alors une autorité ce qui lui permet à échapper à l’autorité de son propre père)</a:t>
            </a:r>
            <a:r>
              <a:rPr lang="fr-CA" sz="1200" kern="1200" dirty="0" smtClean="0">
                <a:solidFill>
                  <a:schemeClr val="tx1"/>
                </a:solidFill>
                <a:latin typeface="+mn-lt"/>
                <a:ea typeface="+mn-ea"/>
                <a:cs typeface="+mn-cs"/>
              </a:rPr>
              <a:t>. Diderot trouvera par contre une âme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dans </a:t>
            </a:r>
            <a:r>
              <a:rPr lang="fr-CA" sz="1200" b="1" kern="1200" dirty="0" smtClean="0">
                <a:solidFill>
                  <a:schemeClr val="tx1"/>
                </a:solidFill>
                <a:latin typeface="+mn-lt"/>
                <a:ea typeface="+mn-ea"/>
                <a:cs typeface="+mn-cs"/>
              </a:rPr>
              <a:t>Sophie Volland</a:t>
            </a:r>
            <a:r>
              <a:rPr lang="fr-CA" sz="1200" kern="1200" dirty="0" smtClean="0">
                <a:solidFill>
                  <a:schemeClr val="tx1"/>
                </a:solidFill>
                <a:latin typeface="+mn-lt"/>
                <a:ea typeface="+mn-ea"/>
                <a:cs typeface="+mn-cs"/>
              </a:rPr>
              <a:t>, avec laquelle il entretiendra une correspondance suivie depuis 1756 jusqu’à la mort de son amie.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Vers 1745 il s’affirme enfin comme écrivain et penseur avec la traduction libre de l’</a:t>
            </a:r>
            <a:r>
              <a:rPr lang="fr-CA" sz="1200" b="1" i="1" kern="1200" dirty="0" smtClean="0">
                <a:solidFill>
                  <a:schemeClr val="tx1"/>
                </a:solidFill>
                <a:latin typeface="+mn-lt"/>
                <a:ea typeface="+mn-ea"/>
                <a:cs typeface="+mn-cs"/>
              </a:rPr>
              <a:t>Essai sur le mérite et la vertu</a:t>
            </a:r>
            <a:r>
              <a:rPr lang="fr-CA" sz="1200" kern="1200" dirty="0" smtClean="0">
                <a:solidFill>
                  <a:schemeClr val="tx1"/>
                </a:solidFill>
                <a:latin typeface="+mn-lt"/>
                <a:ea typeface="+mn-ea"/>
                <a:cs typeface="+mn-cs"/>
              </a:rPr>
              <a:t> de Shaftesbury (1745), avec les </a:t>
            </a:r>
            <a:r>
              <a:rPr lang="fr-CA" sz="1200" b="1" i="1" kern="1200" dirty="0" smtClean="0">
                <a:solidFill>
                  <a:schemeClr val="tx1"/>
                </a:solidFill>
                <a:latin typeface="+mn-lt"/>
                <a:ea typeface="+mn-ea"/>
                <a:cs typeface="+mn-cs"/>
              </a:rPr>
              <a:t>Pensées philosophiques</a:t>
            </a:r>
            <a:r>
              <a:rPr lang="fr-CA" sz="1200" kern="1200" dirty="0" smtClean="0">
                <a:solidFill>
                  <a:schemeClr val="tx1"/>
                </a:solidFill>
                <a:latin typeface="+mn-lt"/>
                <a:ea typeface="+mn-ea"/>
                <a:cs typeface="+mn-cs"/>
              </a:rPr>
              <a:t> (1746) où il attaque le christianisme au nom de la religion naturelle. Il publie aussi un roman philosophique et libertin </a:t>
            </a:r>
            <a:r>
              <a:rPr lang="fr-CA" sz="1200" b="1" i="1" kern="1200" dirty="0" smtClean="0">
                <a:solidFill>
                  <a:schemeClr val="tx1"/>
                </a:solidFill>
                <a:latin typeface="+mn-lt"/>
                <a:ea typeface="+mn-ea"/>
                <a:cs typeface="+mn-cs"/>
              </a:rPr>
              <a:t>Les Bijoux indiscrets</a:t>
            </a:r>
            <a:r>
              <a:rPr lang="fr-CA" sz="1200" kern="1200" dirty="0" smtClean="0">
                <a:solidFill>
                  <a:schemeClr val="tx1"/>
                </a:solidFill>
                <a:latin typeface="+mn-lt"/>
                <a:ea typeface="+mn-ea"/>
                <a:cs typeface="+mn-cs"/>
              </a:rPr>
              <a:t> (1747). Le scepticisme religieux et le matérialisme affiché de la </a:t>
            </a:r>
            <a:r>
              <a:rPr lang="fr-CA" sz="1200" b="1" i="1" kern="1200" dirty="0" smtClean="0">
                <a:solidFill>
                  <a:schemeClr val="tx1"/>
                </a:solidFill>
                <a:latin typeface="+mn-lt"/>
                <a:ea typeface="+mn-ea"/>
                <a:cs typeface="+mn-cs"/>
              </a:rPr>
              <a:t>Lettre sur les aveugles à l’usage de ceux qui voient</a:t>
            </a:r>
            <a:r>
              <a:rPr lang="fr-CA" sz="1200" kern="1200" dirty="0" smtClean="0">
                <a:solidFill>
                  <a:schemeClr val="tx1"/>
                </a:solidFill>
                <a:latin typeface="+mn-lt"/>
                <a:ea typeface="+mn-ea"/>
                <a:cs typeface="+mn-cs"/>
              </a:rPr>
              <a:t> (1749) lui vaut la prison de Vincennes où Rousseau viendra lui rendre visite (leur rupture ne va se produire que plus tard, définitivement après la </a:t>
            </a:r>
            <a:r>
              <a:rPr lang="fr-CA" sz="1200" i="1" kern="1200" dirty="0" smtClean="0">
                <a:solidFill>
                  <a:schemeClr val="tx1"/>
                </a:solidFill>
                <a:latin typeface="+mn-lt"/>
                <a:ea typeface="+mn-ea"/>
                <a:cs typeface="+mn-cs"/>
              </a:rPr>
              <a:t>Lettre à d’Alembert sur les spectacles</a:t>
            </a:r>
            <a:r>
              <a:rPr lang="fr-CA" sz="1200" kern="1200" dirty="0" smtClean="0">
                <a:solidFill>
                  <a:schemeClr val="tx1"/>
                </a:solidFill>
                <a:latin typeface="+mn-lt"/>
                <a:ea typeface="+mn-ea"/>
                <a:cs typeface="+mn-cs"/>
              </a:rPr>
              <a:t> de Rousseau, en 1761).</a:t>
            </a:r>
            <a:endParaRPr lang="cs-CZ" sz="1200" kern="1200" dirty="0" smtClean="0">
              <a:solidFill>
                <a:schemeClr val="tx1"/>
              </a:solidFill>
              <a:latin typeface="+mn-lt"/>
              <a:ea typeface="+mn-ea"/>
              <a:cs typeface="+mn-cs"/>
            </a:endParaRPr>
          </a:p>
          <a:p>
            <a:endParaRPr lang="fr-FR" dirty="0" smtClean="0"/>
          </a:p>
          <a:p>
            <a:r>
              <a:rPr lang="fr-CA" sz="1200" b="1" i="1" kern="1200" dirty="0" smtClean="0">
                <a:solidFill>
                  <a:schemeClr val="tx1"/>
                </a:solidFill>
                <a:latin typeface="+mn-lt"/>
                <a:ea typeface="+mn-ea"/>
                <a:cs typeface="+mn-cs"/>
              </a:rPr>
              <a:t>Lettre sur les aveugles à l’usage de ceux qui voient</a:t>
            </a:r>
            <a:r>
              <a:rPr lang="fr-CA" sz="1200" kern="1200" dirty="0" smtClean="0">
                <a:solidFill>
                  <a:schemeClr val="tx1"/>
                </a:solidFill>
                <a:latin typeface="+mn-lt"/>
                <a:ea typeface="+mn-ea"/>
                <a:cs typeface="+mn-cs"/>
              </a:rPr>
              <a:t> (1749) </a:t>
            </a:r>
          </a:p>
          <a:p>
            <a:r>
              <a:rPr lang="fr-CA" sz="1200" kern="1200" dirty="0" smtClean="0">
                <a:solidFill>
                  <a:schemeClr val="tx1"/>
                </a:solidFill>
                <a:latin typeface="+mn-lt"/>
                <a:ea typeface="+mn-ea"/>
                <a:cs typeface="+mn-cs"/>
              </a:rPr>
              <a:t>sur la tolérance</a:t>
            </a:r>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7</a:t>
            </a:fld>
            <a:endParaRPr lang="cs-CZ"/>
          </a:p>
        </p:txBody>
      </p:sp>
    </p:spTree>
    <p:extLst>
      <p:ext uri="{BB962C8B-B14F-4D97-AF65-F5344CB8AC3E}">
        <p14:creationId xmlns:p14="http://schemas.microsoft.com/office/powerpoint/2010/main" val="350489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Dès 1746, il s’engage auprès du libraire Le Breton à diriger, avec son ami le mathématicien d’Alembert, les travaux de l’</a:t>
            </a:r>
            <a:r>
              <a:rPr lang="fr-CA" sz="1200" i="1" kern="1200" dirty="0" smtClean="0">
                <a:solidFill>
                  <a:schemeClr val="tx1"/>
                </a:solidFill>
                <a:latin typeface="+mn-lt"/>
                <a:ea typeface="+mn-ea"/>
                <a:cs typeface="+mn-cs"/>
              </a:rPr>
              <a:t>Encyclopédie</a:t>
            </a:r>
            <a:r>
              <a:rPr lang="fr-CA" sz="1200" kern="1200" dirty="0" smtClean="0">
                <a:solidFill>
                  <a:schemeClr val="tx1"/>
                </a:solidFill>
                <a:latin typeface="+mn-lt"/>
                <a:ea typeface="+mn-ea"/>
                <a:cs typeface="+mn-cs"/>
              </a:rPr>
              <a:t>, tâche écrasante de plus de vingt ans, qui ne l’empêche pas pour autant de rédiger en même temps la majorité de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philosophique et littéraire. L’indépendance de sa pensée est freinée dès 1765, l’année où, pour pouvoir constituer une dot pour sa fille Angélique, Diderot vend sa bibliothèque à Catherine, l’impératrice de Russie. Celle-ci l’oblige en en lui laissant la jouissance viagère. Le philosophe devient son agent et conseiller pour les acquisitions et achats d’</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d’art, il lui recommande le sculpteur Falconet pour la statue de Pierre le Grand (il est devenu un critique</a:t>
            </a:r>
            <a:r>
              <a:rPr lang="fr-CA" sz="1200" kern="1200" baseline="0" dirty="0" smtClean="0">
                <a:solidFill>
                  <a:schemeClr val="tx1"/>
                </a:solidFill>
                <a:latin typeface="+mn-lt"/>
                <a:ea typeface="+mn-ea"/>
                <a:cs typeface="+mn-cs"/>
              </a:rPr>
              <a:t> d’art, surtout des peintes du 18</a:t>
            </a:r>
            <a:r>
              <a:rPr lang="fr-CA" sz="1200" kern="1200" baseline="30000" dirty="0" smtClean="0">
                <a:solidFill>
                  <a:schemeClr val="tx1"/>
                </a:solidFill>
                <a:latin typeface="+mn-lt"/>
                <a:ea typeface="+mn-ea"/>
                <a:cs typeface="+mn-cs"/>
              </a:rPr>
              <a:t>e</a:t>
            </a:r>
            <a:r>
              <a:rPr lang="fr-CA" sz="1200" kern="1200" baseline="0" dirty="0" smtClean="0">
                <a:solidFill>
                  <a:schemeClr val="tx1"/>
                </a:solidFill>
                <a:latin typeface="+mn-lt"/>
                <a:ea typeface="+mn-ea"/>
                <a:cs typeface="+mn-cs"/>
              </a:rPr>
              <a:t> siècle)</a:t>
            </a:r>
            <a:r>
              <a:rPr lang="fr-CA" sz="1200" kern="1200" dirty="0" smtClean="0">
                <a:solidFill>
                  <a:schemeClr val="tx1"/>
                </a:solidFill>
                <a:latin typeface="+mn-lt"/>
                <a:ea typeface="+mn-ea"/>
                <a:cs typeface="+mn-cs"/>
              </a:rPr>
              <a:t>. En 1773, il arrive à Saint-Pétersbourg sur l’invitation de l’impératrice qui le convie à des entretiens philosophiques tout en exploitant ce patronage sur le plan politique et diplomatique: Diderot se sent manipulé sans déroger à la liberté de pensée comme le montrent le </a:t>
            </a:r>
            <a:r>
              <a:rPr lang="fr-CA" sz="1200" i="1" kern="1200" dirty="0" smtClean="0">
                <a:solidFill>
                  <a:schemeClr val="tx1"/>
                </a:solidFill>
                <a:latin typeface="+mn-lt"/>
                <a:ea typeface="+mn-ea"/>
                <a:cs typeface="+mn-cs"/>
              </a:rPr>
              <a:t>Plan d’une université ou d’une </a:t>
            </a:r>
            <a:r>
              <a:rPr lang="fr-CA" sz="1200" i="1" kern="1200" dirty="0" err="1" smtClean="0">
                <a:solidFill>
                  <a:schemeClr val="tx1"/>
                </a:solidFill>
                <a:latin typeface="+mn-lt"/>
                <a:ea typeface="+mn-ea"/>
                <a:cs typeface="+mn-cs"/>
              </a:rPr>
              <a:t>édcation</a:t>
            </a:r>
            <a:r>
              <a:rPr lang="fr-CA" sz="1200" i="1" kern="1200" dirty="0" smtClean="0">
                <a:solidFill>
                  <a:schemeClr val="tx1"/>
                </a:solidFill>
                <a:latin typeface="+mn-lt"/>
                <a:ea typeface="+mn-ea"/>
                <a:cs typeface="+mn-cs"/>
              </a:rPr>
              <a:t> publique dans toutes les sciences</a:t>
            </a:r>
            <a:r>
              <a:rPr lang="fr-CA" sz="1200" kern="1200" dirty="0" smtClean="0">
                <a:solidFill>
                  <a:schemeClr val="tx1"/>
                </a:solidFill>
                <a:latin typeface="+mn-lt"/>
                <a:ea typeface="+mn-ea"/>
                <a:cs typeface="+mn-cs"/>
              </a:rPr>
              <a:t> ou les </a:t>
            </a:r>
            <a:r>
              <a:rPr lang="fr-CA" sz="1200" i="1" kern="1200" dirty="0" smtClean="0">
                <a:solidFill>
                  <a:schemeClr val="tx1"/>
                </a:solidFill>
                <a:latin typeface="+mn-lt"/>
                <a:ea typeface="+mn-ea"/>
                <a:cs typeface="+mn-cs"/>
              </a:rPr>
              <a:t>Principes de la politique des souverains</a:t>
            </a:r>
            <a:r>
              <a:rPr lang="fr-CA" sz="1200" kern="1200" dirty="0" smtClean="0">
                <a:solidFill>
                  <a:schemeClr val="tx1"/>
                </a:solidFill>
                <a:latin typeface="+mn-lt"/>
                <a:ea typeface="+mn-ea"/>
                <a:cs typeface="+mn-cs"/>
              </a:rPr>
              <a:t> (in: </a:t>
            </a:r>
            <a:r>
              <a:rPr lang="fr-CA" sz="1200" i="1" kern="1200" dirty="0" smtClean="0">
                <a:solidFill>
                  <a:schemeClr val="tx1"/>
                </a:solidFill>
                <a:latin typeface="+mn-lt"/>
                <a:ea typeface="+mn-ea"/>
                <a:cs typeface="+mn-cs"/>
              </a:rPr>
              <a:t>Mémoires pour Catherine II</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8</a:t>
            </a:fld>
            <a:endParaRPr lang="cs-CZ"/>
          </a:p>
        </p:txBody>
      </p:sp>
    </p:spTree>
    <p:extLst>
      <p:ext uri="{BB962C8B-B14F-4D97-AF65-F5344CB8AC3E}">
        <p14:creationId xmlns:p14="http://schemas.microsoft.com/office/powerpoint/2010/main" val="89017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Par son </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Diderot a influencé radicalement plusieurs domaines, entre autres le </a:t>
            </a:r>
            <a:r>
              <a:rPr lang="fr-CA" sz="1200" b="1" kern="1200" dirty="0" smtClean="0">
                <a:solidFill>
                  <a:schemeClr val="tx1"/>
                </a:solidFill>
                <a:latin typeface="+mn-lt"/>
                <a:ea typeface="+mn-ea"/>
                <a:cs typeface="+mn-cs"/>
              </a:rPr>
              <a:t>théâtre</a:t>
            </a:r>
            <a:r>
              <a:rPr lang="fr-CA" sz="1200" kern="1200" dirty="0" smtClean="0">
                <a:solidFill>
                  <a:schemeClr val="tx1"/>
                </a:solidFill>
                <a:latin typeface="+mn-lt"/>
                <a:ea typeface="+mn-ea"/>
                <a:cs typeface="+mn-cs"/>
              </a:rPr>
              <a:t> où il s’est imposé surtout comme théoricien, mais aussi comme auteur. Comme théoricien, Diderot propose le renouveau du genre dramatique par le </a:t>
            </a:r>
            <a:r>
              <a:rPr lang="fr-CA" sz="1200" b="1" kern="1200" dirty="0" smtClean="0">
                <a:solidFill>
                  <a:schemeClr val="tx1"/>
                </a:solidFill>
                <a:latin typeface="+mn-lt"/>
                <a:ea typeface="+mn-ea"/>
                <a:cs typeface="+mn-cs"/>
              </a:rPr>
              <a:t>drame</a:t>
            </a:r>
            <a:r>
              <a:rPr lang="fr-CA" sz="1200" kern="1200" dirty="0" smtClean="0">
                <a:solidFill>
                  <a:schemeClr val="tx1"/>
                </a:solidFill>
                <a:latin typeface="+mn-lt"/>
                <a:ea typeface="+mn-ea"/>
                <a:cs typeface="+mn-cs"/>
              </a:rPr>
              <a:t> et la </a:t>
            </a:r>
            <a:r>
              <a:rPr lang="fr-CA" sz="1200" b="1" kern="1200" dirty="0" smtClean="0">
                <a:solidFill>
                  <a:schemeClr val="tx1"/>
                </a:solidFill>
                <a:latin typeface="+mn-lt"/>
                <a:ea typeface="+mn-ea"/>
                <a:cs typeface="+mn-cs"/>
              </a:rPr>
              <a:t>comédie sérieuse</a:t>
            </a:r>
            <a:r>
              <a:rPr lang="fr-CA" sz="1200" kern="1200" dirty="0" smtClean="0">
                <a:solidFill>
                  <a:schemeClr val="tx1"/>
                </a:solidFill>
                <a:latin typeface="+mn-lt"/>
                <a:ea typeface="+mn-ea"/>
                <a:cs typeface="+mn-cs"/>
              </a:rPr>
              <a:t>. Le drame est „une tragédie domestique et bourgeoise“ opposée à la tragédie héroïque. D’où la nécessité d’une nouvelle thématique, puisée dans la vie quotidienne de la famille bourgeoise. La peinture des </a:t>
            </a:r>
            <a:r>
              <a:rPr lang="fr-CA" sz="1200" b="1" kern="1200" dirty="0" smtClean="0">
                <a:solidFill>
                  <a:schemeClr val="tx1"/>
                </a:solidFill>
                <a:latin typeface="+mn-lt"/>
                <a:ea typeface="+mn-ea"/>
                <a:cs typeface="+mn-cs"/>
              </a:rPr>
              <a:t>conditions</a:t>
            </a:r>
            <a:r>
              <a:rPr lang="fr-CA" sz="1200" kern="1200" dirty="0" smtClean="0">
                <a:solidFill>
                  <a:schemeClr val="tx1"/>
                </a:solidFill>
                <a:latin typeface="+mn-lt"/>
                <a:ea typeface="+mn-ea"/>
                <a:cs typeface="+mn-cs"/>
              </a:rPr>
              <a:t> (professions) et des </a:t>
            </a:r>
            <a:r>
              <a:rPr lang="fr-CA" sz="1200" b="1" kern="1200" dirty="0" smtClean="0">
                <a:solidFill>
                  <a:schemeClr val="tx1"/>
                </a:solidFill>
                <a:latin typeface="+mn-lt"/>
                <a:ea typeface="+mn-ea"/>
                <a:cs typeface="+mn-cs"/>
              </a:rPr>
              <a:t>relations</a:t>
            </a:r>
            <a:r>
              <a:rPr lang="fr-CA" sz="1200" kern="1200" dirty="0" smtClean="0">
                <a:solidFill>
                  <a:schemeClr val="tx1"/>
                </a:solidFill>
                <a:latin typeface="+mn-lt"/>
                <a:ea typeface="+mn-ea"/>
                <a:cs typeface="+mn-cs"/>
              </a:rPr>
              <a:t> familiales et sociales doit remplacer les </a:t>
            </a:r>
            <a:r>
              <a:rPr lang="fr-CA" sz="1200" b="1" kern="1200" dirty="0" smtClean="0">
                <a:solidFill>
                  <a:schemeClr val="tx1"/>
                </a:solidFill>
                <a:latin typeface="+mn-lt"/>
                <a:ea typeface="+mn-ea"/>
                <a:cs typeface="+mn-cs"/>
              </a:rPr>
              <a:t>caractères</a:t>
            </a:r>
            <a:r>
              <a:rPr lang="fr-CA" sz="1200" kern="1200" dirty="0" smtClean="0">
                <a:solidFill>
                  <a:schemeClr val="tx1"/>
                </a:solidFill>
                <a:latin typeface="+mn-lt"/>
                <a:ea typeface="+mn-ea"/>
                <a:cs typeface="+mn-cs"/>
              </a:rPr>
              <a:t> et l’</a:t>
            </a:r>
            <a:r>
              <a:rPr lang="fr-CA" sz="1200" b="1" kern="1200" dirty="0" smtClean="0">
                <a:solidFill>
                  <a:schemeClr val="tx1"/>
                </a:solidFill>
                <a:latin typeface="+mn-lt"/>
                <a:ea typeface="+mn-ea"/>
                <a:cs typeface="+mn-cs"/>
              </a:rPr>
              <a:t>intrigue </a:t>
            </a:r>
            <a:r>
              <a:rPr lang="fr-CA" sz="1200" kern="1200" dirty="0" smtClean="0">
                <a:solidFill>
                  <a:schemeClr val="tx1"/>
                </a:solidFill>
                <a:latin typeface="+mn-lt"/>
                <a:ea typeface="+mn-ea"/>
                <a:cs typeface="+mn-cs"/>
              </a:rPr>
              <a:t>de la tragédie classique. Le drame doit aussi avoir un </a:t>
            </a:r>
            <a:r>
              <a:rPr lang="fr-CA" sz="1200" b="1" kern="1200" dirty="0" smtClean="0">
                <a:solidFill>
                  <a:schemeClr val="tx1"/>
                </a:solidFill>
                <a:latin typeface="+mn-lt"/>
                <a:ea typeface="+mn-ea"/>
                <a:cs typeface="+mn-cs"/>
              </a:rPr>
              <a:t>but moral</a:t>
            </a:r>
            <a:r>
              <a:rPr lang="fr-CA" sz="1200" kern="1200" dirty="0" smtClean="0">
                <a:solidFill>
                  <a:schemeClr val="tx1"/>
                </a:solidFill>
                <a:latin typeface="+mn-lt"/>
                <a:ea typeface="+mn-ea"/>
                <a:cs typeface="+mn-cs"/>
              </a:rPr>
              <a:t>, il doit attaquer le mal social au nom de la raison, de la nature et du sentiment. Si Diderot veut, en principe, maintenir les unités dramatiques tout en leur conférant une assise différente (notamment en ce qui concerne l’unité de ton), il projette de remplacer la tension dramatique et les coups de théâtre par les tableaux pathétiques. Il accorde une attention particulière au décor qui doit devenir précis, voire réaliste. La prose est préférée aux vers, car elle est plus naturelle, plus vraie. La mimique et le jeu doit avoir autant d’importance que les paroles, les acteurs ont même le droit d’improviser leur répliques si la situation momentanément créée y invite. Par ses idées théoriques, Diderot devance, en leur servant d’inspiration, les auteurs et metteurs en scène du 19</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 la comédie bourgeoise et la pièce à thèse d’Augier, Dumas fils, d’Hervieu, les conceptions du Théâtre libre d’Antoine. Parmi les écrits théoriques de Diderot, il convient de citer le </a:t>
            </a:r>
            <a:r>
              <a:rPr lang="fr-CA" sz="1200" b="1" i="1" kern="1200" dirty="0" smtClean="0">
                <a:solidFill>
                  <a:schemeClr val="tx1"/>
                </a:solidFill>
                <a:latin typeface="+mn-lt"/>
                <a:ea typeface="+mn-ea"/>
                <a:cs typeface="+mn-cs"/>
              </a:rPr>
              <a:t>Discours sur la poésie dramatique</a:t>
            </a:r>
            <a:r>
              <a:rPr lang="fr-CA" sz="1200" kern="1200" dirty="0" smtClean="0">
                <a:solidFill>
                  <a:schemeClr val="tx1"/>
                </a:solidFill>
                <a:latin typeface="+mn-lt"/>
                <a:ea typeface="+mn-ea"/>
                <a:cs typeface="+mn-cs"/>
              </a:rPr>
              <a:t> (1758), les </a:t>
            </a:r>
            <a:r>
              <a:rPr lang="fr-CA" sz="1200" b="1" i="1" u="sng" kern="1200" dirty="0" smtClean="0">
                <a:solidFill>
                  <a:schemeClr val="tx1"/>
                </a:solidFill>
                <a:latin typeface="+mn-lt"/>
                <a:ea typeface="+mn-ea"/>
                <a:cs typeface="+mn-cs"/>
              </a:rPr>
              <a:t>Entretiens sur le Fils naturel</a:t>
            </a:r>
            <a:r>
              <a:rPr lang="fr-CA" sz="1200" kern="1200" dirty="0" smtClean="0">
                <a:solidFill>
                  <a:schemeClr val="tx1"/>
                </a:solidFill>
                <a:latin typeface="+mn-lt"/>
                <a:ea typeface="+mn-ea"/>
                <a:cs typeface="+mn-cs"/>
              </a:rPr>
              <a:t> (1771), </a:t>
            </a:r>
            <a:r>
              <a:rPr lang="fr-CA" sz="1200" b="1" i="1" kern="1200" dirty="0" smtClean="0">
                <a:solidFill>
                  <a:schemeClr val="tx1"/>
                </a:solidFill>
                <a:latin typeface="+mn-lt"/>
                <a:ea typeface="+mn-ea"/>
                <a:cs typeface="+mn-cs"/>
              </a:rPr>
              <a:t>Le Paradoxe sur le comédien</a:t>
            </a:r>
            <a:r>
              <a:rPr lang="fr-CA" sz="1200" kern="1200" dirty="0" smtClean="0">
                <a:solidFill>
                  <a:schemeClr val="tx1"/>
                </a:solidFill>
                <a:latin typeface="+mn-lt"/>
                <a:ea typeface="+mn-ea"/>
                <a:cs typeface="+mn-cs"/>
              </a:rPr>
              <a:t> (1778). Il est l’auteur des drames </a:t>
            </a:r>
            <a:r>
              <a:rPr lang="fr-CA" sz="1200" b="1" i="1" kern="1200" dirty="0" smtClean="0">
                <a:solidFill>
                  <a:schemeClr val="tx1"/>
                </a:solidFill>
                <a:latin typeface="+mn-lt"/>
                <a:ea typeface="+mn-ea"/>
                <a:cs typeface="+mn-cs"/>
              </a:rPr>
              <a:t>Le Fils naturel</a:t>
            </a:r>
            <a:r>
              <a:rPr lang="fr-CA" sz="1200" kern="1200" dirty="0" smtClean="0">
                <a:solidFill>
                  <a:schemeClr val="tx1"/>
                </a:solidFill>
                <a:latin typeface="+mn-lt"/>
                <a:ea typeface="+mn-ea"/>
                <a:cs typeface="+mn-cs"/>
              </a:rPr>
              <a:t> (1757), </a:t>
            </a:r>
            <a:r>
              <a:rPr lang="fr-CA" sz="1200" b="1" i="1" u="sng" kern="1200" dirty="0" smtClean="0">
                <a:solidFill>
                  <a:schemeClr val="tx1"/>
                </a:solidFill>
                <a:latin typeface="+mn-lt"/>
                <a:ea typeface="+mn-ea"/>
                <a:cs typeface="+mn-cs"/>
              </a:rPr>
              <a:t>Le Père de famille</a:t>
            </a:r>
            <a:r>
              <a:rPr lang="fr-CA" sz="1200" kern="1200" dirty="0" smtClean="0">
                <a:solidFill>
                  <a:schemeClr val="tx1"/>
                </a:solidFill>
                <a:latin typeface="+mn-lt"/>
                <a:ea typeface="+mn-ea"/>
                <a:cs typeface="+mn-cs"/>
              </a:rPr>
              <a:t> (1758) et de la comédie </a:t>
            </a:r>
            <a:r>
              <a:rPr lang="fr-CA" sz="1200" b="1" i="1" kern="1200" dirty="0" smtClean="0">
                <a:solidFill>
                  <a:schemeClr val="tx1"/>
                </a:solidFill>
                <a:latin typeface="+mn-lt"/>
                <a:ea typeface="+mn-ea"/>
                <a:cs typeface="+mn-cs"/>
              </a:rPr>
              <a:t>Est-il bon? Est-il méchant?</a:t>
            </a:r>
            <a:r>
              <a:rPr lang="fr-CA" sz="1200" kern="1200" dirty="0" smtClean="0">
                <a:solidFill>
                  <a:schemeClr val="tx1"/>
                </a:solidFill>
                <a:latin typeface="+mn-lt"/>
                <a:ea typeface="+mn-ea"/>
                <a:cs typeface="+mn-cs"/>
              </a:rPr>
              <a:t> (1781).</a:t>
            </a:r>
            <a:endParaRPr lang="cs-CZ" sz="1200" kern="1200" dirty="0" smtClean="0">
              <a:solidFill>
                <a:schemeClr val="tx1"/>
              </a:solidFill>
              <a:latin typeface="+mn-lt"/>
              <a:ea typeface="+mn-ea"/>
              <a:cs typeface="+mn-cs"/>
            </a:endParaRPr>
          </a:p>
          <a:p>
            <a:endParaRPr lang="fr-CA" sz="1200" b="0" i="1" u="none" kern="1200" dirty="0" smtClean="0">
              <a:solidFill>
                <a:schemeClr val="tx1"/>
              </a:solidFill>
              <a:latin typeface="+mn-lt"/>
              <a:ea typeface="+mn-ea"/>
              <a:cs typeface="+mn-cs"/>
            </a:endParaRPr>
          </a:p>
          <a:p>
            <a:r>
              <a:rPr lang="fr-CA" sz="1200" b="0" i="1" u="none" kern="1200" dirty="0" smtClean="0">
                <a:solidFill>
                  <a:schemeClr val="tx1"/>
                </a:solidFill>
                <a:latin typeface="+mn-lt"/>
                <a:ea typeface="+mn-ea"/>
                <a:cs typeface="+mn-cs"/>
              </a:rPr>
              <a:t>Entretiens sur le Fils naturel</a:t>
            </a:r>
            <a:r>
              <a:rPr lang="fr-CA" sz="1200" b="0" u="none" kern="1200" dirty="0" smtClean="0">
                <a:solidFill>
                  <a:schemeClr val="tx1"/>
                </a:solidFill>
                <a:latin typeface="+mn-lt"/>
                <a:ea typeface="+mn-ea"/>
                <a:cs typeface="+mn-cs"/>
              </a:rPr>
              <a:t> </a:t>
            </a:r>
          </a:p>
          <a:p>
            <a:r>
              <a:rPr lang="fr-CA" sz="1200" b="0" u="none" kern="1200" dirty="0" smtClean="0">
                <a:solidFill>
                  <a:schemeClr val="tx1"/>
                </a:solidFill>
                <a:latin typeface="+mn-lt"/>
                <a:ea typeface="+mn-ea"/>
                <a:cs typeface="+mn-cs"/>
              </a:rPr>
              <a:t>les entretiens sont publiés en même</a:t>
            </a:r>
            <a:r>
              <a:rPr lang="fr-CA" sz="1200" b="0" u="none" kern="1200" baseline="0" dirty="0" smtClean="0">
                <a:solidFill>
                  <a:schemeClr val="tx1"/>
                </a:solidFill>
                <a:latin typeface="+mn-lt"/>
                <a:ea typeface="+mn-ea"/>
                <a:cs typeface="+mn-cs"/>
              </a:rPr>
              <a:t> temps que la pièce qui illustre la nouvelle conception du théâtre que Diderot décide d’appeler drame (action en grec): Dorval est le personnage de la pièce qui dialogue avec son auteur</a:t>
            </a:r>
            <a:endParaRPr lang="cs-CZ" b="0" u="none" dirty="0" smtClean="0"/>
          </a:p>
          <a:p>
            <a:endParaRPr lang="fr-FR" dirty="0" smtClean="0"/>
          </a:p>
          <a:p>
            <a:r>
              <a:rPr lang="fr-CA" sz="1200" i="1" dirty="0" smtClean="0">
                <a:solidFill>
                  <a:schemeClr val="tx1"/>
                </a:solidFill>
              </a:rPr>
              <a:t>Le Paradoxe sur le comédien</a:t>
            </a:r>
            <a:r>
              <a:rPr lang="fr-CA" sz="1200" dirty="0" smtClean="0">
                <a:solidFill>
                  <a:schemeClr val="tx1"/>
                </a:solidFill>
              </a:rPr>
              <a:t> </a:t>
            </a:r>
          </a:p>
          <a:p>
            <a:r>
              <a:rPr lang="fr-CA" sz="1200" dirty="0" smtClean="0">
                <a:solidFill>
                  <a:schemeClr val="tx1"/>
                </a:solidFill>
              </a:rPr>
              <a:t>comment on peut devenir un bon comédien?</a:t>
            </a:r>
            <a:r>
              <a:rPr lang="fr-CA" sz="1200" baseline="0" dirty="0" smtClean="0">
                <a:solidFill>
                  <a:schemeClr val="tx1"/>
                </a:solidFill>
              </a:rPr>
              <a:t> – si l’acteur doit s’identifier au personnage; le comédien est inégale quand il joue d’âme, bien plus sûr de son succès quand il joue de réflexion. De même, l’écrivain ne dispose pas de toutes ses possibilités quand il se trouve sous l’effet d’une vive émotion</a:t>
            </a:r>
            <a:endParaRPr lang="cs-CZ" dirty="0"/>
          </a:p>
        </p:txBody>
      </p:sp>
      <p:sp>
        <p:nvSpPr>
          <p:cNvPr id="4" name="Zástupný symbol pro číslo snímku 3"/>
          <p:cNvSpPr>
            <a:spLocks noGrp="1"/>
          </p:cNvSpPr>
          <p:nvPr>
            <p:ph type="sldNum" sz="quarter" idx="10"/>
          </p:nvPr>
        </p:nvSpPr>
        <p:spPr/>
        <p:txBody>
          <a:bodyPr/>
          <a:lstStyle/>
          <a:p>
            <a:fld id="{7FCB9AD0-C9F5-43EF-99C9-A206AD80BD06}" type="slidenum">
              <a:rPr lang="cs-CZ" smtClean="0"/>
              <a:t>9</a:t>
            </a:fld>
            <a:endParaRPr lang="cs-CZ"/>
          </a:p>
        </p:txBody>
      </p:sp>
    </p:spTree>
    <p:extLst>
      <p:ext uri="{BB962C8B-B14F-4D97-AF65-F5344CB8AC3E}">
        <p14:creationId xmlns:p14="http://schemas.microsoft.com/office/powerpoint/2010/main" val="384414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a:t>
            </a:r>
            <a:r>
              <a:rPr lang="fr-FR" noProof="0" dirty="0" err="1" smtClean="0"/>
              <a:t>age</a:t>
            </a:r>
            <a:r>
              <a:rPr lang="fr-FR" noProof="0" dirty="0" smtClean="0"/>
              <a:t> des </a:t>
            </a:r>
            <a:r>
              <a:rPr lang="fr-FR" noProof="0" dirty="0" err="1" smtClean="0"/>
              <a:t>lumieres</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dirty="0" smtClean="0"/>
              <a:t>Mgr. </a:t>
            </a:r>
            <a:r>
              <a:rPr lang="fr-FR" noProof="0" dirty="0" err="1" smtClean="0"/>
              <a:t>Veronika</a:t>
            </a:r>
            <a:r>
              <a:rPr lang="fr-FR" noProof="0" dirty="0" smtClean="0"/>
              <a:t> </a:t>
            </a:r>
            <a:r>
              <a:rPr lang="fr-FR" noProof="0" dirty="0" err="1" smtClean="0"/>
              <a:t>Černíková</a:t>
            </a:r>
            <a:r>
              <a:rPr lang="fr-FR" noProof="0" dirty="0" smtClean="0"/>
              <a:t>, </a:t>
            </a:r>
            <a:r>
              <a:rPr lang="fr-FR" noProof="0" dirty="0" err="1" smtClean="0"/>
              <a:t>Ph.D</a:t>
            </a:r>
            <a:r>
              <a:rPr lang="fr-FR" noProof="0" dirty="0" smtClean="0"/>
              <a:t>.</a:t>
            </a:r>
            <a:endParaRPr lang="fr-FR" noProof="0" dirty="0"/>
          </a:p>
        </p:txBody>
      </p:sp>
    </p:spTree>
    <p:extLst>
      <p:ext uri="{BB962C8B-B14F-4D97-AF65-F5344CB8AC3E}">
        <p14:creationId xmlns:p14="http://schemas.microsoft.com/office/powerpoint/2010/main" val="384114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a:xfrm>
            <a:off x="304800" y="1554164"/>
            <a:ext cx="8686800" cy="4971180"/>
          </a:xfrm>
        </p:spPr>
        <p:txBody>
          <a:bodyPr>
            <a:normAutofit/>
          </a:bodyPr>
          <a:lstStyle/>
          <a:p>
            <a:r>
              <a:rPr lang="fr-FR" noProof="0" dirty="0" smtClean="0"/>
              <a:t>le dramaturge</a:t>
            </a:r>
          </a:p>
          <a:p>
            <a:pPr lvl="1"/>
            <a:r>
              <a:rPr lang="fr-FR" i="1" noProof="0" dirty="0" smtClean="0"/>
              <a:t>Le Fils naturel</a:t>
            </a:r>
            <a:r>
              <a:rPr lang="fr-FR" noProof="0" dirty="0" smtClean="0"/>
              <a:t> (1757)</a:t>
            </a:r>
          </a:p>
          <a:p>
            <a:pPr lvl="1"/>
            <a:r>
              <a:rPr lang="fr-FR" i="1" noProof="0" dirty="0" smtClean="0"/>
              <a:t>Le Père de famille</a:t>
            </a:r>
            <a:r>
              <a:rPr lang="fr-FR" noProof="0" dirty="0" smtClean="0"/>
              <a:t> (1758) </a:t>
            </a:r>
          </a:p>
          <a:p>
            <a:pPr lvl="1"/>
            <a:r>
              <a:rPr lang="fr-FR" i="1" noProof="0" dirty="0" smtClean="0"/>
              <a:t>Est-il bon? Est-il méchant?</a:t>
            </a:r>
            <a:r>
              <a:rPr lang="fr-FR" noProof="0" dirty="0" smtClean="0"/>
              <a:t> (1781)</a:t>
            </a:r>
          </a:p>
          <a:p>
            <a:pPr lvl="1"/>
            <a:endParaRPr lang="fr-FR" noProof="0" dirty="0"/>
          </a:p>
        </p:txBody>
      </p:sp>
      <p:pic>
        <p:nvPicPr>
          <p:cNvPr id="31746" name="Picture 2" descr="https://upload.wikimedia.org/wikipedia/commons/thumb/d/d6/DiderotNaturalSon.jpg/250px-DiderotNaturalSon.jpg"/>
          <p:cNvPicPr>
            <a:picLocks noChangeAspect="1" noChangeArrowheads="1"/>
          </p:cNvPicPr>
          <p:nvPr/>
        </p:nvPicPr>
        <p:blipFill>
          <a:blip r:embed="rId3" cstate="print"/>
          <a:srcRect/>
          <a:stretch>
            <a:fillRect/>
          </a:stretch>
        </p:blipFill>
        <p:spPr bwMode="auto">
          <a:xfrm>
            <a:off x="6156176" y="980728"/>
            <a:ext cx="2669282" cy="54560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p:txBody>
          <a:bodyPr/>
          <a:lstStyle/>
          <a:p>
            <a:r>
              <a:rPr lang="fr-FR" noProof="0" dirty="0" smtClean="0"/>
              <a:t>le critique d’art</a:t>
            </a:r>
          </a:p>
          <a:p>
            <a:pPr lvl="1"/>
            <a:r>
              <a:rPr lang="fr-FR" noProof="0" dirty="0" smtClean="0"/>
              <a:t>l’un des fondateurs</a:t>
            </a:r>
          </a:p>
          <a:p>
            <a:pPr lvl="1"/>
            <a:r>
              <a:rPr lang="fr-FR" noProof="0" dirty="0" smtClean="0"/>
              <a:t>l’article « Beau » de l’</a:t>
            </a:r>
            <a:r>
              <a:rPr lang="fr-FR" i="1" noProof="0" dirty="0" smtClean="0"/>
              <a:t>Encyclopédie</a:t>
            </a:r>
          </a:p>
          <a:p>
            <a:pPr lvl="1"/>
            <a:r>
              <a:rPr lang="fr-FR" noProof="0" dirty="0" smtClean="0"/>
              <a:t>les </a:t>
            </a:r>
            <a:r>
              <a:rPr lang="fr-FR" i="1" noProof="0" dirty="0" smtClean="0"/>
              <a:t>Salons </a:t>
            </a:r>
            <a:r>
              <a:rPr lang="fr-FR" noProof="0" dirty="0" smtClean="0"/>
              <a:t>(1759-81)</a:t>
            </a:r>
          </a:p>
          <a:p>
            <a:pPr lvl="1"/>
            <a:r>
              <a:rPr lang="fr-FR" noProof="0" dirty="0" smtClean="0"/>
              <a:t>l’émotion</a:t>
            </a:r>
          </a:p>
          <a:p>
            <a:pPr lvl="1"/>
            <a:r>
              <a:rPr lang="fr-FR" noProof="0" dirty="0" smtClean="0"/>
              <a:t>la sensibilité</a:t>
            </a:r>
          </a:p>
          <a:p>
            <a:pPr lvl="1"/>
            <a:r>
              <a:rPr lang="fr-FR" noProof="0" dirty="0" smtClean="0"/>
              <a:t>l’autonomie de l’art</a:t>
            </a:r>
            <a:endParaRPr lang="fr-FR" noProof="0" dirty="0"/>
          </a:p>
        </p:txBody>
      </p:sp>
      <p:pic>
        <p:nvPicPr>
          <p:cNvPr id="36866" name="Picture 2" descr="https://upload.wikimedia.org/wikipedia/commons/thumb/a/ae/Diderot_-_Encyclopedie_1ere_edition_tome_2.djvu/page173-863px-Diderot_-_Encyclopedie_1ere_edition_tome_2.djvu.jpg"/>
          <p:cNvPicPr>
            <a:picLocks noChangeAspect="1" noChangeArrowheads="1"/>
          </p:cNvPicPr>
          <p:nvPr/>
        </p:nvPicPr>
        <p:blipFill>
          <a:blip r:embed="rId3" cstate="print"/>
          <a:srcRect/>
          <a:stretch>
            <a:fillRect/>
          </a:stretch>
        </p:blipFill>
        <p:spPr bwMode="auto">
          <a:xfrm>
            <a:off x="5580112" y="1124744"/>
            <a:ext cx="3275110" cy="55597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p:txBody>
          <a:bodyPr/>
          <a:lstStyle/>
          <a:p>
            <a:r>
              <a:rPr lang="fr-FR" noProof="0" dirty="0" smtClean="0"/>
              <a:t>le philosophe</a:t>
            </a:r>
          </a:p>
          <a:p>
            <a:pPr lvl="1"/>
            <a:r>
              <a:rPr lang="fr-FR" noProof="0" dirty="0" smtClean="0"/>
              <a:t>le dédoublement</a:t>
            </a:r>
          </a:p>
          <a:p>
            <a:pPr lvl="2"/>
            <a:r>
              <a:rPr lang="fr-FR" noProof="0" dirty="0" smtClean="0"/>
              <a:t>le présent </a:t>
            </a:r>
          </a:p>
          <a:p>
            <a:pPr lvl="3"/>
            <a:r>
              <a:rPr lang="fr-FR" noProof="0" dirty="0" smtClean="0"/>
              <a:t>déterminé (le passé) </a:t>
            </a:r>
          </a:p>
          <a:p>
            <a:pPr lvl="3"/>
            <a:r>
              <a:rPr lang="fr-FR" noProof="0" dirty="0" smtClean="0"/>
              <a:t>indéterminé (l’avenir)</a:t>
            </a:r>
          </a:p>
          <a:p>
            <a:pPr lvl="2"/>
            <a:r>
              <a:rPr lang="fr-FR" noProof="0" dirty="0" smtClean="0"/>
              <a:t>la morale</a:t>
            </a:r>
          </a:p>
          <a:p>
            <a:pPr lvl="3"/>
            <a:r>
              <a:rPr lang="fr-FR" noProof="0" dirty="0" smtClean="0"/>
              <a:t>absolue</a:t>
            </a:r>
          </a:p>
          <a:p>
            <a:pPr lvl="3"/>
            <a:r>
              <a:rPr lang="fr-FR" noProof="0" dirty="0" smtClean="0"/>
              <a:t>relative</a:t>
            </a:r>
          </a:p>
          <a:p>
            <a:pPr lvl="1"/>
            <a:r>
              <a:rPr lang="fr-FR" noProof="0" dirty="0" smtClean="0"/>
              <a:t>le questionnement</a:t>
            </a:r>
          </a:p>
          <a:p>
            <a:pPr lvl="1"/>
            <a:r>
              <a:rPr lang="fr-FR" noProof="0" dirty="0" smtClean="0"/>
              <a:t>la stratégie dialogique</a:t>
            </a:r>
          </a:p>
          <a:p>
            <a:r>
              <a:rPr lang="fr-FR" i="1" noProof="0" dirty="0" smtClean="0"/>
              <a:t>Le Neveu de Rameau</a:t>
            </a:r>
            <a:r>
              <a:rPr lang="fr-FR" noProof="0" dirty="0" smtClean="0"/>
              <a:t> (1762) </a:t>
            </a:r>
          </a:p>
          <a:p>
            <a:r>
              <a:rPr lang="fr-FR" i="1" noProof="0" dirty="0" smtClean="0"/>
              <a:t>Jacques le fataliste</a:t>
            </a:r>
            <a:r>
              <a:rPr lang="fr-FR" noProof="0" dirty="0" smtClean="0"/>
              <a:t> (1763) </a:t>
            </a:r>
          </a:p>
        </p:txBody>
      </p:sp>
      <p:pic>
        <p:nvPicPr>
          <p:cNvPr id="34818" name="Picture 2" descr="http://www.librairie-ptyx.be/wp-content/uploads/2014/01/Rameau.png"/>
          <p:cNvPicPr>
            <a:picLocks noChangeAspect="1" noChangeArrowheads="1"/>
          </p:cNvPicPr>
          <p:nvPr/>
        </p:nvPicPr>
        <p:blipFill>
          <a:blip r:embed="rId3" cstate="print"/>
          <a:srcRect/>
          <a:stretch>
            <a:fillRect/>
          </a:stretch>
        </p:blipFill>
        <p:spPr bwMode="auto">
          <a:xfrm>
            <a:off x="5652120" y="1268760"/>
            <a:ext cx="3149410" cy="45365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p:txBody>
          <a:bodyPr/>
          <a:lstStyle/>
          <a:p>
            <a:r>
              <a:rPr lang="fr-FR" noProof="0" dirty="0" smtClean="0"/>
              <a:t>le prosateur</a:t>
            </a:r>
          </a:p>
          <a:p>
            <a:pPr lvl="1"/>
            <a:r>
              <a:rPr lang="fr-FR" i="1" noProof="0" dirty="0" smtClean="0"/>
              <a:t>Les bijoux indiscrets </a:t>
            </a:r>
            <a:r>
              <a:rPr lang="fr-FR" noProof="0" dirty="0" smtClean="0"/>
              <a:t>(1747)</a:t>
            </a:r>
          </a:p>
          <a:p>
            <a:pPr lvl="2"/>
            <a:r>
              <a:rPr lang="fr-FR" noProof="0" dirty="0" smtClean="0"/>
              <a:t>le roman philosophique</a:t>
            </a:r>
          </a:p>
          <a:p>
            <a:pPr lvl="2">
              <a:buNone/>
            </a:pPr>
            <a:r>
              <a:rPr lang="fr-FR" noProof="0" dirty="0" smtClean="0"/>
              <a:t>	&amp; érotique</a:t>
            </a:r>
          </a:p>
          <a:p>
            <a:pPr lvl="2"/>
            <a:r>
              <a:rPr lang="fr-FR" noProof="0" dirty="0" smtClean="0"/>
              <a:t>l’opacité du présent</a:t>
            </a:r>
          </a:p>
          <a:p>
            <a:pPr lvl="1"/>
            <a:r>
              <a:rPr lang="fr-FR" i="1" noProof="0" dirty="0" smtClean="0"/>
              <a:t>La Religieuse </a:t>
            </a:r>
            <a:r>
              <a:rPr lang="fr-FR" noProof="0" dirty="0" smtClean="0"/>
              <a:t>(1760)</a:t>
            </a:r>
            <a:endParaRPr lang="fr-FR" i="1" noProof="0" dirty="0"/>
          </a:p>
        </p:txBody>
      </p:sp>
      <p:pic>
        <p:nvPicPr>
          <p:cNvPr id="38914" name="Picture 2" descr="http://argoul.files.wordpress.com/2011/11/diderot-les-bijoux-indiscrets-oeuvre-originale.jpg"/>
          <p:cNvPicPr>
            <a:picLocks noChangeAspect="1" noChangeArrowheads="1"/>
          </p:cNvPicPr>
          <p:nvPr/>
        </p:nvPicPr>
        <p:blipFill>
          <a:blip r:embed="rId3" cstate="print"/>
          <a:srcRect/>
          <a:stretch>
            <a:fillRect/>
          </a:stretch>
        </p:blipFill>
        <p:spPr bwMode="auto">
          <a:xfrm>
            <a:off x="3887820" y="2447358"/>
            <a:ext cx="4716628" cy="39578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smtClean="0"/>
              <a:t>Jean-Jacques Rousseau (1712-1778)</a:t>
            </a:r>
            <a:endParaRPr lang="fr-FR" noProof="0"/>
          </a:p>
        </p:txBody>
      </p:sp>
      <p:sp>
        <p:nvSpPr>
          <p:cNvPr id="3" name="Zástupný symbol pro obsah 2"/>
          <p:cNvSpPr>
            <a:spLocks noGrp="1"/>
          </p:cNvSpPr>
          <p:nvPr>
            <p:ph idx="1"/>
          </p:nvPr>
        </p:nvSpPr>
        <p:spPr>
          <a:xfrm>
            <a:off x="457200" y="1556792"/>
            <a:ext cx="8686800" cy="4899172"/>
          </a:xfrm>
        </p:spPr>
        <p:txBody>
          <a:bodyPr>
            <a:normAutofit/>
          </a:bodyPr>
          <a:lstStyle/>
          <a:p>
            <a:r>
              <a:rPr lang="fr-FR" noProof="0" dirty="0" smtClean="0"/>
              <a:t>un marginal</a:t>
            </a:r>
          </a:p>
          <a:p>
            <a:pPr lvl="1"/>
            <a:r>
              <a:rPr lang="fr-FR" noProof="0" dirty="0" smtClean="0"/>
              <a:t>Suisse</a:t>
            </a:r>
          </a:p>
          <a:p>
            <a:pPr lvl="1"/>
            <a:r>
              <a:rPr lang="fr-FR" noProof="0" dirty="0" smtClean="0"/>
              <a:t>protestant</a:t>
            </a:r>
          </a:p>
          <a:p>
            <a:pPr lvl="1"/>
            <a:r>
              <a:rPr lang="fr-FR" noProof="0" dirty="0" smtClean="0"/>
              <a:t>pauvre → autodidacte</a:t>
            </a:r>
          </a:p>
          <a:p>
            <a:pPr lvl="1"/>
            <a:endParaRPr lang="fr-FR" noProof="0" dirty="0" smtClean="0"/>
          </a:p>
          <a:p>
            <a:r>
              <a:rPr lang="fr-FR" noProof="0" dirty="0" smtClean="0"/>
              <a:t>Paris x Genève</a:t>
            </a:r>
          </a:p>
          <a:p>
            <a:r>
              <a:rPr lang="fr-FR" noProof="0" dirty="0" smtClean="0"/>
              <a:t>centre x province</a:t>
            </a:r>
          </a:p>
          <a:p>
            <a:r>
              <a:rPr lang="fr-FR" noProof="0" dirty="0" smtClean="0"/>
              <a:t>ville x campagne</a:t>
            </a:r>
          </a:p>
          <a:p>
            <a:pPr lvl="4"/>
            <a:endParaRPr lang="fr-FR" noProof="0" dirty="0" smtClean="0"/>
          </a:p>
          <a:p>
            <a:r>
              <a:rPr lang="fr-FR" noProof="0" dirty="0" smtClean="0"/>
              <a:t>l’orphelin de mère</a:t>
            </a:r>
          </a:p>
          <a:p>
            <a:pPr lvl="1"/>
            <a:r>
              <a:rPr lang="fr-FR" noProof="0" dirty="0" smtClean="0"/>
              <a:t>autodidacte</a:t>
            </a:r>
          </a:p>
        </p:txBody>
      </p:sp>
      <p:pic>
        <p:nvPicPr>
          <p:cNvPr id="2050" name="Picture 2" descr="https://upload.wikimedia.org/wikipedia/commons/thumb/b/b7/Jean-Jacques_Rousseau_(painted_portrait).jpg/225px-Jean-Jacques_Rousseau_(painted_portrait).jpg"/>
          <p:cNvPicPr>
            <a:picLocks noChangeAspect="1" noChangeArrowheads="1"/>
          </p:cNvPicPr>
          <p:nvPr/>
        </p:nvPicPr>
        <p:blipFill>
          <a:blip r:embed="rId4" cstate="print"/>
          <a:srcRect/>
          <a:stretch>
            <a:fillRect/>
          </a:stretch>
        </p:blipFill>
        <p:spPr bwMode="auto">
          <a:xfrm>
            <a:off x="6287220" y="1268760"/>
            <a:ext cx="2588146" cy="3600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Jean-Jacques Rousseau (1712-1778)</a:t>
            </a:r>
            <a:endParaRPr lang="fr-FR" noProof="0" dirty="0"/>
          </a:p>
        </p:txBody>
      </p:sp>
      <p:sp>
        <p:nvSpPr>
          <p:cNvPr id="3" name="Zástupný symbol pro obsah 2"/>
          <p:cNvSpPr>
            <a:spLocks noGrp="1"/>
          </p:cNvSpPr>
          <p:nvPr>
            <p:ph idx="1"/>
          </p:nvPr>
        </p:nvSpPr>
        <p:spPr>
          <a:xfrm>
            <a:off x="304800" y="1554164"/>
            <a:ext cx="8686800" cy="4899172"/>
          </a:xfrm>
        </p:spPr>
        <p:txBody>
          <a:bodyPr>
            <a:normAutofit/>
          </a:bodyPr>
          <a:lstStyle/>
          <a:p>
            <a:pPr>
              <a:buClr>
                <a:srgbClr val="D5E8D0"/>
              </a:buClr>
            </a:pPr>
            <a:r>
              <a:rPr lang="fr-FR" noProof="0" dirty="0" smtClean="0">
                <a:solidFill>
                  <a:srgbClr val="323232"/>
                </a:solidFill>
              </a:rPr>
              <a:t>Savoie</a:t>
            </a:r>
          </a:p>
          <a:p>
            <a:pPr lvl="1"/>
            <a:r>
              <a:rPr lang="fr-FR" noProof="0" dirty="0" smtClean="0"/>
              <a:t>Mme de Warens</a:t>
            </a:r>
          </a:p>
          <a:p>
            <a:pPr lvl="1"/>
            <a:r>
              <a:rPr lang="fr-FR" noProof="0" dirty="0" smtClean="0"/>
              <a:t>l’enseignement de la musique</a:t>
            </a:r>
          </a:p>
          <a:p>
            <a:pPr lvl="1"/>
            <a:r>
              <a:rPr lang="fr-FR" noProof="0" dirty="0" smtClean="0"/>
              <a:t>les lectures scientifiques </a:t>
            </a:r>
          </a:p>
        </p:txBody>
      </p:sp>
      <p:pic>
        <p:nvPicPr>
          <p:cNvPr id="2052" name="Picture 4" descr="https://upload.wikimedia.org/wikipedia/commons/thumb/b/b0/Charmettes,_Savoie.jpg/220px-Charmettes,_Savoie.jpg"/>
          <p:cNvPicPr>
            <a:picLocks noChangeAspect="1" noChangeArrowheads="1"/>
          </p:cNvPicPr>
          <p:nvPr/>
        </p:nvPicPr>
        <p:blipFill>
          <a:blip r:embed="rId3" cstate="print"/>
          <a:srcRect/>
          <a:stretch>
            <a:fillRect/>
          </a:stretch>
        </p:blipFill>
        <p:spPr bwMode="auto">
          <a:xfrm>
            <a:off x="5899813" y="1340768"/>
            <a:ext cx="2999935" cy="4104456"/>
          </a:xfrm>
          <a:prstGeom prst="rect">
            <a:avLst/>
          </a:prstGeom>
          <a:noFill/>
        </p:spPr>
      </p:pic>
      <p:pic>
        <p:nvPicPr>
          <p:cNvPr id="19460" name="Picture 4" descr="http://media.sit.savoie-mont-blanc.com/original/531749/0-609106.jpg"/>
          <p:cNvPicPr>
            <a:picLocks noChangeAspect="1" noChangeArrowheads="1"/>
          </p:cNvPicPr>
          <p:nvPr/>
        </p:nvPicPr>
        <p:blipFill>
          <a:blip r:embed="rId4" cstate="print"/>
          <a:srcRect/>
          <a:stretch>
            <a:fillRect/>
          </a:stretch>
        </p:blipFill>
        <p:spPr bwMode="auto">
          <a:xfrm>
            <a:off x="1043608" y="3501008"/>
            <a:ext cx="4640886" cy="30881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Jean-Jacques Rousseau (1712-1778)</a:t>
            </a:r>
            <a:endParaRPr lang="fr-FR" noProof="0" dirty="0"/>
          </a:p>
        </p:txBody>
      </p:sp>
      <p:sp>
        <p:nvSpPr>
          <p:cNvPr id="3" name="Zástupný symbol pro obsah 2"/>
          <p:cNvSpPr>
            <a:spLocks noGrp="1"/>
          </p:cNvSpPr>
          <p:nvPr>
            <p:ph idx="1"/>
          </p:nvPr>
        </p:nvSpPr>
        <p:spPr>
          <a:xfrm>
            <a:off x="304800" y="1554164"/>
            <a:ext cx="8686800" cy="5043188"/>
          </a:xfrm>
        </p:spPr>
        <p:txBody>
          <a:bodyPr>
            <a:normAutofit lnSpcReduction="10000"/>
          </a:bodyPr>
          <a:lstStyle/>
          <a:p>
            <a:r>
              <a:rPr lang="fr-FR" noProof="0" dirty="0" smtClean="0"/>
              <a:t>Paris</a:t>
            </a:r>
          </a:p>
          <a:p>
            <a:pPr lvl="1"/>
            <a:r>
              <a:rPr lang="fr-FR" noProof="0" dirty="0" smtClean="0"/>
              <a:t>enseigne la musique</a:t>
            </a:r>
          </a:p>
          <a:p>
            <a:pPr lvl="1"/>
            <a:r>
              <a:rPr lang="fr-FR" noProof="0" dirty="0" smtClean="0"/>
              <a:t>l’</a:t>
            </a:r>
            <a:r>
              <a:rPr lang="fr-FR" i="1" noProof="0" dirty="0" smtClean="0"/>
              <a:t>Encyclopédie</a:t>
            </a:r>
            <a:endParaRPr lang="fr-FR" noProof="0" dirty="0" smtClean="0"/>
          </a:p>
          <a:p>
            <a:pPr lvl="1"/>
            <a:r>
              <a:rPr lang="fr-FR" i="1" noProof="0" dirty="0" smtClean="0"/>
              <a:t>Le Devin de village </a:t>
            </a:r>
            <a:r>
              <a:rPr lang="fr-FR" noProof="0" dirty="0" smtClean="0"/>
              <a:t>(1752)</a:t>
            </a:r>
          </a:p>
          <a:p>
            <a:pPr lvl="1"/>
            <a:r>
              <a:rPr lang="fr-FR" noProof="0" dirty="0" smtClean="0"/>
              <a:t>timide &amp; orgueilleux</a:t>
            </a:r>
          </a:p>
          <a:p>
            <a:pPr lvl="1"/>
            <a:r>
              <a:rPr lang="fr-FR" noProof="0" dirty="0" smtClean="0"/>
              <a:t>relation avec une servante</a:t>
            </a:r>
          </a:p>
          <a:p>
            <a:pPr lvl="2"/>
            <a:r>
              <a:rPr lang="fr-FR" noProof="0" dirty="0" smtClean="0"/>
              <a:t>5 enfants</a:t>
            </a:r>
          </a:p>
          <a:p>
            <a:pPr lvl="4"/>
            <a:endParaRPr lang="fr-FR" noProof="0" dirty="0" smtClean="0"/>
          </a:p>
          <a:p>
            <a:pPr>
              <a:buNone/>
            </a:pPr>
            <a:r>
              <a:rPr lang="fr-FR" noProof="0" dirty="0" smtClean="0"/>
              <a:t>→ s’éloigne des élites</a:t>
            </a:r>
          </a:p>
          <a:p>
            <a:pPr lvl="1"/>
            <a:r>
              <a:rPr lang="fr-FR" noProof="0" dirty="0" smtClean="0"/>
              <a:t>copiste de partitions</a:t>
            </a:r>
          </a:p>
          <a:p>
            <a:pPr lvl="1"/>
            <a:r>
              <a:rPr lang="fr-FR" noProof="0" dirty="0" smtClean="0"/>
              <a:t>une vie simple</a:t>
            </a:r>
          </a:p>
          <a:p>
            <a:pPr lvl="1"/>
            <a:r>
              <a:rPr lang="fr-FR" noProof="0" dirty="0" smtClean="0"/>
              <a:t>rupture avec les encyclopédistes</a:t>
            </a:r>
          </a:p>
          <a:p>
            <a:r>
              <a:rPr lang="fr-FR" i="1" noProof="0" dirty="0" smtClean="0"/>
              <a:t>Discours sur l’origine de l’inégalité des conditions parmi les hommes </a:t>
            </a:r>
            <a:r>
              <a:rPr lang="fr-FR" noProof="0" dirty="0" smtClean="0"/>
              <a:t>(1755)</a:t>
            </a:r>
            <a:endParaRPr lang="fr-FR" noProof="0" dirty="0"/>
          </a:p>
        </p:txBody>
      </p:sp>
      <p:pic>
        <p:nvPicPr>
          <p:cNvPr id="20482" name="Picture 2" descr="[Le Devin de village, intermède] (manuscrit autographe) / par Jean-Jacques Rousseau] | Gallica"/>
          <p:cNvPicPr>
            <a:picLocks noChangeAspect="1" noChangeArrowheads="1"/>
          </p:cNvPicPr>
          <p:nvPr/>
        </p:nvPicPr>
        <p:blipFill>
          <a:blip r:embed="rId3" cstate="print"/>
          <a:srcRect t="1806" r="3982" b="4264"/>
          <a:stretch>
            <a:fillRect/>
          </a:stretch>
        </p:blipFill>
        <p:spPr bwMode="auto">
          <a:xfrm>
            <a:off x="5796136" y="1196751"/>
            <a:ext cx="3107422" cy="44884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Jean-Jacques Rousseau (1712-1778)</a:t>
            </a:r>
            <a:endParaRPr lang="fr-FR" noProof="0" dirty="0"/>
          </a:p>
        </p:txBody>
      </p:sp>
      <p:sp>
        <p:nvSpPr>
          <p:cNvPr id="3" name="Zástupný symbol pro obsah 2"/>
          <p:cNvSpPr>
            <a:spLocks noGrp="1"/>
          </p:cNvSpPr>
          <p:nvPr>
            <p:ph idx="1"/>
          </p:nvPr>
        </p:nvSpPr>
        <p:spPr>
          <a:xfrm>
            <a:off x="304800" y="1554164"/>
            <a:ext cx="8686800" cy="5115196"/>
          </a:xfrm>
        </p:spPr>
        <p:txBody>
          <a:bodyPr>
            <a:normAutofit/>
          </a:bodyPr>
          <a:lstStyle/>
          <a:p>
            <a:r>
              <a:rPr lang="fr-FR" noProof="0" dirty="0" smtClean="0"/>
              <a:t>Genève</a:t>
            </a:r>
          </a:p>
          <a:p>
            <a:pPr lvl="1"/>
            <a:r>
              <a:rPr lang="fr-FR" noProof="0" dirty="0" smtClean="0"/>
              <a:t>x Voltaire</a:t>
            </a:r>
          </a:p>
          <a:p>
            <a:pPr lvl="1">
              <a:buNone/>
            </a:pPr>
            <a:r>
              <a:rPr lang="fr-FR" noProof="0" dirty="0" smtClean="0"/>
              <a:t>→ France</a:t>
            </a:r>
          </a:p>
          <a:p>
            <a:pPr lvl="1">
              <a:buNone/>
            </a:pPr>
            <a:endParaRPr lang="fr-FR" noProof="0" dirty="0" smtClean="0"/>
          </a:p>
          <a:p>
            <a:r>
              <a:rPr lang="fr-FR" noProof="0" dirty="0" smtClean="0"/>
              <a:t>Montmorency</a:t>
            </a:r>
          </a:p>
          <a:p>
            <a:pPr lvl="1"/>
            <a:r>
              <a:rPr lang="fr-FR" noProof="0" dirty="0" smtClean="0"/>
              <a:t>Mme d’Epinay	</a:t>
            </a:r>
          </a:p>
          <a:p>
            <a:r>
              <a:rPr lang="fr-FR" i="1" noProof="0" dirty="0" smtClean="0"/>
              <a:t>Dictionnaire de Musique</a:t>
            </a:r>
            <a:endParaRPr lang="fr-FR" noProof="0" dirty="0" smtClean="0"/>
          </a:p>
          <a:p>
            <a:r>
              <a:rPr lang="fr-FR" i="1" noProof="0" dirty="0" smtClean="0"/>
              <a:t>La Nouvelle Héloïse</a:t>
            </a:r>
            <a:r>
              <a:rPr lang="fr-FR" noProof="0" dirty="0" smtClean="0"/>
              <a:t> (1761)</a:t>
            </a:r>
          </a:p>
          <a:p>
            <a:r>
              <a:rPr lang="fr-FR" i="1" noProof="0" dirty="0" smtClean="0"/>
              <a:t>L’Émile</a:t>
            </a:r>
            <a:r>
              <a:rPr lang="fr-FR" noProof="0" dirty="0" smtClean="0"/>
              <a:t> (1762)</a:t>
            </a:r>
          </a:p>
          <a:p>
            <a:pPr lvl="1"/>
            <a:r>
              <a:rPr lang="fr-FR" noProof="0" dirty="0" smtClean="0"/>
              <a:t>le Maréchal de Luxembourg</a:t>
            </a:r>
          </a:p>
          <a:p>
            <a:r>
              <a:rPr lang="fr-FR" i="1" noProof="0" dirty="0" smtClean="0"/>
              <a:t>Le Contrat social </a:t>
            </a:r>
            <a:r>
              <a:rPr lang="fr-FR" noProof="0" dirty="0" smtClean="0"/>
              <a:t>(1762)</a:t>
            </a:r>
          </a:p>
          <a:p>
            <a:pPr lvl="1">
              <a:buNone/>
            </a:pPr>
            <a:r>
              <a:rPr lang="fr-FR" i="1" noProof="0" dirty="0" smtClean="0"/>
              <a:t>→ </a:t>
            </a:r>
            <a:r>
              <a:rPr lang="fr-FR" noProof="0" dirty="0" smtClean="0"/>
              <a:t>exil </a:t>
            </a:r>
            <a:endParaRPr lang="fr-FR" i="1" noProof="0" dirty="0" smtClean="0"/>
          </a:p>
        </p:txBody>
      </p:sp>
      <p:pic>
        <p:nvPicPr>
          <p:cNvPr id="22530" name="Picture 2" descr="http://www.larousse.fr/encyclopedie/data/images/1311226-Maison_de_Jean-Jacques_Rousseau_%C3%A0_Montmorency.jpg"/>
          <p:cNvPicPr>
            <a:picLocks noChangeAspect="1" noChangeArrowheads="1"/>
          </p:cNvPicPr>
          <p:nvPr/>
        </p:nvPicPr>
        <p:blipFill>
          <a:blip r:embed="rId3" cstate="print"/>
          <a:srcRect/>
          <a:stretch>
            <a:fillRect/>
          </a:stretch>
        </p:blipFill>
        <p:spPr bwMode="auto">
          <a:xfrm>
            <a:off x="4283968" y="3071578"/>
            <a:ext cx="4590678" cy="35890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Jean-Jacques Rousseau (1712-1778)</a:t>
            </a:r>
            <a:endParaRPr lang="fr-FR" noProof="0" dirty="0"/>
          </a:p>
        </p:txBody>
      </p:sp>
      <p:sp>
        <p:nvSpPr>
          <p:cNvPr id="3" name="Zástupný symbol pro obsah 2"/>
          <p:cNvSpPr>
            <a:spLocks noGrp="1"/>
          </p:cNvSpPr>
          <p:nvPr>
            <p:ph idx="1"/>
          </p:nvPr>
        </p:nvSpPr>
        <p:spPr/>
        <p:txBody>
          <a:bodyPr/>
          <a:lstStyle/>
          <a:p>
            <a:r>
              <a:rPr lang="fr-FR" noProof="0" dirty="0" smtClean="0"/>
              <a:t>Paris</a:t>
            </a:r>
          </a:p>
          <a:p>
            <a:pPr lvl="1"/>
            <a:r>
              <a:rPr lang="fr-FR" noProof="0" dirty="0" smtClean="0"/>
              <a:t>pauvreté</a:t>
            </a:r>
          </a:p>
          <a:p>
            <a:pPr lvl="1"/>
            <a:r>
              <a:rPr lang="fr-FR" noProof="0" dirty="0" smtClean="0"/>
              <a:t>isolation</a:t>
            </a:r>
          </a:p>
          <a:p>
            <a:r>
              <a:rPr lang="fr-FR" i="1" noProof="0" dirty="0" smtClean="0"/>
              <a:t>Confessions </a:t>
            </a:r>
            <a:r>
              <a:rPr lang="fr-FR" noProof="0" dirty="0" smtClean="0"/>
              <a:t>(1782, 1789)</a:t>
            </a:r>
          </a:p>
          <a:p>
            <a:r>
              <a:rPr lang="fr-FR" i="1" noProof="0" dirty="0" smtClean="0"/>
              <a:t>Rêveries d’un promeneur solitaire </a:t>
            </a:r>
            <a:r>
              <a:rPr lang="fr-FR" noProof="0" dirty="0" smtClean="0"/>
              <a:t>(1782)</a:t>
            </a:r>
            <a:endParaRPr lang="fr-FR" i="1" noProof="0" dirty="0"/>
          </a:p>
        </p:txBody>
      </p:sp>
      <p:pic>
        <p:nvPicPr>
          <p:cNvPr id="21506" name="Picture 2" descr="https://c1.staticflickr.com/6/5095/5496188936_e8d28af2d1_b.jpg"/>
          <p:cNvPicPr>
            <a:picLocks noChangeAspect="1" noChangeArrowheads="1"/>
          </p:cNvPicPr>
          <p:nvPr/>
        </p:nvPicPr>
        <p:blipFill>
          <a:blip r:embed="rId3" cstate="print"/>
          <a:srcRect t="52239" b="5970"/>
          <a:stretch>
            <a:fillRect/>
          </a:stretch>
        </p:blipFill>
        <p:spPr bwMode="auto">
          <a:xfrm>
            <a:off x="323528" y="3789040"/>
            <a:ext cx="4549924" cy="2880320"/>
          </a:xfrm>
          <a:prstGeom prst="rect">
            <a:avLst/>
          </a:prstGeom>
          <a:noFill/>
        </p:spPr>
      </p:pic>
      <p:pic>
        <p:nvPicPr>
          <p:cNvPr id="21508" name="Picture 4" descr="http://i-exc.ccm2.net/iex/1280/1904188147/792573.jpg"/>
          <p:cNvPicPr>
            <a:picLocks noChangeAspect="1" noChangeArrowheads="1"/>
          </p:cNvPicPr>
          <p:nvPr/>
        </p:nvPicPr>
        <p:blipFill>
          <a:blip r:embed="rId4" cstate="print"/>
          <a:srcRect/>
          <a:stretch>
            <a:fillRect/>
          </a:stretch>
        </p:blipFill>
        <p:spPr bwMode="auto">
          <a:xfrm>
            <a:off x="5652120" y="3754730"/>
            <a:ext cx="3276492" cy="288620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a:xfrm>
            <a:off x="304800" y="1554164"/>
            <a:ext cx="8686800" cy="4899172"/>
          </a:xfrm>
        </p:spPr>
        <p:txBody>
          <a:bodyPr>
            <a:normAutofit lnSpcReduction="10000"/>
          </a:bodyPr>
          <a:lstStyle/>
          <a:p>
            <a:r>
              <a:rPr lang="fr-FR" noProof="0" dirty="0" smtClean="0"/>
              <a:t>provincial</a:t>
            </a:r>
          </a:p>
          <a:p>
            <a:r>
              <a:rPr lang="fr-FR" noProof="0" dirty="0" smtClean="0"/>
              <a:t>fils de coutelier</a:t>
            </a:r>
          </a:p>
          <a:p>
            <a:r>
              <a:rPr lang="fr-FR" noProof="0" dirty="0" smtClean="0"/>
              <a:t>carrière ecclésiastique</a:t>
            </a:r>
          </a:p>
          <a:p>
            <a:pPr>
              <a:buNone/>
            </a:pPr>
            <a:r>
              <a:rPr lang="fr-FR" noProof="0" dirty="0" smtClean="0"/>
              <a:t>→ Paris</a:t>
            </a:r>
          </a:p>
          <a:p>
            <a:pPr lvl="1"/>
            <a:r>
              <a:rPr lang="fr-FR" noProof="0" dirty="0" smtClean="0"/>
              <a:t>x perd la foi</a:t>
            </a:r>
          </a:p>
          <a:p>
            <a:pPr lvl="1"/>
            <a:r>
              <a:rPr lang="fr-FR" noProof="0" dirty="0" smtClean="0"/>
              <a:t>épouse une lingère</a:t>
            </a:r>
          </a:p>
          <a:p>
            <a:r>
              <a:rPr lang="fr-FR" i="1" noProof="0" dirty="0" smtClean="0"/>
              <a:t>Pensées philosophiques</a:t>
            </a:r>
            <a:r>
              <a:rPr lang="fr-FR" noProof="0" dirty="0" smtClean="0"/>
              <a:t> (1746)</a:t>
            </a:r>
          </a:p>
          <a:p>
            <a:r>
              <a:rPr lang="fr-FR" i="1" noProof="0" dirty="0" smtClean="0"/>
              <a:t>Les Bijoux indiscrets</a:t>
            </a:r>
            <a:r>
              <a:rPr lang="fr-FR" noProof="0" dirty="0" smtClean="0"/>
              <a:t> (1747)</a:t>
            </a:r>
          </a:p>
          <a:p>
            <a:r>
              <a:rPr lang="fr-FR" i="1" noProof="0" dirty="0" smtClean="0"/>
              <a:t>Lettre sur les aveugles à l’usage de ceux qui voient</a:t>
            </a:r>
            <a:r>
              <a:rPr lang="fr-FR" noProof="0" dirty="0" smtClean="0"/>
              <a:t> (1749)</a:t>
            </a:r>
          </a:p>
          <a:p>
            <a:pPr lvl="1"/>
            <a:r>
              <a:rPr lang="fr-FR" noProof="0" dirty="0" smtClean="0"/>
              <a:t>le scepticisme religieux</a:t>
            </a:r>
          </a:p>
          <a:p>
            <a:pPr lvl="1"/>
            <a:r>
              <a:rPr lang="fr-FR" noProof="0" dirty="0" smtClean="0"/>
              <a:t>le matérialisme</a:t>
            </a:r>
          </a:p>
          <a:p>
            <a:pPr lvl="1">
              <a:buNone/>
            </a:pPr>
            <a:r>
              <a:rPr lang="fr-FR" noProof="0" dirty="0" smtClean="0"/>
              <a:t>→ en prison</a:t>
            </a:r>
            <a:endParaRPr lang="fr-FR" noProof="0" dirty="0"/>
          </a:p>
        </p:txBody>
      </p:sp>
      <p:pic>
        <p:nvPicPr>
          <p:cNvPr id="26626" name="Picture 2" descr="https://upload.wikimedia.org/wikipedia/commons/6/63/Denis_Diderot_111.PNG"/>
          <p:cNvPicPr>
            <a:picLocks noChangeAspect="1" noChangeArrowheads="1"/>
          </p:cNvPicPr>
          <p:nvPr/>
        </p:nvPicPr>
        <p:blipFill>
          <a:blip r:embed="rId3" cstate="print"/>
          <a:srcRect/>
          <a:stretch>
            <a:fillRect/>
          </a:stretch>
        </p:blipFill>
        <p:spPr bwMode="auto">
          <a:xfrm>
            <a:off x="6145789" y="1268760"/>
            <a:ext cx="2724654" cy="33843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p:txBody>
          <a:bodyPr/>
          <a:lstStyle/>
          <a:p>
            <a:r>
              <a:rPr lang="fr-FR" i="1" noProof="0" dirty="0" smtClean="0"/>
              <a:t>L’Encyclopédie </a:t>
            </a:r>
            <a:r>
              <a:rPr lang="fr-FR" noProof="0" dirty="0" smtClean="0"/>
              <a:t>(1751-1772)</a:t>
            </a:r>
            <a:endParaRPr lang="fr-FR" i="1" noProof="0" dirty="0" smtClean="0"/>
          </a:p>
          <a:p>
            <a:pPr lvl="1"/>
            <a:r>
              <a:rPr lang="fr-FR" noProof="0" dirty="0" smtClean="0"/>
              <a:t>un millier d’articles</a:t>
            </a:r>
          </a:p>
          <a:p>
            <a:pPr lvl="1"/>
            <a:endParaRPr lang="fr-FR" noProof="0" dirty="0" smtClean="0"/>
          </a:p>
          <a:p>
            <a:r>
              <a:rPr lang="fr-FR" noProof="0" dirty="0" smtClean="0"/>
              <a:t>Catherine II de Russie</a:t>
            </a:r>
          </a:p>
          <a:p>
            <a:pPr lvl="1"/>
            <a:r>
              <a:rPr lang="fr-FR" noProof="0" dirty="0" smtClean="0"/>
              <a:t>lui vend sa bibliothèque</a:t>
            </a:r>
          </a:p>
          <a:p>
            <a:pPr lvl="1"/>
            <a:r>
              <a:rPr lang="fr-FR" noProof="0" dirty="0" smtClean="0"/>
              <a:t>son conseiller</a:t>
            </a:r>
          </a:p>
          <a:p>
            <a:pPr lvl="1"/>
            <a:r>
              <a:rPr lang="fr-FR" noProof="0" dirty="0" smtClean="0"/>
              <a:t>des entretiens philosophiques</a:t>
            </a:r>
          </a:p>
          <a:p>
            <a:pPr lvl="1"/>
            <a:endParaRPr lang="fr-FR" noProof="0" dirty="0" smtClean="0"/>
          </a:p>
          <a:p>
            <a:pPr lvl="1"/>
            <a:endParaRPr lang="fr-FR" noProof="0" dirty="0"/>
          </a:p>
        </p:txBody>
      </p:sp>
      <p:pic>
        <p:nvPicPr>
          <p:cNvPr id="28674" name="Picture 2" descr="Diderot et Catherine II"/>
          <p:cNvPicPr>
            <a:picLocks noChangeAspect="1" noChangeArrowheads="1"/>
          </p:cNvPicPr>
          <p:nvPr/>
        </p:nvPicPr>
        <p:blipFill>
          <a:blip r:embed="rId3" cstate="print"/>
          <a:srcRect/>
          <a:stretch>
            <a:fillRect/>
          </a:stretch>
        </p:blipFill>
        <p:spPr bwMode="auto">
          <a:xfrm>
            <a:off x="5652120" y="2060848"/>
            <a:ext cx="3209925" cy="42862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noProof="0" dirty="0" smtClean="0"/>
              <a:t>Denis Diderot (1713-1784)</a:t>
            </a:r>
            <a:endParaRPr lang="fr-FR" noProof="0" dirty="0"/>
          </a:p>
        </p:txBody>
      </p:sp>
      <p:sp>
        <p:nvSpPr>
          <p:cNvPr id="3" name="Zástupný symbol pro obsah 2"/>
          <p:cNvSpPr>
            <a:spLocks noGrp="1"/>
          </p:cNvSpPr>
          <p:nvPr>
            <p:ph idx="1"/>
          </p:nvPr>
        </p:nvSpPr>
        <p:spPr>
          <a:xfrm>
            <a:off x="304800" y="1554164"/>
            <a:ext cx="8686800" cy="4971180"/>
          </a:xfrm>
        </p:spPr>
        <p:txBody>
          <a:bodyPr>
            <a:normAutofit/>
          </a:bodyPr>
          <a:lstStyle/>
          <a:p>
            <a:r>
              <a:rPr lang="fr-FR" noProof="0" dirty="0" smtClean="0"/>
              <a:t>le théoricien du théâtre</a:t>
            </a:r>
          </a:p>
          <a:p>
            <a:pPr lvl="1"/>
            <a:r>
              <a:rPr lang="fr-FR" noProof="0" dirty="0" smtClean="0"/>
              <a:t>la comédie sérieuse</a:t>
            </a:r>
          </a:p>
          <a:p>
            <a:pPr lvl="1"/>
            <a:r>
              <a:rPr lang="fr-FR" noProof="0" dirty="0" smtClean="0"/>
              <a:t>le drame</a:t>
            </a:r>
          </a:p>
          <a:p>
            <a:pPr lvl="2"/>
            <a:r>
              <a:rPr lang="fr-FR" noProof="0" dirty="0" smtClean="0"/>
              <a:t>une tragédie domestique et bourgeoise</a:t>
            </a:r>
          </a:p>
          <a:p>
            <a:pPr lvl="1"/>
            <a:r>
              <a:rPr lang="fr-FR" noProof="0" dirty="0" smtClean="0"/>
              <a:t>une nouvelle thématique</a:t>
            </a:r>
          </a:p>
          <a:p>
            <a:pPr lvl="2"/>
            <a:r>
              <a:rPr lang="fr-FR" noProof="0" dirty="0" smtClean="0"/>
              <a:t>la vie quotidienne</a:t>
            </a:r>
          </a:p>
          <a:p>
            <a:pPr lvl="2"/>
            <a:r>
              <a:rPr lang="fr-FR" noProof="0" dirty="0" smtClean="0"/>
              <a:t>les professions</a:t>
            </a:r>
          </a:p>
          <a:p>
            <a:pPr lvl="2"/>
            <a:r>
              <a:rPr lang="fr-FR" noProof="0" dirty="0" smtClean="0"/>
              <a:t>les relations</a:t>
            </a:r>
          </a:p>
          <a:p>
            <a:pPr lvl="1"/>
            <a:r>
              <a:rPr lang="fr-FR" noProof="0" dirty="0" smtClean="0"/>
              <a:t>un but moral</a:t>
            </a:r>
          </a:p>
          <a:p>
            <a:pPr lvl="1"/>
            <a:r>
              <a:rPr lang="fr-FR" noProof="0" dirty="0" smtClean="0"/>
              <a:t>le décor réaliste</a:t>
            </a:r>
          </a:p>
          <a:p>
            <a:pPr lvl="1"/>
            <a:r>
              <a:rPr lang="fr-FR" noProof="0" dirty="0" smtClean="0"/>
              <a:t>l’improvisation</a:t>
            </a:r>
          </a:p>
          <a:p>
            <a:pPr lvl="1"/>
            <a:r>
              <a:rPr lang="fr-FR" sz="2400" i="1" noProof="0" dirty="0" smtClean="0">
                <a:solidFill>
                  <a:schemeClr val="tx1"/>
                </a:solidFill>
              </a:rPr>
              <a:t>Entretiens sur le Fils naturel</a:t>
            </a:r>
            <a:r>
              <a:rPr lang="fr-FR" sz="2400" noProof="0" dirty="0" smtClean="0">
                <a:solidFill>
                  <a:schemeClr val="tx1"/>
                </a:solidFill>
              </a:rPr>
              <a:t> (1771)</a:t>
            </a:r>
          </a:p>
          <a:p>
            <a:pPr lvl="1"/>
            <a:r>
              <a:rPr lang="fr-FR" sz="2400" i="1" noProof="0" dirty="0" smtClean="0">
                <a:solidFill>
                  <a:schemeClr val="tx1"/>
                </a:solidFill>
              </a:rPr>
              <a:t>Le Paradoxe sur le comédien</a:t>
            </a:r>
            <a:r>
              <a:rPr lang="fr-FR" sz="2400" noProof="0" dirty="0" smtClean="0">
                <a:solidFill>
                  <a:schemeClr val="tx1"/>
                </a:solidFill>
              </a:rPr>
              <a:t> (1778)</a:t>
            </a:r>
            <a:endParaRPr lang="fr-FR" noProof="0" dirty="0"/>
          </a:p>
        </p:txBody>
      </p:sp>
      <p:pic>
        <p:nvPicPr>
          <p:cNvPr id="33794" name="Picture 2" descr="http://media.gettyimages.com/photos/diderot-denis-0510171331071784schriftsteller-philosoph-frankreich-picture-id541088975"/>
          <p:cNvPicPr>
            <a:picLocks noChangeAspect="1" noChangeArrowheads="1"/>
          </p:cNvPicPr>
          <p:nvPr/>
        </p:nvPicPr>
        <p:blipFill>
          <a:blip r:embed="rId3" cstate="print"/>
          <a:srcRect/>
          <a:stretch>
            <a:fillRect/>
          </a:stretch>
        </p:blipFill>
        <p:spPr bwMode="auto">
          <a:xfrm>
            <a:off x="6084168" y="1340768"/>
            <a:ext cx="2697487" cy="40324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661</Words>
  <Application>Microsoft Office PowerPoint</Application>
  <PresentationFormat>Předvádění na obrazovce (4:3)</PresentationFormat>
  <Paragraphs>233</Paragraphs>
  <Slides>13</Slides>
  <Notes>13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Calibri</vt:lpstr>
      <vt:lpstr>Franklin Gothic Book</vt:lpstr>
      <vt:lpstr>Franklin Gothic Medium</vt:lpstr>
      <vt:lpstr>Wingdings 2</vt:lpstr>
      <vt:lpstr>Trek</vt:lpstr>
      <vt:lpstr>L‘age des lumieres</vt:lpstr>
      <vt:lpstr>Jean-Jacques Rousseau (1712-1778)</vt:lpstr>
      <vt:lpstr>Jean-Jacques Rousseau (1712-1778)</vt:lpstr>
      <vt:lpstr>Jean-Jacques Rousseau (1712-1778)</vt:lpstr>
      <vt:lpstr>Jean-Jacques Rousseau (1712-1778)</vt:lpstr>
      <vt:lpstr>Jean-Jacques Rousseau (1712-1778)</vt:lpstr>
      <vt:lpstr>Denis Diderot (1713-1784)</vt:lpstr>
      <vt:lpstr>Denis Diderot (1713-1784)</vt:lpstr>
      <vt:lpstr>Denis Diderot (1713-1784)</vt:lpstr>
      <vt:lpstr>Denis Diderot (1713-1784)</vt:lpstr>
      <vt:lpstr>Denis Diderot (1713-1784)</vt:lpstr>
      <vt:lpstr>Denis Diderot (1713-1784)</vt:lpstr>
      <vt:lpstr>Denis Diderot (1713-1784)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L‘age des lumieres</dc:title>
  <dc:creator>Cernikovi</dc:creator>
  <cp:lastModifiedBy>Radimská Jitka prof. PhDr. Dr.</cp:lastModifiedBy>
  <cp:revision>27</cp:revision>
  <dcterms:created xsi:type="dcterms:W3CDTF">2016-05-03T07:24:57Z</dcterms:created>
  <dcterms:modified xsi:type="dcterms:W3CDTF">2021-11-23T13:08:46Z</dcterms:modified>
</cp:coreProperties>
</file>