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341" r:id="rId4"/>
    <p:sldId id="312" r:id="rId5"/>
    <p:sldId id="342" r:id="rId6"/>
    <p:sldId id="343" r:id="rId7"/>
    <p:sldId id="344" r:id="rId8"/>
    <p:sldId id="306" r:id="rId9"/>
    <p:sldId id="345" r:id="rId10"/>
    <p:sldId id="346" r:id="rId11"/>
    <p:sldId id="308" r:id="rId12"/>
    <p:sldId id="309" r:id="rId13"/>
    <p:sldId id="347" r:id="rId14"/>
    <p:sldId id="348" r:id="rId15"/>
    <p:sldId id="310" r:id="rId16"/>
    <p:sldId id="311" r:id="rId17"/>
    <p:sldId id="313" r:id="rId18"/>
    <p:sldId id="314" r:id="rId19"/>
    <p:sldId id="340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8F3"/>
    <a:srgbClr val="9900CC"/>
    <a:srgbClr val="CC0099"/>
    <a:srgbClr val="FF0000"/>
    <a:srgbClr val="080912"/>
    <a:srgbClr val="BA22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83" autoAdjust="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147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 typeface="Wingdings" panose="05000000000000000000" pitchFamily="2" charset="2"/>
              <a:buBlip>
                <a:blip r:embed="rId2"/>
              </a:buBlip>
              <a:defRPr sz="1200"/>
            </a:lvl1pPr>
          </a:lstStyle>
          <a:p>
            <a:endParaRPr lang="en-US" altLang="en-U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Wingdings" panose="05000000000000000000" pitchFamily="2" charset="2"/>
              <a:buBlip>
                <a:blip r:embed="rId2"/>
              </a:buBlip>
              <a:defRPr sz="1200"/>
            </a:lvl1pPr>
          </a:lstStyle>
          <a:p>
            <a:endParaRPr lang="cs-CZ" altLang="en-US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buFont typeface="Wingdings" panose="05000000000000000000" pitchFamily="2" charset="2"/>
              <a:buBlip>
                <a:blip r:embed="rId2"/>
              </a:buBlip>
              <a:defRPr sz="1200"/>
            </a:lvl1pPr>
          </a:lstStyle>
          <a:p>
            <a:endParaRPr lang="en-US" altLang="en-US"/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Font typeface="Wingdings" panose="05000000000000000000" pitchFamily="2" charset="2"/>
              <a:buBlip>
                <a:blip r:embed="rId2"/>
              </a:buBlip>
              <a:defRPr sz="1200"/>
            </a:lvl1pPr>
          </a:lstStyle>
          <a:p>
            <a:fld id="{14316E4E-3107-4D33-9E49-A4BF8E504E46}" type="slidenum">
              <a:rPr lang="ar-SA" altLang="en-US"/>
              <a:pPr/>
              <a:t>‹#›</a:t>
            </a:fld>
            <a:endParaRPr lang="cs-CZ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Tahoma" panose="020B060403050404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48131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Tahoma" panose="020B060403050404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48132" name="Rectangle 1028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8133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text styles</a:t>
            </a:r>
          </a:p>
          <a:p>
            <a:pPr lvl="1"/>
            <a:r>
              <a:rPr lang="en-US" altLang="ar-SA" smtClean="0"/>
              <a:t>Second level</a:t>
            </a:r>
          </a:p>
          <a:p>
            <a:pPr lvl="2"/>
            <a:r>
              <a:rPr lang="en-US" altLang="ar-SA" smtClean="0"/>
              <a:t>Third level</a:t>
            </a:r>
          </a:p>
          <a:p>
            <a:pPr lvl="3"/>
            <a:r>
              <a:rPr lang="en-US" altLang="ar-SA" smtClean="0"/>
              <a:t>Fourth level</a:t>
            </a:r>
          </a:p>
          <a:p>
            <a:pPr lvl="4"/>
            <a:r>
              <a:rPr lang="en-US" altLang="ar-SA" smtClean="0"/>
              <a:t>Fifth level</a:t>
            </a:r>
          </a:p>
        </p:txBody>
      </p:sp>
      <p:sp>
        <p:nvSpPr>
          <p:cNvPr id="48134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Tahoma" panose="020B060403050404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48135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A3976003-2B7E-44E6-AB02-85B3C5003252}" type="slidenum">
              <a:rPr lang="ar-SA" altLang="en-US"/>
              <a:pPr/>
              <a:t>‹#›</a:t>
            </a:fld>
            <a:endParaRPr lang="en-US" altLang="en-US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C246D5-1BA6-4FA1-8FC5-63E135692A67}" type="slidenum">
              <a:rPr lang="ar-SA" altLang="en-US"/>
              <a:pPr/>
              <a:t>1</a:t>
            </a:fld>
            <a:endParaRPr lang="en-US" altLang="en-US"/>
          </a:p>
        </p:txBody>
      </p:sp>
      <p:sp>
        <p:nvSpPr>
          <p:cNvPr id="9625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5F2132-BB0D-42ED-9B98-692A0560E152}" type="slidenum">
              <a:rPr lang="ar-SA" altLang="en-US"/>
              <a:pPr/>
              <a:t>18</a:t>
            </a:fld>
            <a:endParaRPr lang="en-US" altLang="en-US"/>
          </a:p>
        </p:txBody>
      </p:sp>
      <p:sp>
        <p:nvSpPr>
          <p:cNvPr id="1976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E67A01-15E4-4D8B-B8BD-6F0E9A050B47}" type="slidenum">
              <a:rPr lang="ar-SA" altLang="en-US"/>
              <a:pPr/>
              <a:t>19</a:t>
            </a:fld>
            <a:endParaRPr lang="en-US" altLang="en-US"/>
          </a:p>
        </p:txBody>
      </p:sp>
      <p:sp>
        <p:nvSpPr>
          <p:cNvPr id="22425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F8FF57-A80C-455B-8EB4-AE6197FE3076}" type="slidenum">
              <a:rPr lang="ar-SA" altLang="en-US"/>
              <a:pPr/>
              <a:t>2</a:t>
            </a:fld>
            <a:endParaRPr lang="en-US" altLang="en-US"/>
          </a:p>
        </p:txBody>
      </p:sp>
      <p:sp>
        <p:nvSpPr>
          <p:cNvPr id="1054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EF744D-A029-4DB8-A0F5-2FDF42D833E0}" type="slidenum">
              <a:rPr lang="ar-SA" altLang="en-US"/>
              <a:pPr/>
              <a:t>4</a:t>
            </a:fld>
            <a:endParaRPr lang="en-US" altLang="en-US"/>
          </a:p>
        </p:txBody>
      </p:sp>
      <p:sp>
        <p:nvSpPr>
          <p:cNvPr id="1904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091007-A55A-4E4B-B8DC-FA8BE4BA907D}" type="slidenum">
              <a:rPr lang="ar-SA" altLang="en-US"/>
              <a:pPr/>
              <a:t>8</a:t>
            </a:fld>
            <a:endParaRPr lang="en-US" altLang="en-US"/>
          </a:p>
        </p:txBody>
      </p:sp>
      <p:sp>
        <p:nvSpPr>
          <p:cNvPr id="1914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FE1A04-0AAF-412F-9B6C-0F0A08DC4FE0}" type="slidenum">
              <a:rPr lang="ar-SA" altLang="en-US"/>
              <a:pPr/>
              <a:t>11</a:t>
            </a:fld>
            <a:endParaRPr lang="en-US" altLang="en-US"/>
          </a:p>
        </p:txBody>
      </p:sp>
      <p:sp>
        <p:nvSpPr>
          <p:cNvPr id="19251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27E062-4C54-4320-9AA2-3FED513811A7}" type="slidenum">
              <a:rPr lang="ar-SA" altLang="en-US"/>
              <a:pPr/>
              <a:t>12</a:t>
            </a:fld>
            <a:endParaRPr lang="en-US" altLang="en-US"/>
          </a:p>
        </p:txBody>
      </p:sp>
      <p:sp>
        <p:nvSpPr>
          <p:cNvPr id="19353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214A49-350B-4567-AC34-6173EFA1F5A2}" type="slidenum">
              <a:rPr lang="ar-SA" altLang="en-US"/>
              <a:pPr/>
              <a:t>15</a:t>
            </a:fld>
            <a:endParaRPr lang="en-US" altLang="en-US"/>
          </a:p>
        </p:txBody>
      </p:sp>
      <p:sp>
        <p:nvSpPr>
          <p:cNvPr id="1945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DD6489-F30D-430B-A5CA-FFBBD57AEF79}" type="slidenum">
              <a:rPr lang="ar-SA" altLang="en-US"/>
              <a:pPr/>
              <a:t>16</a:t>
            </a:fld>
            <a:endParaRPr lang="en-US" altLang="en-US"/>
          </a:p>
        </p:txBody>
      </p:sp>
      <p:sp>
        <p:nvSpPr>
          <p:cNvPr id="1955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C3B828-7815-46AA-AB5A-6A4935A87CCC}" type="slidenum">
              <a:rPr lang="ar-SA" altLang="en-US"/>
              <a:pPr/>
              <a:t>17</a:t>
            </a:fld>
            <a:endParaRPr lang="en-US" altLang="en-US"/>
          </a:p>
        </p:txBody>
      </p:sp>
      <p:sp>
        <p:nvSpPr>
          <p:cNvPr id="1966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963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964DA8F0-FB34-45C7-8547-66E88A0E7B6B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8498596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964DA8F0-FB34-45C7-8547-66E88A0E7B6B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4548043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64DA8F0-FB34-45C7-8547-66E88A0E7B6B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7910638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64DA8F0-FB34-45C7-8547-66E88A0E7B6B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13572983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64DA8F0-FB34-45C7-8547-66E88A0E7B6B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6000728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571B-01E2-448D-9B3E-34C30AF9F2BC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67523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52C6-C41D-49ED-8143-D64A28F43FF0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8707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DA8F0-FB34-45C7-8547-66E88A0E7B6B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5224484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A3DE99-387D-4844-BC90-159F9D869882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7917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146D9AC-D80F-453D-99A5-D4806E2CD32D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8831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938B977-B29D-412D-9032-B2F145AC2E5F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709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515D9-C385-49F8-AF7A-06421D4CE44C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9734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83316-FF80-468B-9126-5895295B21BE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0471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8504-8A8F-4C40-9056-39E1930A6198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237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B8024BF-FAE2-4CBE-BAB2-E6727FEFE7FE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462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64DA8F0-FB34-45C7-8547-66E88A0E7B6B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8338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1" name="Rectangle 7"/>
          <p:cNvSpPr>
            <a:spLocks noGrp="1" noChangeArrowheads="1"/>
          </p:cNvSpPr>
          <p:nvPr>
            <p:ph type="ctrTitle"/>
          </p:nvPr>
        </p:nvSpPr>
        <p:spPr>
          <a:xfrm>
            <a:off x="914400" y="0"/>
            <a:ext cx="7467600" cy="2971800"/>
          </a:xfrm>
          <a:noFill/>
          <a:ln/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ar-SA" sz="4000" b="1" dirty="0" smtClean="0"/>
              <a:t>Systems </a:t>
            </a:r>
            <a:r>
              <a:rPr lang="en-US" altLang="ar-SA" sz="4000" b="1" dirty="0"/>
              <a:t>Analysis</a:t>
            </a:r>
            <a:br>
              <a:rPr lang="en-US" altLang="ar-SA" sz="4000" b="1" dirty="0"/>
            </a:br>
            <a:r>
              <a:rPr lang="en-US" altLang="ar-SA" sz="4000" b="1" dirty="0"/>
              <a:t>and </a:t>
            </a:r>
            <a:r>
              <a:rPr lang="en-US" altLang="ar-SA" sz="4000" b="1" dirty="0" smtClean="0"/>
              <a:t>Design</a:t>
            </a:r>
            <a:r>
              <a:rPr lang="en-US" altLang="ar-SA" sz="4000" b="1" dirty="0"/>
              <a:t/>
            </a:r>
            <a:br>
              <a:rPr lang="en-US" altLang="ar-SA" sz="4000" b="1" dirty="0"/>
            </a:br>
            <a:r>
              <a:rPr lang="en-US" altLang="ar-SA" sz="4000" b="1" dirty="0"/>
              <a:t/>
            </a:r>
            <a:br>
              <a:rPr lang="en-US" altLang="ar-SA" sz="4000" b="1" dirty="0"/>
            </a:br>
            <a:r>
              <a:rPr lang="en-US" altLang="ar-SA" sz="4000" b="1" dirty="0"/>
              <a:t> </a:t>
            </a:r>
            <a:r>
              <a:rPr lang="en-US" altLang="ar-SA" sz="2800" b="1" dirty="0"/>
              <a:t> </a:t>
            </a:r>
          </a:p>
        </p:txBody>
      </p:sp>
      <p:sp>
        <p:nvSpPr>
          <p:cNvPr id="419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276600"/>
            <a:ext cx="7086600" cy="1752600"/>
          </a:xfrm>
        </p:spPr>
        <p:txBody>
          <a:bodyPr/>
          <a:lstStyle/>
          <a:p>
            <a:pPr algn="ctr"/>
            <a:endParaRPr lang="en-US" altLang="ar-SA" sz="36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/>
              <a:t>Packaged Software Producers</a:t>
            </a:r>
          </a:p>
        </p:txBody>
      </p:sp>
      <p:pic>
        <p:nvPicPr>
          <p:cNvPr id="23245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2735" y="2133600"/>
            <a:ext cx="5872030" cy="3778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Systems Acquisition</a:t>
            </a:r>
          </a:p>
        </p:txBody>
      </p:sp>
      <p:sp>
        <p:nvSpPr>
          <p:cNvPr id="15360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600200"/>
            <a:ext cx="7772400" cy="4419600"/>
          </a:xfrm>
        </p:spPr>
        <p:txBody>
          <a:bodyPr/>
          <a:lstStyle/>
          <a:p>
            <a:r>
              <a:rPr lang="en-US" altLang="ar-SA"/>
              <a:t>Enterprise Solution Software (ERP), is a system that integrates individual traditional business functions into series of modules so that a single transaction occurs seamlessly within a single information system rather than several separate systems.</a:t>
            </a:r>
          </a:p>
          <a:p>
            <a:r>
              <a:rPr lang="en-US" altLang="ar-SA"/>
              <a:t>Examples are SAP, JIT ..etc</a:t>
            </a:r>
            <a:r>
              <a:rPr lang="en-US" altLang="ar-SA" b="1">
                <a:solidFill>
                  <a:srgbClr val="FF0000"/>
                </a:solidFill>
              </a:rPr>
              <a:t> </a:t>
            </a:r>
            <a:endParaRPr lang="en-US" altLang="ar-S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>
                <a:solidFill>
                  <a:srgbClr val="FF0000"/>
                </a:solidFill>
              </a:rPr>
              <a:t>Application Service Providers</a:t>
            </a:r>
          </a:p>
        </p:txBody>
      </p:sp>
      <p:sp>
        <p:nvSpPr>
          <p:cNvPr id="1546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600200"/>
            <a:ext cx="7772400" cy="44196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ar-SA" sz="2400">
                <a:solidFill>
                  <a:srgbClr val="FF0000"/>
                </a:solidFill>
              </a:rPr>
              <a:t>Application Service Providers (ASPs),</a:t>
            </a:r>
            <a:r>
              <a:rPr lang="en-US" altLang="ar-SA" sz="2400"/>
              <a:t> is an organization that hosts and runs computer applications for other companies, typically on per-use or license basis.</a:t>
            </a:r>
          </a:p>
          <a:p>
            <a:pPr lvl="1">
              <a:lnSpc>
                <a:spcPct val="90000"/>
              </a:lnSpc>
            </a:pPr>
            <a:r>
              <a:rPr lang="en-US" altLang="cs-CZ" sz="2400"/>
              <a:t>Application service providers (ASPs) buy, install, maintain, and upgrade the applications.</a:t>
            </a:r>
          </a:p>
          <a:p>
            <a:pPr lvl="1">
              <a:lnSpc>
                <a:spcPct val="90000"/>
              </a:lnSpc>
            </a:pPr>
            <a:r>
              <a:rPr lang="en-US" altLang="cs-CZ" sz="2400"/>
              <a:t>Application service providers (ASPs) purchase or license applications from other software vendors.</a:t>
            </a:r>
            <a:endParaRPr lang="en-US" altLang="ar-SA" sz="2000"/>
          </a:p>
          <a:p>
            <a:pPr>
              <a:lnSpc>
                <a:spcPct val="90000"/>
              </a:lnSpc>
            </a:pPr>
            <a:r>
              <a:rPr lang="en-US" altLang="ar-SA" sz="2400"/>
              <a:t>Examples Oracle ERP, Windows of Microsoft, and EDS.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cs-CZ" sz="4000"/>
              <a:t>Managed Service Provider (MSP)</a:t>
            </a:r>
          </a:p>
        </p:txBody>
      </p:sp>
      <p:sp>
        <p:nvSpPr>
          <p:cNvPr id="2334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cs-CZ"/>
              <a:t>An organization that remotely provides customized computer applications and network-based services for other companies for a monthly or per-use fee.</a:t>
            </a:r>
          </a:p>
          <a:p>
            <a:pPr lvl="1"/>
            <a:r>
              <a:rPr lang="en-US" altLang="cs-CZ"/>
              <a:t>MSPs provide the ability to gain access to large and complex systems without the expense and time-consuming implementation.</a:t>
            </a:r>
          </a:p>
          <a:p>
            <a:endParaRPr lang="en-US" altLang="cs-C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/>
              <a:t>Open Source Software</a:t>
            </a:r>
          </a:p>
        </p:txBody>
      </p:sp>
      <p:sp>
        <p:nvSpPr>
          <p:cNvPr id="2344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cs-CZ"/>
              <a:t>Freely available including source code.</a:t>
            </a:r>
          </a:p>
          <a:p>
            <a:r>
              <a:rPr lang="en-US" altLang="cs-CZ"/>
              <a:t>Developed by a community of interested people.</a:t>
            </a:r>
          </a:p>
          <a:p>
            <a:r>
              <a:rPr lang="en-US" altLang="cs-CZ"/>
              <a:t>Performs the same functions as commercial software.</a:t>
            </a:r>
          </a:p>
          <a:p>
            <a:r>
              <a:rPr lang="en-US" altLang="cs-CZ"/>
              <a:t>Examples: Linux, mySQL, Firefox.</a:t>
            </a:r>
          </a:p>
          <a:p>
            <a:endParaRPr lang="en-US" altLang="cs-C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In House development</a:t>
            </a:r>
          </a:p>
        </p:txBody>
      </p:sp>
      <p:sp>
        <p:nvSpPr>
          <p:cNvPr id="1556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altLang="ar-SA" sz="2400"/>
              <a:t>In-House development, it becoming less an less used by corporation to develop information systems in-House.</a:t>
            </a:r>
          </a:p>
          <a:p>
            <a:pPr>
              <a:lnSpc>
                <a:spcPct val="80000"/>
              </a:lnSpc>
            </a:pPr>
            <a:r>
              <a:rPr lang="en-US" altLang="ar-SA" sz="2400"/>
              <a:t> If you choose to acquire software from outside sources, this choice is made at the end of analysis phase.</a:t>
            </a:r>
          </a:p>
          <a:p>
            <a:pPr>
              <a:lnSpc>
                <a:spcPct val="80000"/>
              </a:lnSpc>
            </a:pPr>
            <a:r>
              <a:rPr lang="en-US" altLang="cs-CZ" sz="2400"/>
              <a:t>If sufficient system development expertise with the chosen platform exists in-house, then some or all of the system can be developed by the organization’s own staff.</a:t>
            </a:r>
          </a:p>
          <a:p>
            <a:pPr>
              <a:lnSpc>
                <a:spcPct val="80000"/>
              </a:lnSpc>
            </a:pPr>
            <a:r>
              <a:rPr lang="en-US" altLang="cs-CZ" sz="2400"/>
              <a:t>Hybrid solutions involving some purchased and some in-house components are common.</a:t>
            </a:r>
            <a:endParaRPr lang="en-US" altLang="ar-SA" sz="2400"/>
          </a:p>
          <a:p>
            <a:pPr>
              <a:lnSpc>
                <a:spcPct val="80000"/>
              </a:lnSpc>
            </a:pPr>
            <a:endParaRPr lang="en-US" altLang="ar-SA" sz="2400"/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ar-SA" sz="2000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ar-SA" sz="4000"/>
              <a:t>Choosing OFF-The-Shelf Software (COTS)</a:t>
            </a:r>
          </a:p>
        </p:txBody>
      </p:sp>
      <p:sp>
        <p:nvSpPr>
          <p:cNvPr id="1566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altLang="cs-CZ"/>
              <a:t>Most common </a:t>
            </a:r>
            <a:r>
              <a:rPr lang="en-US" altLang="ar-SA" sz="2800" b="1"/>
              <a:t>Criteria used to choose COTS:</a:t>
            </a:r>
          </a:p>
          <a:p>
            <a:pPr lvl="1">
              <a:lnSpc>
                <a:spcPct val="80000"/>
              </a:lnSpc>
            </a:pPr>
            <a:r>
              <a:rPr lang="en-US" altLang="ar-SA" sz="2400" b="1"/>
              <a:t>Cost</a:t>
            </a:r>
          </a:p>
          <a:p>
            <a:pPr lvl="1">
              <a:lnSpc>
                <a:spcPct val="80000"/>
              </a:lnSpc>
            </a:pPr>
            <a:r>
              <a:rPr lang="en-US" altLang="ar-SA" sz="2400" b="1"/>
              <a:t>Functionality</a:t>
            </a:r>
          </a:p>
          <a:p>
            <a:pPr lvl="1">
              <a:lnSpc>
                <a:spcPct val="80000"/>
              </a:lnSpc>
            </a:pPr>
            <a:r>
              <a:rPr lang="en-US" altLang="ar-SA" sz="2400" b="1"/>
              <a:t>Vendor support</a:t>
            </a:r>
          </a:p>
          <a:p>
            <a:pPr lvl="1">
              <a:lnSpc>
                <a:spcPct val="80000"/>
              </a:lnSpc>
            </a:pPr>
            <a:r>
              <a:rPr lang="en-US" altLang="ar-SA" sz="2400" b="1"/>
              <a:t>Viability of vendor</a:t>
            </a:r>
          </a:p>
          <a:p>
            <a:pPr lvl="1">
              <a:lnSpc>
                <a:spcPct val="80000"/>
              </a:lnSpc>
            </a:pPr>
            <a:r>
              <a:rPr lang="en-US" altLang="ar-SA" sz="2400" b="1"/>
              <a:t>Flexibility</a:t>
            </a:r>
          </a:p>
          <a:p>
            <a:pPr lvl="1">
              <a:lnSpc>
                <a:spcPct val="80000"/>
              </a:lnSpc>
            </a:pPr>
            <a:r>
              <a:rPr lang="en-US" altLang="ar-SA" sz="2400" b="1"/>
              <a:t>Documentation</a:t>
            </a:r>
          </a:p>
          <a:p>
            <a:pPr lvl="1">
              <a:lnSpc>
                <a:spcPct val="80000"/>
              </a:lnSpc>
            </a:pPr>
            <a:r>
              <a:rPr lang="en-US" altLang="ar-SA" sz="2400" b="1"/>
              <a:t>Response time</a:t>
            </a:r>
          </a:p>
          <a:p>
            <a:pPr lvl="1">
              <a:lnSpc>
                <a:spcPct val="80000"/>
              </a:lnSpc>
            </a:pPr>
            <a:r>
              <a:rPr lang="en-US" altLang="ar-SA" sz="2400" b="1"/>
              <a:t>Ease of installation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ar-SA" sz="2800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ar-SA" sz="4000"/>
              <a:t>Choosing OFF-The-Shelf Software (COTS)  </a:t>
            </a:r>
          </a:p>
        </p:txBody>
      </p:sp>
      <p:sp>
        <p:nvSpPr>
          <p:cNvPr id="15974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ar-SA" sz="1600"/>
          </a:p>
          <a:p>
            <a:pPr>
              <a:lnSpc>
                <a:spcPct val="80000"/>
              </a:lnSpc>
            </a:pPr>
            <a:r>
              <a:rPr lang="en-US" altLang="ar-SA" sz="2000"/>
              <a:t>Validating Purchased Software Information:</a:t>
            </a:r>
          </a:p>
          <a:p>
            <a:pPr lvl="1">
              <a:lnSpc>
                <a:spcPct val="80000"/>
              </a:lnSpc>
            </a:pPr>
            <a:r>
              <a:rPr lang="en-US" altLang="cs-CZ" sz="2000"/>
              <a:t>Use a variety of information sources:</a:t>
            </a:r>
          </a:p>
          <a:p>
            <a:pPr lvl="1">
              <a:lnSpc>
                <a:spcPct val="80000"/>
              </a:lnSpc>
            </a:pPr>
            <a:r>
              <a:rPr lang="en-US" altLang="cs-CZ" sz="2000"/>
              <a:t>Collect information from vendor.</a:t>
            </a:r>
          </a:p>
          <a:p>
            <a:pPr lvl="1">
              <a:lnSpc>
                <a:spcPct val="80000"/>
              </a:lnSpc>
            </a:pPr>
            <a:r>
              <a:rPr lang="en-US" altLang="cs-CZ" sz="2000"/>
              <a:t>Software documentation.</a:t>
            </a:r>
          </a:p>
          <a:p>
            <a:pPr lvl="1">
              <a:lnSpc>
                <a:spcPct val="80000"/>
              </a:lnSpc>
            </a:pPr>
            <a:r>
              <a:rPr lang="en-US" altLang="cs-CZ" sz="2000"/>
              <a:t>Technical marketing literature.</a:t>
            </a:r>
          </a:p>
          <a:p>
            <a:pPr lvl="1">
              <a:lnSpc>
                <a:spcPct val="80000"/>
              </a:lnSpc>
            </a:pPr>
            <a:endParaRPr lang="en-US" altLang="ar-SA" sz="1400">
              <a:solidFill>
                <a:srgbClr val="FF0000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altLang="ar-SA" sz="2400">
                <a:solidFill>
                  <a:srgbClr val="FF0000"/>
                </a:solidFill>
              </a:rPr>
              <a:t>Request for proposal (RFP)</a:t>
            </a:r>
            <a:r>
              <a:rPr lang="en-US" altLang="ar-SA" sz="2400"/>
              <a:t> is a document provided to vendors that asks them to propose hardware and system software that will meet the requirements of a new system.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ar-SA"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REUSE</a:t>
            </a:r>
          </a:p>
        </p:txBody>
      </p:sp>
      <p:sp>
        <p:nvSpPr>
          <p:cNvPr id="1607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en-US" altLang="ar-SA" sz="2000">
                <a:solidFill>
                  <a:schemeClr val="hlink"/>
                </a:solidFill>
              </a:rPr>
              <a:t>REUSE,</a:t>
            </a:r>
            <a:r>
              <a:rPr lang="en-US" altLang="ar-SA" sz="2000"/>
              <a:t> </a:t>
            </a:r>
          </a:p>
          <a:p>
            <a:pPr lvl="1">
              <a:lnSpc>
                <a:spcPct val="80000"/>
              </a:lnSpc>
            </a:pPr>
            <a:r>
              <a:rPr lang="en-US" altLang="ar-SA" sz="2000">
                <a:solidFill>
                  <a:srgbClr val="9900CC"/>
                </a:solidFill>
              </a:rPr>
              <a:t>Is the use of previously written software resources, especially objects and components, in new application</a:t>
            </a:r>
            <a:r>
              <a:rPr lang="en-US" altLang="ar-SA" sz="2000">
                <a:solidFill>
                  <a:srgbClr val="FF0000"/>
                </a:solidFill>
              </a:rPr>
              <a:t>.</a:t>
            </a:r>
          </a:p>
          <a:p>
            <a:pPr lvl="1">
              <a:lnSpc>
                <a:spcPct val="80000"/>
              </a:lnSpc>
            </a:pPr>
            <a:r>
              <a:rPr lang="en-US" altLang="ar-SA" sz="2000"/>
              <a:t>Many vendors are working on developing libraries of components that can be retrieved and assembled as needed into desired application.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ar-SA" sz="1600"/>
          </a:p>
          <a:p>
            <a:pPr>
              <a:lnSpc>
                <a:spcPct val="80000"/>
              </a:lnSpc>
            </a:pPr>
            <a:r>
              <a:rPr lang="en-US" altLang="ar-SA" sz="1600"/>
              <a:t>It can effective especially for object classes, which increase productivity, reduce defects, and reduce rework. For example for HP, a reuse programs result in cutting time over 70% from 18 months to 5 months.</a:t>
            </a:r>
          </a:p>
          <a:p>
            <a:pPr>
              <a:lnSpc>
                <a:spcPct val="80000"/>
              </a:lnSpc>
            </a:pPr>
            <a:r>
              <a:rPr lang="en-US" altLang="ar-SA" sz="1600"/>
              <a:t>However for reuse to work, the following issues should be addressed: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ar-SA" sz="1600"/>
              <a:t>  	 - lack of methodology for creating, defining, and labeling reusable components.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ar-SA" sz="1600"/>
              <a:t>   	 - lack of commitment to reuse.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ar-SA" sz="1600"/>
              <a:t>   	 - lack of proper training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ar-SA" sz="1600"/>
              <a:t>   	 - difficulty in measuring the economic gains from reuse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ar-SA" sz="1600"/>
          </a:p>
          <a:p>
            <a:pPr>
              <a:lnSpc>
                <a:spcPct val="80000"/>
              </a:lnSpc>
            </a:pPr>
            <a:endParaRPr lang="en-US" altLang="en-US" sz="16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Summary</a:t>
            </a:r>
          </a:p>
        </p:txBody>
      </p:sp>
      <p:sp>
        <p:nvSpPr>
          <p:cNvPr id="1873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altLang="ar-SA" sz="2400" b="1"/>
              <a:t>As a system analyst, you must be aware of where you can be obtain software that meets some or all of an organization’s needs.</a:t>
            </a:r>
          </a:p>
          <a:p>
            <a:pPr>
              <a:lnSpc>
                <a:spcPct val="80000"/>
              </a:lnSpc>
            </a:pPr>
            <a:r>
              <a:rPr lang="en-US" altLang="ar-SA" sz="2400" b="1"/>
              <a:t>You can obtain application from hardware vendors, packaged software vendors, and custom software developers, as well as from internal systems development resources.</a:t>
            </a:r>
          </a:p>
          <a:p>
            <a:pPr>
              <a:lnSpc>
                <a:spcPct val="80000"/>
              </a:lnSpc>
            </a:pPr>
            <a:r>
              <a:rPr lang="en-US" altLang="ar-SA" sz="2400" b="1"/>
              <a:t>You can hire an organization all of your systems development work.</a:t>
            </a:r>
          </a:p>
          <a:p>
            <a:pPr>
              <a:lnSpc>
                <a:spcPct val="80000"/>
              </a:lnSpc>
            </a:pPr>
            <a:r>
              <a:rPr lang="en-US" altLang="ar-SA" sz="2400" b="1"/>
              <a:t>You must know the criteria to use when choosing COTS system.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ar-SA" sz="2400" b="1"/>
              <a:t>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Learning Objectives</a:t>
            </a:r>
          </a:p>
        </p:txBody>
      </p:sp>
      <p:sp>
        <p:nvSpPr>
          <p:cNvPr id="10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676400"/>
            <a:ext cx="7772400" cy="4343400"/>
          </a:xfrm>
        </p:spPr>
        <p:txBody>
          <a:bodyPr/>
          <a:lstStyle/>
          <a:p>
            <a:pPr algn="ctr">
              <a:buClr>
                <a:srgbClr val="BA2212"/>
              </a:buClr>
              <a:buFont typeface="Wingdings" panose="05000000000000000000" pitchFamily="2" charset="2"/>
              <a:buNone/>
            </a:pPr>
            <a:endParaRPr lang="en-US" altLang="ar-SA" sz="2800"/>
          </a:p>
          <a:p>
            <a:pPr algn="ctr">
              <a:buClr>
                <a:srgbClr val="BA2212"/>
              </a:buClr>
              <a:buFont typeface="Wingdings" panose="05000000000000000000" pitchFamily="2" charset="2"/>
              <a:buNone/>
            </a:pPr>
            <a:r>
              <a:rPr lang="en-US" altLang="ar-SA" sz="2800"/>
              <a:t>	</a:t>
            </a:r>
          </a:p>
          <a:p>
            <a:pPr>
              <a:buClr>
                <a:srgbClr val="BA2212"/>
              </a:buClr>
              <a:buFont typeface="Wingdings" panose="05000000000000000000" pitchFamily="2" charset="2"/>
              <a:buChar char="ü"/>
            </a:pPr>
            <a:r>
              <a:rPr lang="en-US" altLang="ar-SA" sz="2800"/>
              <a:t>Explain outsourcing</a:t>
            </a:r>
          </a:p>
          <a:p>
            <a:pPr>
              <a:buClr>
                <a:srgbClr val="BA2212"/>
              </a:buClr>
              <a:buFont typeface="Wingdings" panose="05000000000000000000" pitchFamily="2" charset="2"/>
              <a:buChar char="ü"/>
            </a:pPr>
            <a:r>
              <a:rPr lang="en-US" altLang="ar-SA" sz="2800"/>
              <a:t>Describe six different sources of software</a:t>
            </a:r>
          </a:p>
          <a:p>
            <a:pPr>
              <a:buClr>
                <a:srgbClr val="BA2212"/>
              </a:buClr>
              <a:buFont typeface="Wingdings" panose="05000000000000000000" pitchFamily="2" charset="2"/>
              <a:buChar char="ü"/>
            </a:pPr>
            <a:r>
              <a:rPr lang="en-US" altLang="ar-SA" sz="2800"/>
              <a:t>Discuss how to evaluate off-the-shelf software</a:t>
            </a:r>
          </a:p>
          <a:p>
            <a:pPr>
              <a:buClr>
                <a:srgbClr val="BA2212"/>
              </a:buClr>
              <a:buFont typeface="Wingdings" panose="05000000000000000000" pitchFamily="2" charset="2"/>
              <a:buChar char="ü"/>
            </a:pPr>
            <a:r>
              <a:rPr lang="en-US" altLang="ar-SA" sz="2800"/>
              <a:t>Explain reuse and its role in software development</a:t>
            </a:r>
          </a:p>
          <a:p>
            <a:pPr>
              <a:buFont typeface="Wingdings" panose="05000000000000000000" pitchFamily="2" charset="2"/>
              <a:buNone/>
            </a:pPr>
            <a:endParaRPr lang="en-US" altLang="ar-SA" sz="28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/>
              <a:t>Introduction</a:t>
            </a:r>
          </a:p>
        </p:txBody>
      </p:sp>
      <p:sp>
        <p:nvSpPr>
          <p:cNvPr id="22733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cs-CZ"/>
              <a:t>There are various sources of software for organizations.</a:t>
            </a:r>
          </a:p>
          <a:p>
            <a:r>
              <a:rPr lang="en-US" altLang="cs-CZ"/>
              <a:t>There are criteria to evaluate software from different sources.</a:t>
            </a:r>
          </a:p>
          <a:p>
            <a:r>
              <a:rPr lang="en-US" altLang="cs-CZ"/>
              <a:t>The impact of reuse on software development.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 Systems Acquisition</a:t>
            </a:r>
          </a:p>
        </p:txBody>
      </p:sp>
      <p:sp>
        <p:nvSpPr>
          <p:cNvPr id="1576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en-US" altLang="ar-SA" sz="1800"/>
              <a:t>Outsourcing is the practice of turning over responsibility of some to all of an organization’s information system application and operation to an outside firm. </a:t>
            </a:r>
            <a:r>
              <a:rPr lang="en-US" altLang="ar-SA" sz="1200"/>
              <a:t>See table 2 for the top 10 global software companies</a:t>
            </a:r>
          </a:p>
          <a:p>
            <a:pPr>
              <a:lnSpc>
                <a:spcPct val="80000"/>
              </a:lnSpc>
            </a:pPr>
            <a:r>
              <a:rPr lang="en-US" altLang="cs-CZ" sz="2000"/>
              <a:t>Outsourcing Examples</a:t>
            </a:r>
          </a:p>
          <a:p>
            <a:pPr lvl="1">
              <a:lnSpc>
                <a:spcPct val="80000"/>
              </a:lnSpc>
            </a:pPr>
            <a:r>
              <a:rPr lang="en-US" altLang="cs-CZ" sz="1800"/>
              <a:t>A company that runs payroll applications for clients.</a:t>
            </a:r>
          </a:p>
          <a:p>
            <a:pPr lvl="1">
              <a:lnSpc>
                <a:spcPct val="80000"/>
              </a:lnSpc>
            </a:pPr>
            <a:r>
              <a:rPr lang="en-US" altLang="cs-CZ" sz="1800"/>
              <a:t>A company that runs your applications at your site.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ar-SA" sz="1000"/>
          </a:p>
          <a:p>
            <a:pPr>
              <a:lnSpc>
                <a:spcPct val="80000"/>
              </a:lnSpc>
            </a:pPr>
            <a:r>
              <a:rPr lang="en-US" altLang="ar-SA" sz="1800"/>
              <a:t>Reason for outsourcing:</a:t>
            </a:r>
          </a:p>
          <a:p>
            <a:pPr lvl="1">
              <a:lnSpc>
                <a:spcPct val="80000"/>
              </a:lnSpc>
            </a:pPr>
            <a:r>
              <a:rPr lang="en-US" altLang="cs-CZ" sz="2000"/>
              <a:t>Cost-effective.</a:t>
            </a:r>
          </a:p>
          <a:p>
            <a:pPr lvl="1">
              <a:lnSpc>
                <a:spcPct val="80000"/>
              </a:lnSpc>
            </a:pPr>
            <a:r>
              <a:rPr lang="en-US" altLang="cs-CZ" sz="2000"/>
              <a:t>Take advantage of economies of scale.</a:t>
            </a:r>
          </a:p>
          <a:p>
            <a:pPr lvl="1">
              <a:lnSpc>
                <a:spcPct val="80000"/>
              </a:lnSpc>
            </a:pPr>
            <a:r>
              <a:rPr lang="en-US" altLang="cs-CZ" sz="2000"/>
              <a:t>Free up internal resources</a:t>
            </a:r>
            <a:endParaRPr lang="en-US" altLang="ar-SA" sz="1600" b="1">
              <a:solidFill>
                <a:srgbClr val="9900CC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altLang="cs-CZ" sz="2000"/>
              <a:t>Reduce time to market.</a:t>
            </a:r>
          </a:p>
          <a:p>
            <a:pPr lvl="1">
              <a:lnSpc>
                <a:spcPct val="80000"/>
              </a:lnSpc>
            </a:pPr>
            <a:r>
              <a:rPr lang="en-US" altLang="cs-CZ" sz="2000"/>
              <a:t>Increase process efficiencies.</a:t>
            </a:r>
          </a:p>
          <a:p>
            <a:pPr lvl="1">
              <a:lnSpc>
                <a:spcPct val="80000"/>
              </a:lnSpc>
            </a:pPr>
            <a:r>
              <a:rPr lang="en-US" altLang="cs-CZ" sz="2000"/>
              <a:t>System development is a non-core activity for the organisation</a:t>
            </a:r>
            <a:endParaRPr lang="en-US" altLang="en-US" sz="2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/>
              <a:t>Source of Software</a:t>
            </a:r>
          </a:p>
        </p:txBody>
      </p:sp>
      <p:sp>
        <p:nvSpPr>
          <p:cNvPr id="22835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cs-CZ"/>
              <a:t>Information technology services firm.</a:t>
            </a:r>
          </a:p>
          <a:p>
            <a:pPr>
              <a:lnSpc>
                <a:spcPct val="90000"/>
              </a:lnSpc>
            </a:pPr>
            <a:r>
              <a:rPr lang="en-US" altLang="cs-CZ"/>
              <a:t>Packaged software producers.</a:t>
            </a:r>
          </a:p>
          <a:p>
            <a:pPr>
              <a:lnSpc>
                <a:spcPct val="90000"/>
              </a:lnSpc>
            </a:pPr>
            <a:r>
              <a:rPr lang="en-US" altLang="cs-CZ"/>
              <a:t>Enterprise-wide solutions</a:t>
            </a:r>
          </a:p>
          <a:p>
            <a:pPr>
              <a:lnSpc>
                <a:spcPct val="90000"/>
              </a:lnSpc>
            </a:pPr>
            <a:r>
              <a:rPr lang="en-US" altLang="cs-CZ"/>
              <a:t>Application service providers (ASPs)</a:t>
            </a:r>
          </a:p>
          <a:p>
            <a:pPr>
              <a:lnSpc>
                <a:spcPct val="90000"/>
              </a:lnSpc>
            </a:pPr>
            <a:r>
              <a:rPr lang="en-US" altLang="cs-CZ"/>
              <a:t>Open source software.</a:t>
            </a:r>
          </a:p>
          <a:p>
            <a:pPr>
              <a:lnSpc>
                <a:spcPct val="90000"/>
              </a:lnSpc>
            </a:pPr>
            <a:r>
              <a:rPr lang="en-US" altLang="cs-CZ"/>
              <a:t>In-house developers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/>
              <a:t>Source of Software</a:t>
            </a:r>
          </a:p>
        </p:txBody>
      </p:sp>
      <p:pic>
        <p:nvPicPr>
          <p:cNvPr id="229380" name="Picture 3" descr="FIG02_0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1600200"/>
            <a:ext cx="7772400" cy="426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cs-CZ" sz="4000"/>
              <a:t>Information Technology (IT) Services Firms</a:t>
            </a:r>
          </a:p>
        </p:txBody>
      </p:sp>
      <p:sp>
        <p:nvSpPr>
          <p:cNvPr id="23040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cs-CZ"/>
              <a:t>Help companies develop custom information systems for internal use.</a:t>
            </a:r>
          </a:p>
          <a:p>
            <a:r>
              <a:rPr lang="en-US" altLang="cs-CZ"/>
              <a:t>Develop, host, and run applications for customers.</a:t>
            </a:r>
          </a:p>
          <a:p>
            <a:r>
              <a:rPr lang="en-US" altLang="cs-CZ"/>
              <a:t>Provide other services.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cs-C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Systems Acquisition</a:t>
            </a:r>
          </a:p>
        </p:txBody>
      </p:sp>
      <p:sp>
        <p:nvSpPr>
          <p:cNvPr id="150531" name="Rectangle 1027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ar-SA" b="1"/>
              <a:t>Packaged software producers </a:t>
            </a:r>
          </a:p>
          <a:p>
            <a:pPr lvl="1"/>
            <a:r>
              <a:rPr lang="en-US" altLang="ar-SA" b="1"/>
              <a:t>Off-the-shelf software can be best meet 70% of an organization needs.</a:t>
            </a:r>
          </a:p>
          <a:p>
            <a:pPr lvl="1"/>
            <a:r>
              <a:rPr lang="en-US" altLang="ar-SA" b="1"/>
              <a:t>Some of these packaged cannot be modifies which call </a:t>
            </a:r>
            <a:r>
              <a:rPr lang="en-US" altLang="ar-SA" b="1" i="1">
                <a:solidFill>
                  <a:srgbClr val="9900CC"/>
                </a:solidFill>
              </a:rPr>
              <a:t>turnkey systems</a:t>
            </a:r>
          </a:p>
          <a:p>
            <a:r>
              <a:rPr lang="en-US" altLang="ar-SA" b="1"/>
              <a:t>Customer software producers, </a:t>
            </a:r>
            <a:r>
              <a:rPr lang="en-US" altLang="ar-SA" sz="2400" b="1"/>
              <a:t>if no expertise in house and no suitable off-the-shelf system you will likely consult a company such EDS to help you develop you systems.</a:t>
            </a:r>
            <a:endParaRPr lang="en-US" altLang="ar-SA" b="1"/>
          </a:p>
          <a:p>
            <a:pPr lvl="1">
              <a:buFont typeface="Wingdings" panose="05000000000000000000" pitchFamily="2" charset="2"/>
              <a:buNone/>
            </a:pPr>
            <a:endParaRPr lang="en-US" altLang="ar-SA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/>
              <a:t>Packaged Software Producers</a:t>
            </a:r>
          </a:p>
        </p:txBody>
      </p:sp>
      <p:sp>
        <p:nvSpPr>
          <p:cNvPr id="2314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altLang="cs-CZ" sz="2400"/>
              <a:t>Serve many market segments.</a:t>
            </a:r>
          </a:p>
          <a:p>
            <a:pPr>
              <a:lnSpc>
                <a:spcPct val="80000"/>
              </a:lnSpc>
            </a:pPr>
            <a:r>
              <a:rPr lang="en-US" altLang="cs-CZ" sz="2400"/>
              <a:t>Software ranges from broad-based packages (i.e. general ledger) to niche packages (i.e. day care management).</a:t>
            </a:r>
          </a:p>
          <a:p>
            <a:pPr>
              <a:lnSpc>
                <a:spcPct val="80000"/>
              </a:lnSpc>
            </a:pPr>
            <a:r>
              <a:rPr lang="en-US" altLang="cs-CZ" sz="2400"/>
              <a:t>Software runs on microcomputers to large mainframes.</a:t>
            </a:r>
          </a:p>
          <a:p>
            <a:pPr>
              <a:lnSpc>
                <a:spcPct val="80000"/>
              </a:lnSpc>
            </a:pPr>
            <a:r>
              <a:rPr lang="en-US" altLang="cs-CZ" sz="2400"/>
              <a:t>Prepackaged software is off-the-shelf software.</a:t>
            </a:r>
            <a:endParaRPr lang="ar-JO" altLang="cs-CZ" sz="240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cs-CZ" sz="2400"/>
              <a:t>Prepackaged software is turnkey software (i.e. not customizable).</a:t>
            </a:r>
          </a:p>
          <a:p>
            <a:pPr>
              <a:lnSpc>
                <a:spcPct val="80000"/>
              </a:lnSpc>
            </a:pPr>
            <a:r>
              <a:rPr lang="en-US" altLang="cs-CZ" sz="2400"/>
              <a:t>Off-the-shelf software at best meets 70 percent of organization’s needs.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1635</TotalTime>
  <Words>941</Words>
  <Application>Microsoft Office PowerPoint</Application>
  <PresentationFormat>Předvádění na obrazovce (4:3)</PresentationFormat>
  <Paragraphs>118</Paragraphs>
  <Slides>19</Slides>
  <Notes>11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4" baseType="lpstr">
      <vt:lpstr>Arial</vt:lpstr>
      <vt:lpstr>Tahoma</vt:lpstr>
      <vt:lpstr>Wingdings</vt:lpstr>
      <vt:lpstr>Times New Roman</vt:lpstr>
      <vt:lpstr>Stébla</vt:lpstr>
      <vt:lpstr>Systems Analysis and Design    </vt:lpstr>
      <vt:lpstr>Learning Objectives</vt:lpstr>
      <vt:lpstr>Introduction</vt:lpstr>
      <vt:lpstr> Systems Acquisition</vt:lpstr>
      <vt:lpstr>Source of Software</vt:lpstr>
      <vt:lpstr>Source of Software</vt:lpstr>
      <vt:lpstr>Information Technology (IT) Services Firms</vt:lpstr>
      <vt:lpstr>Systems Acquisition</vt:lpstr>
      <vt:lpstr>Packaged Software Producers</vt:lpstr>
      <vt:lpstr>Packaged Software Producers</vt:lpstr>
      <vt:lpstr>Systems Acquisition</vt:lpstr>
      <vt:lpstr>Application Service Providers</vt:lpstr>
      <vt:lpstr>Managed Service Provider (MSP)</vt:lpstr>
      <vt:lpstr>Open Source Software</vt:lpstr>
      <vt:lpstr>In House development</vt:lpstr>
      <vt:lpstr>Choosing OFF-The-Shelf Software (COTS)</vt:lpstr>
      <vt:lpstr>Choosing OFF-The-Shelf Software (COTS)  </vt:lpstr>
      <vt:lpstr>REUSE</vt:lpstr>
      <vt:lpstr>Summary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  Systems Analysis and Design  Joey F. George  Jeffrey A. Hoffer  Joseph S. Valacich</dc:title>
  <dc:creator>John Russo</dc:creator>
  <cp:lastModifiedBy>Beránek Ladislav doc. Ing. CSc.</cp:lastModifiedBy>
  <cp:revision>66</cp:revision>
  <cp:lastPrinted>1601-01-01T00:00:00Z</cp:lastPrinted>
  <dcterms:created xsi:type="dcterms:W3CDTF">2000-04-11T00:26:26Z</dcterms:created>
  <dcterms:modified xsi:type="dcterms:W3CDTF">2020-03-30T07:30:24Z</dcterms:modified>
</cp:coreProperties>
</file>