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82" r:id="rId17"/>
    <p:sldId id="270" r:id="rId18"/>
    <p:sldId id="271" r:id="rId19"/>
    <p:sldId id="283" r:id="rId20"/>
    <p:sldId id="284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6" r:id="rId30"/>
    <p:sldId id="287" r:id="rId31"/>
    <p:sldId id="288" r:id="rId32"/>
    <p:sldId id="280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9F6"/>
    <a:srgbClr val="CC00FF"/>
    <a:srgbClr val="FF0000"/>
    <a:srgbClr val="080912"/>
    <a:srgbClr val="BA2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3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602"/>
    </p:cViewPr>
  </p:sorterViewPr>
  <p:notesViewPr>
    <p:cSldViewPr>
      <p:cViewPr varScale="1">
        <p:scale>
          <a:sx n="41" d="100"/>
          <a:sy n="41" d="100"/>
        </p:scale>
        <p:origin x="-14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cs-CZ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endParaRPr lang="en-US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anose="05000000000000000000" pitchFamily="2" charset="2"/>
              <a:buBlip>
                <a:blip r:embed="rId2"/>
              </a:buBlip>
              <a:defRPr sz="1200"/>
            </a:lvl1pPr>
          </a:lstStyle>
          <a:p>
            <a:fld id="{0CA6CEDB-F43A-4C68-848A-3E2BF1F531E3}" type="slidenum">
              <a:rPr lang="ar-SA" altLang="en-US"/>
              <a:pPr/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9B8D966-AD7F-46C0-8C51-F1E0C3E40399}" type="slidenum">
              <a:rPr lang="ar-SA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73A2E-A97A-463B-A611-83F1175EF83E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7B893C-CF1A-4AA2-A0E2-3EECFE2D53C2}" type="slidenum">
              <a:rPr lang="ar-SA" altLang="en-US"/>
              <a:pPr/>
              <a:t>11</a:t>
            </a:fld>
            <a:endParaRPr lang="en-US" altLang="en-US"/>
          </a:p>
        </p:txBody>
      </p:sp>
      <p:sp>
        <p:nvSpPr>
          <p:cNvPr id="3717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1EA21A-2BF9-4247-A140-47D256CAD257}" type="slidenum">
              <a:rPr lang="ar-SA" altLang="en-US"/>
              <a:pPr/>
              <a:t>12</a:t>
            </a:fld>
            <a:endParaRPr lang="en-US" altLang="en-US"/>
          </a:p>
        </p:txBody>
      </p:sp>
      <p:sp>
        <p:nvSpPr>
          <p:cNvPr id="3727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5D1C41-79A7-405C-BBE5-9B85DC644F89}" type="slidenum">
              <a:rPr lang="ar-SA" altLang="en-US"/>
              <a:pPr/>
              <a:t>13</a:t>
            </a:fld>
            <a:endParaRPr lang="en-US" altLang="en-US"/>
          </a:p>
        </p:txBody>
      </p:sp>
      <p:sp>
        <p:nvSpPr>
          <p:cNvPr id="3737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CE70C4-5E60-4A4B-8EA7-493E49AB5340}" type="slidenum">
              <a:rPr lang="ar-SA" altLang="en-US"/>
              <a:pPr/>
              <a:t>14</a:t>
            </a:fld>
            <a:endParaRPr lang="en-US" altLang="en-US"/>
          </a:p>
        </p:txBody>
      </p:sp>
      <p:sp>
        <p:nvSpPr>
          <p:cNvPr id="3747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AC194F-3CAD-494E-8346-C5336F7D2F26}" type="slidenum">
              <a:rPr lang="ar-SA" altLang="en-US"/>
              <a:pPr/>
              <a:t>15</a:t>
            </a:fld>
            <a:endParaRPr lang="en-US" altLang="en-US"/>
          </a:p>
        </p:txBody>
      </p:sp>
      <p:sp>
        <p:nvSpPr>
          <p:cNvPr id="3758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23F5F-81D5-4118-877C-A392D9920D90}" type="slidenum">
              <a:rPr lang="ar-SA" altLang="en-US"/>
              <a:pPr/>
              <a:t>17</a:t>
            </a:fld>
            <a:endParaRPr lang="en-US" altLang="en-US"/>
          </a:p>
        </p:txBody>
      </p:sp>
      <p:sp>
        <p:nvSpPr>
          <p:cNvPr id="3768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C8036D-424C-4D47-937B-49FDC82575F4}" type="slidenum">
              <a:rPr lang="ar-SA" altLang="en-US"/>
              <a:pPr/>
              <a:t>18</a:t>
            </a:fld>
            <a:endParaRPr lang="en-US" altLang="en-US"/>
          </a:p>
        </p:txBody>
      </p:sp>
      <p:sp>
        <p:nvSpPr>
          <p:cNvPr id="3778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FF2A7-3B16-406A-A45D-17E1CD71DDC2}" type="slidenum">
              <a:rPr lang="ar-SA" altLang="en-US"/>
              <a:pPr/>
              <a:t>21</a:t>
            </a:fld>
            <a:endParaRPr lang="en-US" altLang="en-US"/>
          </a:p>
        </p:txBody>
      </p:sp>
      <p:sp>
        <p:nvSpPr>
          <p:cNvPr id="3788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7FD96-82B6-480A-A533-D46339B9C861}" type="slidenum">
              <a:rPr lang="ar-SA" altLang="en-US"/>
              <a:pPr/>
              <a:t>22</a:t>
            </a:fld>
            <a:endParaRPr lang="en-US" altLang="en-US"/>
          </a:p>
        </p:txBody>
      </p:sp>
      <p:sp>
        <p:nvSpPr>
          <p:cNvPr id="379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C0349-E430-4688-B664-2E5ED8A0B3AB}" type="slidenum">
              <a:rPr lang="ar-SA" altLang="en-US"/>
              <a:pPr/>
              <a:t>23</a:t>
            </a:fld>
            <a:endParaRPr lang="en-US" altLang="en-US"/>
          </a:p>
        </p:txBody>
      </p:sp>
      <p:sp>
        <p:nvSpPr>
          <p:cNvPr id="380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9939E4-DE13-433C-B857-986205E3B13F}" type="slidenum">
              <a:rPr lang="ar-SA" altLang="en-US"/>
              <a:pPr/>
              <a:t>2</a:t>
            </a:fld>
            <a:endParaRPr lang="en-US" altLang="en-US"/>
          </a:p>
        </p:txBody>
      </p:sp>
      <p:sp>
        <p:nvSpPr>
          <p:cNvPr id="363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21414B-25F4-4C08-B3D8-E3F641E832A2}" type="slidenum">
              <a:rPr lang="ar-SA" altLang="en-US"/>
              <a:pPr/>
              <a:t>24</a:t>
            </a:fld>
            <a:endParaRPr lang="en-US" altLang="en-US"/>
          </a:p>
        </p:txBody>
      </p:sp>
      <p:sp>
        <p:nvSpPr>
          <p:cNvPr id="381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41C16A-3911-420D-8C1C-A7E64C5EFB80}" type="slidenum">
              <a:rPr lang="ar-SA" altLang="en-US"/>
              <a:pPr/>
              <a:t>25</a:t>
            </a:fld>
            <a:endParaRPr lang="en-US" altLang="en-US"/>
          </a:p>
        </p:txBody>
      </p:sp>
      <p:sp>
        <p:nvSpPr>
          <p:cNvPr id="3829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79E0A8-0738-4F29-9125-335F94076186}" type="slidenum">
              <a:rPr lang="ar-SA" altLang="en-US"/>
              <a:pPr/>
              <a:t>26</a:t>
            </a:fld>
            <a:endParaRPr lang="en-US" altLang="en-US"/>
          </a:p>
        </p:txBody>
      </p:sp>
      <p:sp>
        <p:nvSpPr>
          <p:cNvPr id="384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EB773-427C-4FB1-8592-1CB449E13403}" type="slidenum">
              <a:rPr lang="ar-SA" altLang="en-US"/>
              <a:pPr/>
              <a:t>27</a:t>
            </a:fld>
            <a:endParaRPr lang="en-US" altLang="en-US"/>
          </a:p>
        </p:txBody>
      </p:sp>
      <p:sp>
        <p:nvSpPr>
          <p:cNvPr id="3850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26A1F-5BE5-490F-8708-711C6501CC37}" type="slidenum">
              <a:rPr lang="ar-SA" altLang="en-US"/>
              <a:pPr/>
              <a:t>28</a:t>
            </a:fld>
            <a:endParaRPr lang="en-US" altLang="en-US"/>
          </a:p>
        </p:txBody>
      </p:sp>
      <p:sp>
        <p:nvSpPr>
          <p:cNvPr id="386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CE4A5-EEBF-48E3-8700-EAD26C02D761}" type="slidenum">
              <a:rPr lang="ar-SA" altLang="en-US"/>
              <a:pPr/>
              <a:t>32</a:t>
            </a:fld>
            <a:endParaRPr lang="en-US" altLang="en-US"/>
          </a:p>
        </p:txBody>
      </p:sp>
      <p:sp>
        <p:nvSpPr>
          <p:cNvPr id="387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1FB0D3-C054-4949-AC63-C90BA0D483A8}" type="slidenum">
              <a:rPr lang="ar-SA" altLang="en-US"/>
              <a:pPr/>
              <a:t>3</a:t>
            </a:fld>
            <a:endParaRPr lang="en-US" altLang="en-US"/>
          </a:p>
        </p:txBody>
      </p:sp>
      <p:sp>
        <p:nvSpPr>
          <p:cNvPr id="3645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DB1A3A-858D-4C7E-9BE7-DFE4A56B0D6E}" type="slidenum">
              <a:rPr lang="ar-SA" altLang="en-US"/>
              <a:pPr/>
              <a:t>5</a:t>
            </a:fld>
            <a:endParaRPr lang="en-US" altLang="en-US"/>
          </a:p>
        </p:txBody>
      </p:sp>
      <p:sp>
        <p:nvSpPr>
          <p:cNvPr id="3655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CBB2E8-52A0-410E-A7C0-10EC8846CA59}" type="slidenum">
              <a:rPr lang="ar-SA" altLang="en-US"/>
              <a:pPr/>
              <a:t>6</a:t>
            </a:fld>
            <a:endParaRPr lang="en-US" altLang="en-US"/>
          </a:p>
        </p:txBody>
      </p:sp>
      <p:sp>
        <p:nvSpPr>
          <p:cNvPr id="3665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EE4B3-95D8-43F5-91E2-D99F38F7480B}" type="slidenum">
              <a:rPr lang="ar-SA" altLang="en-US"/>
              <a:pPr/>
              <a:t>7</a:t>
            </a:fld>
            <a:endParaRPr lang="en-US" altLang="en-US"/>
          </a:p>
        </p:txBody>
      </p:sp>
      <p:sp>
        <p:nvSpPr>
          <p:cNvPr id="3676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D5357C-42D3-47AB-BD28-3546E5E94332}" type="slidenum">
              <a:rPr lang="ar-SA" altLang="en-US"/>
              <a:pPr/>
              <a:t>8</a:t>
            </a:fld>
            <a:endParaRPr lang="en-US" altLang="en-US"/>
          </a:p>
        </p:txBody>
      </p:sp>
      <p:sp>
        <p:nvSpPr>
          <p:cNvPr id="3686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942F9-E2E9-4B57-AE52-0B3763C17ED3}" type="slidenum">
              <a:rPr lang="ar-SA" altLang="en-US"/>
              <a:pPr/>
              <a:t>9</a:t>
            </a:fld>
            <a:endParaRPr lang="en-US" altLang="en-US"/>
          </a:p>
        </p:txBody>
      </p:sp>
      <p:sp>
        <p:nvSpPr>
          <p:cNvPr id="3696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3304FF-3C36-4C5D-969C-57B7D644FCF4}" type="slidenum">
              <a:rPr lang="ar-SA" altLang="en-US"/>
              <a:pPr/>
              <a:t>10</a:t>
            </a:fld>
            <a:endParaRPr lang="en-US" altLang="en-US"/>
          </a:p>
        </p:txBody>
      </p:sp>
      <p:sp>
        <p:nvSpPr>
          <p:cNvPr id="3706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63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67764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2309618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341820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175285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435524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B999-2C01-48E4-ACF9-07AACEBB030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616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A51B9-2F38-44E9-A069-986F5A6BB554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784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88068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0524B6-091A-4695-A73B-0FCA28670E58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030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FEB18E9-E5D5-4964-8262-AB7624157B4C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7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9987466-600C-4808-9090-D31C5D9421C7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2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2F0E2-C1D7-4BFE-B380-E0B3D6290A60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18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DC218-C33C-4FB5-92CE-02656F74D261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64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EC08A-04AC-4E24-AF77-7EA532D977C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68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F0C33DD-9B0E-4F1A-B56E-D4AE99287ABA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37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Cis339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909EB11-8974-439D-B8BA-28C4E3CD3A0A}" type="slidenum">
              <a:rPr lang="ar-SA" altLang="en-US" smtClean="0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483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0"/>
            <a:ext cx="7467600" cy="29718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ar-SA" sz="4000" b="1" dirty="0" smtClean="0"/>
              <a:t>Systems </a:t>
            </a:r>
            <a:r>
              <a:rPr lang="en-US" altLang="ar-SA" sz="4000" b="1" dirty="0"/>
              <a:t>Analysis</a:t>
            </a:r>
            <a:br>
              <a:rPr lang="en-US" altLang="ar-SA" sz="4000" b="1" dirty="0"/>
            </a:br>
            <a:r>
              <a:rPr lang="en-US" altLang="ar-SA" sz="4000" b="1" dirty="0"/>
              <a:t>and </a:t>
            </a:r>
            <a:r>
              <a:rPr lang="en-US" altLang="ar-SA" sz="4000" b="1" dirty="0" smtClean="0"/>
              <a:t>Design</a:t>
            </a: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/>
            </a:r>
            <a:br>
              <a:rPr lang="en-US" altLang="ar-SA" sz="4000" b="1" dirty="0"/>
            </a:br>
            <a:r>
              <a:rPr lang="en-US" altLang="ar-SA" sz="4000" b="1" dirty="0"/>
              <a:t> </a:t>
            </a:r>
            <a:r>
              <a:rPr lang="en-US" altLang="ar-SA" sz="2800" b="1" dirty="0"/>
              <a:t> 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276600"/>
            <a:ext cx="7086600" cy="1752600"/>
          </a:xfrm>
        </p:spPr>
        <p:txBody>
          <a:bodyPr/>
          <a:lstStyle/>
          <a:p>
            <a:pPr algn="ctr"/>
            <a:endParaRPr lang="en-US" altLang="ar-SA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Traditional Methods for Determining Requirements</a:t>
            </a:r>
          </a:p>
        </p:txBody>
      </p:sp>
      <p:sp>
        <p:nvSpPr>
          <p:cNvPr id="346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r>
              <a:rPr lang="en-US" altLang="ar-SA" b="1">
                <a:solidFill>
                  <a:srgbClr val="FF0000"/>
                </a:solidFill>
              </a:rPr>
              <a:t>Administering Questionnaires</a:t>
            </a:r>
            <a:endParaRPr lang="en-US" altLang="ar-SA" b="1"/>
          </a:p>
          <a:p>
            <a:pPr lvl="1"/>
            <a:r>
              <a:rPr lang="en-US" altLang="ar-SA" b="1"/>
              <a:t>More cost-effective than interviews</a:t>
            </a:r>
          </a:p>
          <a:p>
            <a:pPr lvl="1"/>
            <a:r>
              <a:rPr lang="en-US" altLang="ar-SA" b="1"/>
              <a:t>Choosing respondents</a:t>
            </a:r>
          </a:p>
          <a:p>
            <a:pPr lvl="2"/>
            <a:r>
              <a:rPr lang="en-US" altLang="ar-SA" b="1"/>
              <a:t>Should be representative of all users</a:t>
            </a:r>
          </a:p>
          <a:p>
            <a:pPr lvl="2"/>
            <a:r>
              <a:rPr lang="en-US" altLang="ar-SA" b="1"/>
              <a:t>Types of samples</a:t>
            </a:r>
          </a:p>
          <a:p>
            <a:pPr lvl="3"/>
            <a:r>
              <a:rPr lang="en-US" altLang="ar-SA" sz="2400" b="1"/>
              <a:t>Convenient, local site.</a:t>
            </a:r>
          </a:p>
          <a:p>
            <a:pPr lvl="3"/>
            <a:r>
              <a:rPr lang="en-US" altLang="ar-SA" sz="2400" b="1"/>
              <a:t>Random sample</a:t>
            </a:r>
          </a:p>
          <a:p>
            <a:pPr lvl="3"/>
            <a:r>
              <a:rPr lang="en-US" altLang="ar-SA" sz="2400" b="1"/>
              <a:t>Purposeful sample, people who satisfy certain criteria.</a:t>
            </a:r>
          </a:p>
          <a:p>
            <a:pPr lvl="3"/>
            <a:r>
              <a:rPr lang="en-US" altLang="ar-SA" sz="2400" b="1"/>
              <a:t>Stratified sample, random set of people from many hierarchical levels.</a:t>
            </a:r>
            <a:endParaRPr lang="en-US" altLang="ar-SA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Traditional Methods for Determining Requirements</a:t>
            </a:r>
          </a:p>
        </p:txBody>
      </p:sp>
      <p:sp>
        <p:nvSpPr>
          <p:cNvPr id="347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ar-SA" b="1">
                <a:solidFill>
                  <a:srgbClr val="FF0000"/>
                </a:solidFill>
              </a:rPr>
              <a:t>Questionnaires</a:t>
            </a:r>
          </a:p>
          <a:p>
            <a:pPr lvl="1">
              <a:lnSpc>
                <a:spcPct val="90000"/>
              </a:lnSpc>
            </a:pPr>
            <a:r>
              <a:rPr lang="en-US" altLang="ar-SA" b="1"/>
              <a:t>Design</a:t>
            </a:r>
          </a:p>
          <a:p>
            <a:pPr lvl="2">
              <a:lnSpc>
                <a:spcPct val="90000"/>
              </a:lnSpc>
            </a:pPr>
            <a:r>
              <a:rPr lang="en-US" altLang="ar-SA" b="1"/>
              <a:t>Mostly closed-ended questions</a:t>
            </a:r>
          </a:p>
          <a:p>
            <a:pPr lvl="2">
              <a:lnSpc>
                <a:spcPct val="90000"/>
              </a:lnSpc>
            </a:pPr>
            <a:r>
              <a:rPr lang="en-US" altLang="ar-SA" b="1"/>
              <a:t>Can be administered over the phone or in person</a:t>
            </a:r>
          </a:p>
          <a:p>
            <a:pPr lvl="1">
              <a:lnSpc>
                <a:spcPct val="90000"/>
              </a:lnSpc>
            </a:pPr>
            <a:r>
              <a:rPr lang="en-US" altLang="ar-SA" b="1"/>
              <a:t>Vs. Interviews</a:t>
            </a:r>
          </a:p>
          <a:p>
            <a:pPr lvl="2">
              <a:lnSpc>
                <a:spcPct val="90000"/>
              </a:lnSpc>
            </a:pPr>
            <a:r>
              <a:rPr lang="en-US" altLang="ar-SA" b="1"/>
              <a:t>Interviews cost more but yield more information</a:t>
            </a:r>
          </a:p>
          <a:p>
            <a:pPr lvl="2">
              <a:lnSpc>
                <a:spcPct val="90000"/>
              </a:lnSpc>
            </a:pPr>
            <a:r>
              <a:rPr lang="en-US" altLang="ar-SA" b="1"/>
              <a:t>Questionnaires are more cost-effective</a:t>
            </a:r>
          </a:p>
          <a:p>
            <a:pPr lvl="2">
              <a:lnSpc>
                <a:spcPct val="90000"/>
              </a:lnSpc>
            </a:pPr>
            <a:r>
              <a:rPr lang="en-US" altLang="ar-SA" b="1"/>
              <a:t>See table 7-4 for a complete comparison</a:t>
            </a:r>
            <a:endParaRPr lang="en-US" altLang="ar-SA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Traditional Methods for Determining Requirements</a:t>
            </a:r>
          </a:p>
        </p:txBody>
      </p:sp>
      <p:sp>
        <p:nvSpPr>
          <p:cNvPr id="3481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763000" cy="4724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ar-SA" sz="2000" b="1" dirty="0">
                <a:solidFill>
                  <a:srgbClr val="FF0000"/>
                </a:solidFill>
              </a:rPr>
              <a:t>Interviewing Groups</a:t>
            </a:r>
            <a:endParaRPr lang="en-US" altLang="ar-SA" sz="2000" b="1" dirty="0"/>
          </a:p>
          <a:p>
            <a:pPr lvl="1">
              <a:lnSpc>
                <a:spcPct val="90000"/>
              </a:lnSpc>
            </a:pPr>
            <a:r>
              <a:rPr lang="en-US" altLang="ar-SA" sz="1400" b="1" dirty="0"/>
              <a:t>Advantages</a:t>
            </a:r>
          </a:p>
          <a:p>
            <a:pPr lvl="2">
              <a:lnSpc>
                <a:spcPct val="90000"/>
              </a:lnSpc>
            </a:pPr>
            <a:r>
              <a:rPr lang="en-US" altLang="ar-SA" sz="1400" b="1" dirty="0"/>
              <a:t>More effective use of time</a:t>
            </a:r>
          </a:p>
          <a:p>
            <a:pPr lvl="2">
              <a:lnSpc>
                <a:spcPct val="90000"/>
              </a:lnSpc>
            </a:pPr>
            <a:r>
              <a:rPr lang="en-US" altLang="ar-SA" sz="1400" b="1" dirty="0"/>
              <a:t>Enables people to hear opinions of others and to agree or disagree</a:t>
            </a:r>
          </a:p>
          <a:p>
            <a:pPr lvl="1">
              <a:lnSpc>
                <a:spcPct val="90000"/>
              </a:lnSpc>
            </a:pPr>
            <a:r>
              <a:rPr lang="en-US" altLang="ar-SA" sz="1400" b="1" dirty="0"/>
              <a:t>Disadvantages</a:t>
            </a:r>
          </a:p>
          <a:p>
            <a:pPr lvl="2">
              <a:lnSpc>
                <a:spcPct val="90000"/>
              </a:lnSpc>
            </a:pPr>
            <a:r>
              <a:rPr lang="en-US" altLang="ar-SA" sz="1400" b="1" dirty="0"/>
              <a:t>Difficulty in scheduling</a:t>
            </a:r>
          </a:p>
          <a:p>
            <a:pPr lvl="1">
              <a:lnSpc>
                <a:spcPct val="90000"/>
              </a:lnSpc>
            </a:pPr>
            <a:endParaRPr lang="en-US" altLang="ar-SA" sz="1800" b="1" dirty="0"/>
          </a:p>
          <a:p>
            <a:pPr>
              <a:lnSpc>
                <a:spcPct val="90000"/>
              </a:lnSpc>
            </a:pPr>
            <a:r>
              <a:rPr lang="en-US" altLang="ar-SA" sz="2000" b="1" dirty="0"/>
              <a:t>Nominal Group Technique (NGT)</a:t>
            </a:r>
            <a:r>
              <a:rPr lang="en-US" altLang="cs-CZ" sz="2400" dirty="0"/>
              <a:t> </a:t>
            </a:r>
            <a:r>
              <a:rPr lang="en-US" altLang="cs-CZ" sz="1800" dirty="0"/>
              <a:t>A facilitated process that supports idea generation by groups</a:t>
            </a:r>
            <a:r>
              <a:rPr lang="en-US" altLang="cs-CZ" sz="2400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altLang="cs-CZ" sz="2000" dirty="0"/>
              <a:t>Process</a:t>
            </a:r>
          </a:p>
          <a:p>
            <a:pPr lvl="2">
              <a:lnSpc>
                <a:spcPct val="90000"/>
              </a:lnSpc>
            </a:pPr>
            <a:r>
              <a:rPr lang="en-US" altLang="cs-CZ" sz="1800" dirty="0"/>
              <a:t>Members come together as a group, but initially work separately.</a:t>
            </a:r>
          </a:p>
          <a:p>
            <a:pPr lvl="2">
              <a:lnSpc>
                <a:spcPct val="90000"/>
              </a:lnSpc>
            </a:pPr>
            <a:r>
              <a:rPr lang="en-US" altLang="cs-CZ" sz="1800" dirty="0"/>
              <a:t>Each person writes ideas.</a:t>
            </a:r>
          </a:p>
          <a:p>
            <a:pPr lvl="2">
              <a:lnSpc>
                <a:spcPct val="90000"/>
              </a:lnSpc>
            </a:pPr>
            <a:r>
              <a:rPr lang="en-US" altLang="cs-CZ" sz="1800" dirty="0"/>
              <a:t>Facilitator reads ideas out loud, and they are written on a blackboard or flipchart.</a:t>
            </a:r>
          </a:p>
          <a:p>
            <a:pPr lvl="2">
              <a:lnSpc>
                <a:spcPct val="90000"/>
              </a:lnSpc>
            </a:pPr>
            <a:r>
              <a:rPr lang="en-US" altLang="cs-CZ" sz="1800" dirty="0"/>
              <a:t>Group openly discusses the ideas for clarification.</a:t>
            </a:r>
          </a:p>
          <a:p>
            <a:pPr lvl="2">
              <a:lnSpc>
                <a:spcPct val="90000"/>
              </a:lnSpc>
            </a:pPr>
            <a:r>
              <a:rPr lang="en-US" altLang="cs-CZ" sz="1800" dirty="0"/>
              <a:t>Ideas are prioritized, combined, selected, reduced.</a:t>
            </a:r>
          </a:p>
          <a:p>
            <a:pPr lvl="2">
              <a:lnSpc>
                <a:spcPct val="90000"/>
              </a:lnSpc>
            </a:pPr>
            <a:endParaRPr lang="en-US" altLang="ar-SA" sz="1600" b="1" dirty="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Traditional Methods for Determining Requirements</a:t>
            </a:r>
          </a:p>
        </p:txBody>
      </p:sp>
      <p:sp>
        <p:nvSpPr>
          <p:cNvPr id="3491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ar-SA" b="1">
                <a:solidFill>
                  <a:srgbClr val="FF0000"/>
                </a:solidFill>
              </a:rPr>
              <a:t>Directly Observing Users</a:t>
            </a:r>
            <a:endParaRPr lang="en-US" altLang="ar-SA" b="1"/>
          </a:p>
          <a:p>
            <a:pPr lvl="1">
              <a:lnSpc>
                <a:spcPct val="90000"/>
              </a:lnSpc>
            </a:pPr>
            <a:r>
              <a:rPr lang="en-US" altLang="cs-CZ"/>
              <a:t>Watching users do their jobs</a:t>
            </a:r>
          </a:p>
          <a:p>
            <a:pPr lvl="1">
              <a:lnSpc>
                <a:spcPct val="90000"/>
              </a:lnSpc>
            </a:pPr>
            <a:r>
              <a:rPr lang="en-US" altLang="cs-CZ"/>
              <a:t>Obtaining more firsthand and objective measures of employee interaction with information systems.</a:t>
            </a:r>
          </a:p>
          <a:p>
            <a:pPr lvl="1">
              <a:lnSpc>
                <a:spcPct val="90000"/>
              </a:lnSpc>
            </a:pPr>
            <a:r>
              <a:rPr lang="en-US" altLang="cs-CZ"/>
              <a:t>Can cause people to change their normal operating behavior.</a:t>
            </a:r>
          </a:p>
          <a:p>
            <a:pPr lvl="1">
              <a:lnSpc>
                <a:spcPct val="90000"/>
              </a:lnSpc>
            </a:pPr>
            <a:r>
              <a:rPr lang="en-US" altLang="cs-CZ"/>
              <a:t>Time-consuming and limited time to observe.</a:t>
            </a:r>
            <a:endParaRPr lang="en-US" altLang="ar-SA" b="1"/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b="1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Analyzing Procedures and Other Documents</a:t>
            </a:r>
          </a:p>
        </p:txBody>
      </p:sp>
      <p:sp>
        <p:nvSpPr>
          <p:cNvPr id="3502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ar-SA" sz="2800" b="1">
                <a:solidFill>
                  <a:srgbClr val="CC00FF"/>
                </a:solidFill>
              </a:rPr>
              <a:t>Types of information to be discovered when analyzing  a document</a:t>
            </a:r>
            <a:r>
              <a:rPr lang="en-US" altLang="ar-SA" sz="2800" b="1"/>
              <a:t>:</a:t>
            </a:r>
          </a:p>
          <a:p>
            <a:pPr lvl="1"/>
            <a:r>
              <a:rPr lang="en-US" altLang="ar-SA" sz="2400" b="1"/>
              <a:t>Problems with existing system</a:t>
            </a:r>
          </a:p>
          <a:p>
            <a:pPr lvl="1"/>
            <a:r>
              <a:rPr lang="en-US" altLang="ar-SA" sz="2400" b="1"/>
              <a:t>Opportunity to meet new need</a:t>
            </a:r>
          </a:p>
          <a:p>
            <a:pPr lvl="1"/>
            <a:r>
              <a:rPr lang="en-US" altLang="ar-SA" sz="2400" b="1"/>
              <a:t>Organizational direction</a:t>
            </a:r>
          </a:p>
          <a:p>
            <a:pPr lvl="1"/>
            <a:r>
              <a:rPr lang="en-US" altLang="ar-SA" sz="2400" b="1"/>
              <a:t>Names of key individuals</a:t>
            </a:r>
          </a:p>
          <a:p>
            <a:pPr lvl="1"/>
            <a:r>
              <a:rPr lang="en-US" altLang="ar-SA" sz="2400" b="1"/>
              <a:t>Values of organization</a:t>
            </a:r>
          </a:p>
          <a:p>
            <a:pPr lvl="1"/>
            <a:r>
              <a:rPr lang="en-US" altLang="ar-SA" sz="2400" b="1"/>
              <a:t>Special information processing circumstances</a:t>
            </a:r>
          </a:p>
          <a:p>
            <a:pPr lvl="1"/>
            <a:r>
              <a:rPr lang="en-US" altLang="ar-SA" sz="2400" b="1"/>
              <a:t>Reasons for current system design</a:t>
            </a:r>
          </a:p>
          <a:p>
            <a:pPr lvl="1"/>
            <a:r>
              <a:rPr lang="en-US" altLang="ar-SA" sz="2400" b="1"/>
              <a:t>Rules for processing data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Analyzing Procedures and Other Documents</a:t>
            </a:r>
          </a:p>
        </p:txBody>
      </p:sp>
      <p:sp>
        <p:nvSpPr>
          <p:cNvPr id="3512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83058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ar-SA" sz="2800" b="1">
                <a:solidFill>
                  <a:srgbClr val="CC00FF"/>
                </a:solidFill>
              </a:rPr>
              <a:t>Four types of useful documents to SA:</a:t>
            </a:r>
            <a:endParaRPr lang="en-US" altLang="ar-SA" sz="2800" b="1"/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FF0000"/>
                </a:solidFill>
              </a:rPr>
              <a:t>Written work procedures</a:t>
            </a:r>
            <a:endParaRPr lang="en-US" altLang="ar-SA" sz="2400" b="1"/>
          </a:p>
          <a:p>
            <a:pPr lvl="2">
              <a:lnSpc>
                <a:spcPct val="80000"/>
              </a:lnSpc>
            </a:pPr>
            <a:r>
              <a:rPr lang="en-US" altLang="cs-CZ" sz="2000"/>
              <a:t>For an individual or work group.</a:t>
            </a:r>
          </a:p>
          <a:p>
            <a:pPr lvl="2">
              <a:lnSpc>
                <a:spcPct val="80000"/>
              </a:lnSpc>
            </a:pPr>
            <a:r>
              <a:rPr lang="en-US" altLang="cs-CZ" sz="2000"/>
              <a:t>Describes how a particular job or task is performed.</a:t>
            </a:r>
          </a:p>
          <a:p>
            <a:pPr lvl="2">
              <a:lnSpc>
                <a:spcPct val="80000"/>
              </a:lnSpc>
            </a:pPr>
            <a:r>
              <a:rPr lang="en-US" altLang="cs-CZ" sz="2000"/>
              <a:t>Includes data and information used and created in the process</a:t>
            </a:r>
            <a:endParaRPr lang="en-US" altLang="ar-SA" sz="2000" b="1"/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FF0000"/>
                </a:solidFill>
              </a:rPr>
              <a:t>Business form</a:t>
            </a:r>
            <a:endParaRPr lang="en-US" altLang="ar-SA" sz="2400" b="1"/>
          </a:p>
          <a:p>
            <a:pPr lvl="2">
              <a:lnSpc>
                <a:spcPct val="80000"/>
              </a:lnSpc>
            </a:pPr>
            <a:r>
              <a:rPr lang="en-US" altLang="ar-SA" sz="2000" b="1"/>
              <a:t>Explicitly indicate data flow in or out of a system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FF0000"/>
                </a:solidFill>
              </a:rPr>
              <a:t>Report generated by current systems </a:t>
            </a:r>
            <a:endParaRPr lang="en-US" altLang="ar-SA" sz="2400" b="1"/>
          </a:p>
          <a:p>
            <a:pPr lvl="2">
              <a:lnSpc>
                <a:spcPct val="80000"/>
              </a:lnSpc>
            </a:pPr>
            <a:r>
              <a:rPr lang="en-US" altLang="ar-SA" sz="2000" b="1"/>
              <a:t>Enables the analyst to work backwards from the report to the data that generated it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>
                <a:solidFill>
                  <a:srgbClr val="FF0000"/>
                </a:solidFill>
              </a:rPr>
              <a:t>Description of current information system, </a:t>
            </a:r>
            <a:r>
              <a:rPr lang="en-US" altLang="ar-SA" sz="2400" b="1">
                <a:solidFill>
                  <a:schemeClr val="hlink"/>
                </a:solidFill>
              </a:rPr>
              <a:t>how they were designed and how they work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Forma and Informal system</a:t>
            </a:r>
          </a:p>
        </p:txBody>
      </p:sp>
      <p:sp>
        <p:nvSpPr>
          <p:cNvPr id="390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cs-CZ" b="1"/>
              <a:t>Formal Systems</a:t>
            </a:r>
            <a:r>
              <a:rPr lang="en-US" altLang="cs-CZ"/>
              <a:t>: the official way a system works as described in organizational documentation (i.e. work procedure).</a:t>
            </a:r>
          </a:p>
          <a:p>
            <a:r>
              <a:rPr lang="en-US" altLang="cs-CZ" b="1"/>
              <a:t>Informal Systems</a:t>
            </a:r>
            <a:r>
              <a:rPr lang="en-US" altLang="cs-CZ"/>
              <a:t>: the way a system actually works (i.e. interviews, observations).</a:t>
            </a:r>
          </a:p>
          <a:p>
            <a:endParaRPr lang="en-US" alt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Modern Methods for Determining Requirements</a:t>
            </a:r>
          </a:p>
        </p:txBody>
      </p:sp>
      <p:sp>
        <p:nvSpPr>
          <p:cNvPr id="3522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6106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ar-SA" sz="2800" b="1" dirty="0">
                <a:solidFill>
                  <a:schemeClr val="hlink"/>
                </a:solidFill>
              </a:rPr>
              <a:t>Joint Application Design (JAD)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 dirty="0"/>
              <a:t>Brings together key users, managers and systems analysts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 dirty="0">
                <a:solidFill>
                  <a:srgbClr val="CC00FF"/>
                </a:solidFill>
              </a:rPr>
              <a:t>Purpose:</a:t>
            </a:r>
            <a:r>
              <a:rPr lang="en-US" altLang="ar-SA" sz="2400" b="1" dirty="0"/>
              <a:t> collect system requirements simultaneously from key people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 dirty="0"/>
              <a:t>Conducted off-site</a:t>
            </a:r>
          </a:p>
          <a:p>
            <a:pPr>
              <a:lnSpc>
                <a:spcPct val="80000"/>
              </a:lnSpc>
            </a:pPr>
            <a:r>
              <a:rPr lang="en-US" altLang="ar-SA" sz="2800" b="1" dirty="0">
                <a:solidFill>
                  <a:schemeClr val="hlink"/>
                </a:solidFill>
              </a:rPr>
              <a:t>Prototyping</a:t>
            </a:r>
            <a:endParaRPr lang="en-US" altLang="ar-SA" sz="2800" b="1" dirty="0"/>
          </a:p>
          <a:p>
            <a:pPr lvl="1">
              <a:lnSpc>
                <a:spcPct val="80000"/>
              </a:lnSpc>
            </a:pPr>
            <a:r>
              <a:rPr lang="en-US" altLang="ar-SA" sz="2400" b="1" dirty="0"/>
              <a:t>Repetitive process</a:t>
            </a:r>
          </a:p>
          <a:p>
            <a:pPr lvl="1">
              <a:lnSpc>
                <a:spcPct val="80000"/>
              </a:lnSpc>
            </a:pPr>
            <a:r>
              <a:rPr lang="en-US" altLang="ar-SA" sz="2400" b="1" dirty="0"/>
              <a:t>Basic version of system is built</a:t>
            </a:r>
          </a:p>
          <a:p>
            <a:pPr lvl="1">
              <a:lnSpc>
                <a:spcPct val="80000"/>
              </a:lnSpc>
            </a:pPr>
            <a:r>
              <a:rPr lang="en-US" altLang="cs-CZ" sz="2400" b="1" dirty="0"/>
              <a:t>Refine understanding of system requirements in concrete terms.</a:t>
            </a:r>
            <a:endParaRPr lang="en-US" altLang="ar-SA" sz="2400" b="1" dirty="0"/>
          </a:p>
          <a:p>
            <a:pPr lvl="1">
              <a:lnSpc>
                <a:spcPct val="80000"/>
              </a:lnSpc>
            </a:pPr>
            <a:r>
              <a:rPr lang="en-US" altLang="ar-SA" sz="2400" b="1" dirty="0"/>
              <a:t>Goal: to develop concrete specifications for ultimate system</a:t>
            </a:r>
          </a:p>
          <a:p>
            <a:pPr>
              <a:lnSpc>
                <a:spcPct val="80000"/>
              </a:lnSpc>
            </a:pPr>
            <a:endParaRPr lang="en-US" altLang="ar-SA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Joint Application Design (JAD)</a:t>
            </a:r>
          </a:p>
        </p:txBody>
      </p:sp>
      <p:sp>
        <p:nvSpPr>
          <p:cNvPr id="3532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1"/>
              </a:buClr>
            </a:pPr>
            <a:r>
              <a:rPr lang="en-US" altLang="cs-CZ" sz="2400"/>
              <a:t>Intensive group-oriented requirements determination technique.</a:t>
            </a:r>
          </a:p>
          <a:p>
            <a:pPr>
              <a:buClr>
                <a:schemeClr val="accent1"/>
              </a:buClr>
            </a:pPr>
            <a:r>
              <a:rPr lang="en-US" altLang="cs-CZ" sz="2400"/>
              <a:t>Team members meet in isolation for an extended period of time.</a:t>
            </a:r>
          </a:p>
          <a:p>
            <a:pPr>
              <a:buClr>
                <a:schemeClr val="accent1"/>
              </a:buClr>
            </a:pPr>
            <a:r>
              <a:rPr lang="en-US" altLang="cs-CZ" sz="2400"/>
              <a:t>Highly focused.</a:t>
            </a:r>
          </a:p>
          <a:p>
            <a:pPr>
              <a:buClr>
                <a:schemeClr val="accent1"/>
              </a:buClr>
            </a:pPr>
            <a:r>
              <a:rPr lang="en-US" altLang="cs-CZ" sz="2400"/>
              <a:t>Resource intensive.</a:t>
            </a:r>
          </a:p>
          <a:p>
            <a:pPr>
              <a:buClr>
                <a:schemeClr val="accent1"/>
              </a:buClr>
            </a:pPr>
            <a:r>
              <a:rPr lang="en-US" altLang="cs-CZ" sz="2400"/>
              <a:t>Started by IBM in 1970s.</a:t>
            </a:r>
            <a:endParaRPr lang="en-US" altLang="ar-SA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JAD</a:t>
            </a:r>
          </a:p>
        </p:txBody>
      </p:sp>
      <p:pic>
        <p:nvPicPr>
          <p:cNvPr id="391172" name="Picture 2" descr="FIG06_0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76200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3389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/>
              <a:t>Describe options for </a:t>
            </a:r>
            <a:r>
              <a:rPr lang="en-US" altLang="ar-SA" sz="2800" b="1">
                <a:solidFill>
                  <a:srgbClr val="FF0000"/>
                </a:solidFill>
              </a:rPr>
              <a:t>designing and conducting interviews</a:t>
            </a:r>
            <a:r>
              <a:rPr lang="en-US" altLang="ar-SA" sz="2800" b="1"/>
              <a:t> and </a:t>
            </a:r>
            <a:r>
              <a:rPr lang="en-US" altLang="ar-SA" sz="2800" b="1">
                <a:solidFill>
                  <a:srgbClr val="FF0000"/>
                </a:solidFill>
              </a:rPr>
              <a:t>develop a plan</a:t>
            </a:r>
            <a:r>
              <a:rPr lang="en-US" altLang="ar-SA" sz="2800" b="1"/>
              <a:t> for conducting an interview to determine system requirements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>
                <a:solidFill>
                  <a:srgbClr val="FF0000"/>
                </a:solidFill>
              </a:rPr>
              <a:t>Design, distribute, and analyze</a:t>
            </a:r>
            <a:r>
              <a:rPr lang="en-US" altLang="ar-SA" sz="2800" b="1"/>
              <a:t> questionnaires to determine system requirements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/>
              <a:t>Explain </a:t>
            </a:r>
            <a:r>
              <a:rPr lang="en-US" altLang="ar-SA" sz="2800" b="1">
                <a:solidFill>
                  <a:srgbClr val="FF0000"/>
                </a:solidFill>
              </a:rPr>
              <a:t>advantages</a:t>
            </a:r>
            <a:r>
              <a:rPr lang="en-US" altLang="ar-SA" sz="2800" b="1"/>
              <a:t> and pitfalls of observing workers and analyzing business documents to determine requirements</a:t>
            </a:r>
            <a:endParaRPr lang="en-US" altLang="ar-SA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JAD</a:t>
            </a:r>
          </a:p>
        </p:txBody>
      </p:sp>
      <p:sp>
        <p:nvSpPr>
          <p:cNvPr id="392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cs-CZ" sz="2400"/>
              <a:t>JAD Participants: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Session Leader</a:t>
            </a:r>
            <a:r>
              <a:rPr lang="en-US" altLang="cs-CZ" sz="2000"/>
              <a:t>: facilitates group process.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Users: </a:t>
            </a:r>
            <a:r>
              <a:rPr lang="en-US" altLang="cs-CZ" sz="2000"/>
              <a:t>active, speaking participants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Managers</a:t>
            </a:r>
            <a:r>
              <a:rPr lang="en-US" altLang="cs-CZ" sz="2000"/>
              <a:t>: active, speaking participants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Sponsor</a:t>
            </a:r>
            <a:r>
              <a:rPr lang="en-US" altLang="cs-CZ" sz="2000"/>
              <a:t>: high-level champion, limited participation.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Systems Analysts</a:t>
            </a:r>
            <a:r>
              <a:rPr lang="en-US" altLang="cs-CZ" sz="2000"/>
              <a:t>: should mostly listen.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Scribe</a:t>
            </a:r>
            <a:r>
              <a:rPr lang="en-US" altLang="cs-CZ" sz="2000"/>
              <a:t>: record session activities.</a:t>
            </a:r>
          </a:p>
          <a:p>
            <a:pPr lvl="1">
              <a:lnSpc>
                <a:spcPct val="90000"/>
              </a:lnSpc>
            </a:pPr>
            <a:r>
              <a:rPr lang="en-US" altLang="cs-CZ" sz="2000" b="1"/>
              <a:t>IS Staff</a:t>
            </a:r>
            <a:r>
              <a:rPr lang="en-US" altLang="cs-CZ" sz="2000"/>
              <a:t>: should mostly listen.</a:t>
            </a:r>
          </a:p>
          <a:p>
            <a:pPr>
              <a:lnSpc>
                <a:spcPct val="90000"/>
              </a:lnSpc>
            </a:pPr>
            <a:r>
              <a:rPr lang="en-US" altLang="cs-CZ" sz="2400"/>
              <a:t>End Result</a:t>
            </a:r>
          </a:p>
          <a:p>
            <a:pPr lvl="1">
              <a:lnSpc>
                <a:spcPct val="90000"/>
              </a:lnSpc>
            </a:pPr>
            <a:r>
              <a:rPr lang="en-US" altLang="cs-CZ" sz="2000"/>
              <a:t>Documentation detailing existing system.</a:t>
            </a:r>
          </a:p>
          <a:p>
            <a:pPr lvl="1">
              <a:lnSpc>
                <a:spcPct val="90000"/>
              </a:lnSpc>
            </a:pPr>
            <a:r>
              <a:rPr lang="en-US" altLang="cs-CZ" sz="2000"/>
              <a:t>Features of proposed system.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Joint Application Design (JAD)</a:t>
            </a:r>
          </a:p>
        </p:txBody>
      </p:sp>
      <p:sp>
        <p:nvSpPr>
          <p:cNvPr id="3543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/>
              <a:t>CASE Tools During JAD</a:t>
            </a:r>
          </a:p>
          <a:p>
            <a:pPr lvl="1"/>
            <a:r>
              <a:rPr lang="en-US" altLang="ar-SA" b="1"/>
              <a:t>Upper CASE tools are used </a:t>
            </a:r>
          </a:p>
          <a:p>
            <a:pPr lvl="1"/>
            <a:r>
              <a:rPr lang="en-US" altLang="ar-SA" b="1"/>
              <a:t>Enables analysts to enter system models directly into CASE during the JAD session</a:t>
            </a:r>
          </a:p>
          <a:p>
            <a:pPr lvl="1"/>
            <a:r>
              <a:rPr lang="en-US" altLang="ar-SA" b="1"/>
              <a:t>Screen designs and prototyping can be done during JAD and shown to users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ar-SA" b="1"/>
              <a:t>	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Joint Application Design (JAD)</a:t>
            </a:r>
          </a:p>
        </p:txBody>
      </p:sp>
      <p:sp>
        <p:nvSpPr>
          <p:cNvPr id="355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ar-SA" sz="2800" b="1"/>
              <a:t>Supporting JAD with GSS</a:t>
            </a:r>
          </a:p>
          <a:p>
            <a:pPr lvl="1"/>
            <a:r>
              <a:rPr lang="en-US" altLang="ar-SA" sz="2400" b="1"/>
              <a:t>Group support systems (GSS) can be used to enable more participation by group members in JAD</a:t>
            </a:r>
          </a:p>
          <a:p>
            <a:pPr lvl="1"/>
            <a:r>
              <a:rPr lang="en-US" altLang="cs-CZ" sz="2400" b="1"/>
              <a:t>Facilitate sharing of ideas and voicing of opinions about system requirements.</a:t>
            </a:r>
            <a:endParaRPr lang="en-US" altLang="ar-SA" sz="2400" b="1"/>
          </a:p>
          <a:p>
            <a:pPr lvl="1"/>
            <a:r>
              <a:rPr lang="en-US" altLang="ar-SA" sz="2400" b="1"/>
              <a:t>Members </a:t>
            </a:r>
            <a:r>
              <a:rPr lang="en-US" altLang="ar-SA" sz="2400" b="1">
                <a:solidFill>
                  <a:srgbClr val="FF0000"/>
                </a:solidFill>
              </a:rPr>
              <a:t>type</a:t>
            </a:r>
            <a:r>
              <a:rPr lang="en-US" altLang="ar-SA" sz="2400" b="1"/>
              <a:t> their answers into the computer</a:t>
            </a:r>
          </a:p>
          <a:p>
            <a:pPr lvl="1"/>
            <a:r>
              <a:rPr lang="en-US" altLang="ar-SA" sz="2400" b="1"/>
              <a:t>All members of the group see what other members have been typing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Prototyping</a:t>
            </a:r>
          </a:p>
        </p:txBody>
      </p:sp>
      <p:sp>
        <p:nvSpPr>
          <p:cNvPr id="3563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772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cs-CZ" sz="2800"/>
              <a:t>Quickly converts requirements to working version of system.</a:t>
            </a:r>
          </a:p>
          <a:p>
            <a:pPr>
              <a:lnSpc>
                <a:spcPct val="90000"/>
              </a:lnSpc>
            </a:pPr>
            <a:r>
              <a:rPr lang="en-US" altLang="cs-CZ" sz="2800"/>
              <a:t>Once the user sees requirements converted to system, will ask for modifications or will generate additional requests.</a:t>
            </a:r>
            <a:endParaRPr lang="en-US" altLang="ar-SA" sz="2400" b="1"/>
          </a:p>
          <a:p>
            <a:pPr>
              <a:lnSpc>
                <a:spcPct val="90000"/>
              </a:lnSpc>
            </a:pPr>
            <a:r>
              <a:rPr lang="en-US" altLang="ar-SA" sz="2400" b="1"/>
              <a:t>Most useful when:</a:t>
            </a:r>
          </a:p>
          <a:p>
            <a:pPr lvl="1">
              <a:lnSpc>
                <a:spcPct val="90000"/>
              </a:lnSpc>
            </a:pPr>
            <a:r>
              <a:rPr lang="en-US" altLang="ar-SA" sz="2000" b="1"/>
              <a:t>User requests are not clear</a:t>
            </a:r>
          </a:p>
          <a:p>
            <a:pPr lvl="1">
              <a:lnSpc>
                <a:spcPct val="90000"/>
              </a:lnSpc>
            </a:pPr>
            <a:r>
              <a:rPr lang="en-US" altLang="ar-SA" sz="2000" b="1"/>
              <a:t>Few users are involved in the system</a:t>
            </a:r>
          </a:p>
          <a:p>
            <a:pPr lvl="1">
              <a:lnSpc>
                <a:spcPct val="90000"/>
              </a:lnSpc>
            </a:pPr>
            <a:r>
              <a:rPr lang="en-US" altLang="ar-SA" sz="2000" b="1"/>
              <a:t>Designs are complex and require concrete form</a:t>
            </a:r>
          </a:p>
          <a:p>
            <a:pPr lvl="1">
              <a:lnSpc>
                <a:spcPct val="90000"/>
              </a:lnSpc>
            </a:pPr>
            <a:r>
              <a:rPr lang="en-US" altLang="ar-SA" sz="2000" b="1"/>
              <a:t>History of communication problems between analysts and users</a:t>
            </a:r>
          </a:p>
          <a:p>
            <a:pPr lvl="1">
              <a:lnSpc>
                <a:spcPct val="90000"/>
              </a:lnSpc>
            </a:pPr>
            <a:r>
              <a:rPr lang="en-US" altLang="ar-SA" sz="2000" b="1"/>
              <a:t>Tools are readily available to build prototype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Prototyping</a:t>
            </a:r>
          </a:p>
        </p:txBody>
      </p:sp>
      <p:sp>
        <p:nvSpPr>
          <p:cNvPr id="3573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>
                <a:solidFill>
                  <a:srgbClr val="FF0000"/>
                </a:solidFill>
              </a:rPr>
              <a:t>Drawbacks</a:t>
            </a:r>
            <a:endParaRPr lang="en-US" altLang="ar-SA" b="1"/>
          </a:p>
          <a:p>
            <a:pPr lvl="1"/>
            <a:r>
              <a:rPr lang="en-US" altLang="ar-SA" b="1"/>
              <a:t>Tendency to avoid formal documentation</a:t>
            </a:r>
          </a:p>
          <a:p>
            <a:pPr lvl="1"/>
            <a:r>
              <a:rPr lang="en-US" altLang="ar-SA" b="1"/>
              <a:t>Difficult to adapt to more general user audience</a:t>
            </a:r>
          </a:p>
          <a:p>
            <a:pPr lvl="1"/>
            <a:r>
              <a:rPr lang="en-US" altLang="ar-SA" b="1"/>
              <a:t>Sharing data with other systems is often not considered</a:t>
            </a:r>
          </a:p>
          <a:p>
            <a:pPr lvl="1"/>
            <a:r>
              <a:rPr lang="en-US" altLang="ar-SA" b="1"/>
              <a:t>Systems Development Life Cycle (SDLC) checks are often bypassed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Business Process Reengineering (BPR)</a:t>
            </a:r>
          </a:p>
        </p:txBody>
      </p:sp>
      <p:sp>
        <p:nvSpPr>
          <p:cNvPr id="3584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ar-SA" sz="2400" b="1"/>
              <a:t>Search for and implementation of </a:t>
            </a:r>
            <a:r>
              <a:rPr lang="en-US" altLang="ar-SA" sz="2400" b="1">
                <a:solidFill>
                  <a:srgbClr val="FF0000"/>
                </a:solidFill>
              </a:rPr>
              <a:t>radical change</a:t>
            </a:r>
            <a:r>
              <a:rPr lang="en-US" altLang="ar-SA" sz="2400" b="1"/>
              <a:t> in business processes to achieve </a:t>
            </a:r>
            <a:r>
              <a:rPr lang="en-US" altLang="ar-SA" sz="2400" b="1">
                <a:solidFill>
                  <a:srgbClr val="FF0000"/>
                </a:solidFill>
              </a:rPr>
              <a:t>breakthrough improvements</a:t>
            </a:r>
            <a:r>
              <a:rPr lang="en-US" altLang="ar-SA" sz="2400" b="1"/>
              <a:t> in products and services</a:t>
            </a:r>
          </a:p>
          <a:p>
            <a:r>
              <a:rPr lang="en-US" altLang="ar-SA" b="1"/>
              <a:t>Goals</a:t>
            </a:r>
          </a:p>
          <a:p>
            <a:pPr lvl="1"/>
            <a:r>
              <a:rPr lang="en-US" altLang="cs-CZ" sz="2000"/>
              <a:t>Reorganize complete flow of data in major sections of an organization.</a:t>
            </a:r>
          </a:p>
          <a:p>
            <a:pPr lvl="1"/>
            <a:r>
              <a:rPr lang="en-US" altLang="cs-CZ" sz="2000"/>
              <a:t>Eliminate unnecessary steps.</a:t>
            </a:r>
          </a:p>
          <a:p>
            <a:pPr lvl="1"/>
            <a:r>
              <a:rPr lang="en-US" altLang="cs-CZ" sz="2000"/>
              <a:t>Become more responsive to future change.</a:t>
            </a:r>
          </a:p>
          <a:p>
            <a:pPr lvl="1"/>
            <a:r>
              <a:rPr lang="en-US" altLang="ar-SA" sz="2000"/>
              <a:t>Combine steps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Business Process Reengineering (BPR)</a:t>
            </a:r>
          </a:p>
        </p:txBody>
      </p:sp>
      <p:sp>
        <p:nvSpPr>
          <p:cNvPr id="359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686800" cy="4800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ar-SA" sz="2800" b="1"/>
          </a:p>
          <a:p>
            <a:r>
              <a:rPr lang="en-US" altLang="ar-SA" sz="2800" b="1">
                <a:solidFill>
                  <a:srgbClr val="FF0000"/>
                </a:solidFill>
              </a:rPr>
              <a:t>Identification of processes to Reengineer</a:t>
            </a:r>
            <a:endParaRPr lang="en-US" altLang="ar-SA" sz="2800" b="1"/>
          </a:p>
          <a:p>
            <a:pPr lvl="1"/>
            <a:r>
              <a:rPr lang="en-US" altLang="ar-SA" b="1"/>
              <a:t>Key business processes</a:t>
            </a:r>
            <a:endParaRPr lang="en-US" altLang="ar-SA" sz="2400" b="1"/>
          </a:p>
          <a:p>
            <a:pPr lvl="2"/>
            <a:r>
              <a:rPr lang="en-US" altLang="ar-SA" b="1"/>
              <a:t>Set of activities designed to produce specific output for a particular customer or market</a:t>
            </a:r>
          </a:p>
          <a:p>
            <a:pPr lvl="2"/>
            <a:r>
              <a:rPr lang="en-US" altLang="ar-SA" b="1"/>
              <a:t>Focused on customers and outcome</a:t>
            </a:r>
          </a:p>
          <a:p>
            <a:pPr lvl="2"/>
            <a:r>
              <a:rPr lang="en-US" altLang="ar-SA" b="1"/>
              <a:t>Key business process includes all activities of </a:t>
            </a:r>
            <a:r>
              <a:rPr lang="en-US" altLang="ar-SA" b="1">
                <a:solidFill>
                  <a:srgbClr val="CC00FF"/>
                </a:solidFill>
              </a:rPr>
              <a:t>design, build, deliver and support</a:t>
            </a:r>
            <a:r>
              <a:rPr lang="en-US" altLang="ar-SA" b="1"/>
              <a:t> a product.</a:t>
            </a:r>
            <a:endParaRPr lang="en-US" altLang="ar-SA" sz="2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altLang="ar-SA" sz="3600"/>
              <a:t>Business Process Reengineering (BPR)</a:t>
            </a:r>
          </a:p>
        </p:txBody>
      </p:sp>
      <p:sp>
        <p:nvSpPr>
          <p:cNvPr id="360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7630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ar-SA" sz="2800"/>
              <a:t>Identify specific activities that can be </a:t>
            </a:r>
            <a:r>
              <a:rPr lang="en-US" altLang="ar-SA" sz="2800">
                <a:solidFill>
                  <a:srgbClr val="FF0000"/>
                </a:solidFill>
              </a:rPr>
              <a:t>improved</a:t>
            </a:r>
            <a:r>
              <a:rPr lang="en-US" altLang="ar-SA" sz="2800"/>
              <a:t> through BPR, once it have been identified, Information Technology must be applied to </a:t>
            </a:r>
            <a:r>
              <a:rPr lang="en-US" altLang="ar-SA" sz="2800">
                <a:solidFill>
                  <a:srgbClr val="FF0000"/>
                </a:solidFill>
              </a:rPr>
              <a:t>radically improve</a:t>
            </a:r>
            <a:r>
              <a:rPr lang="en-US" altLang="ar-SA" sz="2800"/>
              <a:t> business process.</a:t>
            </a:r>
          </a:p>
          <a:p>
            <a:pPr>
              <a:lnSpc>
                <a:spcPct val="90000"/>
              </a:lnSpc>
            </a:pPr>
            <a:r>
              <a:rPr lang="en-US" altLang="ar-SA" b="1"/>
              <a:t>Disruptive technologies</a:t>
            </a:r>
          </a:p>
          <a:p>
            <a:pPr lvl="1">
              <a:lnSpc>
                <a:spcPct val="90000"/>
              </a:lnSpc>
            </a:pPr>
            <a:r>
              <a:rPr lang="en-US" altLang="cs-CZ" sz="2400"/>
              <a:t>are technologies that enable the breaking of long-held business rules that inhibit organizations from making radical business changes. (</a:t>
            </a:r>
            <a:r>
              <a:rPr lang="en-US" altLang="ar-SA" sz="2000" b="1">
                <a:solidFill>
                  <a:srgbClr val="FF0000"/>
                </a:solidFill>
              </a:rPr>
              <a:t>decision support tools</a:t>
            </a:r>
            <a:r>
              <a:rPr lang="en-US" altLang="ar-SA" b="1">
                <a:solidFill>
                  <a:srgbClr val="FF0000"/>
                </a:solidFill>
              </a:rPr>
              <a:t>, </a:t>
            </a:r>
            <a:r>
              <a:rPr lang="en-US" altLang="ar-SA" sz="2000" b="1">
                <a:solidFill>
                  <a:srgbClr val="FF0000"/>
                </a:solidFill>
              </a:rPr>
              <a:t>wireless data communication, high performance computing can provide real-time updating</a:t>
            </a:r>
            <a:r>
              <a:rPr lang="en-US" altLang="ar-SA" sz="2000" b="1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ar-SA" b="1"/>
              <a:t>See table 6-6. More Examples.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ar-SA" sz="4000"/>
              <a:t>Requirements determining using Agile Methodologies</a:t>
            </a:r>
          </a:p>
        </p:txBody>
      </p:sp>
      <p:sp>
        <p:nvSpPr>
          <p:cNvPr id="361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cs-CZ" sz="1600" b="1"/>
              <a:t>Continual user involvement</a:t>
            </a:r>
          </a:p>
          <a:p>
            <a:pPr lvl="1">
              <a:lnSpc>
                <a:spcPct val="80000"/>
              </a:lnSpc>
            </a:pPr>
            <a:r>
              <a:rPr lang="en-US" altLang="cs-CZ" sz="1600"/>
              <a:t>Replace traditional SDLC waterfall with iterative analyze – design – code – test cycle</a:t>
            </a:r>
          </a:p>
          <a:p>
            <a:pPr>
              <a:lnSpc>
                <a:spcPct val="80000"/>
              </a:lnSpc>
            </a:pPr>
            <a:r>
              <a:rPr lang="en-US" altLang="cs-CZ" sz="1600" b="1"/>
              <a:t>Agile usage-centered design</a:t>
            </a:r>
          </a:p>
          <a:p>
            <a:pPr lvl="1">
              <a:lnSpc>
                <a:spcPct val="80000"/>
              </a:lnSpc>
            </a:pPr>
            <a:r>
              <a:rPr lang="en-US" altLang="cs-CZ" sz="1600"/>
              <a:t>Focuses on user goals, roles, and tasks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Gather a group of people all stakeholders in one room.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Give everyone a chance to talk about current and new system.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Determine user roles and goals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Determine task needs to be completed to achieve the goal.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Task cards will be grouped together based on similarity.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For each task, list steps that are necessary to complete the step.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Treat each set of tasks to be supported by a single aspect of user interface (partition task)</a:t>
            </a:r>
          </a:p>
          <a:p>
            <a:pPr lvl="1">
              <a:lnSpc>
                <a:spcPct val="80000"/>
              </a:lnSpc>
            </a:pPr>
            <a:r>
              <a:rPr lang="en-US" altLang="ar-SA" sz="1600"/>
              <a:t>Prototype and refine the prototype</a:t>
            </a:r>
            <a:endParaRPr lang="en-US" altLang="cs-CZ" sz="1600"/>
          </a:p>
          <a:p>
            <a:pPr>
              <a:lnSpc>
                <a:spcPct val="80000"/>
              </a:lnSpc>
            </a:pPr>
            <a:r>
              <a:rPr lang="en-US" altLang="cs-CZ" sz="1600" b="1"/>
              <a:t>The Planning Game</a:t>
            </a:r>
          </a:p>
          <a:p>
            <a:pPr lvl="1">
              <a:lnSpc>
                <a:spcPct val="80000"/>
              </a:lnSpc>
            </a:pPr>
            <a:r>
              <a:rPr lang="en-US" altLang="cs-CZ" sz="1600"/>
              <a:t>Based on eXtreme programming</a:t>
            </a:r>
          </a:p>
          <a:p>
            <a:pPr lvl="1">
              <a:lnSpc>
                <a:spcPct val="80000"/>
              </a:lnSpc>
            </a:pPr>
            <a:r>
              <a:rPr lang="en-US" altLang="cs-CZ" sz="1600"/>
              <a:t>Exploration, steering, commitment</a:t>
            </a:r>
            <a:endParaRPr lang="en-US" altLang="ar-SA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/>
              <a:t>Continual User Involvement</a:t>
            </a:r>
          </a:p>
        </p:txBody>
      </p:sp>
      <p:pic>
        <p:nvPicPr>
          <p:cNvPr id="394244" name="Picture 2" descr="FIG06_0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905000"/>
            <a:ext cx="7543800" cy="4343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Learning Objectives</a:t>
            </a:r>
          </a:p>
        </p:txBody>
      </p:sp>
      <p:sp>
        <p:nvSpPr>
          <p:cNvPr id="339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/>
              <a:t>Explain how computing can provide support for requirements determination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/>
              <a:t>Learn about </a:t>
            </a:r>
            <a:r>
              <a:rPr lang="en-US" altLang="ar-SA" sz="2800" b="1">
                <a:solidFill>
                  <a:srgbClr val="FF0000"/>
                </a:solidFill>
              </a:rPr>
              <a:t>Joint Application Design</a:t>
            </a:r>
            <a:r>
              <a:rPr lang="en-US" altLang="ar-SA" sz="2800" b="1"/>
              <a:t> (JAD)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/>
              <a:t>Use </a:t>
            </a:r>
            <a:r>
              <a:rPr lang="en-US" altLang="ar-SA" sz="2800" b="1">
                <a:solidFill>
                  <a:srgbClr val="FF0000"/>
                </a:solidFill>
              </a:rPr>
              <a:t>prototyping</a:t>
            </a:r>
            <a:r>
              <a:rPr lang="en-US" altLang="ar-SA" sz="2800" b="1"/>
              <a:t> during requirements determination</a:t>
            </a:r>
          </a:p>
          <a:p>
            <a:pPr>
              <a:lnSpc>
                <a:spcPct val="90000"/>
              </a:lnSpc>
              <a:buClr>
                <a:srgbClr val="BA2212"/>
              </a:buClr>
              <a:buFont typeface="Wingdings" panose="05000000000000000000" pitchFamily="2" charset="2"/>
              <a:buChar char="ü"/>
            </a:pPr>
            <a:r>
              <a:rPr lang="en-US" altLang="ar-SA" sz="2800" b="1"/>
              <a:t>Select the appropriate methods to elicit system requirements</a:t>
            </a:r>
            <a:endParaRPr lang="en-US" altLang="ar-SA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 sz="3200"/>
              <a:t>Agile Usage-Centered Design Steps</a:t>
            </a:r>
          </a:p>
        </p:txBody>
      </p:sp>
      <p:sp>
        <p:nvSpPr>
          <p:cNvPr id="395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cs-CZ" sz="2400"/>
              <a:t>Gather group of programmers, analysts, users, testers, facilitator.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Document complaints of current system.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Determine important user roles.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Determine, prioritize, and describe tasks for each user role.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Group similar tasks into interaction contexts.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Associate each interaction context with a user interface for the system, and prototype the interaction context.</a:t>
            </a:r>
          </a:p>
          <a:p>
            <a:pPr>
              <a:lnSpc>
                <a:spcPct val="80000"/>
              </a:lnSpc>
            </a:pPr>
            <a:r>
              <a:rPr lang="en-US" altLang="cs-CZ" sz="2400"/>
              <a:t>Step through and modify the prototype.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The Planning Game from eXtreme Programming</a:t>
            </a:r>
          </a:p>
        </p:txBody>
      </p:sp>
      <p:pic>
        <p:nvPicPr>
          <p:cNvPr id="396292" name="Picture 2" descr="FIG06_0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538" y="2133600"/>
            <a:ext cx="6542424" cy="3778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ar-SA" sz="4000"/>
              <a:t>Requirements determining using Agile Methodologies</a:t>
            </a:r>
          </a:p>
        </p:txBody>
      </p:sp>
      <p:sp>
        <p:nvSpPr>
          <p:cNvPr id="3624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ar-SA" sz="2400"/>
              <a:t>The planning game from extreme programming: (phases)</a:t>
            </a:r>
          </a:p>
          <a:p>
            <a:pPr lvl="1">
              <a:lnSpc>
                <a:spcPct val="90000"/>
              </a:lnSpc>
            </a:pPr>
            <a:r>
              <a:rPr lang="en-US" altLang="ar-SA" sz="2000"/>
              <a:t>Exploration, business create story cards, development with an estimation of how long it would take to implement.</a:t>
            </a:r>
          </a:p>
          <a:p>
            <a:pPr lvl="1">
              <a:lnSpc>
                <a:spcPct val="90000"/>
              </a:lnSpc>
            </a:pPr>
            <a:r>
              <a:rPr lang="en-US" altLang="ar-SA" sz="2000"/>
              <a:t>Commitment,  sort the story cards and split them to essential, not essential, and nice to have.</a:t>
            </a:r>
          </a:p>
          <a:p>
            <a:pPr lvl="1">
              <a:lnSpc>
                <a:spcPct val="90000"/>
              </a:lnSpc>
            </a:pPr>
            <a:r>
              <a:rPr lang="en-US" altLang="ar-SA" sz="2000"/>
              <a:t>Steering, to see how the development process is progressing.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ar-SA" sz="2400"/>
              <a:t>  The planning game is followed by iteration planning game, played by programmers.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ar-SA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cs-CZ" sz="4000"/>
              <a:t>Performing Requirements Determination</a:t>
            </a:r>
          </a:p>
        </p:txBody>
      </p:sp>
      <p:pic>
        <p:nvPicPr>
          <p:cNvPr id="389124" name="Picture 3" descr="FIG06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7315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Performing Requirements Determination	</a:t>
            </a:r>
          </a:p>
        </p:txBody>
      </p:sp>
      <p:sp>
        <p:nvSpPr>
          <p:cNvPr id="3409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SA" b="1"/>
              <a:t>Gather information on what system should do from many sources</a:t>
            </a:r>
          </a:p>
          <a:p>
            <a:pPr lvl="1"/>
            <a:r>
              <a:rPr lang="en-US" altLang="ar-SA" b="1"/>
              <a:t>Users</a:t>
            </a:r>
          </a:p>
          <a:p>
            <a:pPr lvl="1"/>
            <a:r>
              <a:rPr lang="en-US" altLang="ar-SA" b="1"/>
              <a:t>Reports</a:t>
            </a:r>
          </a:p>
          <a:p>
            <a:pPr lvl="1"/>
            <a:r>
              <a:rPr lang="en-US" altLang="ar-SA" b="1"/>
              <a:t>Forms</a:t>
            </a:r>
          </a:p>
          <a:p>
            <a:pPr lvl="1"/>
            <a:r>
              <a:rPr lang="en-US" altLang="ar-SA" b="1"/>
              <a:t>Procedures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en-US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Performing Requirements Determination	</a:t>
            </a:r>
          </a:p>
        </p:txBody>
      </p:sp>
      <p:sp>
        <p:nvSpPr>
          <p:cNvPr id="342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495800"/>
          </a:xfrm>
        </p:spPr>
        <p:txBody>
          <a:bodyPr>
            <a:normAutofit lnSpcReduction="10000"/>
          </a:bodyPr>
          <a:lstStyle/>
          <a:p>
            <a:r>
              <a:rPr lang="en-US" altLang="ar-SA" sz="2800" b="1">
                <a:solidFill>
                  <a:srgbClr val="FF0000"/>
                </a:solidFill>
              </a:rPr>
              <a:t>Characteristics for gathering requirements</a:t>
            </a:r>
            <a:endParaRPr lang="en-US" altLang="ar-SA" sz="2800" b="1"/>
          </a:p>
          <a:p>
            <a:pPr lvl="1"/>
            <a:r>
              <a:rPr lang="en-US" altLang="ar-SA" sz="2400" b="1"/>
              <a:t>Impertinence	</a:t>
            </a:r>
          </a:p>
          <a:p>
            <a:pPr lvl="2"/>
            <a:r>
              <a:rPr lang="en-US" altLang="ar-SA" b="1"/>
              <a:t>Question everything</a:t>
            </a:r>
          </a:p>
          <a:p>
            <a:pPr lvl="1"/>
            <a:r>
              <a:rPr lang="en-US" altLang="ar-SA" sz="2400" b="1"/>
              <a:t>Impartiality</a:t>
            </a:r>
          </a:p>
          <a:p>
            <a:pPr lvl="2"/>
            <a:r>
              <a:rPr lang="en-US" altLang="ar-SA" b="1"/>
              <a:t>Find the best organizational solution</a:t>
            </a:r>
          </a:p>
          <a:p>
            <a:pPr lvl="1"/>
            <a:r>
              <a:rPr lang="en-US" altLang="ar-SA" sz="2400" b="1"/>
              <a:t>Relaxation of constraints, assume anything is possible</a:t>
            </a:r>
          </a:p>
          <a:p>
            <a:pPr lvl="1"/>
            <a:r>
              <a:rPr lang="en-US" altLang="ar-SA" sz="2400" b="1"/>
              <a:t>Attention to detail, every fact must fit with every other fact</a:t>
            </a:r>
          </a:p>
          <a:p>
            <a:pPr lvl="1"/>
            <a:r>
              <a:rPr lang="en-US" altLang="ar-SA" sz="2400" b="1"/>
              <a:t>Reframing</a:t>
            </a:r>
          </a:p>
          <a:p>
            <a:pPr lvl="2"/>
            <a:r>
              <a:rPr lang="en-US" altLang="ar-SA" b="1"/>
              <a:t>View the organization in new ways</a:t>
            </a:r>
            <a:r>
              <a:rPr lang="en-US" altLang="ar-SA" sz="2000"/>
              <a:t>,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Deliverables and Outcomes</a:t>
            </a:r>
          </a:p>
        </p:txBody>
      </p:sp>
      <p:sp>
        <p:nvSpPr>
          <p:cNvPr id="3430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ar-SA" sz="1600" b="1">
                <a:solidFill>
                  <a:srgbClr val="FF0000"/>
                </a:solidFill>
              </a:rPr>
              <a:t>Types of deliverables</a:t>
            </a:r>
            <a:r>
              <a:rPr lang="en-US" altLang="ar-SA" sz="1600" b="1"/>
              <a:t>:</a:t>
            </a:r>
          </a:p>
          <a:p>
            <a:pPr lvl="1">
              <a:lnSpc>
                <a:spcPct val="80000"/>
              </a:lnSpc>
            </a:pPr>
            <a:r>
              <a:rPr lang="en-US" altLang="cs-CZ" sz="1400"/>
              <a:t>From interviews and observations - interview transcript observation notes, meeting minutes</a:t>
            </a:r>
          </a:p>
          <a:p>
            <a:pPr lvl="1">
              <a:lnSpc>
                <a:spcPct val="80000"/>
              </a:lnSpc>
            </a:pPr>
            <a:r>
              <a:rPr lang="en-US" altLang="cs-CZ" sz="1400"/>
              <a:t>From existing written documents - mission and strategy statements, business forms, procedure manuals, job descriptions, training manuals, system documentation, flowcharts</a:t>
            </a:r>
          </a:p>
          <a:p>
            <a:pPr lvl="1">
              <a:lnSpc>
                <a:spcPct val="80000"/>
              </a:lnSpc>
            </a:pPr>
            <a:r>
              <a:rPr lang="en-US" altLang="cs-CZ" sz="1400"/>
              <a:t>From computerized sources – Joint Application Design session results, CASE repositories, reports from existing systems, displays and reports from system prototype.</a:t>
            </a:r>
          </a:p>
          <a:p>
            <a:pPr lvl="1">
              <a:lnSpc>
                <a:spcPct val="80000"/>
              </a:lnSpc>
            </a:pPr>
            <a:endParaRPr lang="en-US" altLang="ar-SA" sz="1400" b="1"/>
          </a:p>
          <a:p>
            <a:pPr lvl="1">
              <a:lnSpc>
                <a:spcPct val="80000"/>
              </a:lnSpc>
            </a:pPr>
            <a:r>
              <a:rPr lang="en-US" altLang="ar-SA" sz="1400" b="1"/>
              <a:t>Information collected from users</a:t>
            </a:r>
          </a:p>
          <a:p>
            <a:pPr lvl="1">
              <a:lnSpc>
                <a:spcPct val="80000"/>
              </a:lnSpc>
            </a:pPr>
            <a:r>
              <a:rPr lang="en-US" altLang="ar-SA" sz="1400" b="1"/>
              <a:t>Existing documents and files</a:t>
            </a:r>
          </a:p>
          <a:p>
            <a:pPr lvl="1">
              <a:lnSpc>
                <a:spcPct val="80000"/>
              </a:lnSpc>
            </a:pPr>
            <a:r>
              <a:rPr lang="en-US" altLang="ar-SA" sz="1400" b="1"/>
              <a:t>Computer-based information</a:t>
            </a:r>
          </a:p>
          <a:p>
            <a:pPr lvl="1">
              <a:lnSpc>
                <a:spcPct val="80000"/>
              </a:lnSpc>
            </a:pPr>
            <a:r>
              <a:rPr lang="en-US" altLang="ar-SA" sz="1400" b="1"/>
              <a:t>Understanding of organizational components</a:t>
            </a:r>
          </a:p>
          <a:p>
            <a:pPr lvl="2">
              <a:lnSpc>
                <a:spcPct val="80000"/>
              </a:lnSpc>
            </a:pPr>
            <a:r>
              <a:rPr lang="en-US" altLang="ar-SA" sz="1400" b="1"/>
              <a:t>Business objective</a:t>
            </a:r>
          </a:p>
          <a:p>
            <a:pPr lvl="2">
              <a:lnSpc>
                <a:spcPct val="80000"/>
              </a:lnSpc>
            </a:pPr>
            <a:r>
              <a:rPr lang="en-US" altLang="ar-SA" sz="1400" b="1"/>
              <a:t>Information needs</a:t>
            </a:r>
          </a:p>
          <a:p>
            <a:pPr lvl="2">
              <a:lnSpc>
                <a:spcPct val="80000"/>
              </a:lnSpc>
            </a:pPr>
            <a:r>
              <a:rPr lang="en-US" altLang="ar-SA" sz="1400" b="1"/>
              <a:t>Rules of data processing</a:t>
            </a:r>
          </a:p>
          <a:p>
            <a:pPr lvl="2">
              <a:lnSpc>
                <a:spcPct val="80000"/>
              </a:lnSpc>
            </a:pPr>
            <a:r>
              <a:rPr lang="en-US" altLang="ar-SA" sz="1400" b="1"/>
              <a:t>Key events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Traditional Methods for Determining Requirements</a:t>
            </a:r>
          </a:p>
        </p:txBody>
      </p:sp>
      <p:sp>
        <p:nvSpPr>
          <p:cNvPr id="3440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ar-SA" sz="2800" b="1">
                <a:solidFill>
                  <a:srgbClr val="FF0000"/>
                </a:solidFill>
              </a:rPr>
              <a:t>Interviewing and Listening</a:t>
            </a:r>
            <a:endParaRPr lang="en-US" altLang="ar-SA" sz="2800" b="1"/>
          </a:p>
          <a:p>
            <a:pPr lvl="1"/>
            <a:r>
              <a:rPr lang="en-US" altLang="ar-SA" sz="2400" b="1"/>
              <a:t>Gather facts, opinions and speculations</a:t>
            </a:r>
          </a:p>
          <a:p>
            <a:pPr lvl="1"/>
            <a:r>
              <a:rPr lang="en-US" altLang="ar-SA" sz="2400" b="1"/>
              <a:t>Observe body language and emotions</a:t>
            </a:r>
          </a:p>
          <a:p>
            <a:pPr lvl="1"/>
            <a:r>
              <a:rPr lang="en-US" altLang="ar-SA" sz="2400" b="1"/>
              <a:t>Guidelines</a:t>
            </a:r>
          </a:p>
          <a:p>
            <a:pPr lvl="2"/>
            <a:r>
              <a:rPr lang="en-US" altLang="ar-SA" b="1"/>
              <a:t>Plan</a:t>
            </a:r>
          </a:p>
          <a:p>
            <a:pPr lvl="3"/>
            <a:r>
              <a:rPr lang="en-US" altLang="ar-SA" sz="2400" b="1"/>
              <a:t>Checklist</a:t>
            </a:r>
          </a:p>
          <a:p>
            <a:pPr lvl="3"/>
            <a:r>
              <a:rPr lang="en-US" altLang="ar-SA" sz="2400" b="1"/>
              <a:t>Appointment</a:t>
            </a:r>
          </a:p>
          <a:p>
            <a:pPr lvl="2"/>
            <a:r>
              <a:rPr lang="en-US" altLang="ar-SA" b="1"/>
              <a:t>Be neutral</a:t>
            </a:r>
          </a:p>
          <a:p>
            <a:pPr lvl="2"/>
            <a:r>
              <a:rPr lang="en-US" altLang="ar-SA" b="1"/>
              <a:t>Listen</a:t>
            </a:r>
          </a:p>
          <a:p>
            <a:pPr lvl="2"/>
            <a:r>
              <a:rPr lang="en-US" altLang="ar-SA" b="1"/>
              <a:t>Seek a diverse view</a:t>
            </a:r>
            <a:endParaRPr lang="en-US" altLang="ar-SA" sz="20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SA"/>
              <a:t>Traditional Methods for Determining Requirements</a:t>
            </a:r>
          </a:p>
        </p:txBody>
      </p:sp>
      <p:sp>
        <p:nvSpPr>
          <p:cNvPr id="3450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419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ar-SA" sz="2800" b="1"/>
              <a:t>Interviewing (Continued)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>
                <a:solidFill>
                  <a:srgbClr val="FF0000"/>
                </a:solidFill>
              </a:rPr>
              <a:t>Interview Questions</a:t>
            </a:r>
            <a:endParaRPr lang="en-US" altLang="ar-SA" sz="2400" b="1"/>
          </a:p>
          <a:p>
            <a:pPr lvl="2">
              <a:lnSpc>
                <a:spcPct val="90000"/>
              </a:lnSpc>
            </a:pPr>
            <a:r>
              <a:rPr lang="en-US" altLang="ar-SA" sz="2000" b="1"/>
              <a:t>Open-Ended</a:t>
            </a:r>
          </a:p>
          <a:p>
            <a:pPr lvl="3">
              <a:lnSpc>
                <a:spcPct val="90000"/>
              </a:lnSpc>
            </a:pPr>
            <a:r>
              <a:rPr lang="en-US" altLang="ar-SA" sz="1800" b="1"/>
              <a:t>No pre-specified answers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Close-Ended</a:t>
            </a:r>
          </a:p>
          <a:p>
            <a:pPr lvl="3">
              <a:lnSpc>
                <a:spcPct val="90000"/>
              </a:lnSpc>
            </a:pPr>
            <a:r>
              <a:rPr lang="en-US" altLang="ar-SA" sz="1800" b="1"/>
              <a:t>Respondent is asked to choose from a set of specified responses</a:t>
            </a:r>
          </a:p>
          <a:p>
            <a:pPr lvl="1">
              <a:lnSpc>
                <a:spcPct val="90000"/>
              </a:lnSpc>
            </a:pPr>
            <a:r>
              <a:rPr lang="en-US" altLang="ar-SA" sz="2400" b="1">
                <a:solidFill>
                  <a:srgbClr val="FF0000"/>
                </a:solidFill>
              </a:rPr>
              <a:t>Additional Guidelines</a:t>
            </a:r>
            <a:endParaRPr lang="en-US" altLang="ar-SA" sz="2400" b="1"/>
          </a:p>
          <a:p>
            <a:pPr lvl="2">
              <a:lnSpc>
                <a:spcPct val="90000"/>
              </a:lnSpc>
            </a:pPr>
            <a:r>
              <a:rPr lang="en-US" altLang="ar-SA" sz="2000" b="1"/>
              <a:t>Do not phrase questions in ways that imply a wrong or right answer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Listen very carefully to what is being said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Type up notes within 48 hours</a:t>
            </a:r>
          </a:p>
          <a:p>
            <a:pPr lvl="2">
              <a:lnSpc>
                <a:spcPct val="90000"/>
              </a:lnSpc>
            </a:pPr>
            <a:r>
              <a:rPr lang="en-US" altLang="ar-SA" sz="2000" b="1"/>
              <a:t>Do not set expectations about the new system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2293</TotalTime>
  <Words>1607</Words>
  <Application>Microsoft Office PowerPoint</Application>
  <PresentationFormat>Předvádění na obrazovce (4:3)</PresentationFormat>
  <Paragraphs>261</Paragraphs>
  <Slides>32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Tahoma</vt:lpstr>
      <vt:lpstr>Wingdings</vt:lpstr>
      <vt:lpstr>Times New Roman</vt:lpstr>
      <vt:lpstr>Stébla</vt:lpstr>
      <vt:lpstr>Systems Analysis and Design    </vt:lpstr>
      <vt:lpstr>Learning Objectives</vt:lpstr>
      <vt:lpstr>Learning Objectives</vt:lpstr>
      <vt:lpstr>Performing Requirements Determination</vt:lpstr>
      <vt:lpstr>Performing Requirements Determination </vt:lpstr>
      <vt:lpstr>Performing Requirements Determination </vt:lpstr>
      <vt:lpstr>Deliverables and Outcomes</vt:lpstr>
      <vt:lpstr>Traditional Methods for Determining Requirements</vt:lpstr>
      <vt:lpstr>Traditional Methods for Determining Requirements</vt:lpstr>
      <vt:lpstr>Traditional Methods for Determining Requirements</vt:lpstr>
      <vt:lpstr>Traditional Methods for Determining Requirements</vt:lpstr>
      <vt:lpstr>Traditional Methods for Determining Requirements</vt:lpstr>
      <vt:lpstr>Traditional Methods for Determining Requirements</vt:lpstr>
      <vt:lpstr>Analyzing Procedures and Other Documents</vt:lpstr>
      <vt:lpstr>Analyzing Procedures and Other Documents</vt:lpstr>
      <vt:lpstr>Forma and Informal system</vt:lpstr>
      <vt:lpstr>Modern Methods for Determining Requirements</vt:lpstr>
      <vt:lpstr>Joint Application Design (JAD)</vt:lpstr>
      <vt:lpstr>JAD</vt:lpstr>
      <vt:lpstr>JAD</vt:lpstr>
      <vt:lpstr>Joint Application Design (JAD)</vt:lpstr>
      <vt:lpstr>Joint Application Design (JAD)</vt:lpstr>
      <vt:lpstr>Prototyping</vt:lpstr>
      <vt:lpstr>Prototyping</vt:lpstr>
      <vt:lpstr>Business Process Reengineering (BPR)</vt:lpstr>
      <vt:lpstr>Business Process Reengineering (BPR)</vt:lpstr>
      <vt:lpstr>Business Process Reengineering (BPR)</vt:lpstr>
      <vt:lpstr>Requirements determining using Agile Methodologies</vt:lpstr>
      <vt:lpstr>Continual User Involvement</vt:lpstr>
      <vt:lpstr>Agile Usage-Centered Design Steps</vt:lpstr>
      <vt:lpstr>The Planning Game from eXtreme Programming</vt:lpstr>
      <vt:lpstr>Requirements determining using Agile Methodologies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 Systems Analysis and Design  Joey F. George  Jeffrey A. Hoffer  Joseph S. Valacich</dc:title>
  <dc:creator>John Russo</dc:creator>
  <cp:lastModifiedBy>Beránek Ladislav doc. Ing. CSc.</cp:lastModifiedBy>
  <cp:revision>88</cp:revision>
  <cp:lastPrinted>1601-01-01T00:00:00Z</cp:lastPrinted>
  <dcterms:created xsi:type="dcterms:W3CDTF">2000-04-11T00:26:26Z</dcterms:created>
  <dcterms:modified xsi:type="dcterms:W3CDTF">2020-03-30T08:14:47Z</dcterms:modified>
</cp:coreProperties>
</file>