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5" r:id="rId13"/>
    <p:sldId id="267" r:id="rId14"/>
    <p:sldId id="269" r:id="rId15"/>
    <p:sldId id="270" r:id="rId16"/>
    <p:sldId id="271" r:id="rId17"/>
    <p:sldId id="272" r:id="rId18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0" y="6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30.03.2020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Legal Forms od Doing Business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53221-04D5-45C0-B886-EA705981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Business Corporation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17C28-BD37-43FC-96BA-0F0CE909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  <a:p>
            <a:pPr lvl="1"/>
            <a:r>
              <a:rPr lang="cs-CZ" b="1" dirty="0"/>
              <a:t>Civil </a:t>
            </a:r>
            <a:r>
              <a:rPr lang="en-US" b="1" dirty="0"/>
              <a:t>Code</a:t>
            </a:r>
          </a:p>
          <a:p>
            <a:pPr lvl="2"/>
            <a:r>
              <a:rPr lang="en-GB" sz="2800" b="1" dirty="0"/>
              <a:t>general rules regulating legal persons</a:t>
            </a:r>
            <a:endParaRPr lang="cs-CZ" sz="2800" b="1" dirty="0"/>
          </a:p>
          <a:p>
            <a:pPr lvl="3"/>
            <a:r>
              <a:rPr lang="en-GB" sz="2400" dirty="0"/>
              <a:t>legal personality,</a:t>
            </a:r>
            <a:endParaRPr lang="cs-CZ" sz="2400" dirty="0"/>
          </a:p>
          <a:p>
            <a:pPr lvl="3"/>
            <a:r>
              <a:rPr lang="en-GB" sz="2400" dirty="0"/>
              <a:t>establishment and incorporation, </a:t>
            </a:r>
            <a:endParaRPr lang="cs-CZ" sz="2400" dirty="0"/>
          </a:p>
          <a:p>
            <a:pPr lvl="3"/>
            <a:r>
              <a:rPr lang="en-GB" sz="2400" dirty="0"/>
              <a:t>registered office, </a:t>
            </a:r>
            <a:endParaRPr lang="cs-CZ" sz="2400" dirty="0"/>
          </a:p>
          <a:p>
            <a:pPr lvl="3"/>
            <a:r>
              <a:rPr lang="en-GB" sz="2400" dirty="0"/>
              <a:t>purpose and organisational structure</a:t>
            </a:r>
            <a:r>
              <a:rPr lang="cs-CZ" sz="2400" dirty="0"/>
              <a:t>,</a:t>
            </a:r>
          </a:p>
          <a:p>
            <a:pPr lvl="3"/>
            <a:r>
              <a:rPr lang="en-GB" sz="2400" dirty="0"/>
              <a:t>general rules regulating entrepreneurs and corporations as such</a:t>
            </a:r>
            <a:endParaRPr lang="cs-CZ" sz="2400" dirty="0"/>
          </a:p>
          <a:p>
            <a:pPr lvl="2"/>
            <a:r>
              <a:rPr lang="en-GB" sz="2800" dirty="0"/>
              <a:t>general rules regulating corporations</a:t>
            </a:r>
            <a:endParaRPr lang="cs-CZ" sz="2800" dirty="0"/>
          </a:p>
          <a:p>
            <a:pPr lvl="1"/>
            <a:r>
              <a:rPr lang="cs-CZ" b="1" dirty="0"/>
              <a:t>Business </a:t>
            </a:r>
            <a:r>
              <a:rPr lang="en-US" b="1" dirty="0"/>
              <a:t>Corporation Act</a:t>
            </a:r>
          </a:p>
          <a:p>
            <a:pPr lvl="2"/>
            <a:r>
              <a:rPr lang="en-GB" sz="2800" b="1" dirty="0"/>
              <a:t>rules governing corporations and the types </a:t>
            </a:r>
            <a:r>
              <a:rPr lang="en-GB" sz="2800" dirty="0"/>
              <a:t>thereof</a:t>
            </a:r>
            <a:endParaRPr lang="en-US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2C6951-6465-4D2A-BEB9-2DA23A97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9FFEE-4199-4BAE-BD6A-F8106190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2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6571-5F19-4B7E-8FEB-0E1C2175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Person vs. Corporation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B27C5-FEAF-46F8-B0E9-7E5783286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GB" dirty="0"/>
              <a:t> legal person is defined as</a:t>
            </a:r>
            <a:endParaRPr lang="cs-CZ" dirty="0"/>
          </a:p>
          <a:p>
            <a:pPr lvl="1"/>
            <a:r>
              <a:rPr lang="en-GB" dirty="0"/>
              <a:t>“</a:t>
            </a:r>
            <a:r>
              <a:rPr lang="en-GB" b="1" dirty="0"/>
              <a:t>an organised body whose legal personality is established or recognised by the law”</a:t>
            </a:r>
            <a:endParaRPr lang="en-US" b="1" dirty="0"/>
          </a:p>
          <a:p>
            <a:r>
              <a:rPr lang="cs-CZ" dirty="0"/>
              <a:t>a</a:t>
            </a:r>
            <a:r>
              <a:rPr lang="en-GB" dirty="0"/>
              <a:t> corporation is defined as </a:t>
            </a:r>
            <a:endParaRPr lang="cs-CZ" dirty="0"/>
          </a:p>
          <a:p>
            <a:pPr lvl="1"/>
            <a:r>
              <a:rPr lang="en-GB" dirty="0"/>
              <a:t>“a legal person established by a community of persons”</a:t>
            </a:r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B99F34-E602-4903-8BFE-2D6632FF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5B274D-4098-4FB6-B478-B722A2C8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22632-523C-4525-A9B0-65CDC46C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</a:t>
            </a:r>
            <a:r>
              <a:rPr lang="en-US" dirty="0"/>
              <a:t>Corp</a:t>
            </a:r>
            <a:r>
              <a:rPr lang="cs-CZ" dirty="0"/>
              <a:t>o</a:t>
            </a:r>
            <a:r>
              <a:rPr lang="en-US" dirty="0"/>
              <a:t>ration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8213D-A881-4E58-A7B0-0677C067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a type of a legal person whose principal objective and purpose is business</a:t>
            </a:r>
            <a:endParaRPr lang="cs-CZ" dirty="0"/>
          </a:p>
          <a:p>
            <a:r>
              <a:rPr lang="en-GB" dirty="0"/>
              <a:t>it is an umbrella term for </a:t>
            </a:r>
            <a:endParaRPr lang="cs-CZ" dirty="0"/>
          </a:p>
          <a:p>
            <a:pPr lvl="1"/>
            <a:r>
              <a:rPr lang="en-GB" b="1" dirty="0"/>
              <a:t>companies </a:t>
            </a:r>
            <a:endParaRPr lang="cs-CZ" b="1" dirty="0"/>
          </a:p>
          <a:p>
            <a:pPr lvl="1"/>
            <a:r>
              <a:rPr lang="en-US" b="1" dirty="0"/>
              <a:t>cooperatives</a:t>
            </a:r>
          </a:p>
          <a:p>
            <a:pPr marL="1371600" lvl="3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96A9A2-106F-481A-A0E3-302FB4F9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AE1DCE-2EF8-4A5E-86B4-67CAEC13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3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2C2C-C377-40E6-94F0-3EBEB86B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Companies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B7E0E-88FE-4EE4-BA1A-5053743A7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Partnerships</a:t>
            </a:r>
          </a:p>
          <a:p>
            <a:r>
              <a:rPr lang="en-US" b="1" dirty="0"/>
              <a:t>Capital companies</a:t>
            </a:r>
          </a:p>
          <a:p>
            <a:r>
              <a:rPr lang="en-US" b="1" dirty="0"/>
              <a:t>European Company</a:t>
            </a:r>
          </a:p>
          <a:p>
            <a:r>
              <a:rPr lang="en-US" b="1" dirty="0"/>
              <a:t>European Economic</a:t>
            </a:r>
            <a:r>
              <a:rPr lang="cs-CZ" b="1" dirty="0"/>
              <a:t> </a:t>
            </a:r>
            <a:r>
              <a:rPr lang="en-US" b="1" dirty="0"/>
              <a:t>Interest Groupings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79841F-992B-4DE7-98C5-C3DBF2E1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52DD34-6D40-4A85-AF4D-3C2769EA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0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595D8-CF3C-4AFD-B878-1B41F151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3E51D3-AEE8-4146-AA84-187E16D6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Unlimited and Limited Partnerships</a:t>
            </a:r>
          </a:p>
          <a:p>
            <a:r>
              <a:rPr lang="cs-CZ" sz="2800" dirty="0"/>
              <a:t>n</a:t>
            </a:r>
            <a:r>
              <a:rPr lang="en-GB" sz="2800" dirty="0"/>
              <a:t>o contribution is required to establish a partnership</a:t>
            </a:r>
            <a:endParaRPr lang="cs-CZ" sz="2800" dirty="0"/>
          </a:p>
          <a:p>
            <a:r>
              <a:rPr lang="en-GB" sz="2800" dirty="0"/>
              <a:t>may start to pursue business without a registered capital</a:t>
            </a:r>
            <a:endParaRPr lang="cs-CZ" sz="2800" dirty="0"/>
          </a:p>
          <a:p>
            <a:r>
              <a:rPr lang="cs-CZ" sz="2800" dirty="0"/>
              <a:t>a</a:t>
            </a:r>
            <a:r>
              <a:rPr lang="en-GB" sz="2800" dirty="0"/>
              <a:t> business share cannot be transferred unless the articles of association are amended</a:t>
            </a:r>
            <a:endParaRPr lang="en-US" sz="2800" dirty="0"/>
          </a:p>
          <a:p>
            <a:pPr lvl="0"/>
            <a:r>
              <a:rPr lang="en-GB" sz="2800" dirty="0"/>
              <a:t>members have joint and several unlimited liability for their debts </a:t>
            </a:r>
            <a:endParaRPr lang="cs-CZ" sz="2800" dirty="0"/>
          </a:p>
          <a:p>
            <a:pPr lvl="1"/>
            <a:r>
              <a:rPr lang="en-GB" sz="2400" dirty="0"/>
              <a:t>(the limited partner in a limited partnership is liable up to the amount of the unfulfilled portion of their contribution)</a:t>
            </a:r>
            <a:endParaRPr lang="en-US" sz="2400" dirty="0"/>
          </a:p>
          <a:p>
            <a:pPr lvl="0"/>
            <a:r>
              <a:rPr lang="en-GB" sz="2800" dirty="0"/>
              <a:t>members are personally involved in the company's business</a:t>
            </a:r>
            <a:endParaRPr lang="en-US" sz="2800" dirty="0"/>
          </a:p>
          <a:p>
            <a:pPr lvl="0"/>
            <a:r>
              <a:rPr lang="en-GB" sz="2800" dirty="0"/>
              <a:t>must be registered in the Commercial Register </a:t>
            </a:r>
            <a:endParaRPr lang="cs-CZ" sz="2800" dirty="0"/>
          </a:p>
          <a:p>
            <a:pPr lvl="0"/>
            <a:r>
              <a:rPr lang="en-GB" sz="2800" dirty="0"/>
              <a:t>can only be established for business purposes</a:t>
            </a:r>
            <a:endParaRPr lang="en-US" sz="2800" dirty="0"/>
          </a:p>
          <a:p>
            <a:r>
              <a:rPr lang="en-GB" sz="2800" dirty="0"/>
              <a:t>must be established by at least two members</a:t>
            </a:r>
            <a:endParaRPr lang="en-US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32E2A5-6E03-40AA-8EBC-4DEAB008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734DDC-C530-4168-B8FD-37A6913A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5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85F1C-8839-4030-A588-830C7A3C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Companies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658D3-B441-4006-A015-7DD074050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Limited liability companies and Joint-stock companies</a:t>
            </a:r>
          </a:p>
          <a:p>
            <a:pPr lvl="0"/>
            <a:r>
              <a:rPr lang="cs-CZ" sz="2800" dirty="0"/>
              <a:t>a</a:t>
            </a:r>
            <a:r>
              <a:rPr lang="en-GB" sz="2800" dirty="0"/>
              <a:t> minimum registered capital amount is set </a:t>
            </a:r>
            <a:endParaRPr lang="cs-CZ" sz="2800" dirty="0"/>
          </a:p>
          <a:p>
            <a:pPr lvl="0"/>
            <a:r>
              <a:rPr lang="en-GB" sz="2800" dirty="0"/>
              <a:t>members may hold several business shares in the same company at the same time</a:t>
            </a:r>
            <a:endParaRPr lang="en-US" sz="2800" dirty="0"/>
          </a:p>
          <a:p>
            <a:pPr lvl="0"/>
            <a:r>
              <a:rPr lang="en-GB" sz="2800" dirty="0"/>
              <a:t>business shares can be transferred even without amending the articles of association</a:t>
            </a:r>
            <a:endParaRPr lang="en-US" sz="2800" dirty="0"/>
          </a:p>
          <a:p>
            <a:pPr lvl="0"/>
            <a:r>
              <a:rPr lang="en-GB" sz="2800" dirty="0"/>
              <a:t>members either have no or limited liability for the company's debts</a:t>
            </a:r>
            <a:endParaRPr lang="en-US" sz="2800" dirty="0"/>
          </a:p>
          <a:p>
            <a:pPr lvl="0"/>
            <a:r>
              <a:rPr lang="en-GB" sz="2800" dirty="0"/>
              <a:t>members are not expected to be personally involved in the company's business</a:t>
            </a:r>
            <a:endParaRPr lang="cs-CZ" sz="2800" dirty="0"/>
          </a:p>
          <a:p>
            <a:r>
              <a:rPr lang="en-GB" sz="2800" dirty="0"/>
              <a:t>must be registered in the Commercial Register </a:t>
            </a:r>
            <a:endParaRPr lang="cs-CZ" sz="2800" dirty="0"/>
          </a:p>
          <a:p>
            <a:r>
              <a:rPr lang="en-GB" sz="2800" dirty="0"/>
              <a:t>may also be established for purposes other than business </a:t>
            </a:r>
            <a:endParaRPr lang="cs-CZ" sz="2800" dirty="0"/>
          </a:p>
          <a:p>
            <a:r>
              <a:rPr lang="en-GB" sz="2800" dirty="0"/>
              <a:t>may be established by a sole </a:t>
            </a:r>
            <a:r>
              <a:rPr lang="en-US" sz="2800" dirty="0"/>
              <a:t>founder</a:t>
            </a:r>
            <a:r>
              <a:rPr lang="en-GB" sz="2800" dirty="0"/>
              <a:t> 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A9440E-CF64-4DA5-A0F3-60C8F795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D00CF2-B702-4378-8EDD-70719867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7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D3700-2FDB-4DE4-A557-A3BE7DEF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45375-BECF-489B-B3B1-3070D04A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a community of an indefinite number of persons</a:t>
            </a:r>
            <a:endParaRPr lang="cs-CZ" dirty="0"/>
          </a:p>
          <a:p>
            <a:r>
              <a:rPr lang="en-GB" dirty="0"/>
              <a:t>established for the purpose of mutual support of its members or third parties or, where appropriate</a:t>
            </a:r>
            <a:endParaRPr lang="cs-CZ" dirty="0"/>
          </a:p>
          <a:p>
            <a:r>
              <a:rPr lang="en-GB" dirty="0"/>
              <a:t>for the purpose of doing business</a:t>
            </a:r>
            <a:endParaRPr lang="cs-CZ" dirty="0"/>
          </a:p>
          <a:p>
            <a:endParaRPr lang="cs-CZ" dirty="0"/>
          </a:p>
          <a:p>
            <a:r>
              <a:rPr lang="en-US" dirty="0"/>
              <a:t>cooperatives</a:t>
            </a:r>
          </a:p>
          <a:p>
            <a:r>
              <a:rPr lang="en-GB" dirty="0"/>
              <a:t>European </a:t>
            </a:r>
            <a:r>
              <a:rPr lang="cs-CZ" dirty="0"/>
              <a:t>C</a:t>
            </a:r>
            <a:r>
              <a:rPr lang="en-GB" dirty="0" err="1"/>
              <a:t>ooperative</a:t>
            </a:r>
            <a:r>
              <a:rPr lang="en-GB" dirty="0"/>
              <a:t> </a:t>
            </a:r>
            <a:r>
              <a:rPr lang="cs-CZ" dirty="0"/>
              <a:t>S</a:t>
            </a:r>
            <a:r>
              <a:rPr lang="en-GB" dirty="0" err="1"/>
              <a:t>ocieties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BF5AA2-0ABE-498E-A4D8-E4355214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D84738-5CF5-48D8-9825-95F9544B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7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8A1D2-70AB-4673-9A02-6C55041E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6892B-EA3A-4C55-979F-16B34B3D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European Company</a:t>
            </a:r>
            <a:endParaRPr lang="cs-CZ" dirty="0"/>
          </a:p>
          <a:p>
            <a:r>
              <a:rPr lang="en-GB" dirty="0"/>
              <a:t>European Economic Interest Grouping</a:t>
            </a:r>
            <a:endParaRPr lang="cs-CZ" dirty="0"/>
          </a:p>
          <a:p>
            <a:r>
              <a:rPr lang="en-GB" dirty="0"/>
              <a:t>European Cooperative Society </a:t>
            </a:r>
            <a:endParaRPr lang="cs-CZ" dirty="0"/>
          </a:p>
          <a:p>
            <a:endParaRPr lang="cs-CZ" dirty="0"/>
          </a:p>
          <a:p>
            <a:pPr lvl="1"/>
            <a:r>
              <a:rPr lang="en-GB" b="1" dirty="0"/>
              <a:t>are governed by the provisions of the Business Corporations Act insofar as the directly applicable European Union legislation permits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63F26-777D-42AC-B93E-B5E89398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60464A-FC80-4D60-8499-BBF406F6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3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Doing</a:t>
            </a:r>
            <a:r>
              <a:rPr lang="cs-CZ" dirty="0"/>
              <a:t> Business</a:t>
            </a:r>
          </a:p>
        </p:txBody>
      </p:sp>
      <p:pic>
        <p:nvPicPr>
          <p:cNvPr id="6" name="Picture 11" descr="Obsah obrázku snímek obrazovky&#10;&#10;Popis byl vytvořen automaticky">
            <a:extLst>
              <a:ext uri="{FF2B5EF4-FFF2-40B4-BE49-F238E27FC236}">
                <a16:creationId xmlns:a16="http://schemas.microsoft.com/office/drawing/2014/main" id="{ECA4365A-3E68-4AC0-8FDA-4BE4702D10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83" y="1212574"/>
            <a:ext cx="10277059" cy="4969565"/>
          </a:xfrm>
          <a:prstGeom prst="rect">
            <a:avLst/>
          </a:prstGeom>
          <a:noFill/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6CC4F1-5057-4CD5-A5C6-D728C577C984}" type="datetime1">
              <a:rPr lang="cs-CZ" smtClean="0"/>
              <a:pPr>
                <a:spcAft>
                  <a:spcPts val="600"/>
                </a:spcAft>
                <a:defRPr/>
              </a:pPr>
              <a:t>30.03.2020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5B7347-35A8-416A-A6BF-14F7C64C136A}" type="slidenum">
              <a:rPr lang="cs-CZ" smtClean="0"/>
              <a:pPr>
                <a:spcAft>
                  <a:spcPts val="600"/>
                </a:spcAft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92B34-DAD3-4B9C-BD63-4C72D671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</a:t>
            </a:r>
            <a:r>
              <a:rPr lang="cs-CZ" dirty="0"/>
              <a:t> Business</a:t>
            </a:r>
            <a:endParaRPr lang="de-DE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0AD642-DAE7-4EA8-847A-36074A18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Czech legal science subsumes </a:t>
            </a:r>
            <a:r>
              <a:rPr lang="en-US" dirty="0"/>
              <a:t>it</a:t>
            </a:r>
            <a:r>
              <a:rPr lang="cs-CZ" dirty="0"/>
              <a:t> </a:t>
            </a:r>
            <a:r>
              <a:rPr lang="en-GB" dirty="0"/>
              <a:t>under </a:t>
            </a:r>
            <a:r>
              <a:rPr lang="en-GB" b="1" dirty="0"/>
              <a:t>administrative law</a:t>
            </a:r>
            <a:endParaRPr lang="cs-CZ" b="1" dirty="0"/>
          </a:p>
          <a:p>
            <a:r>
              <a:rPr lang="en-GB" dirty="0"/>
              <a:t>although issues related to licensed trades are also dealt with under </a:t>
            </a:r>
            <a:r>
              <a:rPr lang="en-GB" b="1" dirty="0"/>
              <a:t>business law </a:t>
            </a:r>
            <a:endParaRPr lang="cs-CZ" b="1" dirty="0"/>
          </a:p>
          <a:p>
            <a:r>
              <a:rPr lang="en-GB" dirty="0"/>
              <a:t>provisions as the underlying source of trade licensing law regulates </a:t>
            </a:r>
            <a:r>
              <a:rPr lang="en-GB" b="1" dirty="0"/>
              <a:t>public-law</a:t>
            </a:r>
            <a:r>
              <a:rPr lang="en-GB" dirty="0"/>
              <a:t>, rather than private-law relationships</a:t>
            </a:r>
            <a:endParaRPr lang="de-DE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101F3-6F99-400D-9F21-5399B4B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E825F3-4BCD-4065-82A0-1F02C18E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6365D-7023-4AB7-9FD8-C6887ABC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</a:t>
            </a:r>
            <a:r>
              <a:rPr lang="cs-CZ" dirty="0"/>
              <a:t> Business</a:t>
            </a:r>
            <a:endParaRPr lang="de-DE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A113A8-8083-4666-B68D-A36469973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 mostly govern by Trade Licensing Act</a:t>
            </a:r>
          </a:p>
          <a:p>
            <a:r>
              <a:rPr lang="en-GB" b="1" dirty="0"/>
              <a:t>involves manufacture, trade and service provision</a:t>
            </a:r>
            <a:endParaRPr lang="cs-CZ" b="1" dirty="0"/>
          </a:p>
          <a:p>
            <a:r>
              <a:rPr lang="en-GB" dirty="0"/>
              <a:t>denotes a continuous activity carried out</a:t>
            </a:r>
            <a:endParaRPr lang="cs-CZ" dirty="0"/>
          </a:p>
          <a:p>
            <a:pPr lvl="1"/>
            <a:r>
              <a:rPr lang="en-GB" dirty="0"/>
              <a:t>independently, </a:t>
            </a:r>
            <a:endParaRPr lang="cs-CZ" dirty="0"/>
          </a:p>
          <a:p>
            <a:pPr lvl="1"/>
            <a:r>
              <a:rPr lang="en-GB" dirty="0"/>
              <a:t>in the entrepreneur’s own name,</a:t>
            </a:r>
            <a:endParaRPr lang="cs-CZ" dirty="0"/>
          </a:p>
          <a:p>
            <a:pPr lvl="1"/>
            <a:r>
              <a:rPr lang="en-GB" dirty="0"/>
              <a:t>at their own responsibility, </a:t>
            </a:r>
            <a:endParaRPr lang="cs-CZ" dirty="0"/>
          </a:p>
          <a:p>
            <a:pPr lvl="1"/>
            <a:r>
              <a:rPr lang="en-GB" dirty="0"/>
              <a:t>for the purpose of generating a profit </a:t>
            </a:r>
            <a:endParaRPr lang="cs-CZ" dirty="0"/>
          </a:p>
          <a:p>
            <a:pPr lvl="1"/>
            <a:r>
              <a:rPr lang="en-GB" dirty="0"/>
              <a:t>and under the conditions set forth under the Trade Licensing Act</a:t>
            </a:r>
            <a:endParaRPr lang="cs-CZ" dirty="0"/>
          </a:p>
          <a:p>
            <a:r>
              <a:rPr lang="cs-CZ" b="1" dirty="0"/>
              <a:t>a</a:t>
            </a:r>
            <a:r>
              <a:rPr lang="en-GB" b="1" dirty="0"/>
              <a:t> trade can be operated only on the basis of a trade licence</a:t>
            </a:r>
            <a:endParaRPr lang="en-US" b="1" dirty="0"/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499D97-57E6-4167-9BA6-484DA096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513A3A-6F0C-4DB8-919A-837FE2BC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6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1702F-3938-4351-B961-B4EA801B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Trade Business</a:t>
            </a:r>
            <a:endParaRPr lang="de-DE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641B0D-3115-4595-B62C-8446CED5C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law </a:t>
            </a:r>
          </a:p>
          <a:p>
            <a:pPr lvl="1"/>
            <a:r>
              <a:rPr lang="en-US" dirty="0"/>
              <a:t>defines </a:t>
            </a:r>
            <a:r>
              <a:rPr lang="en-GB" dirty="0"/>
              <a:t>the types of trades</a:t>
            </a:r>
            <a:r>
              <a:rPr lang="cs-CZ" dirty="0"/>
              <a:t>,</a:t>
            </a:r>
          </a:p>
          <a:p>
            <a:pPr lvl="1"/>
            <a:r>
              <a:rPr lang="en-GB" dirty="0"/>
              <a:t>says what trade is and what it is not</a:t>
            </a:r>
            <a:r>
              <a:rPr lang="cs-CZ" dirty="0"/>
              <a:t>,</a:t>
            </a:r>
          </a:p>
          <a:p>
            <a:pPr lvl="1"/>
            <a:r>
              <a:rPr lang="en-GB" dirty="0"/>
              <a:t>stipulates the conditions for carrying out trades</a:t>
            </a:r>
            <a:r>
              <a:rPr lang="cs-CZ" dirty="0"/>
              <a:t>,</a:t>
            </a:r>
          </a:p>
          <a:p>
            <a:pPr lvl="1"/>
            <a:r>
              <a:rPr lang="en-GB" dirty="0"/>
              <a:t>defines the scope of a trade licence</a:t>
            </a:r>
            <a:r>
              <a:rPr lang="cs-CZ" dirty="0"/>
              <a:t>,</a:t>
            </a:r>
            <a:r>
              <a:rPr lang="en-GB" dirty="0"/>
              <a:t> </a:t>
            </a:r>
            <a:endParaRPr lang="cs-CZ" dirty="0"/>
          </a:p>
          <a:p>
            <a:pPr lvl="1"/>
            <a:r>
              <a:rPr lang="en-GB" dirty="0"/>
              <a:t>regulates the essentials associated with the issuance of trade licences/trade permit certificates and the central register thereof</a:t>
            </a:r>
            <a:r>
              <a:rPr lang="cs-CZ" dirty="0"/>
              <a:t>.</a:t>
            </a:r>
          </a:p>
          <a:p>
            <a:pPr lvl="1"/>
            <a:endParaRPr lang="de-DE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0E0C18-2EC5-4AAB-BC08-3A81642E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F39C69-7B7C-418B-8765-4054F6A6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EF376-BE58-42BB-B429-9F502D9C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Trades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A1B61B-4DB9-4006-9E2D-8D9B8FC8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notifiable trades</a:t>
            </a:r>
          </a:p>
          <a:p>
            <a:pPr lvl="1"/>
            <a:r>
              <a:rPr lang="en-GB" dirty="0"/>
              <a:t>established and operated following a notification</a:t>
            </a:r>
            <a:endParaRPr lang="cs-CZ" dirty="0"/>
          </a:p>
          <a:p>
            <a:pPr lvl="1"/>
            <a:r>
              <a:rPr lang="en-GB" dirty="0"/>
              <a:t>are certified by an extract from the Trade Register</a:t>
            </a:r>
            <a:endParaRPr lang="cs-CZ" dirty="0"/>
          </a:p>
          <a:p>
            <a:pPr lvl="1"/>
            <a:r>
              <a:rPr lang="en-GB" dirty="0"/>
              <a:t>divided into </a:t>
            </a:r>
            <a:r>
              <a:rPr lang="en-GB" b="1" dirty="0"/>
              <a:t>vocational trades, professional trades and unqualified trades</a:t>
            </a:r>
            <a:endParaRPr lang="cs-CZ" b="1" dirty="0"/>
          </a:p>
          <a:p>
            <a:r>
              <a:rPr lang="en-US" b="1" dirty="0"/>
              <a:t>permitted</a:t>
            </a:r>
            <a:r>
              <a:rPr lang="en-GB" b="1" dirty="0"/>
              <a:t> trades </a:t>
            </a:r>
            <a:endParaRPr lang="cs-CZ" b="1" dirty="0"/>
          </a:p>
          <a:p>
            <a:pPr lvl="1"/>
            <a:r>
              <a:rPr lang="en-GB" dirty="0"/>
              <a:t>established and carried out on the basis of an administrative decision</a:t>
            </a:r>
            <a:endParaRPr lang="cs-CZ" dirty="0"/>
          </a:p>
          <a:p>
            <a:pPr lvl="1"/>
            <a:r>
              <a:rPr lang="en-GB" dirty="0"/>
              <a:t>are also certified by an extract from the Trade Register</a:t>
            </a:r>
            <a:endParaRPr lang="cs-CZ" dirty="0"/>
          </a:p>
          <a:p>
            <a:pPr lvl="1"/>
            <a:r>
              <a:rPr lang="en-US" dirty="0"/>
              <a:t>conditions for obtaining</a:t>
            </a:r>
            <a:r>
              <a:rPr lang="cs-CZ" dirty="0"/>
              <a:t> a licence</a:t>
            </a:r>
          </a:p>
          <a:p>
            <a:pPr lvl="2"/>
            <a:r>
              <a:rPr lang="en-GB" dirty="0"/>
              <a:t>to meet the professional competence requirement</a:t>
            </a:r>
            <a:endParaRPr lang="cs-CZ" dirty="0"/>
          </a:p>
          <a:p>
            <a:pPr lvl="2"/>
            <a:r>
              <a:rPr lang="en-GB" dirty="0"/>
              <a:t>a favourable position of the competent public administration body </a:t>
            </a:r>
            <a:endParaRPr lang="en-US" dirty="0"/>
          </a:p>
          <a:p>
            <a:pPr lvl="1"/>
            <a:endParaRPr lang="de-DE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8DF7A-A7B4-4130-8A15-5C46B275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097D47-C7B2-4F66-A97C-3DB736F8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8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E83E7-C561-4DF0-844B-C228D8F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5" y="180231"/>
            <a:ext cx="7307620" cy="662917"/>
          </a:xfrm>
        </p:spPr>
        <p:txBody>
          <a:bodyPr/>
          <a:lstStyle/>
          <a:p>
            <a:r>
              <a:rPr lang="en-US" dirty="0"/>
              <a:t>Notifiable Trades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3CE707-19F8-494E-8580-0FFC15D75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b="1" dirty="0"/>
              <a:t>a vocational trade </a:t>
            </a:r>
            <a:endParaRPr lang="cs-CZ" sz="2800" b="1" dirty="0"/>
          </a:p>
          <a:p>
            <a:pPr lvl="1"/>
            <a:r>
              <a:rPr lang="en-US" sz="2400" dirty="0"/>
              <a:t>conditions for </a:t>
            </a:r>
            <a:r>
              <a:rPr lang="en-GB" sz="2400" dirty="0"/>
              <a:t>obtaining a licence for</a:t>
            </a:r>
            <a:r>
              <a:rPr lang="cs-CZ" sz="2400" dirty="0"/>
              <a:t> </a:t>
            </a:r>
            <a:r>
              <a:rPr lang="en-GB" sz="2400" dirty="0"/>
              <a:t>and carrying out</a:t>
            </a:r>
            <a:endParaRPr lang="cs-CZ" sz="2400" dirty="0"/>
          </a:p>
          <a:p>
            <a:pPr lvl="2"/>
            <a:r>
              <a:rPr lang="en-GB" sz="2000" dirty="0"/>
              <a:t>a certificate of apprenticeship or passing a school-leaving examination in a related field of education </a:t>
            </a:r>
            <a:endParaRPr lang="cs-CZ" sz="2000" dirty="0"/>
          </a:p>
          <a:p>
            <a:pPr lvl="2"/>
            <a:r>
              <a:rPr lang="en-GB" sz="2000" dirty="0"/>
              <a:t>six-year experience in the field</a:t>
            </a:r>
            <a:endParaRPr lang="cs-CZ" sz="2000" dirty="0"/>
          </a:p>
          <a:p>
            <a:pPr lvl="2"/>
            <a:r>
              <a:rPr lang="en-US" sz="2000" dirty="0"/>
              <a:t>e.g.</a:t>
            </a:r>
            <a:r>
              <a:rPr lang="cs-CZ" sz="2000" dirty="0"/>
              <a:t>,</a:t>
            </a:r>
            <a:r>
              <a:rPr lang="en-GB" sz="2000" dirty="0"/>
              <a:t> Catering, Plumbing and Heating Engineering. </a:t>
            </a:r>
            <a:endParaRPr lang="en-US" sz="2000" dirty="0"/>
          </a:p>
          <a:p>
            <a:pPr lvl="0"/>
            <a:r>
              <a:rPr lang="en-GB" sz="2800" b="1" dirty="0"/>
              <a:t>a professional trade</a:t>
            </a:r>
            <a:endParaRPr lang="cs-CZ" sz="2800" b="1" dirty="0"/>
          </a:p>
          <a:p>
            <a:pPr lvl="1"/>
            <a:r>
              <a:rPr lang="en-US" sz="2400" dirty="0"/>
              <a:t>conditions for </a:t>
            </a:r>
            <a:r>
              <a:rPr lang="en-GB" sz="2400" dirty="0"/>
              <a:t>obtaining a licence for</a:t>
            </a:r>
            <a:r>
              <a:rPr lang="cs-CZ" sz="2400" dirty="0"/>
              <a:t> </a:t>
            </a:r>
            <a:r>
              <a:rPr lang="en-GB" sz="2400" dirty="0"/>
              <a:t>and carrying out</a:t>
            </a:r>
            <a:endParaRPr lang="cs-CZ" sz="2400" dirty="0"/>
          </a:p>
          <a:p>
            <a:pPr lvl="2"/>
            <a:r>
              <a:rPr lang="en-GB" sz="2000" dirty="0"/>
              <a:t>is submission of proof of professional competence set out by the Annex to the Trade Licensing Act</a:t>
            </a:r>
            <a:endParaRPr lang="cs-CZ" sz="2000" dirty="0"/>
          </a:p>
          <a:p>
            <a:pPr lvl="2"/>
            <a:r>
              <a:rPr lang="en-US" sz="2000" dirty="0"/>
              <a:t>e.g.</a:t>
            </a:r>
            <a:r>
              <a:rPr lang="cs-CZ" sz="2000" dirty="0"/>
              <a:t>,</a:t>
            </a:r>
            <a:r>
              <a:rPr lang="en-GB" sz="2000" dirty="0"/>
              <a:t> Tax Consultancy, Bookkeeping or Running a Driving School.</a:t>
            </a:r>
            <a:endParaRPr lang="en-US" sz="2000" dirty="0"/>
          </a:p>
          <a:p>
            <a:pPr lvl="0"/>
            <a:r>
              <a:rPr lang="cs-CZ" sz="2800" b="1" dirty="0"/>
              <a:t>a</a:t>
            </a:r>
            <a:r>
              <a:rPr lang="en-GB" sz="2800" b="1" dirty="0"/>
              <a:t>n unqualified trade </a:t>
            </a:r>
            <a:endParaRPr lang="cs-CZ" sz="2800" b="1" dirty="0"/>
          </a:p>
          <a:p>
            <a:pPr lvl="2"/>
            <a:r>
              <a:rPr lang="en-GB" sz="2000" dirty="0"/>
              <a:t>is a trade referred to as Manufacture, Trade and Services not listed under Annexes 1 to 3 of the Trade Licensing Act</a:t>
            </a:r>
            <a:endParaRPr lang="cs-CZ" sz="2000" dirty="0"/>
          </a:p>
          <a:p>
            <a:pPr lvl="2"/>
            <a:r>
              <a:rPr lang="en-GB" sz="2000" dirty="0"/>
              <a:t>the entrepreneur does not need to demonstrate any professional competence </a:t>
            </a:r>
            <a:endParaRPr lang="en-US" sz="2000" dirty="0"/>
          </a:p>
          <a:p>
            <a:endParaRPr lang="de-DE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E0D568-5123-4E19-A494-6E91F1E2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9983BE-19BB-4175-9998-8B36CD03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4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281A6-48EF-493C-99D6-C98EE294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Permitted Trades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9890D2-32A1-40B2-83F4-060CDE54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conditions for</a:t>
            </a:r>
            <a:r>
              <a:rPr lang="cs-CZ" sz="2800" dirty="0"/>
              <a:t> </a:t>
            </a:r>
            <a:r>
              <a:rPr lang="en-GB" sz="2800" dirty="0"/>
              <a:t>obtaining a licence for</a:t>
            </a:r>
            <a:r>
              <a:rPr lang="cs-CZ" sz="2800" dirty="0"/>
              <a:t> </a:t>
            </a:r>
            <a:r>
              <a:rPr lang="en-GB" sz="2800" dirty="0"/>
              <a:t>and carrying out</a:t>
            </a:r>
            <a:endParaRPr lang="cs-CZ" sz="2800" dirty="0"/>
          </a:p>
          <a:p>
            <a:pPr lvl="1"/>
            <a:r>
              <a:rPr lang="en-US" sz="2400" b="1" dirty="0"/>
              <a:t>special</a:t>
            </a:r>
          </a:p>
          <a:p>
            <a:pPr lvl="2"/>
            <a:r>
              <a:rPr lang="en-GB" dirty="0"/>
              <a:t>involve professional and other competence where required by the Trade Licensing Act or special legal regulations</a:t>
            </a:r>
            <a:endParaRPr lang="cs-CZ" dirty="0"/>
          </a:p>
          <a:p>
            <a:pPr lvl="1"/>
            <a:r>
              <a:rPr lang="en-US" sz="2400" b="1" dirty="0"/>
              <a:t>general</a:t>
            </a:r>
          </a:p>
          <a:p>
            <a:pPr lvl="2"/>
            <a:r>
              <a:rPr lang="en-GB" b="1" dirty="0"/>
              <a:t>full legal capacity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en-GB" dirty="0"/>
              <a:t>may be replaced by judicial approval of the consent of the minor’s legal guardian</a:t>
            </a:r>
            <a:r>
              <a:rPr lang="cs-CZ" dirty="0"/>
              <a:t>)</a:t>
            </a:r>
            <a:endParaRPr lang="en-US" sz="2000" dirty="0"/>
          </a:p>
          <a:p>
            <a:pPr lvl="2"/>
            <a:r>
              <a:rPr lang="en-GB" b="1" dirty="0"/>
              <a:t>integrity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en-GB" dirty="0"/>
              <a:t>a person does not possess integrity if they have been convicted of a culpable offence as long as the offence was committed in connection with a business activity or in connection with the object of a business </a:t>
            </a:r>
            <a:r>
              <a:rPr lang="en-US" dirty="0"/>
              <a:t>activity</a:t>
            </a:r>
            <a:r>
              <a:rPr lang="cs-CZ" dirty="0"/>
              <a:t> </a:t>
            </a:r>
            <a:r>
              <a:rPr lang="en-GB" dirty="0"/>
              <a:t>which the person applies for or which they notify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D20EF0-E59F-4EE5-B71B-270D8832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30.03.2020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6DF6F1-BFEE-4031-A957-E562C0B1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6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F3CC8-5F2E-497F-A152-164D7CBF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Business </a:t>
            </a:r>
            <a:r>
              <a:rPr lang="en-US" dirty="0"/>
              <a:t>Corporations</a:t>
            </a:r>
          </a:p>
        </p:txBody>
      </p:sp>
      <p:pic>
        <p:nvPicPr>
          <p:cNvPr id="7" name="Picture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3846D1F2-1728-431D-90FA-6A9803DA4A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3" y="1232451"/>
            <a:ext cx="10257181" cy="4929809"/>
          </a:xfrm>
          <a:prstGeom prst="rect">
            <a:avLst/>
          </a:prstGeo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0ABB5D-605A-49F3-8316-B2C6DB08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63D660-356F-4B7B-9477-B5CEBBE7ED6F}" type="datetime1">
              <a:rPr lang="cs-CZ" smtClean="0"/>
              <a:pPr>
                <a:spcAft>
                  <a:spcPts val="600"/>
                </a:spcAft>
                <a:defRPr/>
              </a:pPr>
              <a:t>30.03.2020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9E4D49-44CF-4BE7-8D90-C400702F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5B7347-35A8-416A-A6BF-14F7C64C136A}" type="slidenum">
              <a:rPr lang="cs-CZ" smtClean="0"/>
              <a:pPr>
                <a:spcAft>
                  <a:spcPts val="600"/>
                </a:spcAft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2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882</Words>
  <Application>Microsoft Office PowerPoint</Application>
  <PresentationFormat>Vlastní</PresentationFormat>
  <Paragraphs>148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Clara Sans</vt:lpstr>
      <vt:lpstr>JU_OPVVV</vt:lpstr>
      <vt:lpstr>Legal Forms od Doing Business</vt:lpstr>
      <vt:lpstr>Doing Business</vt:lpstr>
      <vt:lpstr>Trade Business</vt:lpstr>
      <vt:lpstr>Trade Business</vt:lpstr>
      <vt:lpstr>Trade Business</vt:lpstr>
      <vt:lpstr>Types of Trades</vt:lpstr>
      <vt:lpstr>Notifiable Trades</vt:lpstr>
      <vt:lpstr>Permitted Trades</vt:lpstr>
      <vt:lpstr>Business Corporations</vt:lpstr>
      <vt:lpstr>Regulation of Business Corporation</vt:lpstr>
      <vt:lpstr>Legal Person vs. Corporation</vt:lpstr>
      <vt:lpstr>Business Corporation</vt:lpstr>
      <vt:lpstr>Business Companies</vt:lpstr>
      <vt:lpstr>Partnerships</vt:lpstr>
      <vt:lpstr>Capital Companies</vt:lpstr>
      <vt:lpstr>Cooperatives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Forms od Doing Business</dc:title>
  <dc:creator>Kateřina Navrátilová</dc:creator>
  <cp:lastModifiedBy>Kateřina Navrátilová</cp:lastModifiedBy>
  <cp:revision>15</cp:revision>
  <dcterms:created xsi:type="dcterms:W3CDTF">2020-03-26T06:33:15Z</dcterms:created>
  <dcterms:modified xsi:type="dcterms:W3CDTF">2020-03-30T12:07:34Z</dcterms:modified>
</cp:coreProperties>
</file>