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5" r:id="rId5"/>
    <p:sldId id="276" r:id="rId6"/>
    <p:sldId id="265" r:id="rId7"/>
    <p:sldId id="259" r:id="rId8"/>
    <p:sldId id="260" r:id="rId9"/>
    <p:sldId id="261" r:id="rId10"/>
    <p:sldId id="263" r:id="rId11"/>
    <p:sldId id="262" r:id="rId12"/>
    <p:sldId id="264" r:id="rId13"/>
    <p:sldId id="266" r:id="rId14"/>
    <p:sldId id="268" r:id="rId15"/>
    <p:sldId id="267" r:id="rId16"/>
    <p:sldId id="269" r:id="rId17"/>
    <p:sldId id="270" r:id="rId18"/>
    <p:sldId id="271" r:id="rId19"/>
    <p:sldId id="272" r:id="rId20"/>
    <p:sldId id="277" r:id="rId21"/>
    <p:sldId id="273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10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10/8/2018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machulovah@tf.jcu.cz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PROBLEMATIKA ZDRAVÍ A NEMOCI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2560" y="3068960"/>
            <a:ext cx="7406640" cy="1080120"/>
          </a:xfrm>
        </p:spPr>
        <p:txBody>
          <a:bodyPr/>
          <a:lstStyle/>
          <a:p>
            <a:r>
              <a:rPr lang="cs-CZ" dirty="0" smtClean="0"/>
              <a:t>Helena Machulová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529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Nemoc je porucha rovnováhy mezi vnitřním a vnějším prostředím organismu nebo porucha celistvosti jeho </a:t>
            </a:r>
            <a:r>
              <a:rPr lang="cs-CZ" dirty="0" smtClean="0"/>
              <a:t>součástí.</a:t>
            </a:r>
            <a:endParaRPr lang="cs-CZ" dirty="0" smtClean="0"/>
          </a:p>
          <a:p>
            <a:r>
              <a:rPr lang="cs-CZ" dirty="0" smtClean="0"/>
              <a:t>Nemoc je patologický stav těla nebo mysli, který je projevem změny funkce buněk, tkání a </a:t>
            </a:r>
            <a:r>
              <a:rPr lang="cs-CZ" dirty="0" smtClean="0"/>
              <a:t>orgánů.</a:t>
            </a:r>
            <a:endParaRPr lang="cs-CZ" dirty="0" smtClean="0"/>
          </a:p>
          <a:p>
            <a:r>
              <a:rPr lang="cs-CZ" dirty="0" smtClean="0"/>
              <a:t>Objektivně či subjektivně zjistitelná porucha zdraví nebo porucha adaptačních </a:t>
            </a:r>
            <a:r>
              <a:rPr lang="cs-CZ" dirty="0" smtClean="0"/>
              <a:t>mechanismů.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455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Fenomén ledovce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76056" y="1772816"/>
            <a:ext cx="3857632" cy="1440160"/>
          </a:xfrm>
        </p:spPr>
        <p:txBody>
          <a:bodyPr/>
          <a:lstStyle/>
          <a:p>
            <a:r>
              <a:rPr lang="cs-CZ" sz="2800" dirty="0"/>
              <a:t>Osoby ošetřované ve </a:t>
            </a:r>
            <a:r>
              <a:rPr lang="cs-CZ" sz="2800" dirty="0" smtClean="0"/>
              <a:t>zdravotnických zařízeních</a:t>
            </a:r>
            <a:endParaRPr lang="cs-CZ" sz="2800" dirty="0"/>
          </a:p>
          <a:p>
            <a:pPr marL="82296" indent="0"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72816"/>
            <a:ext cx="3384376" cy="461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Přímá spojnice 5"/>
          <p:cNvCxnSpPr/>
          <p:nvPr/>
        </p:nvCxnSpPr>
        <p:spPr>
          <a:xfrm>
            <a:off x="5076056" y="3212976"/>
            <a:ext cx="396044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172368" y="3501009"/>
            <a:ext cx="3857632" cy="289007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cs-CZ" sz="2800" dirty="0" smtClean="0"/>
              <a:t>Nemocní v latentní fázi.</a:t>
            </a:r>
          </a:p>
          <a:p>
            <a:r>
              <a:rPr lang="cs-CZ" sz="2800" dirty="0" smtClean="0"/>
              <a:t>Nemocní, kteří nenavštíví ZZ.</a:t>
            </a:r>
          </a:p>
          <a:p>
            <a:r>
              <a:rPr lang="cs-CZ" sz="2800" dirty="0" smtClean="0"/>
              <a:t>Nemocní s trvalými následky a handicapy.</a:t>
            </a:r>
          </a:p>
          <a:p>
            <a:r>
              <a:rPr lang="cs-CZ" sz="2800" dirty="0" smtClean="0"/>
              <a:t>Osoby, které nemoc nevnímají.</a:t>
            </a:r>
          </a:p>
          <a:p>
            <a:pPr marL="82296" indent="0">
              <a:buFont typeface="Wingdings 2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516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Pojetí nemoci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rmAutofit fontScale="92500"/>
          </a:bodyPr>
          <a:lstStyle/>
          <a:p>
            <a:r>
              <a:rPr lang="cs-CZ" b="1" dirty="0" smtClean="0"/>
              <a:t>Biologické </a:t>
            </a:r>
            <a:r>
              <a:rPr lang="cs-CZ" dirty="0" smtClean="0"/>
              <a:t>– objevuje se v době, kdy jsou objeveny mikroorganismy jako původci n.</a:t>
            </a:r>
          </a:p>
          <a:p>
            <a:r>
              <a:rPr lang="cs-CZ" b="1" dirty="0" smtClean="0"/>
              <a:t>Psychoanalytické</a:t>
            </a:r>
            <a:r>
              <a:rPr lang="cs-CZ" dirty="0" smtClean="0"/>
              <a:t> – přichází s rozvojem psychologie. Příčiny n. v psychických konfliktech. Psychosomatika.</a:t>
            </a:r>
          </a:p>
          <a:p>
            <a:r>
              <a:rPr lang="cs-CZ" b="1" dirty="0" smtClean="0"/>
              <a:t>Sociologické </a:t>
            </a:r>
            <a:r>
              <a:rPr lang="cs-CZ" dirty="0" smtClean="0"/>
              <a:t>– nemoc jako sociální jev – odraz vztahů člověka ve spol. (pol. 20. st.)</a:t>
            </a:r>
          </a:p>
          <a:p>
            <a:r>
              <a:rPr lang="cs-CZ" b="1" dirty="0" smtClean="0"/>
              <a:t>Bio-psycho-sociální </a:t>
            </a:r>
            <a:r>
              <a:rPr lang="cs-CZ" dirty="0" smtClean="0"/>
              <a:t>– dnes převažuje – nemoc jako komplexní jev.  Důraz na všechny potřeby člověka.</a:t>
            </a:r>
          </a:p>
        </p:txBody>
      </p:sp>
    </p:spTree>
    <p:extLst>
      <p:ext uri="{BB962C8B-B14F-4D97-AF65-F5344CB8AC3E}">
        <p14:creationId xmlns:p14="http://schemas.microsoft.com/office/powerpoint/2010/main" val="86882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 a její příčiny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Faktory vnějšího prostředí</a:t>
            </a:r>
            <a:r>
              <a:rPr lang="cs-CZ" dirty="0" smtClean="0"/>
              <a:t> – fyzikální, chemické, mikroorganismy, výživa</a:t>
            </a:r>
          </a:p>
          <a:p>
            <a:r>
              <a:rPr lang="cs-CZ" b="1" dirty="0" smtClean="0"/>
              <a:t>Faktory vnitřní </a:t>
            </a:r>
            <a:r>
              <a:rPr lang="cs-CZ" dirty="0" smtClean="0"/>
              <a:t>– dědičnost, vliv vývojové fáze, vývojové vady atd.</a:t>
            </a:r>
          </a:p>
          <a:p>
            <a:r>
              <a:rPr lang="cs-CZ" b="1" dirty="0" smtClean="0"/>
              <a:t>Nesprávná odpověď organism</a:t>
            </a:r>
            <a:r>
              <a:rPr lang="cs-CZ" dirty="0" smtClean="0"/>
              <a:t>u – nedostatečná, přehnaná, mylná</a:t>
            </a:r>
          </a:p>
          <a:p>
            <a:r>
              <a:rPr lang="cs-CZ" b="1" dirty="0" smtClean="0"/>
              <a:t>Psychogenní příčina </a:t>
            </a:r>
            <a:r>
              <a:rPr lang="cs-CZ" dirty="0" smtClean="0"/>
              <a:t>– dlouhodobý vliv stresu, úzkosti, vzteku atd. – psychosomatická onemocnění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013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Příznaky nemoci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Symptom – jediný příznak</a:t>
            </a:r>
          </a:p>
          <a:p>
            <a:endParaRPr lang="cs-CZ" dirty="0" smtClean="0"/>
          </a:p>
          <a:p>
            <a:r>
              <a:rPr lang="cs-CZ" dirty="0" smtClean="0"/>
              <a:t>Syndrom – soubor příznaků</a:t>
            </a:r>
          </a:p>
          <a:p>
            <a:endParaRPr lang="cs-CZ" dirty="0"/>
          </a:p>
          <a:p>
            <a:r>
              <a:rPr lang="cs-CZ" dirty="0" smtClean="0"/>
              <a:t>Subjektivní příznaky</a:t>
            </a:r>
          </a:p>
          <a:p>
            <a:endParaRPr lang="cs-CZ" dirty="0"/>
          </a:p>
          <a:p>
            <a:r>
              <a:rPr lang="cs-CZ" dirty="0" smtClean="0"/>
              <a:t>Objektivní příznaky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566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nemoci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Akutní</a:t>
            </a:r>
            <a:r>
              <a:rPr lang="cs-CZ" dirty="0" smtClean="0"/>
              <a:t> – náhlé objevení příznaků, často krátký průběh, spíše prudký. Nemoc končí uzdravením, přechodem do chronického stadia či smrtí</a:t>
            </a:r>
          </a:p>
          <a:p>
            <a:r>
              <a:rPr lang="cs-CZ" b="1" dirty="0" smtClean="0"/>
              <a:t>Chronický</a:t>
            </a:r>
            <a:r>
              <a:rPr lang="cs-CZ" dirty="0" smtClean="0"/>
              <a:t> – nekončí uzdravením, střídají se období remise (klidu) a relapsu (opětovné vzplanutí). </a:t>
            </a:r>
          </a:p>
          <a:p>
            <a:r>
              <a:rPr lang="cs-CZ" b="1" dirty="0" smtClean="0"/>
              <a:t>Recidivující</a:t>
            </a:r>
            <a:r>
              <a:rPr lang="cs-CZ" dirty="0" smtClean="0"/>
              <a:t> – onemocnění se objevuje minimálně 3x ročně. V mezidobí nejsou anatomické ani funkční změny postiženého orgánu.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115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Stadia nemoci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Latentní stadium– nemoc se neprojevuje, období bez příznaků</a:t>
            </a:r>
          </a:p>
          <a:p>
            <a:r>
              <a:rPr lang="cs-CZ" dirty="0" smtClean="0"/>
              <a:t>Prodromální stadium – první nespecifické příznaky</a:t>
            </a:r>
          </a:p>
          <a:p>
            <a:r>
              <a:rPr lang="cs-CZ" dirty="0" smtClean="0"/>
              <a:t>Manifestní stadium – příznaky specifické i nespecifické, období jasných příznaků</a:t>
            </a:r>
          </a:p>
          <a:p>
            <a:r>
              <a:rPr lang="cs-CZ" dirty="0" smtClean="0"/>
              <a:t>Rekonvalescence – ústup příznaků, zotavování se</a:t>
            </a:r>
          </a:p>
          <a:p>
            <a:r>
              <a:rPr lang="cs-CZ" dirty="0" smtClean="0"/>
              <a:t>Východisko nemoci – období úplného uzdravení, přechodu do chronického stadia či smrt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186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DIAGNÓZA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 smtClean="0"/>
              <a:t>Rozpoznání, zjištění a přesné určení choroby vyšetřením nemocného.</a:t>
            </a:r>
          </a:p>
          <a:p>
            <a:pPr marL="82296" indent="0">
              <a:buNone/>
            </a:pPr>
            <a:r>
              <a:rPr lang="cs-CZ" dirty="0" smtClean="0"/>
              <a:t>Pro stanovení diagnózy je potřeba:</a:t>
            </a:r>
          </a:p>
          <a:p>
            <a:r>
              <a:rPr lang="cs-CZ" dirty="0" smtClean="0"/>
              <a:t>Anamnéza – sběr dat z oblasti rodinné, osobní, pracovní, sociální, farmakologické a informací o současném onemocnění</a:t>
            </a:r>
          </a:p>
          <a:p>
            <a:r>
              <a:rPr lang="cs-CZ" dirty="0" smtClean="0"/>
              <a:t>Vyšetření nemocného</a:t>
            </a:r>
          </a:p>
          <a:p>
            <a:r>
              <a:rPr lang="cs-CZ" dirty="0" smtClean="0"/>
              <a:t>Pozorování průběhu nemoci – ústupu či vymizení příznaků po nástupu terapie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487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Klasifikace nemocí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 smtClean="0"/>
              <a:t>Lékaři si odedávna kladli otázku, zda lze poznatky o nemocích zobecnit a seskupovat do kategorií na základě podobných charakteristik.</a:t>
            </a:r>
          </a:p>
          <a:p>
            <a:pPr marL="82296" indent="0">
              <a:buNone/>
            </a:pPr>
            <a:r>
              <a:rPr lang="cs-CZ" b="1" dirty="0" smtClean="0"/>
              <a:t>MKN 10. revize</a:t>
            </a:r>
          </a:p>
          <a:p>
            <a:pPr marL="82296" indent="0">
              <a:buNone/>
            </a:pPr>
            <a:r>
              <a:rPr lang="cs-CZ" dirty="0" smtClean="0"/>
              <a:t>Pevný systém – nemoci uspořádány do tříd, skupin a položek</a:t>
            </a:r>
          </a:p>
          <a:p>
            <a:pPr marL="82296" indent="0">
              <a:buNone/>
            </a:pPr>
            <a:r>
              <a:rPr lang="cs-CZ" dirty="0" smtClean="0"/>
              <a:t>Vlastní kód nemoci je čtyřmístný nebo vícemístný</a:t>
            </a:r>
            <a:r>
              <a:rPr lang="cs-CZ" dirty="0"/>
              <a:t>. (J019 Akutní zánět vedlejších nosních </a:t>
            </a:r>
            <a:r>
              <a:rPr lang="cs-CZ" dirty="0" smtClean="0"/>
              <a:t>dutin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8919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Mezinárodní klasifikace funkčních schopností, disability a zdraví (MKF)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Vydala WHO  a v roce 2001 přijaly členské státy </a:t>
            </a:r>
            <a:r>
              <a:rPr lang="cs-CZ" dirty="0" smtClean="0"/>
              <a:t>EU (ČR v roce 2008)</a:t>
            </a:r>
            <a:endParaRPr lang="cs-CZ" dirty="0" smtClean="0"/>
          </a:p>
          <a:p>
            <a:r>
              <a:rPr lang="cs-CZ" dirty="0" smtClean="0"/>
              <a:t>Cíle:</a:t>
            </a:r>
          </a:p>
          <a:p>
            <a:pPr lvl="1"/>
            <a:r>
              <a:rPr lang="cs-CZ" dirty="0"/>
              <a:t>Sloužit </a:t>
            </a:r>
            <a:r>
              <a:rPr lang="cs-CZ" dirty="0" smtClean="0"/>
              <a:t>k vědeckým </a:t>
            </a:r>
            <a:r>
              <a:rPr lang="cs-CZ" dirty="0"/>
              <a:t>účelům, </a:t>
            </a:r>
            <a:r>
              <a:rPr lang="cs-CZ" dirty="0" smtClean="0"/>
              <a:t>k pochopení </a:t>
            </a:r>
            <a:r>
              <a:rPr lang="cs-CZ" dirty="0"/>
              <a:t>a studiu zdraví a ke zdraví se </a:t>
            </a:r>
            <a:r>
              <a:rPr lang="cs-CZ" dirty="0" smtClean="0"/>
              <a:t>vztahujících </a:t>
            </a:r>
            <a:r>
              <a:rPr lang="cs-CZ" dirty="0"/>
              <a:t>stavů a </a:t>
            </a:r>
            <a:r>
              <a:rPr lang="cs-CZ" dirty="0" smtClean="0"/>
              <a:t>východisek.</a:t>
            </a:r>
          </a:p>
          <a:p>
            <a:pPr lvl="1"/>
            <a:r>
              <a:rPr lang="cs-CZ" dirty="0" smtClean="0"/>
              <a:t>Jednotný </a:t>
            </a:r>
            <a:r>
              <a:rPr lang="cs-CZ" dirty="0" smtClean="0"/>
              <a:t>nástroj pro hodnocení komplexního stavu </a:t>
            </a:r>
            <a:r>
              <a:rPr lang="cs-CZ" dirty="0" smtClean="0"/>
              <a:t>člověka</a:t>
            </a:r>
          </a:p>
          <a:p>
            <a:pPr lvl="1"/>
            <a:r>
              <a:rPr lang="cs-CZ" dirty="0" smtClean="0"/>
              <a:t>Umožnit </a:t>
            </a:r>
            <a:r>
              <a:rPr lang="cs-CZ" dirty="0"/>
              <a:t>srovnání dat mezi zeměmi, disciplínami zdravotní péče, službami </a:t>
            </a:r>
            <a:r>
              <a:rPr lang="cs-CZ" dirty="0" smtClean="0"/>
              <a:t>v čase.</a:t>
            </a:r>
            <a:endParaRPr lang="cs-CZ" dirty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04498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Zdraví a nemoc. Bio-psycho-sociálně-spirituální přístup ve zdravotnictví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Základní determinanty </a:t>
            </a:r>
            <a:r>
              <a:rPr lang="cs-CZ" dirty="0" smtClean="0"/>
              <a:t>zdraví.</a:t>
            </a:r>
            <a:endParaRPr lang="cs-CZ" dirty="0" smtClean="0"/>
          </a:p>
          <a:p>
            <a:r>
              <a:rPr lang="cs-CZ" dirty="0"/>
              <a:t>Základy epidemiologie a hygieny</a:t>
            </a:r>
            <a:r>
              <a:rPr lang="cs-CZ" dirty="0" smtClean="0"/>
              <a:t>.</a:t>
            </a:r>
          </a:p>
          <a:p>
            <a:r>
              <a:rPr lang="cs-CZ" dirty="0"/>
              <a:t>Kvalita života </a:t>
            </a:r>
            <a:r>
              <a:rPr lang="cs-CZ" dirty="0" smtClean="0"/>
              <a:t>+ hodnocení</a:t>
            </a:r>
            <a:r>
              <a:rPr lang="cs-CZ" dirty="0"/>
              <a:t>. Zdravý životní styl</a:t>
            </a:r>
            <a:r>
              <a:rPr lang="cs-CZ" dirty="0" smtClean="0"/>
              <a:t>.</a:t>
            </a:r>
          </a:p>
          <a:p>
            <a:r>
              <a:rPr lang="cs-CZ" dirty="0"/>
              <a:t>Sociální práce ve zdravotnictví</a:t>
            </a:r>
            <a:r>
              <a:rPr lang="cs-CZ" dirty="0" smtClean="0"/>
              <a:t>.</a:t>
            </a:r>
          </a:p>
          <a:p>
            <a:r>
              <a:rPr lang="cs-CZ" dirty="0"/>
              <a:t>Dokumenty Zdraví 21 a Zdraví 2020</a:t>
            </a:r>
            <a:r>
              <a:rPr lang="cs-CZ" dirty="0" smtClean="0"/>
              <a:t>.</a:t>
            </a:r>
          </a:p>
          <a:p>
            <a:r>
              <a:rPr lang="cs-CZ" dirty="0"/>
              <a:t>Zdravotně sociální aspekty zdraví a nemoci u dětí.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5180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MKF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cs-CZ" dirty="0"/>
              <a:t>4 komponenty hodnocení:</a:t>
            </a:r>
          </a:p>
          <a:p>
            <a:r>
              <a:rPr lang="cs-CZ" dirty="0"/>
              <a:t>1. </a:t>
            </a:r>
            <a:r>
              <a:rPr lang="cs-CZ" b="1" dirty="0"/>
              <a:t>Tělesné funkce </a:t>
            </a:r>
            <a:r>
              <a:rPr lang="cs-CZ" dirty="0"/>
              <a:t>jsou fyziologické funkce tělesných systémů (včetně psychických funkcí) a označují se malým písmenem </a:t>
            </a:r>
            <a:r>
              <a:rPr lang="cs-CZ" dirty="0">
                <a:solidFill>
                  <a:srgbClr val="FF0000"/>
                </a:solidFill>
              </a:rPr>
              <a:t>b</a:t>
            </a:r>
            <a:endParaRPr lang="cs-CZ" dirty="0"/>
          </a:p>
          <a:p>
            <a:r>
              <a:rPr lang="cs-CZ" dirty="0"/>
              <a:t>2. </a:t>
            </a:r>
            <a:r>
              <a:rPr lang="cs-CZ" b="1" dirty="0"/>
              <a:t>Tělesné struktury </a:t>
            </a:r>
            <a:r>
              <a:rPr lang="cs-CZ" dirty="0"/>
              <a:t>jsou anatomické části těla a jeho orgány, končetiny a jejich součásti. Označení - </a:t>
            </a:r>
            <a:r>
              <a:rPr lang="cs-CZ" dirty="0">
                <a:solidFill>
                  <a:srgbClr val="FF0000"/>
                </a:solidFill>
              </a:rPr>
              <a:t>s</a:t>
            </a:r>
          </a:p>
          <a:p>
            <a:r>
              <a:rPr lang="cs-CZ" dirty="0"/>
              <a:t>3. </a:t>
            </a:r>
            <a:r>
              <a:rPr lang="cs-CZ" b="1" dirty="0"/>
              <a:t>Aktivity a participace </a:t>
            </a:r>
            <a:r>
              <a:rPr lang="cs-CZ" dirty="0"/>
              <a:t>– </a:t>
            </a:r>
            <a:r>
              <a:rPr lang="cs-CZ" i="1" dirty="0"/>
              <a:t>Aktivita</a:t>
            </a:r>
            <a:r>
              <a:rPr lang="cs-CZ" dirty="0"/>
              <a:t> je provádění úkolu nebo činu člověkem – sledují se obtíže, které při nich člověk má. </a:t>
            </a:r>
            <a:r>
              <a:rPr lang="cs-CZ" i="1" dirty="0"/>
              <a:t>Participace</a:t>
            </a:r>
            <a:r>
              <a:rPr lang="cs-CZ" dirty="0"/>
              <a:t> – zapojení do životní situace – sleduje se její omezení při zapojení do životní situace. Označení - </a:t>
            </a:r>
            <a:r>
              <a:rPr lang="cs-CZ" dirty="0">
                <a:solidFill>
                  <a:srgbClr val="FF0000"/>
                </a:solidFill>
              </a:rPr>
              <a:t>d</a:t>
            </a:r>
          </a:p>
          <a:p>
            <a:r>
              <a:rPr lang="cs-CZ" dirty="0"/>
              <a:t>4. Faktory prostředí – fyzické a sociální faktory a postoje lidí, tam, kde posuzovaní žijí. Označení - 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18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MKF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Kódy v jednotlivých komponentách mohou být jedno, dvou i třístupňové ( b7, b710, b7102)</a:t>
            </a:r>
          </a:p>
          <a:p>
            <a:r>
              <a:rPr lang="cs-CZ" dirty="0" smtClean="0"/>
              <a:t>Použití kódu MUSÍ být doprovázeno přidáním kvalifikátoru, který určuje stupeň zdraví nebo závažnost problému. Jsou uváděny jako jedno nebo více čísel za tečkou každého kódu</a:t>
            </a:r>
          </a:p>
          <a:p>
            <a:pPr marL="82296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kód</a:t>
            </a:r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cs-CZ" dirty="0" smtClean="0">
                <a:solidFill>
                  <a:srgbClr val="0070C0"/>
                </a:solidFill>
              </a:rPr>
              <a:t>kvalifikátory</a:t>
            </a:r>
          </a:p>
          <a:p>
            <a:pPr marL="82296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b7201</a:t>
            </a:r>
            <a:r>
              <a:rPr lang="cs-CZ" dirty="0" smtClean="0"/>
              <a:t>.</a:t>
            </a:r>
            <a:r>
              <a:rPr lang="cs-CZ" dirty="0" smtClean="0">
                <a:solidFill>
                  <a:srgbClr val="0070C0"/>
                </a:solidFill>
              </a:rPr>
              <a:t>1</a:t>
            </a:r>
            <a:r>
              <a:rPr lang="cs-CZ" dirty="0" smtClean="0"/>
              <a:t> </a:t>
            </a:r>
          </a:p>
          <a:p>
            <a:pPr marL="82296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funkce hybnosti pánve</a:t>
            </a:r>
            <a:r>
              <a:rPr lang="cs-CZ" dirty="0" smtClean="0"/>
              <a:t>, </a:t>
            </a:r>
            <a:r>
              <a:rPr lang="cs-CZ" dirty="0" smtClean="0">
                <a:solidFill>
                  <a:srgbClr val="0070C0"/>
                </a:solidFill>
              </a:rPr>
              <a:t>lehká porucha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328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HOLČÍK, J.: </a:t>
            </a:r>
            <a:r>
              <a:rPr lang="cs-CZ" i="1" dirty="0" smtClean="0"/>
              <a:t>Systém péče o zdraví a zdravotní gramotnost</a:t>
            </a:r>
            <a:r>
              <a:rPr lang="cs-CZ" dirty="0" smtClean="0"/>
              <a:t>, Brno 2010. (13-67, 81-89)</a:t>
            </a:r>
          </a:p>
          <a:p>
            <a:r>
              <a:rPr lang="cs-CZ" dirty="0" smtClean="0"/>
              <a:t>VELEMÍNSKÝ</a:t>
            </a:r>
            <a:r>
              <a:rPr lang="cs-CZ" dirty="0"/>
              <a:t>, M. a kol.: </a:t>
            </a:r>
            <a:r>
              <a:rPr lang="cs-CZ" i="1" dirty="0"/>
              <a:t>Zdraví a nemoc</a:t>
            </a:r>
            <a:r>
              <a:rPr lang="cs-CZ" dirty="0"/>
              <a:t>, České Budějovice, ZSF JU 2011.</a:t>
            </a:r>
          </a:p>
          <a:p>
            <a:r>
              <a:rPr lang="cs-CZ" dirty="0"/>
              <a:t>HOLČÍK, J. a kol. </a:t>
            </a:r>
            <a:r>
              <a:rPr lang="cs-CZ" i="1" dirty="0"/>
              <a:t>Sociální lékařství</a:t>
            </a:r>
            <a:r>
              <a:rPr lang="cs-CZ" dirty="0"/>
              <a:t>, Brno 2007.</a:t>
            </a:r>
          </a:p>
          <a:p>
            <a:r>
              <a:rPr lang="cs-CZ" dirty="0"/>
              <a:t>NOVÁKOVÁ I.: </a:t>
            </a:r>
            <a:r>
              <a:rPr lang="cs-CZ" i="1" dirty="0"/>
              <a:t>Zdravotní nauka 2. díl</a:t>
            </a:r>
            <a:r>
              <a:rPr lang="cs-CZ" dirty="0"/>
              <a:t>, Praha, </a:t>
            </a:r>
            <a:r>
              <a:rPr lang="cs-CZ" dirty="0" err="1"/>
              <a:t>Grada</a:t>
            </a:r>
            <a:r>
              <a:rPr lang="cs-CZ" dirty="0"/>
              <a:t> 2011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877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/>
          </a:bodyPr>
          <a:lstStyle/>
          <a:p>
            <a:r>
              <a:rPr lang="cs-CZ" dirty="0"/>
              <a:t>Zdravotně sociální aspekty zdraví a nemoci u dospělých</a:t>
            </a:r>
            <a:r>
              <a:rPr lang="cs-CZ" dirty="0" smtClean="0"/>
              <a:t>.</a:t>
            </a:r>
          </a:p>
          <a:p>
            <a:r>
              <a:rPr lang="cs-CZ" dirty="0" smtClean="0"/>
              <a:t>Zdravotně </a:t>
            </a:r>
            <a:r>
              <a:rPr lang="cs-CZ" dirty="0"/>
              <a:t>sociální aspekty zdraví a nemoci u seniorů</a:t>
            </a:r>
            <a:r>
              <a:rPr lang="cs-CZ" dirty="0" smtClean="0"/>
              <a:t>.</a:t>
            </a:r>
          </a:p>
          <a:p>
            <a:r>
              <a:rPr lang="cs-CZ" dirty="0"/>
              <a:t>Zdravotně sociální aspekty u jedinců s projevy sociálně patologických jevů</a:t>
            </a:r>
            <a:r>
              <a:rPr lang="cs-CZ" dirty="0" smtClean="0"/>
              <a:t>.</a:t>
            </a:r>
          </a:p>
          <a:p>
            <a:r>
              <a:rPr lang="cs-CZ" dirty="0" smtClean="0"/>
              <a:t>Etické </a:t>
            </a:r>
            <a:r>
              <a:rPr lang="cs-CZ" dirty="0"/>
              <a:t>aspekty sociální práce ve zdravotnictví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957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Závěrečný </a:t>
            </a:r>
            <a:r>
              <a:rPr lang="cs-CZ" b="1" dirty="0"/>
              <a:t>test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sz="half" idx="1"/>
          </p:nvPr>
        </p:nvSpPr>
        <p:spPr>
          <a:xfrm>
            <a:off x="1435608" y="1628800"/>
            <a:ext cx="3657600" cy="4558640"/>
          </a:xfrm>
        </p:spPr>
        <p:txBody>
          <a:bodyPr numCol="1">
            <a:normAutofit fontScale="92500" lnSpcReduction="20000"/>
          </a:bodyPr>
          <a:lstStyle/>
          <a:p>
            <a:endParaRPr lang="cs-CZ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zdraví  - definice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modely zdraví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determinanty zdraví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nemoc – definice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nemoc – stadia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/>
              <a:t>epidemiologie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/>
              <a:t>protiepidemická opatření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hygiena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/>
              <a:t>kvalita života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988840"/>
            <a:ext cx="3657600" cy="4198600"/>
          </a:xfrm>
        </p:spPr>
        <p:txBody>
          <a:bodyPr>
            <a:normAutofit fontScale="92500" lnSpcReduction="20000"/>
          </a:bodyPr>
          <a:lstStyle/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zdravý </a:t>
            </a:r>
            <a:r>
              <a:rPr lang="cs-CZ" dirty="0"/>
              <a:t>životní styl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/>
              <a:t>stres a jeho prevence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/>
              <a:t>sociální opora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sociální práce ve zdravotnictví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sociální důsledky nemoci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smtClean="0"/>
              <a:t>etické otázky </a:t>
            </a:r>
            <a:r>
              <a:rPr lang="cs-CZ" dirty="0" smtClean="0"/>
              <a:t>spojené se sociální prací ve zdravotnictví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514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Seminární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6880808" cy="4663440"/>
          </a:xfrm>
        </p:spPr>
        <p:txBody>
          <a:bodyPr/>
          <a:lstStyle/>
          <a:p>
            <a:r>
              <a:rPr lang="cs-CZ" dirty="0" smtClean="0"/>
              <a:t>Zpracovat seminární práci na zvolené téma</a:t>
            </a:r>
          </a:p>
          <a:p>
            <a:r>
              <a:rPr lang="cs-CZ" dirty="0" smtClean="0"/>
              <a:t>Rozsah cca 5 stran</a:t>
            </a:r>
          </a:p>
          <a:p>
            <a:r>
              <a:rPr lang="cs-CZ" dirty="0" smtClean="0"/>
              <a:t>Odevzdat mailem na adresu </a:t>
            </a:r>
            <a:r>
              <a:rPr lang="cs-CZ" dirty="0" err="1" smtClean="0">
                <a:hlinkClick r:id="rId2"/>
              </a:rPr>
              <a:t>machulovah</a:t>
            </a:r>
            <a:r>
              <a:rPr lang="en-GB" dirty="0" smtClean="0">
                <a:hlinkClick r:id="rId2"/>
              </a:rPr>
              <a:t>@tf.jcu.cz</a:t>
            </a:r>
            <a:r>
              <a:rPr lang="cs-CZ" dirty="0" smtClean="0"/>
              <a:t> </a:t>
            </a:r>
          </a:p>
          <a:p>
            <a:r>
              <a:rPr lang="cs-CZ" dirty="0" smtClean="0"/>
              <a:t>Termín odevzdání: do </a:t>
            </a:r>
            <a:r>
              <a:rPr lang="cs-CZ" dirty="0" smtClean="0"/>
              <a:t>31. </a:t>
            </a:r>
            <a:r>
              <a:rPr lang="cs-CZ" dirty="0"/>
              <a:t>1</a:t>
            </a:r>
            <a:r>
              <a:rPr lang="cs-CZ" dirty="0" smtClean="0"/>
              <a:t>. 2019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88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Letmý pohled do historie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Zdraví – vždy ceněná hodnota</a:t>
            </a:r>
          </a:p>
          <a:p>
            <a:r>
              <a:rPr lang="cs-CZ" dirty="0" smtClean="0"/>
              <a:t>Onemocnění – vždy společenský dopad</a:t>
            </a:r>
          </a:p>
          <a:p>
            <a:r>
              <a:rPr lang="cs-CZ" dirty="0" smtClean="0"/>
              <a:t>Zdraví a nemoc a vývoj společnosti se vzájemně ovlivňují</a:t>
            </a:r>
          </a:p>
          <a:p>
            <a:r>
              <a:rPr lang="cs-CZ" dirty="0" smtClean="0"/>
              <a:t>Nemoc jako přírodní jev</a:t>
            </a:r>
          </a:p>
          <a:p>
            <a:r>
              <a:rPr lang="cs-CZ" dirty="0" smtClean="0"/>
              <a:t>Nemoc jako trest za hřích</a:t>
            </a:r>
          </a:p>
          <a:p>
            <a:r>
              <a:rPr lang="cs-CZ" dirty="0" smtClean="0"/>
              <a:t>Nemoc jako projev slabosti a méněcennosti</a:t>
            </a:r>
          </a:p>
          <a:p>
            <a:r>
              <a:rPr lang="cs-CZ" dirty="0" smtClean="0"/>
              <a:t>Nemoc jako prostředek k mravní očistě</a:t>
            </a:r>
          </a:p>
        </p:txBody>
      </p:sp>
    </p:spTree>
    <p:extLst>
      <p:ext uri="{BB962C8B-B14F-4D97-AF65-F5344CB8AC3E}">
        <p14:creationId xmlns:p14="http://schemas.microsoft.com/office/powerpoint/2010/main" val="172415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cs-CZ" b="1" dirty="0" smtClean="0"/>
              <a:t>Definice</a:t>
            </a:r>
          </a:p>
          <a:p>
            <a:r>
              <a:rPr lang="cs-CZ" dirty="0" smtClean="0"/>
              <a:t>Zdraví je stav úplné tělesné, duševní a sociální pohody a nejen nepřítomnost nemoci či vady. (WHO)</a:t>
            </a:r>
          </a:p>
          <a:p>
            <a:r>
              <a:rPr lang="cs-CZ" dirty="0" smtClean="0"/>
              <a:t>Zdraví je schopnost vyrovnat se s nároky vnitřního i zevního prostředí bez narušení životních funkcí.</a:t>
            </a:r>
          </a:p>
          <a:p>
            <a:r>
              <a:rPr lang="cs-CZ" dirty="0" smtClean="0"/>
              <a:t>Zdraví je stav optimální tělesné, duševní a sociální pohody při zachování všech životních funkcí, spol. rolí a schopnosti organismu přizpůsobovat se měnícím se podmínkám prostředí.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447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Společné znaky definic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Zdraví je důležitý prostředek k uskutečňování životních cílů, jde o dynamický jev.</a:t>
            </a:r>
          </a:p>
          <a:p>
            <a:r>
              <a:rPr lang="cs-CZ" dirty="0" smtClean="0"/>
              <a:t>Zdraví není stálý stav dokonalé pohody, jde o měnící se proces.</a:t>
            </a:r>
          </a:p>
          <a:p>
            <a:r>
              <a:rPr lang="cs-CZ" dirty="0" smtClean="0"/>
              <a:t>Zdraví má pro člověka vyšší hodnotu než jen jako normální fungování lidského těla.</a:t>
            </a:r>
          </a:p>
          <a:p>
            <a:r>
              <a:rPr lang="cs-CZ" dirty="0" smtClean="0"/>
              <a:t>Zdraví má přímou souvislost s kvalitou života.</a:t>
            </a:r>
          </a:p>
        </p:txBody>
      </p:sp>
    </p:spTree>
    <p:extLst>
      <p:ext uri="{BB962C8B-B14F-4D97-AF65-F5344CB8AC3E}">
        <p14:creationId xmlns:p14="http://schemas.microsoft.com/office/powerpoint/2010/main" val="171320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MODELY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Biomedicínský model – důležité jsou symptomy, diagnostická kritéria</a:t>
            </a:r>
            <a:endParaRPr lang="cs-CZ" dirty="0"/>
          </a:p>
          <a:p>
            <a:r>
              <a:rPr lang="cs-CZ" dirty="0" smtClean="0"/>
              <a:t>Ekologicko-sociální model – zdraví je podmíněno přírodním a sociálním prostředím</a:t>
            </a:r>
          </a:p>
          <a:p>
            <a:r>
              <a:rPr lang="cs-CZ" dirty="0" smtClean="0"/>
              <a:t>Celostní (holistický) model – chápe zdraví v jeho celistvosti a bohatosti jeho projevů</a:t>
            </a:r>
          </a:p>
          <a:p>
            <a:r>
              <a:rPr lang="cs-CZ" dirty="0" smtClean="0"/>
              <a:t>Další modely – např. behaviorální</a:t>
            </a:r>
          </a:p>
        </p:txBody>
      </p:sp>
    </p:spTree>
    <p:extLst>
      <p:ext uri="{BB962C8B-B14F-4D97-AF65-F5344CB8AC3E}">
        <p14:creationId xmlns:p14="http://schemas.microsoft.com/office/powerpoint/2010/main" val="24312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2396</TotalTime>
  <Words>1085</Words>
  <Application>Microsoft Office PowerPoint</Application>
  <PresentationFormat>Předvádění na obrazovce (4:3)</PresentationFormat>
  <Paragraphs>139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Slunovrat</vt:lpstr>
      <vt:lpstr>PROBLEMATIKA ZDRAVÍ A NEMOCI</vt:lpstr>
      <vt:lpstr>Obsah předmětu</vt:lpstr>
      <vt:lpstr>Prezentace aplikace PowerPoint</vt:lpstr>
      <vt:lpstr>Závěrečný test</vt:lpstr>
      <vt:lpstr>Seminární práce</vt:lpstr>
      <vt:lpstr>Letmý pohled do historie</vt:lpstr>
      <vt:lpstr>ZDRAVÍ</vt:lpstr>
      <vt:lpstr>Společné znaky definic</vt:lpstr>
      <vt:lpstr>MODELY ZDRAVÍ</vt:lpstr>
      <vt:lpstr>NEMOC</vt:lpstr>
      <vt:lpstr>Fenomén ledovce</vt:lpstr>
      <vt:lpstr>Pojetí nemoci</vt:lpstr>
      <vt:lpstr>Nemoc a její příčiny</vt:lpstr>
      <vt:lpstr>Příznaky nemoci</vt:lpstr>
      <vt:lpstr>Průběh nemoci</vt:lpstr>
      <vt:lpstr>Stadia nemoci</vt:lpstr>
      <vt:lpstr>DIAGNÓZA</vt:lpstr>
      <vt:lpstr>Klasifikace nemocí</vt:lpstr>
      <vt:lpstr>Mezinárodní klasifikace funkčních schopností, disability a zdraví (MKF)</vt:lpstr>
      <vt:lpstr>MKF</vt:lpstr>
      <vt:lpstr>MKF</vt:lpstr>
      <vt:lpstr>LITERATURA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ZDRAVÍ A NEMOC</dc:title>
  <dc:creator>machulova</dc:creator>
  <cp:lastModifiedBy>machulova</cp:lastModifiedBy>
  <cp:revision>63</cp:revision>
  <dcterms:created xsi:type="dcterms:W3CDTF">2014-09-10T08:37:37Z</dcterms:created>
  <dcterms:modified xsi:type="dcterms:W3CDTF">2018-10-08T11:15:57Z</dcterms:modified>
</cp:coreProperties>
</file>