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3"/>
  </p:notesMasterIdLst>
  <p:sldIdLst>
    <p:sldId id="256" r:id="rId2"/>
    <p:sldId id="261" r:id="rId3"/>
    <p:sldId id="257" r:id="rId4"/>
    <p:sldId id="258" r:id="rId5"/>
    <p:sldId id="260" r:id="rId6"/>
    <p:sldId id="259" r:id="rId7"/>
    <p:sldId id="262" r:id="rId8"/>
    <p:sldId id="263" r:id="rId9"/>
    <p:sldId id="265" r:id="rId10"/>
    <p:sldId id="266" r:id="rId11"/>
    <p:sldId id="264" r:id="rId12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6" y="10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03.03.2020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03.03.2020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03.03.2020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03.03.2020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03.03.2020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03.03.2020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03.03.2020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03.03.2020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Business </a:t>
            </a:r>
            <a:r>
              <a:rPr lang="cs-CZ" dirty="0" err="1"/>
              <a:t>Definition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procedure for founding a business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Basic </a:t>
            </a:r>
            <a:r>
              <a:rPr lang="cs-CZ" sz="3200" dirty="0" err="1"/>
              <a:t>criteria</a:t>
            </a:r>
            <a:r>
              <a:rPr lang="cs-CZ" sz="3200" dirty="0"/>
              <a:t> </a:t>
            </a:r>
            <a:r>
              <a:rPr lang="cs-CZ" sz="3200" dirty="0" err="1"/>
              <a:t>for</a:t>
            </a:r>
            <a:r>
              <a:rPr lang="cs-CZ" sz="3200" dirty="0"/>
              <a:t> </a:t>
            </a:r>
            <a:r>
              <a:rPr lang="cs-CZ" sz="3200" dirty="0" err="1"/>
              <a:t>choosing</a:t>
            </a:r>
            <a:r>
              <a:rPr lang="cs-CZ" sz="3200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Basic criteria for choosing appropriate legal form of business:</a:t>
            </a:r>
          </a:p>
          <a:p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Profit share</a:t>
            </a:r>
            <a:r>
              <a:rPr lang="en-US" dirty="0" smtClean="0"/>
              <a:t>,</a:t>
            </a:r>
            <a:endParaRPr lang="cs-CZ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en-US" dirty="0"/>
              <a:t>	Financial possibilities, </a:t>
            </a:r>
            <a:endParaRPr lang="cs-CZ" dirty="0" smtClean="0"/>
          </a:p>
          <a:p>
            <a:endParaRPr lang="cs-CZ" sz="2400" dirty="0" smtClean="0"/>
          </a:p>
          <a:p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The tax </a:t>
            </a:r>
            <a:r>
              <a:rPr lang="en-US" dirty="0" smtClean="0">
                <a:solidFill>
                  <a:srgbClr val="FF0000"/>
                </a:solidFill>
              </a:rPr>
              <a:t>burden</a:t>
            </a:r>
            <a:r>
              <a:rPr lang="cs-CZ" dirty="0" smtClean="0"/>
              <a:t>,</a:t>
            </a:r>
            <a:r>
              <a:rPr lang="en-US" dirty="0" smtClean="0"/>
              <a:t> </a:t>
            </a:r>
            <a:endParaRPr lang="cs-CZ" dirty="0" smtClean="0"/>
          </a:p>
          <a:p>
            <a:endParaRPr lang="en-US" sz="2400" dirty="0"/>
          </a:p>
          <a:p>
            <a:r>
              <a:rPr lang="en-US" dirty="0"/>
              <a:t>	The disclosure obligation.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2456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Thank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attencion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383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Business </a:t>
            </a:r>
            <a:r>
              <a:rPr lang="cs-CZ" sz="3200" dirty="0" err="1" smtClean="0"/>
              <a:t>Definition</a:t>
            </a:r>
            <a:r>
              <a:rPr lang="cs-CZ" sz="3200" dirty="0" smtClean="0"/>
              <a:t>- </a:t>
            </a:r>
            <a:r>
              <a:rPr lang="cs-CZ" sz="3200" dirty="0" err="1" smtClean="0"/>
              <a:t>The</a:t>
            </a:r>
            <a:r>
              <a:rPr lang="cs-CZ" sz="3200" dirty="0" smtClean="0"/>
              <a:t> </a:t>
            </a:r>
            <a:r>
              <a:rPr lang="cs-CZ" sz="3200" dirty="0" err="1" smtClean="0"/>
              <a:t>Acts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Civil Code (Act No </a:t>
            </a:r>
            <a:r>
              <a:rPr lang="en-US" dirty="0" smtClean="0"/>
              <a:t>89/2012</a:t>
            </a:r>
            <a:r>
              <a:rPr lang="cs-CZ" dirty="0" smtClean="0"/>
              <a:t>),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en-US" dirty="0"/>
              <a:t>Act No 90/2012 Coll. on Commercial Companies and Cooperatives (Business Corporations Act</a:t>
            </a:r>
            <a:r>
              <a:rPr lang="en-US" dirty="0" smtClean="0"/>
              <a:t>)</a:t>
            </a:r>
            <a:endParaRPr lang="cs-CZ" dirty="0" smtClean="0"/>
          </a:p>
          <a:p>
            <a:endParaRPr lang="cs-CZ" dirty="0"/>
          </a:p>
          <a:p>
            <a:r>
              <a:rPr lang="en-US" dirty="0"/>
              <a:t>The Trades Licensing Act (No 455/1991) 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994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Trades</a:t>
            </a:r>
            <a:r>
              <a:rPr lang="cs-CZ" dirty="0"/>
              <a:t> </a:t>
            </a:r>
            <a:r>
              <a:rPr lang="cs-CZ" dirty="0" err="1"/>
              <a:t>Licensing</a:t>
            </a:r>
            <a:r>
              <a:rPr lang="cs-CZ" dirty="0"/>
              <a:t> </a:t>
            </a:r>
            <a:r>
              <a:rPr lang="cs-CZ" dirty="0" err="1" smtClean="0"/>
              <a:t>Act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Trades</a:t>
            </a:r>
            <a:r>
              <a:rPr lang="cs-CZ" dirty="0" smtClean="0"/>
              <a:t> </a:t>
            </a:r>
            <a:r>
              <a:rPr lang="en-US" dirty="0" smtClean="0"/>
              <a:t>Licensing Act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en-US" dirty="0" smtClean="0"/>
              <a:t>(No</a:t>
            </a:r>
            <a:r>
              <a:rPr lang="cs-CZ" dirty="0" smtClean="0"/>
              <a:t> </a:t>
            </a:r>
            <a:r>
              <a:rPr lang="en-US" dirty="0" smtClean="0"/>
              <a:t>455/1991)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en-US" dirty="0"/>
              <a:t>A trade (</a:t>
            </a:r>
            <a:r>
              <a:rPr lang="en-US" dirty="0" smtClean="0"/>
              <a:t>business)shall </a:t>
            </a:r>
            <a:r>
              <a:rPr lang="en-US" dirty="0"/>
              <a:t>mean a systematic activity carried out independently under the conditions laid down in this Act, under a person’s own name and liability, with a view to making a profit.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03.03.2020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Trades</a:t>
            </a:r>
            <a:r>
              <a:rPr lang="cs-CZ" dirty="0"/>
              <a:t> </a:t>
            </a:r>
            <a:r>
              <a:rPr lang="cs-CZ" dirty="0" err="1"/>
              <a:t>Licensing</a:t>
            </a:r>
            <a:r>
              <a:rPr lang="cs-CZ" dirty="0"/>
              <a:t> </a:t>
            </a:r>
            <a:r>
              <a:rPr lang="cs-CZ" dirty="0" err="1"/>
              <a:t>Act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Trades are classified as: 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a) notifiable </a:t>
            </a:r>
            <a:r>
              <a:rPr lang="en-US" dirty="0" smtClean="0"/>
              <a:t>trades</a:t>
            </a:r>
            <a:r>
              <a:rPr lang="cs-CZ" dirty="0"/>
              <a:t>:</a:t>
            </a:r>
            <a:r>
              <a:rPr lang="en-US" dirty="0" smtClean="0"/>
              <a:t> 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- </a:t>
            </a:r>
            <a:r>
              <a:rPr lang="en-US" dirty="0"/>
              <a:t>vocational </a:t>
            </a:r>
            <a:r>
              <a:rPr lang="en-US" dirty="0" smtClean="0"/>
              <a:t>trades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- </a:t>
            </a:r>
            <a:r>
              <a:rPr lang="en-US" dirty="0"/>
              <a:t>professional </a:t>
            </a:r>
            <a:r>
              <a:rPr lang="en-US" dirty="0" smtClean="0"/>
              <a:t>trades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- </a:t>
            </a:r>
            <a:r>
              <a:rPr lang="en-US" dirty="0"/>
              <a:t>unqualified trades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       </a:t>
            </a:r>
          </a:p>
          <a:p>
            <a:r>
              <a:rPr lang="en-US" dirty="0" smtClean="0"/>
              <a:t>b</a:t>
            </a:r>
            <a:r>
              <a:rPr lang="en-US" dirty="0"/>
              <a:t>) permitted </a:t>
            </a:r>
            <a:r>
              <a:rPr lang="en-US" dirty="0" smtClean="0"/>
              <a:t>trades</a:t>
            </a:r>
            <a:r>
              <a:rPr lang="cs-CZ" dirty="0"/>
              <a:t>.</a:t>
            </a: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3464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smtClean="0"/>
              <a:t>T</a:t>
            </a:r>
            <a:r>
              <a:rPr lang="en-US" sz="3200" dirty="0" smtClean="0"/>
              <a:t>he </a:t>
            </a:r>
            <a:r>
              <a:rPr lang="en-US" sz="3200" dirty="0"/>
              <a:t>general </a:t>
            </a:r>
            <a:r>
              <a:rPr lang="en-US" sz="3200" dirty="0" smtClean="0"/>
              <a:t>conditions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general conditions for pursuing a </a:t>
            </a:r>
            <a:r>
              <a:rPr lang="en-US" dirty="0" smtClean="0"/>
              <a:t>trade</a:t>
            </a:r>
            <a:endParaRPr lang="cs-CZ" dirty="0" smtClean="0"/>
          </a:p>
          <a:p>
            <a:r>
              <a:rPr lang="en-US" dirty="0" smtClean="0"/>
              <a:t>are </a:t>
            </a:r>
            <a:r>
              <a:rPr lang="en-US" dirty="0"/>
              <a:t>set out in The Trade Licensing </a:t>
            </a:r>
            <a:r>
              <a:rPr lang="en-US" dirty="0" smtClean="0"/>
              <a:t>Act</a:t>
            </a:r>
            <a:r>
              <a:rPr lang="cs-CZ" dirty="0"/>
              <a:t>:</a:t>
            </a:r>
            <a:endParaRPr lang="cs-CZ" dirty="0" smtClean="0"/>
          </a:p>
          <a:p>
            <a:endParaRPr lang="cs-CZ" sz="2000" dirty="0" smtClean="0"/>
          </a:p>
          <a:p>
            <a:r>
              <a:rPr lang="cs-CZ" dirty="0" err="1" smtClean="0">
                <a:solidFill>
                  <a:srgbClr val="FF0000"/>
                </a:solidFill>
              </a:rPr>
              <a:t>The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general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conditions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shall </a:t>
            </a:r>
            <a:r>
              <a:rPr lang="en-US" dirty="0"/>
              <a:t>be: 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en-US" dirty="0" smtClean="0"/>
              <a:t>a</a:t>
            </a:r>
            <a:r>
              <a:rPr lang="en-US" dirty="0"/>
              <a:t>) </a:t>
            </a:r>
            <a:r>
              <a:rPr lang="cs-CZ" dirty="0" smtClean="0"/>
              <a:t>F</a:t>
            </a:r>
            <a:r>
              <a:rPr lang="en-US" dirty="0" err="1" smtClean="0"/>
              <a:t>ull</a:t>
            </a:r>
            <a:r>
              <a:rPr lang="en-US" dirty="0" smtClean="0"/>
              <a:t> </a:t>
            </a:r>
            <a:r>
              <a:rPr lang="en-US" dirty="0"/>
              <a:t>legal capacity,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en-US" dirty="0" smtClean="0"/>
              <a:t>b</a:t>
            </a:r>
            <a:r>
              <a:rPr lang="en-US" dirty="0"/>
              <a:t>) </a:t>
            </a:r>
            <a:r>
              <a:rPr lang="cs-CZ" dirty="0" smtClean="0"/>
              <a:t>G</a:t>
            </a:r>
            <a:r>
              <a:rPr lang="en-US" dirty="0" err="1" smtClean="0"/>
              <a:t>ood</a:t>
            </a:r>
            <a:r>
              <a:rPr lang="en-US" dirty="0" smtClean="0"/>
              <a:t> </a:t>
            </a:r>
            <a:r>
              <a:rPr lang="en-US" dirty="0"/>
              <a:t>character</a:t>
            </a:r>
            <a:r>
              <a:rPr lang="en-US" dirty="0" smtClean="0"/>
              <a:t>.</a:t>
            </a:r>
            <a:endParaRPr lang="cs-CZ" dirty="0" smtClean="0"/>
          </a:p>
          <a:p>
            <a:r>
              <a:rPr lang="en-US" dirty="0">
                <a:solidFill>
                  <a:srgbClr val="FF0000"/>
                </a:solidFill>
              </a:rPr>
              <a:t>Special conditions </a:t>
            </a:r>
            <a:r>
              <a:rPr lang="en-US" dirty="0"/>
              <a:t>for carrying on a trade Professional 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5262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Choice of legal form of business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procedure for choosing legal form of business is as follows</a:t>
            </a:r>
            <a:r>
              <a:rPr lang="en-US" dirty="0" smtClean="0"/>
              <a:t>:</a:t>
            </a:r>
            <a:endParaRPr lang="cs-CZ" dirty="0" smtClean="0"/>
          </a:p>
          <a:p>
            <a:r>
              <a:rPr lang="en-US" sz="2800" dirty="0" smtClean="0"/>
              <a:t>1</a:t>
            </a:r>
            <a:r>
              <a:rPr lang="en-US" sz="2800" dirty="0"/>
              <a:t>.	</a:t>
            </a:r>
            <a:r>
              <a:rPr lang="en-US" sz="2800" dirty="0">
                <a:solidFill>
                  <a:srgbClr val="FF0000"/>
                </a:solidFill>
              </a:rPr>
              <a:t>devising a business plan</a:t>
            </a:r>
            <a:r>
              <a:rPr lang="en-US" sz="2800" dirty="0"/>
              <a:t>;</a:t>
            </a:r>
          </a:p>
          <a:p>
            <a:r>
              <a:rPr lang="en-US" sz="2800" dirty="0"/>
              <a:t>2.	</a:t>
            </a:r>
            <a:r>
              <a:rPr lang="en-US" sz="2800" dirty="0">
                <a:solidFill>
                  <a:srgbClr val="FF0000"/>
                </a:solidFill>
              </a:rPr>
              <a:t>ascertaining the terms of different legal forms</a:t>
            </a:r>
            <a:r>
              <a:rPr lang="en-US" sz="2800" dirty="0"/>
              <a:t>, eliminating entirely inappropriate ones;</a:t>
            </a:r>
          </a:p>
          <a:p>
            <a:r>
              <a:rPr lang="en-US" sz="2800" dirty="0"/>
              <a:t>3.	</a:t>
            </a:r>
            <a:r>
              <a:rPr lang="en-US" sz="2800" dirty="0">
                <a:solidFill>
                  <a:srgbClr val="FF0000"/>
                </a:solidFill>
              </a:rPr>
              <a:t>devising criteria </a:t>
            </a:r>
            <a:r>
              <a:rPr lang="en-US" sz="2800" dirty="0"/>
              <a:t>for making a decision;</a:t>
            </a:r>
          </a:p>
          <a:p>
            <a:r>
              <a:rPr lang="en-US" sz="2800" dirty="0"/>
              <a:t>4.	</a:t>
            </a:r>
            <a:r>
              <a:rPr lang="en-US" sz="2800" dirty="0">
                <a:solidFill>
                  <a:srgbClr val="FF0000"/>
                </a:solidFill>
              </a:rPr>
              <a:t>evaluating possible options</a:t>
            </a:r>
            <a:r>
              <a:rPr lang="en-US" sz="2800" dirty="0"/>
              <a:t>;</a:t>
            </a:r>
          </a:p>
          <a:p>
            <a:r>
              <a:rPr lang="en-US" sz="2800" dirty="0"/>
              <a:t>5.	</a:t>
            </a:r>
            <a:r>
              <a:rPr lang="en-US" sz="2800" dirty="0">
                <a:solidFill>
                  <a:srgbClr val="FF0000"/>
                </a:solidFill>
              </a:rPr>
              <a:t>choosing the legal form </a:t>
            </a:r>
            <a:r>
              <a:rPr lang="en-US" sz="2800" dirty="0"/>
              <a:t>of business itself.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3401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private legal forms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most important private legal forms of business are</a:t>
            </a:r>
            <a:r>
              <a:rPr lang="en-US" dirty="0" smtClean="0"/>
              <a:t>:</a:t>
            </a:r>
            <a:endParaRPr lang="cs-CZ" dirty="0" smtClean="0"/>
          </a:p>
          <a:p>
            <a:endParaRPr lang="cs-CZ" dirty="0" smtClean="0"/>
          </a:p>
          <a:p>
            <a:r>
              <a:rPr lang="en-US" dirty="0">
                <a:solidFill>
                  <a:srgbClr val="FF0000"/>
                </a:solidFill>
              </a:rPr>
              <a:t>Businessman alone </a:t>
            </a:r>
            <a:r>
              <a:rPr lang="en-US" dirty="0"/>
              <a:t>(a natural person –  self-employed, a tradesman</a:t>
            </a:r>
            <a:r>
              <a:rPr lang="en-US" dirty="0" smtClean="0"/>
              <a:t>);</a:t>
            </a:r>
            <a:endParaRPr lang="cs-CZ" dirty="0" smtClean="0"/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Business </a:t>
            </a:r>
            <a:r>
              <a:rPr lang="en-US" dirty="0">
                <a:solidFill>
                  <a:srgbClr val="FF0000"/>
                </a:solidFill>
              </a:rPr>
              <a:t>corporations </a:t>
            </a:r>
            <a:r>
              <a:rPr lang="en-US" dirty="0"/>
              <a:t>(commercial companies (“companies”) and </a:t>
            </a:r>
            <a:r>
              <a:rPr lang="en-US" dirty="0" smtClean="0"/>
              <a:t>cooperatives</a:t>
            </a:r>
            <a:r>
              <a:rPr lang="cs-CZ" dirty="0" smtClean="0"/>
              <a:t>.</a:t>
            </a:r>
            <a:r>
              <a:rPr lang="en-US" dirty="0" smtClean="0"/>
              <a:t>)</a:t>
            </a:r>
            <a:endParaRPr lang="en-US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6798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Commercial</a:t>
            </a:r>
            <a:r>
              <a:rPr lang="cs-CZ" dirty="0" smtClean="0"/>
              <a:t> </a:t>
            </a:r>
            <a:r>
              <a:rPr lang="cs-CZ" dirty="0" err="1"/>
              <a:t>companies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6222918"/>
          </a:xfrm>
        </p:spPr>
        <p:txBody>
          <a:bodyPr/>
          <a:lstStyle/>
          <a:p>
            <a:r>
              <a:rPr lang="cs-CZ" sz="2800" dirty="0" smtClean="0">
                <a:solidFill>
                  <a:srgbClr val="FF0000"/>
                </a:solidFill>
              </a:rPr>
              <a:t>P</a:t>
            </a:r>
            <a:r>
              <a:rPr lang="en-US" sz="2800" dirty="0" err="1" smtClean="0">
                <a:solidFill>
                  <a:srgbClr val="FF0000"/>
                </a:solidFill>
              </a:rPr>
              <a:t>artnerships</a:t>
            </a:r>
            <a:r>
              <a:rPr lang="en-US" sz="2800" dirty="0">
                <a:solidFill>
                  <a:srgbClr val="FF0000"/>
                </a:solidFill>
              </a:rPr>
              <a:t>	</a:t>
            </a:r>
            <a:endParaRPr lang="cs-CZ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</a:t>
            </a:r>
            <a:r>
              <a:rPr lang="en-US" sz="2400" dirty="0" smtClean="0"/>
              <a:t>- </a:t>
            </a:r>
            <a:r>
              <a:rPr lang="en-US" sz="2400" dirty="0"/>
              <a:t>an unlimited partnership (</a:t>
            </a:r>
            <a:r>
              <a:rPr lang="en-US" sz="2400" dirty="0" err="1"/>
              <a:t>v.o.s</a:t>
            </a:r>
            <a:r>
              <a:rPr lang="en-US" sz="2400" dirty="0"/>
              <a:t>.),</a:t>
            </a:r>
          </a:p>
          <a:p>
            <a:pPr marL="0" indent="0">
              <a:buNone/>
            </a:pPr>
            <a:r>
              <a:rPr lang="en-US" sz="2400" dirty="0" smtClean="0"/>
              <a:t>  </a:t>
            </a:r>
            <a:r>
              <a:rPr lang="cs-CZ" sz="2400" dirty="0"/>
              <a:t> </a:t>
            </a:r>
            <a:r>
              <a:rPr lang="en-US" sz="2400" dirty="0" smtClean="0"/>
              <a:t>- </a:t>
            </a:r>
            <a:r>
              <a:rPr lang="en-US" sz="2400" dirty="0"/>
              <a:t>a limited partnership (</a:t>
            </a:r>
            <a:r>
              <a:rPr lang="en-US" sz="2400" dirty="0" err="1"/>
              <a:t>k.s</a:t>
            </a:r>
            <a:r>
              <a:rPr lang="en-US" sz="2400" dirty="0"/>
              <a:t>.);</a:t>
            </a:r>
          </a:p>
          <a:p>
            <a:r>
              <a:rPr lang="cs-CZ" sz="2800" dirty="0">
                <a:solidFill>
                  <a:srgbClr val="FF0000"/>
                </a:solidFill>
              </a:rPr>
              <a:t>C</a:t>
            </a:r>
            <a:r>
              <a:rPr lang="en-US" sz="2800" dirty="0" err="1" smtClean="0">
                <a:solidFill>
                  <a:srgbClr val="FF0000"/>
                </a:solidFill>
              </a:rPr>
              <a:t>apital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companies	</a:t>
            </a:r>
            <a:endParaRPr lang="cs-CZ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</a:t>
            </a:r>
            <a:r>
              <a:rPr lang="en-US" sz="2400" dirty="0" smtClean="0"/>
              <a:t>- </a:t>
            </a:r>
            <a:r>
              <a:rPr lang="en-US" sz="2400" dirty="0"/>
              <a:t>a limited-liability </a:t>
            </a:r>
            <a:r>
              <a:rPr lang="en-US" sz="2400" dirty="0" smtClean="0"/>
              <a:t>company (</a:t>
            </a:r>
            <a:r>
              <a:rPr lang="en-US" sz="2400" dirty="0" err="1" smtClean="0"/>
              <a:t>s.r.o</a:t>
            </a:r>
            <a:r>
              <a:rPr lang="en-US" sz="2400" dirty="0"/>
              <a:t>.),</a:t>
            </a:r>
          </a:p>
          <a:p>
            <a:pPr marL="0" indent="0">
              <a:buNone/>
            </a:pPr>
            <a:r>
              <a:rPr lang="cs-CZ" sz="2400" dirty="0" smtClean="0"/>
              <a:t>  </a:t>
            </a:r>
            <a:r>
              <a:rPr lang="en-US" sz="2400" dirty="0" smtClean="0"/>
              <a:t>- </a:t>
            </a:r>
            <a:r>
              <a:rPr lang="en-US" sz="2400" dirty="0"/>
              <a:t>a joint-stock company (</a:t>
            </a:r>
            <a:r>
              <a:rPr lang="en-US" sz="2400" dirty="0" err="1"/>
              <a:t>a.s</a:t>
            </a:r>
            <a:r>
              <a:rPr lang="en-US" sz="2400" dirty="0"/>
              <a:t>.);</a:t>
            </a:r>
          </a:p>
          <a:p>
            <a:r>
              <a:rPr lang="en-US" sz="2400" dirty="0" smtClean="0"/>
              <a:t>a </a:t>
            </a:r>
            <a:r>
              <a:rPr lang="en-US" sz="2400" dirty="0"/>
              <a:t>European Company and a European Economic Interest Grouping;</a:t>
            </a:r>
          </a:p>
          <a:p>
            <a:r>
              <a:rPr lang="en-US" dirty="0" smtClean="0"/>
              <a:t>­</a:t>
            </a:r>
            <a:r>
              <a:rPr lang="en-US" sz="2800" dirty="0">
                <a:solidFill>
                  <a:srgbClr val="FF0000"/>
                </a:solidFill>
              </a:rPr>
              <a:t>Cooperatives</a:t>
            </a:r>
            <a:r>
              <a:rPr lang="en-US" sz="2800" dirty="0" smtClean="0"/>
              <a:t> </a:t>
            </a:r>
            <a:r>
              <a:rPr lang="en-US" sz="2800" dirty="0"/>
              <a:t>are:</a:t>
            </a:r>
          </a:p>
          <a:p>
            <a:pPr marL="0" indent="0">
              <a:buNone/>
            </a:pPr>
            <a:r>
              <a:rPr lang="cs-CZ" sz="2400" dirty="0" smtClean="0"/>
              <a:t>  - </a:t>
            </a:r>
            <a:r>
              <a:rPr lang="en-US" sz="2400" dirty="0" smtClean="0"/>
              <a:t>a </a:t>
            </a:r>
            <a:r>
              <a:rPr lang="en-US" sz="2400" dirty="0"/>
              <a:t>cooperative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</a:t>
            </a:r>
            <a:r>
              <a:rPr lang="en-US" sz="2400" dirty="0" smtClean="0"/>
              <a:t>-</a:t>
            </a:r>
            <a:r>
              <a:rPr lang="cs-CZ" sz="2400" dirty="0" smtClean="0"/>
              <a:t> </a:t>
            </a:r>
            <a:r>
              <a:rPr lang="en-US" sz="2400" dirty="0" smtClean="0"/>
              <a:t>European </a:t>
            </a:r>
            <a:r>
              <a:rPr lang="en-US" sz="2400" dirty="0"/>
              <a:t>Cooperative Society.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4437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Basic </a:t>
            </a:r>
            <a:r>
              <a:rPr lang="cs-CZ" sz="3200" dirty="0" err="1"/>
              <a:t>criteria</a:t>
            </a:r>
            <a:r>
              <a:rPr lang="cs-CZ" sz="3200" dirty="0"/>
              <a:t> </a:t>
            </a:r>
            <a:r>
              <a:rPr lang="cs-CZ" sz="3200" dirty="0" err="1"/>
              <a:t>for</a:t>
            </a:r>
            <a:r>
              <a:rPr lang="cs-CZ" sz="3200" dirty="0"/>
              <a:t> </a:t>
            </a:r>
            <a:r>
              <a:rPr lang="cs-CZ" sz="3200" dirty="0" err="1"/>
              <a:t>choosing</a:t>
            </a:r>
            <a:r>
              <a:rPr lang="cs-CZ" sz="3200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Basic criteria for choosing appropriate legal form of </a:t>
            </a:r>
            <a:r>
              <a:rPr lang="en-US" dirty="0" smtClean="0"/>
              <a:t>business</a:t>
            </a:r>
            <a:r>
              <a:rPr lang="cs-CZ" dirty="0" smtClean="0"/>
              <a:t>: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Liability </a:t>
            </a:r>
            <a:r>
              <a:rPr lang="en-US" sz="2800" dirty="0">
                <a:solidFill>
                  <a:srgbClr val="FF0000"/>
                </a:solidFill>
              </a:rPr>
              <a:t>(business risk), </a:t>
            </a:r>
            <a:endParaRPr lang="cs-CZ" sz="2800" dirty="0" smtClean="0">
              <a:solidFill>
                <a:srgbClr val="FF0000"/>
              </a:solidFill>
            </a:endParaRPr>
          </a:p>
          <a:p>
            <a:endParaRPr lang="en-US" sz="2000" dirty="0"/>
          </a:p>
          <a:p>
            <a:r>
              <a:rPr lang="en-US" sz="2800" dirty="0" smtClean="0"/>
              <a:t>Authorization </a:t>
            </a:r>
            <a:r>
              <a:rPr lang="en-US" sz="2800" dirty="0"/>
              <a:t>to manage the </a:t>
            </a:r>
            <a:r>
              <a:rPr lang="cs-CZ" sz="2800" dirty="0" err="1" smtClean="0"/>
              <a:t>company</a:t>
            </a:r>
            <a:r>
              <a:rPr lang="cs-CZ" sz="2800" dirty="0" smtClean="0"/>
              <a:t>, </a:t>
            </a:r>
          </a:p>
          <a:p>
            <a:endParaRPr lang="cs-CZ" sz="2400" dirty="0" smtClean="0"/>
          </a:p>
          <a:p>
            <a:r>
              <a:rPr lang="en-US" sz="2800" dirty="0" smtClean="0">
                <a:solidFill>
                  <a:srgbClr val="FF0000"/>
                </a:solidFill>
              </a:rPr>
              <a:t>Number </a:t>
            </a:r>
            <a:r>
              <a:rPr lang="en-US" sz="2800" dirty="0">
                <a:solidFill>
                  <a:srgbClr val="FF0000"/>
                </a:solidFill>
              </a:rPr>
              <a:t>of company founders</a:t>
            </a:r>
            <a:r>
              <a:rPr lang="en-US" sz="2800" dirty="0" smtClean="0"/>
              <a:t>,</a:t>
            </a:r>
            <a:endParaRPr lang="cs-CZ" sz="2800" dirty="0" smtClean="0"/>
          </a:p>
          <a:p>
            <a:endParaRPr lang="en-US" sz="2400" dirty="0"/>
          </a:p>
          <a:p>
            <a:r>
              <a:rPr lang="en-US" sz="2800" dirty="0" smtClean="0"/>
              <a:t>Registered </a:t>
            </a:r>
            <a:r>
              <a:rPr lang="en-US" sz="2800" dirty="0"/>
              <a:t>capital</a:t>
            </a:r>
            <a:r>
              <a:rPr lang="en-US" sz="2800" dirty="0" smtClean="0"/>
              <a:t>,</a:t>
            </a:r>
            <a:endParaRPr lang="cs-CZ" sz="2800" dirty="0" smtClean="0"/>
          </a:p>
          <a:p>
            <a:endParaRPr lang="en-US" sz="2400" dirty="0"/>
          </a:p>
          <a:p>
            <a:r>
              <a:rPr lang="en-US" sz="2800" dirty="0" smtClean="0">
                <a:solidFill>
                  <a:srgbClr val="FF0000"/>
                </a:solidFill>
              </a:rPr>
              <a:t>Establishment </a:t>
            </a:r>
            <a:r>
              <a:rPr lang="en-US" sz="2800" dirty="0">
                <a:solidFill>
                  <a:srgbClr val="FF0000"/>
                </a:solidFill>
              </a:rPr>
              <a:t>of a </a:t>
            </a:r>
            <a:r>
              <a:rPr lang="en-US" sz="2800" dirty="0" smtClean="0">
                <a:solidFill>
                  <a:srgbClr val="FF0000"/>
                </a:solidFill>
              </a:rPr>
              <a:t>business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corporation</a:t>
            </a:r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115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446</TotalTime>
  <Words>312</Words>
  <Application>Microsoft Office PowerPoint</Application>
  <PresentationFormat>Vlastní</PresentationFormat>
  <Paragraphs>94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Clara Sans</vt:lpstr>
      <vt:lpstr>JU_OPVVV</vt:lpstr>
      <vt:lpstr>Business Definition</vt:lpstr>
      <vt:lpstr>Business Definition- The Acts</vt:lpstr>
      <vt:lpstr>The Trades Licensing Act</vt:lpstr>
      <vt:lpstr>The Trades Licensing Act</vt:lpstr>
      <vt:lpstr>The general conditions</vt:lpstr>
      <vt:lpstr>Choice of legal form of business</vt:lpstr>
      <vt:lpstr>The private legal forms</vt:lpstr>
      <vt:lpstr>The Commercial companies</vt:lpstr>
      <vt:lpstr>Basic criteria for choosing </vt:lpstr>
      <vt:lpstr>Basic criteria for choosing </vt:lpstr>
      <vt:lpstr>Thank you for your attencion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Novotná Martina Ing. Ph.D.</cp:lastModifiedBy>
  <cp:revision>8</cp:revision>
  <dcterms:created xsi:type="dcterms:W3CDTF">2017-07-17T18:52:59Z</dcterms:created>
  <dcterms:modified xsi:type="dcterms:W3CDTF">2020-03-03T09:06:16Z</dcterms:modified>
</cp:coreProperties>
</file>