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4"/>
  </p:notesMasterIdLst>
  <p:sldIdLst>
    <p:sldId id="256" r:id="rId2"/>
    <p:sldId id="306" r:id="rId3"/>
    <p:sldId id="335" r:id="rId4"/>
    <p:sldId id="336" r:id="rId5"/>
    <p:sldId id="337" r:id="rId6"/>
    <p:sldId id="320" r:id="rId7"/>
    <p:sldId id="321" r:id="rId8"/>
    <p:sldId id="338" r:id="rId9"/>
    <p:sldId id="339" r:id="rId10"/>
    <p:sldId id="341" r:id="rId11"/>
    <p:sldId id="322" r:id="rId12"/>
    <p:sldId id="323" r:id="rId13"/>
    <p:sldId id="324" r:id="rId14"/>
    <p:sldId id="325" r:id="rId15"/>
    <p:sldId id="326" r:id="rId16"/>
    <p:sldId id="327" r:id="rId17"/>
    <p:sldId id="328" r:id="rId18"/>
    <p:sldId id="330" r:id="rId19"/>
    <p:sldId id="329" r:id="rId20"/>
    <p:sldId id="331" r:id="rId21"/>
    <p:sldId id="342" r:id="rId22"/>
    <p:sldId id="275" r:id="rId23"/>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19.03.2020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2928259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3901863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318891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1050479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1977958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6974711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23229670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35858542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18</a:t>
            </a:fld>
            <a:endParaRPr lang="cs-CZ"/>
          </a:p>
        </p:txBody>
      </p:sp>
    </p:spTree>
    <p:extLst>
      <p:ext uri="{BB962C8B-B14F-4D97-AF65-F5344CB8AC3E}">
        <p14:creationId xmlns:p14="http://schemas.microsoft.com/office/powerpoint/2010/main" val="6054207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19</a:t>
            </a:fld>
            <a:endParaRPr lang="cs-CZ"/>
          </a:p>
        </p:txBody>
      </p:sp>
    </p:spTree>
    <p:extLst>
      <p:ext uri="{BB962C8B-B14F-4D97-AF65-F5344CB8AC3E}">
        <p14:creationId xmlns:p14="http://schemas.microsoft.com/office/powerpoint/2010/main" val="12425401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20</a:t>
            </a:fld>
            <a:endParaRPr lang="cs-CZ"/>
          </a:p>
        </p:txBody>
      </p:sp>
    </p:spTree>
    <p:extLst>
      <p:ext uri="{BB962C8B-B14F-4D97-AF65-F5344CB8AC3E}">
        <p14:creationId xmlns:p14="http://schemas.microsoft.com/office/powerpoint/2010/main" val="2088741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12172624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21</a:t>
            </a:fld>
            <a:endParaRPr lang="cs-CZ"/>
          </a:p>
        </p:txBody>
      </p:sp>
    </p:spTree>
    <p:extLst>
      <p:ext uri="{BB962C8B-B14F-4D97-AF65-F5344CB8AC3E}">
        <p14:creationId xmlns:p14="http://schemas.microsoft.com/office/powerpoint/2010/main" val="3567202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912396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3728100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3025384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3002904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414756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670770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36741015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19.03.2020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19.03.2020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19.03.2020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19.03.2020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p:txBody>
          <a:bodyPr/>
          <a:lstStyle/>
          <a:p>
            <a:pPr lvl="0"/>
            <a:r>
              <a:rPr lang="en-GB" b="1" dirty="0"/>
              <a:t> Criteria of evaluation </a:t>
            </a:r>
            <a:r>
              <a:rPr lang="en-GB" b="1" dirty="0" smtClean="0"/>
              <a:t>employees</a:t>
            </a:r>
            <a:endParaRPr lang="en-GB"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Criteria of evaluation employees</a:t>
            </a:r>
            <a:endParaRPr lang="cs-CZ" sz="2400" dirty="0"/>
          </a:p>
        </p:txBody>
      </p:sp>
      <p:sp>
        <p:nvSpPr>
          <p:cNvPr id="3" name="Zástupný symbol pro obsah 2"/>
          <p:cNvSpPr>
            <a:spLocks noGrp="1"/>
          </p:cNvSpPr>
          <p:nvPr>
            <p:ph idx="1"/>
          </p:nvPr>
        </p:nvSpPr>
        <p:spPr/>
        <p:txBody>
          <a:bodyPr/>
          <a:lstStyle/>
          <a:p>
            <a:pPr marL="0" indent="0">
              <a:buNone/>
            </a:pPr>
            <a:r>
              <a:rPr lang="en-GB" sz="2800" b="1" dirty="0"/>
              <a:t>Employee satisfaction surveys</a:t>
            </a:r>
            <a:endParaRPr lang="en-GB" sz="2800" dirty="0"/>
          </a:p>
          <a:p>
            <a:pPr marL="0" indent="0">
              <a:buNone/>
            </a:pPr>
            <a:r>
              <a:rPr lang="en-GB" sz="2800" u="sng" dirty="0"/>
              <a:t>Why it is good to notice employee satisfaction:</a:t>
            </a:r>
            <a:endParaRPr lang="en-GB" sz="2800" dirty="0"/>
          </a:p>
          <a:p>
            <a:pPr lvl="0"/>
            <a:r>
              <a:rPr lang="en-GB" sz="2800" dirty="0"/>
              <a:t>employee satisfaction is a significant motivational factor (they will work long hours and put on higher performances)</a:t>
            </a:r>
          </a:p>
          <a:p>
            <a:pPr lvl="0"/>
            <a:r>
              <a:rPr lang="en-GB" sz="2800" dirty="0"/>
              <a:t>It increases the capability of the organisation to retain quality employees</a:t>
            </a:r>
          </a:p>
          <a:p>
            <a:pPr lvl="0"/>
            <a:r>
              <a:rPr lang="en-GB" sz="2800" dirty="0"/>
              <a:t>It reduces the risks of a crisis and hence also the crisis management costs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0301350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endParaRPr lang="cs-CZ" b="1" dirty="0" smtClean="0"/>
          </a:p>
          <a:p>
            <a:pPr marL="0" indent="0">
              <a:buNone/>
            </a:pPr>
            <a:r>
              <a:rPr lang="en-GB" b="1" dirty="0" smtClean="0"/>
              <a:t>Evaluation </a:t>
            </a:r>
            <a:r>
              <a:rPr lang="en-GB" b="1" dirty="0"/>
              <a:t>methods </a:t>
            </a:r>
            <a:endParaRPr lang="en-GB" dirty="0"/>
          </a:p>
          <a:p>
            <a:pPr lvl="0"/>
            <a:r>
              <a:rPr lang="en-GB" dirty="0"/>
              <a:t>MBO </a:t>
            </a:r>
          </a:p>
          <a:p>
            <a:pPr lvl="0"/>
            <a:r>
              <a:rPr lang="en-GB" dirty="0"/>
              <a:t>BSC (</a:t>
            </a:r>
            <a:r>
              <a:rPr lang="en-GB" u="sng" dirty="0"/>
              <a:t>Balanced Scorecard)</a:t>
            </a:r>
            <a:endParaRPr lang="en-GB" dirty="0"/>
          </a:p>
          <a:p>
            <a:pPr lvl="0"/>
            <a:r>
              <a:rPr lang="en-GB" dirty="0"/>
              <a:t>20-70-10</a:t>
            </a:r>
          </a:p>
          <a:p>
            <a:pPr lvl="0"/>
            <a:r>
              <a:rPr lang="en-GB" dirty="0"/>
              <a:t>Check-list</a:t>
            </a:r>
          </a:p>
          <a:p>
            <a:pPr lvl="0"/>
            <a:r>
              <a:rPr lang="en-GB" dirty="0"/>
              <a:t>BARS </a:t>
            </a:r>
          </a:p>
          <a:p>
            <a:pPr lvl="0"/>
            <a:r>
              <a:rPr lang="en-GB" dirty="0"/>
              <a:t>Evaluation based on compliance with standards</a:t>
            </a:r>
          </a:p>
          <a:p>
            <a:pPr marL="0" indent="0">
              <a:buNone/>
            </a:pPr>
            <a:r>
              <a:rPr lang="en-GB" sz="2500" dirty="0"/>
              <a:t>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6530152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b="1" dirty="0" smtClean="0"/>
              <a:t>MBO</a:t>
            </a:r>
            <a:r>
              <a:rPr lang="en-GB" dirty="0" smtClean="0"/>
              <a:t> </a:t>
            </a:r>
            <a:r>
              <a:rPr lang="en-GB" sz="2500" dirty="0"/>
              <a:t>(Management by Objectives)</a:t>
            </a:r>
          </a:p>
          <a:p>
            <a:pPr marL="0" indent="0">
              <a:buNone/>
            </a:pPr>
            <a:r>
              <a:rPr lang="en-GB" sz="2500" dirty="0" smtClean="0"/>
              <a:t>It </a:t>
            </a:r>
            <a:r>
              <a:rPr lang="en-GB" sz="2500" dirty="0"/>
              <a:t>is a very widespread mode of remuneration mainly for reason of ease of implementation.  It is a method based on the determination and mutual reconciliation of objectives and evaluation of the successfulness of their achievement. </a:t>
            </a:r>
            <a:r>
              <a:rPr lang="en-GB" sz="2500" dirty="0" smtClean="0"/>
              <a:t>The </a:t>
            </a:r>
            <a:r>
              <a:rPr lang="en-GB" sz="2500" dirty="0"/>
              <a:t>remuneration method based on MBO, i.e. according to the objectives, can be applied practically anywhere. The basis of the method comprises well-defined objectives that must be  </a:t>
            </a:r>
            <a:r>
              <a:rPr lang="en-GB" sz="2500" b="1" dirty="0"/>
              <a:t>SMART</a:t>
            </a:r>
            <a:r>
              <a:rPr lang="en-GB" sz="2500" dirty="0"/>
              <a:t> (Specific, Measurable, Achievable, Realistic, Time Specific).</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0465531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pic>
        <p:nvPicPr>
          <p:cNvPr id="6146" name="Picture 2" descr="(FLOW CH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0474" y="1196975"/>
            <a:ext cx="8588375" cy="5076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84070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b="1" dirty="0"/>
              <a:t>Balanced Scorecard (BSC)</a:t>
            </a:r>
            <a:r>
              <a:rPr lang="en-GB" dirty="0"/>
              <a:t> </a:t>
            </a:r>
            <a:endParaRPr lang="cs-CZ" dirty="0" smtClean="0"/>
          </a:p>
          <a:p>
            <a:pPr marL="0" indent="0">
              <a:buNone/>
            </a:pPr>
            <a:r>
              <a:rPr lang="en-GB" sz="2500" i="1" dirty="0"/>
              <a:t>System of the balanced indicators of company </a:t>
            </a:r>
            <a:r>
              <a:rPr lang="en-GB" sz="2500" i="1" dirty="0" smtClean="0"/>
              <a:t>performance</a:t>
            </a:r>
            <a:r>
              <a:rPr lang="cs-CZ" sz="2500" i="1" dirty="0" smtClean="0"/>
              <a:t>.</a:t>
            </a:r>
            <a:r>
              <a:rPr lang="en-GB" sz="2500" i="1" dirty="0" smtClean="0"/>
              <a:t>The </a:t>
            </a:r>
            <a:r>
              <a:rPr lang="en-GB" sz="2500" i="1" dirty="0"/>
              <a:t>basic idea is that the </a:t>
            </a:r>
            <a:r>
              <a:rPr lang="en-GB" sz="2500" dirty="0"/>
              <a:t>target of the enterprise is to satisfy not only its shareholders, but also other interest groups, such as employees, suppliers, distributors, customers and others. </a:t>
            </a:r>
            <a:endParaRPr lang="cs-CZ" sz="2500" dirty="0" smtClean="0"/>
          </a:p>
          <a:p>
            <a:pPr marL="0" indent="0">
              <a:buNone/>
            </a:pPr>
            <a:r>
              <a:rPr lang="cs-CZ" sz="2500" dirty="0" smtClean="0"/>
              <a:t>T</a:t>
            </a:r>
            <a:r>
              <a:rPr lang="en-GB" sz="2500" dirty="0" smtClean="0"/>
              <a:t>he </a:t>
            </a:r>
            <a:r>
              <a:rPr lang="en-GB" sz="2500" dirty="0"/>
              <a:t>enterprise on the basis of four perspectives:</a:t>
            </a:r>
          </a:p>
          <a:p>
            <a:r>
              <a:rPr lang="en-GB" sz="2500" dirty="0"/>
              <a:t>1. Financial </a:t>
            </a:r>
            <a:endParaRPr lang="cs-CZ" sz="2500" dirty="0" smtClean="0"/>
          </a:p>
          <a:p>
            <a:r>
              <a:rPr lang="en-GB" sz="2500" dirty="0" smtClean="0"/>
              <a:t>2</a:t>
            </a:r>
            <a:r>
              <a:rPr lang="en-GB" sz="2500" dirty="0"/>
              <a:t>. Customer </a:t>
            </a:r>
            <a:endParaRPr lang="cs-CZ" sz="2500" dirty="0"/>
          </a:p>
          <a:p>
            <a:r>
              <a:rPr lang="en-GB" sz="2500" dirty="0"/>
              <a:t>3</a:t>
            </a:r>
            <a:r>
              <a:rPr lang="en-GB" sz="2500" dirty="0"/>
              <a:t>. Internal business </a:t>
            </a:r>
            <a:r>
              <a:rPr lang="en-GB" sz="2500" dirty="0"/>
              <a:t>processes</a:t>
            </a:r>
            <a:endParaRPr lang="cs-CZ" sz="2500" dirty="0"/>
          </a:p>
          <a:p>
            <a:r>
              <a:rPr lang="en-GB" sz="2500" dirty="0"/>
              <a:t>4</a:t>
            </a:r>
            <a:r>
              <a:rPr lang="en-GB" sz="2500" dirty="0"/>
              <a:t>. Learning and growth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7228687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pic>
        <p:nvPicPr>
          <p:cNvPr id="7170" name="Picture 2" descr="Image result for balanced scorecard"/>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b="6017"/>
          <a:stretch/>
        </p:blipFill>
        <p:spPr bwMode="auto">
          <a:xfrm>
            <a:off x="2563019" y="1187451"/>
            <a:ext cx="5567363" cy="523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44205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a:xfrm>
            <a:off x="230188" y="1252723"/>
            <a:ext cx="9623425" cy="5567281"/>
          </a:xfrm>
        </p:spPr>
        <p:txBody>
          <a:bodyPr/>
          <a:lstStyle/>
          <a:p>
            <a:pPr marL="0" indent="0">
              <a:buNone/>
            </a:pPr>
            <a:r>
              <a:rPr lang="en-GB" sz="2500" b="1" dirty="0"/>
              <a:t>Evaluation based on compliance with standards</a:t>
            </a:r>
            <a:endParaRPr lang="en-GB" sz="2500" dirty="0"/>
          </a:p>
          <a:p>
            <a:pPr marL="0" indent="0">
              <a:buNone/>
            </a:pPr>
            <a:r>
              <a:rPr lang="en-GB" sz="2500" dirty="0"/>
              <a:t>This method consists in comparison of a worker’s performance with defined standards.   It is most frequently used for blue collar professions. </a:t>
            </a:r>
          </a:p>
          <a:p>
            <a:pPr marL="0" indent="0">
              <a:buNone/>
            </a:pPr>
            <a:r>
              <a:rPr lang="en-GB" sz="2500" dirty="0"/>
              <a:t> </a:t>
            </a:r>
          </a:p>
          <a:p>
            <a:pPr marL="0" indent="0">
              <a:buNone/>
            </a:pPr>
            <a:r>
              <a:rPr lang="en-GB" sz="2500" b="1" dirty="0"/>
              <a:t>Check-list</a:t>
            </a:r>
            <a:endParaRPr lang="en-GB" sz="2500" dirty="0"/>
          </a:p>
          <a:p>
            <a:pPr marL="0" indent="0">
              <a:buNone/>
            </a:pPr>
            <a:r>
              <a:rPr lang="en-GB" sz="2500" dirty="0"/>
              <a:t>The check-list is actually a questionnaire, which presents certain formulations related to working behaviour and the assessor indicates whether a given type of behaviour is present in the worker’s performance or not (usually, he only marks ‘yes’ or ‘no’). </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27332838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sz="2500" b="1" dirty="0"/>
              <a:t>BARS Method </a:t>
            </a:r>
            <a:r>
              <a:rPr lang="en-GB" sz="2500" dirty="0"/>
              <a:t>(Behaviourally Anchored Rating Scale) </a:t>
            </a:r>
          </a:p>
          <a:p>
            <a:pPr marL="0" indent="0">
              <a:buNone/>
            </a:pPr>
            <a:endParaRPr lang="cs-CZ" sz="2500" dirty="0" smtClean="0"/>
          </a:p>
          <a:p>
            <a:pPr marL="0" indent="0">
              <a:buNone/>
            </a:pPr>
            <a:r>
              <a:rPr lang="en-GB" sz="2500" dirty="0" smtClean="0"/>
              <a:t>The </a:t>
            </a:r>
            <a:r>
              <a:rPr lang="en-GB" sz="2500" dirty="0"/>
              <a:t>method is not focused on the working effect, but </a:t>
            </a:r>
            <a:r>
              <a:rPr lang="en-GB" sz="2500" u="sng" dirty="0"/>
              <a:t>approach to the work, </a:t>
            </a:r>
            <a:r>
              <a:rPr lang="en-GB" sz="2500" dirty="0"/>
              <a:t>observance of a certain working procedure and working behaviour.  The method assumes that the desired working behaviour contributes to the efficient performance of the work. </a:t>
            </a:r>
          </a:p>
          <a:p>
            <a:pPr marL="0" indent="0">
              <a:buNone/>
            </a:pPr>
            <a:r>
              <a:rPr lang="en-GB" sz="2500" dirty="0"/>
              <a:t>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68590459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cs-CZ" dirty="0" err="1"/>
              <a:t>Method</a:t>
            </a:r>
            <a:r>
              <a:rPr lang="cs-CZ" dirty="0"/>
              <a:t> </a:t>
            </a:r>
            <a:r>
              <a:rPr lang="cs-CZ" dirty="0" smtClean="0"/>
              <a:t>20-70-10</a:t>
            </a:r>
          </a:p>
          <a:p>
            <a:pPr marL="0" indent="0">
              <a:buNone/>
            </a:pPr>
            <a:r>
              <a:rPr lang="en-GB" sz="2400" dirty="0" smtClean="0"/>
              <a:t>The </a:t>
            </a:r>
            <a:r>
              <a:rPr lang="en-GB" sz="2400" dirty="0"/>
              <a:t>vitality model of former General Electric chairman and CEO Jack Welch has been described as a "</a:t>
            </a:r>
            <a:r>
              <a:rPr lang="en-GB" sz="2400" b="1" dirty="0"/>
              <a:t>20-70-10</a:t>
            </a:r>
            <a:r>
              <a:rPr lang="en-GB" sz="2400" dirty="0"/>
              <a:t>" system. The "top 20" percent of the workforce is most productive, and 70% (the "vital 70") work adequately. The other 10% ("bottom 10") are </a:t>
            </a:r>
            <a:r>
              <a:rPr lang="en-GB" sz="2400" dirty="0" err="1"/>
              <a:t>nonproducers</a:t>
            </a:r>
            <a:r>
              <a:rPr lang="en-GB" sz="2400" dirty="0"/>
              <a:t> and should be fired.</a:t>
            </a:r>
            <a:endParaRPr lang="en-GB" sz="20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19886706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a:xfrm>
            <a:off x="379413" y="1511382"/>
            <a:ext cx="9623425" cy="5567281"/>
          </a:xfrm>
        </p:spPr>
        <p:txBody>
          <a:bodyPr/>
          <a:lstStyle/>
          <a:p>
            <a:pPr marL="0" indent="0">
              <a:buNone/>
            </a:pPr>
            <a:r>
              <a:rPr lang="cs-CZ" sz="2500" dirty="0" err="1" smtClean="0"/>
              <a:t>Method</a:t>
            </a:r>
            <a:r>
              <a:rPr lang="cs-CZ" sz="2500" dirty="0"/>
              <a:t> </a:t>
            </a:r>
            <a:r>
              <a:rPr lang="cs-CZ" sz="2500" dirty="0" smtClean="0"/>
              <a:t>20-70-10  (GE) </a:t>
            </a:r>
          </a:p>
          <a:p>
            <a:pPr marL="0" indent="0">
              <a:buNone/>
            </a:pPr>
            <a:endParaRPr lang="cs-CZ" sz="2500" dirty="0"/>
          </a:p>
          <a:p>
            <a:pPr marL="0" indent="0">
              <a:buNone/>
            </a:pPr>
            <a:endParaRPr lang="en-GB" sz="2500" dirty="0"/>
          </a:p>
          <a:p>
            <a:pPr marL="0" indent="0">
              <a:buNone/>
            </a:pPr>
            <a:r>
              <a:rPr lang="en-GB" sz="2500" dirty="0"/>
              <a:t>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pic>
        <p:nvPicPr>
          <p:cNvPr id="8194" name="Picture 2" descr="Bell Curve in performance apprais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088" y="2275722"/>
            <a:ext cx="8081962" cy="4618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10601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b="1" u="sng" dirty="0"/>
              <a:t>Employee assessment and remuneration</a:t>
            </a:r>
            <a:endParaRPr lang="en-GB" dirty="0"/>
          </a:p>
          <a:p>
            <a:pPr marL="0" indent="0">
              <a:buNone/>
            </a:pPr>
            <a:r>
              <a:rPr lang="en-GB" dirty="0"/>
              <a:t> </a:t>
            </a:r>
          </a:p>
          <a:p>
            <a:pPr marL="0" indent="0">
              <a:buNone/>
            </a:pPr>
            <a:r>
              <a:rPr lang="en-GB" sz="2500" dirty="0"/>
              <a:t>This is a personnel activity whose objective is comprehensive assessment of the worker - behaviour, attitude of the worker to work and his results with subsequent reflection of the results in the employee’s </a:t>
            </a:r>
            <a:r>
              <a:rPr lang="en-GB" sz="2500" dirty="0" smtClean="0"/>
              <a:t>remuneration.</a:t>
            </a:r>
            <a:endParaRPr lang="cs-CZ" sz="2500" dirty="0" smtClean="0"/>
          </a:p>
          <a:p>
            <a:pPr marL="0" indent="0">
              <a:buNone/>
            </a:pPr>
            <a:endParaRPr lang="cs-CZ" sz="2500" dirty="0"/>
          </a:p>
          <a:p>
            <a:pPr marL="0" indent="0">
              <a:buNone/>
            </a:pPr>
            <a:r>
              <a:rPr lang="en-GB" sz="2500" u="sng" dirty="0"/>
              <a:t>The evaluation objective</a:t>
            </a:r>
            <a:r>
              <a:rPr lang="en-GB" sz="2500" dirty="0"/>
              <a:t> is to ascertain the motivation of employees, determine the potential of the employee, assess feedback and search for reserves for the purpose of higher performance.</a:t>
            </a:r>
          </a:p>
          <a:p>
            <a:pPr marL="0" indent="0">
              <a:buNone/>
            </a:pPr>
            <a:r>
              <a:rPr lang="en-GB" sz="2500" dirty="0" smtClean="0"/>
              <a:t> </a:t>
            </a: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23603279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sz="2500" dirty="0"/>
              <a:t>What is evaluated:</a:t>
            </a:r>
          </a:p>
          <a:p>
            <a:pPr marL="0" indent="0">
              <a:buNone/>
            </a:pPr>
            <a:r>
              <a:rPr lang="en-GB" sz="2500" dirty="0"/>
              <a:t> </a:t>
            </a:r>
          </a:p>
          <a:p>
            <a:pPr marL="0" indent="0">
              <a:buNone/>
            </a:pPr>
            <a:r>
              <a:rPr lang="en-GB" sz="2500" dirty="0"/>
              <a:t>1) Output (performances)</a:t>
            </a:r>
          </a:p>
          <a:p>
            <a:r>
              <a:rPr lang="en-GB" sz="2500" dirty="0"/>
              <a:t>- Performances and results, which are properly measurable  </a:t>
            </a:r>
          </a:p>
          <a:p>
            <a:r>
              <a:rPr lang="en-GB" sz="2500" dirty="0"/>
              <a:t>2) Process (working behaviour, attitude to work)</a:t>
            </a:r>
          </a:p>
          <a:p>
            <a:r>
              <a:rPr lang="en-GB" sz="2500" dirty="0"/>
              <a:t>The connecting element between the inputs and outputs - how the worker behaves during work</a:t>
            </a:r>
          </a:p>
          <a:p>
            <a:r>
              <a:rPr lang="en-GB" sz="2500" dirty="0"/>
              <a:t>3) Input (potential, competence, practice)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Tree>
    <p:extLst>
      <p:ext uri="{BB962C8B-B14F-4D97-AF65-F5344CB8AC3E}">
        <p14:creationId xmlns:p14="http://schemas.microsoft.com/office/powerpoint/2010/main" val="13781389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Criteria of evaluation employees.</a:t>
            </a:r>
            <a:endParaRPr lang="en-GB" sz="2400" dirty="0"/>
          </a:p>
        </p:txBody>
      </p:sp>
      <p:sp>
        <p:nvSpPr>
          <p:cNvPr id="3" name="Zástupný symbol pro obsah 2"/>
          <p:cNvSpPr>
            <a:spLocks noGrp="1"/>
          </p:cNvSpPr>
          <p:nvPr>
            <p:ph idx="1"/>
          </p:nvPr>
        </p:nvSpPr>
        <p:spPr/>
        <p:txBody>
          <a:bodyPr/>
          <a:lstStyle/>
          <a:p>
            <a:pPr marL="0" indent="0">
              <a:buNone/>
            </a:pPr>
            <a:r>
              <a:rPr lang="en-GB" sz="2500" dirty="0"/>
              <a:t>The results of employee assessment are the basis for determination of the wage, basis for future deployment of the worker, provide information about the employee’s further education and constitute a mutual relations tool between the evaluated and the evaluator. </a:t>
            </a:r>
          </a:p>
          <a:p>
            <a:endParaRPr lang="en-GB" sz="2500" dirty="0"/>
          </a:p>
          <a:p>
            <a:pPr marL="0" indent="0">
              <a:buNone/>
            </a:pPr>
            <a:r>
              <a:rPr lang="en-GB" sz="2500" dirty="0"/>
              <a:t>Circle of evaluated persons</a:t>
            </a:r>
          </a:p>
          <a:p>
            <a:pPr marL="0" indent="0">
              <a:buNone/>
            </a:pPr>
            <a:r>
              <a:rPr lang="en-GB" sz="2500" dirty="0"/>
              <a:t>In the case of the system of regular employee assessment, it applies to all employees. The evaluation of the individuals is done in special cases, for instance, transfer of the employee to a different working position.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spTree>
    <p:extLst>
      <p:ext uri="{BB962C8B-B14F-4D97-AF65-F5344CB8AC3E}">
        <p14:creationId xmlns:p14="http://schemas.microsoft.com/office/powerpoint/2010/main" val="7950844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sz="2800" u="sng" dirty="0"/>
              <a:t>The </a:t>
            </a:r>
            <a:r>
              <a:rPr lang="en-GB" sz="2800" u="sng" dirty="0" smtClean="0"/>
              <a:t>evaluation</a:t>
            </a:r>
            <a:r>
              <a:rPr lang="cs-CZ" sz="2800" u="sng" dirty="0" smtClean="0"/>
              <a:t> of </a:t>
            </a:r>
            <a:r>
              <a:rPr lang="cs-CZ" sz="2800" u="sng" dirty="0" err="1" smtClean="0"/>
              <a:t>employees</a:t>
            </a:r>
            <a:r>
              <a:rPr lang="en-GB" sz="2800" dirty="0" smtClean="0"/>
              <a:t> </a:t>
            </a:r>
            <a:r>
              <a:rPr lang="en-GB" sz="2800" dirty="0"/>
              <a:t>is to ascertain the motivation of employees, determine the potential of the employee, assess feedback and search for reserves for the purpose of higher </a:t>
            </a:r>
            <a:r>
              <a:rPr lang="en-GB" sz="2800" dirty="0" smtClean="0"/>
              <a:t>performance</a:t>
            </a:r>
            <a:r>
              <a:rPr lang="cs-CZ" sz="2800" dirty="0" smtClean="0"/>
              <a:t>.</a:t>
            </a:r>
            <a:endParaRPr lang="en-GB" sz="24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38256539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sz="2500" dirty="0"/>
              <a:t>Employee assessment principles</a:t>
            </a:r>
          </a:p>
          <a:p>
            <a:pPr marL="0" lvl="0" indent="0">
              <a:buNone/>
            </a:pPr>
            <a:r>
              <a:rPr lang="cs-CZ" sz="2500" dirty="0" smtClean="0"/>
              <a:t>1. </a:t>
            </a:r>
            <a:r>
              <a:rPr lang="en-GB" sz="2500" dirty="0" smtClean="0"/>
              <a:t>Individual </a:t>
            </a:r>
            <a:r>
              <a:rPr lang="en-GB" sz="2500" dirty="0"/>
              <a:t>critical values should be differentiated. The objective that the employee should achieve must be predefined </a:t>
            </a:r>
            <a:r>
              <a:rPr lang="en-GB" sz="2500" u="sng" dirty="0"/>
              <a:t>prior to assessment.</a:t>
            </a:r>
            <a:endParaRPr lang="en-GB" sz="2500" dirty="0"/>
          </a:p>
          <a:p>
            <a:pPr marL="0" indent="0">
              <a:buNone/>
            </a:pPr>
            <a:r>
              <a:rPr lang="en-GB" sz="2500" dirty="0"/>
              <a:t>2.  Written records - written assessment must </a:t>
            </a:r>
            <a:r>
              <a:rPr lang="en-GB" sz="2500" u="sng" dirty="0"/>
              <a:t>always be discussed with the employee </a:t>
            </a:r>
            <a:r>
              <a:rPr lang="en-GB" sz="2500" dirty="0"/>
              <a:t>and it also necessary to ascertain whether he considers it to be fair </a:t>
            </a:r>
          </a:p>
          <a:p>
            <a:pPr marL="0" indent="0">
              <a:buNone/>
            </a:pPr>
            <a:r>
              <a:rPr lang="en-GB" sz="2500" dirty="0"/>
              <a:t>3. assessment should be continuously linked to remuneration and </a:t>
            </a:r>
            <a:r>
              <a:rPr lang="en-GB" sz="2500" u="sng" dirty="0"/>
              <a:t>focused on performance, not the employee himself, without prejudice or subjective influences. </a:t>
            </a: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19691526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sz="2500" dirty="0"/>
              <a:t>4. Employee assessment should be </a:t>
            </a:r>
            <a:r>
              <a:rPr lang="en-GB" sz="2500" u="sng" dirty="0"/>
              <a:t>balanced, i.e. it should include positive and negative things</a:t>
            </a:r>
            <a:endParaRPr lang="en-GB" sz="2500" dirty="0"/>
          </a:p>
          <a:p>
            <a:pPr marL="0" indent="0">
              <a:buNone/>
            </a:pPr>
            <a:r>
              <a:rPr lang="en-GB" sz="2500" dirty="0" smtClean="0"/>
              <a:t>5</a:t>
            </a:r>
            <a:r>
              <a:rPr lang="en-GB" sz="2500" dirty="0"/>
              <a:t>.  the direct superior is responsible for assessment of the employees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9156876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sz="2500" dirty="0"/>
              <a:t>The employees’ assessment process consists of 3 time periods</a:t>
            </a:r>
            <a:r>
              <a:rPr lang="en-GB" sz="2500" dirty="0" smtClean="0"/>
              <a:t>:</a:t>
            </a:r>
            <a:endParaRPr lang="cs-CZ" sz="2500" dirty="0" smtClean="0"/>
          </a:p>
          <a:p>
            <a:pPr marL="0" indent="0">
              <a:buNone/>
            </a:pPr>
            <a:endParaRPr lang="en-GB" sz="2500" dirty="0"/>
          </a:p>
          <a:p>
            <a:pPr marL="0" indent="0">
              <a:buNone/>
            </a:pPr>
            <a:r>
              <a:rPr lang="en-GB" sz="2500" dirty="0"/>
              <a:t>1) Preparatory period</a:t>
            </a:r>
          </a:p>
          <a:p>
            <a:pPr marL="0" indent="0">
              <a:buNone/>
            </a:pPr>
            <a:r>
              <a:rPr lang="en-GB" sz="2500" dirty="0"/>
              <a:t>Preparation of all background documents, definition of the assessment methodology (criteria, method)</a:t>
            </a:r>
          </a:p>
          <a:p>
            <a:pPr marL="0" indent="0">
              <a:buNone/>
            </a:pPr>
            <a:endParaRPr lang="cs-CZ" sz="2500" dirty="0" smtClean="0"/>
          </a:p>
          <a:p>
            <a:pPr marL="0" indent="0">
              <a:buNone/>
            </a:pPr>
            <a:r>
              <a:rPr lang="en-GB" sz="2500" dirty="0" smtClean="0"/>
              <a:t>2</a:t>
            </a:r>
            <a:r>
              <a:rPr lang="en-GB" sz="2500" dirty="0"/>
              <a:t>) Period for acquisition of information and documents</a:t>
            </a:r>
          </a:p>
          <a:p>
            <a:pPr marL="0" indent="0">
              <a:buNone/>
            </a:pPr>
            <a:r>
              <a:rPr lang="en-GB" sz="2500" dirty="0"/>
              <a:t>The activities in this period consist in acquisition of information about the working performance of the individual</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13528856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smtClean="0"/>
              <a:t>Criteria </a:t>
            </a:r>
            <a:r>
              <a:rPr lang="en-GB" sz="2400" b="1" dirty="0"/>
              <a:t>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buNone/>
            </a:pPr>
            <a:r>
              <a:rPr lang="en-GB" sz="2500" dirty="0"/>
              <a:t>3) Period for evaluation of working performance information</a:t>
            </a:r>
          </a:p>
          <a:p>
            <a:pPr marL="0" indent="0">
              <a:buNone/>
            </a:pPr>
            <a:r>
              <a:rPr lang="en-GB" sz="2500" dirty="0"/>
              <a:t>It concerns the evaluation of acquired information and creation of written documents that are subsequently discussed with the evaluated person. During the interview, the results are not only imparted, but improvement options are also discussed.</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880419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Criteria of evaluation </a:t>
            </a:r>
            <a:r>
              <a:rPr lang="en-GB" sz="2400" b="1" dirty="0" smtClean="0"/>
              <a:t>employees</a:t>
            </a:r>
            <a:endParaRPr lang="en-GB" sz="2400" dirty="0"/>
          </a:p>
        </p:txBody>
      </p:sp>
      <p:sp>
        <p:nvSpPr>
          <p:cNvPr id="3" name="Zástupný symbol pro obsah 2"/>
          <p:cNvSpPr>
            <a:spLocks noGrp="1"/>
          </p:cNvSpPr>
          <p:nvPr>
            <p:ph idx="1"/>
          </p:nvPr>
        </p:nvSpPr>
        <p:spPr/>
        <p:txBody>
          <a:bodyPr/>
          <a:lstStyle/>
          <a:p>
            <a:pPr marL="0" indent="0" algn="ctr">
              <a:buNone/>
            </a:pPr>
            <a:r>
              <a:rPr lang="en-GB" dirty="0"/>
              <a:t>Basic assessment rule: </a:t>
            </a:r>
            <a:endParaRPr lang="cs-CZ" dirty="0" smtClean="0"/>
          </a:p>
          <a:p>
            <a:pPr marL="0" indent="0" algn="ctr">
              <a:buNone/>
            </a:pPr>
            <a:r>
              <a:rPr lang="en-GB" b="1" dirty="0" smtClean="0"/>
              <a:t>The </a:t>
            </a:r>
            <a:r>
              <a:rPr lang="en-GB" b="1" dirty="0"/>
              <a:t>employee can be assessed and remunerated only according to the criteria (results), which he can influence himself.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pic>
        <p:nvPicPr>
          <p:cNvPr id="7" name="Obrázek 6"/>
          <p:cNvPicPr>
            <a:picLocks noChangeAspect="1"/>
          </p:cNvPicPr>
          <p:nvPr/>
        </p:nvPicPr>
        <p:blipFill>
          <a:blip r:embed="rId3"/>
          <a:stretch>
            <a:fillRect/>
          </a:stretch>
        </p:blipFill>
        <p:spPr>
          <a:xfrm>
            <a:off x="4213225" y="4152106"/>
            <a:ext cx="2857500" cy="1600200"/>
          </a:xfrm>
          <a:prstGeom prst="rect">
            <a:avLst/>
          </a:prstGeom>
        </p:spPr>
      </p:pic>
    </p:spTree>
    <p:extLst>
      <p:ext uri="{BB962C8B-B14F-4D97-AF65-F5344CB8AC3E}">
        <p14:creationId xmlns:p14="http://schemas.microsoft.com/office/powerpoint/2010/main" val="1932281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Criteria of evaluation employees.</a:t>
            </a:r>
            <a:endParaRPr lang="en-GB" sz="2400" dirty="0"/>
          </a:p>
        </p:txBody>
      </p:sp>
      <p:sp>
        <p:nvSpPr>
          <p:cNvPr id="3" name="Zástupný symbol pro obsah 2"/>
          <p:cNvSpPr>
            <a:spLocks noGrp="1"/>
          </p:cNvSpPr>
          <p:nvPr>
            <p:ph idx="1"/>
          </p:nvPr>
        </p:nvSpPr>
        <p:spPr/>
        <p:txBody>
          <a:bodyPr/>
          <a:lstStyle/>
          <a:p>
            <a:pPr marL="0" indent="0">
              <a:buNone/>
            </a:pPr>
            <a:r>
              <a:rPr lang="en-GB" dirty="0"/>
              <a:t>Job evaluation </a:t>
            </a:r>
          </a:p>
          <a:p>
            <a:pPr marL="0" indent="0">
              <a:buNone/>
            </a:pPr>
            <a:r>
              <a:rPr lang="en-GB" dirty="0"/>
              <a:t>Evaluation of employees work is of great importance in the creation of the wage system. Work evaluation is a systematic process of determining the relative value of work in an enterprise to determine internal wage relations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16712549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129</TotalTime>
  <Words>925</Words>
  <Application>Microsoft Office PowerPoint</Application>
  <PresentationFormat>Vlastní</PresentationFormat>
  <Paragraphs>159</Paragraphs>
  <Slides>22</Slides>
  <Notes>20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22</vt:i4>
      </vt:variant>
    </vt:vector>
  </HeadingPairs>
  <TitlesOfParts>
    <vt:vector size="26" baseType="lpstr">
      <vt:lpstr>Arial</vt:lpstr>
      <vt:lpstr>Calibri</vt:lpstr>
      <vt:lpstr>Clara Sans</vt:lpstr>
      <vt:lpstr>JU_OPVVV</vt:lpstr>
      <vt:lpstr>Reward systems </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Criteria of evaluation employees.</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13</cp:revision>
  <dcterms:created xsi:type="dcterms:W3CDTF">2017-07-17T18:52:59Z</dcterms:created>
  <dcterms:modified xsi:type="dcterms:W3CDTF">2020-03-19T13:45:54Z</dcterms:modified>
</cp:coreProperties>
</file>