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7" r:id="rId5"/>
    <p:sldId id="268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BE7"/>
    <a:srgbClr val="10059B"/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ývojový diagram: dokument 4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EDCB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Starý zákon 2 - Daniel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Daniel </a:t>
            </a:r>
            <a:endParaRPr lang="cs-CZ" dirty="0" smtClean="0">
              <a:solidFill>
                <a:srgbClr val="7030A0"/>
              </a:solidFill>
            </a:endParaRPr>
          </a:p>
        </p:txBody>
      </p:sp>
      <p:sp>
        <p:nvSpPr>
          <p:cNvPr id="8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7030A0"/>
                </a:solidFill>
              </a:rPr>
              <a:t>Daniel </a:t>
            </a:r>
            <a:endParaRPr lang="cs-CZ" sz="22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okolo </a:t>
            </a:r>
            <a:r>
              <a:rPr lang="en-GB" sz="2200" dirty="0" smtClean="0"/>
              <a:t>150 </a:t>
            </a:r>
            <a:r>
              <a:rPr lang="cs-CZ" sz="2200" dirty="0" smtClean="0"/>
              <a:t>př. Kr.</a:t>
            </a:r>
            <a:r>
              <a:rPr lang="en-GB" sz="2200" dirty="0" smtClean="0"/>
              <a:t> </a:t>
            </a:r>
          </a:p>
          <a:p>
            <a:pPr marL="715963" indent="0">
              <a:buNone/>
            </a:pPr>
            <a:r>
              <a:rPr lang="en-GB" sz="2200" dirty="0" smtClean="0"/>
              <a:t>(</a:t>
            </a:r>
            <a:r>
              <a:rPr lang="cs-CZ" sz="2200" dirty="0" smtClean="0"/>
              <a:t>jednotlivé kapitoly a příběhy však jsou pravděpodobně starší)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err="1" smtClean="0"/>
              <a:t>Autor</a:t>
            </a:r>
            <a:r>
              <a:rPr lang="en-GB" sz="2200" b="1" dirty="0" smtClean="0"/>
              <a:t>: </a:t>
            </a:r>
            <a:r>
              <a:rPr lang="cs-CZ" sz="2200" dirty="0" smtClean="0"/>
              <a:t>neznámý</a:t>
            </a:r>
            <a:endParaRPr lang="cs-CZ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hebrejština, aramejština, řečtina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Struktura:</a:t>
            </a:r>
            <a:r>
              <a:rPr lang="cs-CZ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1-6 		</a:t>
            </a:r>
            <a:r>
              <a:rPr lang="cs-CZ" sz="2200" dirty="0" smtClean="0"/>
              <a:t>Dvorské příběhy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7-12 		</a:t>
            </a:r>
            <a:r>
              <a:rPr lang="cs-CZ" sz="2200" dirty="0" smtClean="0"/>
              <a:t>Vidění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13-14		</a:t>
            </a:r>
            <a:r>
              <a:rPr lang="cs-CZ" sz="2200" dirty="0"/>
              <a:t>P</a:t>
            </a:r>
            <a:r>
              <a:rPr lang="cs-CZ" sz="2200" dirty="0" smtClean="0"/>
              <a:t>říběhy </a:t>
            </a:r>
            <a:r>
              <a:rPr lang="en-GB" sz="2200" dirty="0" smtClean="0"/>
              <a:t>(</a:t>
            </a:r>
            <a:r>
              <a:rPr lang="cs-CZ" sz="2200" dirty="0" smtClean="0"/>
              <a:t>tzv. „dodatky“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EDCB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Starý zákon 2 - Daniel</a:t>
            </a: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7030A0"/>
                </a:solidFill>
              </a:rPr>
              <a:t>Daniel</a:t>
            </a:r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Kniha </a:t>
            </a:r>
            <a:r>
              <a:rPr lang="en-GB" sz="2200" dirty="0" smtClean="0"/>
              <a:t>Daniel </a:t>
            </a:r>
            <a:r>
              <a:rPr lang="cs-CZ" sz="2200" dirty="0" smtClean="0"/>
              <a:t>sestává, co se týká žánru, ze </a:t>
            </a:r>
            <a:r>
              <a:rPr lang="cs-CZ" sz="2200" b="1" dirty="0" smtClean="0"/>
              <a:t>dvou hlavních částí</a:t>
            </a:r>
            <a:r>
              <a:rPr lang="en-GB" sz="2200" dirty="0" smtClean="0"/>
              <a:t>: </a:t>
            </a:r>
          </a:p>
          <a:p>
            <a:pPr>
              <a:buFontTx/>
              <a:buChar char="-"/>
            </a:pPr>
            <a:r>
              <a:rPr lang="cs-CZ" sz="2200" dirty="0"/>
              <a:t>k</a:t>
            </a:r>
            <a:r>
              <a:rPr lang="cs-CZ" sz="2200" dirty="0" smtClean="0"/>
              <a:t>rátké příběhy </a:t>
            </a:r>
            <a:r>
              <a:rPr lang="en-GB" sz="2200" dirty="0" smtClean="0"/>
              <a:t>(</a:t>
            </a:r>
            <a:r>
              <a:rPr lang="cs-CZ" sz="2200" dirty="0" smtClean="0"/>
              <a:t>kap</a:t>
            </a:r>
            <a:r>
              <a:rPr lang="en-GB" sz="2200" dirty="0" smtClean="0"/>
              <a:t>. 1-6, 13-14)</a:t>
            </a:r>
          </a:p>
          <a:p>
            <a:pPr>
              <a:buFontTx/>
              <a:buChar char="-"/>
            </a:pPr>
            <a:r>
              <a:rPr lang="cs-CZ" sz="2200" dirty="0"/>
              <a:t>a</a:t>
            </a:r>
            <a:r>
              <a:rPr lang="cs-CZ" sz="2200" dirty="0" smtClean="0"/>
              <a:t>pokalyptická vidění </a:t>
            </a:r>
            <a:r>
              <a:rPr lang="en-GB" sz="2200" dirty="0" smtClean="0"/>
              <a:t>(</a:t>
            </a:r>
            <a:r>
              <a:rPr lang="cs-CZ" sz="2200" dirty="0" smtClean="0"/>
              <a:t>kap</a:t>
            </a:r>
            <a:r>
              <a:rPr lang="en-GB" sz="2200" dirty="0" smtClean="0"/>
              <a:t>. 7-12) </a:t>
            </a:r>
          </a:p>
          <a:p>
            <a:pPr>
              <a:buFontTx/>
              <a:buChar char="-"/>
            </a:pPr>
            <a:endParaRPr lang="en-GB" sz="2200" dirty="0"/>
          </a:p>
          <a:p>
            <a:pPr>
              <a:buFontTx/>
              <a:buChar char="-"/>
            </a:pPr>
            <a:r>
              <a:rPr lang="cs-CZ" sz="2200" dirty="0" smtClean="0"/>
              <a:t>Použitý jazyk tomu </a:t>
            </a:r>
            <a:r>
              <a:rPr lang="cs-CZ" sz="2200" dirty="0"/>
              <a:t>však </a:t>
            </a:r>
            <a:r>
              <a:rPr lang="cs-CZ" sz="2200" dirty="0" smtClean="0"/>
              <a:t>neodpovídá, neboť:</a:t>
            </a:r>
            <a:endParaRPr lang="en-GB" sz="2200" dirty="0" smtClean="0"/>
          </a:p>
          <a:p>
            <a:pPr lvl="1">
              <a:buFontTx/>
              <a:buChar char="-"/>
            </a:pPr>
            <a:r>
              <a:rPr lang="cs-CZ" sz="2200" dirty="0" smtClean="0"/>
              <a:t>úvodní 1. kapitola je </a:t>
            </a:r>
            <a:r>
              <a:rPr lang="cs-CZ" sz="2200" b="1" dirty="0" smtClean="0"/>
              <a:t>hebrejská</a:t>
            </a:r>
            <a:r>
              <a:rPr lang="cs-CZ" sz="2200" dirty="0" smtClean="0"/>
              <a:t>;</a:t>
            </a:r>
            <a:endParaRPr lang="en-GB" sz="2200" dirty="0" smtClean="0"/>
          </a:p>
          <a:p>
            <a:pPr lvl="1">
              <a:buFontTx/>
              <a:buChar char="-"/>
            </a:pPr>
            <a:r>
              <a:rPr lang="cs-CZ" sz="2200" dirty="0"/>
              <a:t>v</a:t>
            </a:r>
            <a:r>
              <a:rPr lang="cs-CZ" sz="2200" dirty="0" smtClean="0"/>
              <a:t> 2. kapitole (v. 2:4) autor nenápadně přechází do </a:t>
            </a:r>
            <a:r>
              <a:rPr lang="cs-CZ" sz="2200" b="1" dirty="0" smtClean="0"/>
              <a:t>aramejštiny</a:t>
            </a:r>
            <a:r>
              <a:rPr lang="cs-CZ" sz="2200" dirty="0" smtClean="0"/>
              <a:t>, v níž setrvává až do 7. kapitoly</a:t>
            </a:r>
            <a:r>
              <a:rPr lang="en-GB" sz="2200" dirty="0" smtClean="0"/>
              <a:t>; </a:t>
            </a:r>
          </a:p>
          <a:p>
            <a:pPr lvl="1">
              <a:buFontTx/>
              <a:buChar char="-"/>
            </a:pPr>
            <a:r>
              <a:rPr lang="cs-CZ" sz="2200" dirty="0"/>
              <a:t>o</a:t>
            </a:r>
            <a:r>
              <a:rPr lang="cs-CZ" sz="2200" dirty="0" smtClean="0"/>
              <a:t>d 8. kapitoly do 12 (tj. do konce knihy v MT) píše </a:t>
            </a:r>
            <a:r>
              <a:rPr lang="cs-CZ" sz="2200" b="1" dirty="0" smtClean="0"/>
              <a:t>hebrejsky</a:t>
            </a:r>
            <a:r>
              <a:rPr lang="en-GB" sz="2200" dirty="0" smtClean="0"/>
              <a:t>; </a:t>
            </a:r>
          </a:p>
          <a:p>
            <a:pPr lvl="1">
              <a:buFontTx/>
              <a:buChar char="-"/>
            </a:pPr>
            <a:r>
              <a:rPr lang="cs-CZ" sz="2200" dirty="0" smtClean="0"/>
              <a:t>kap. </a:t>
            </a:r>
            <a:r>
              <a:rPr lang="en-GB" sz="2200" dirty="0" smtClean="0"/>
              <a:t>13 </a:t>
            </a:r>
            <a:r>
              <a:rPr lang="cs-CZ" sz="2200" dirty="0" smtClean="0"/>
              <a:t>a </a:t>
            </a:r>
            <a:r>
              <a:rPr lang="en-GB" sz="2200" dirty="0" smtClean="0"/>
              <a:t>14 </a:t>
            </a:r>
            <a:r>
              <a:rPr lang="cs-CZ" sz="2200" dirty="0" smtClean="0"/>
              <a:t>jsou tzv. deuterokanonické „dodatky“ psané </a:t>
            </a:r>
            <a:r>
              <a:rPr lang="cs-CZ" sz="2200" b="1" dirty="0" smtClean="0"/>
              <a:t>řecky</a:t>
            </a:r>
            <a:r>
              <a:rPr lang="cs-CZ" sz="2200" dirty="0" smtClean="0"/>
              <a:t>; </a:t>
            </a:r>
            <a:r>
              <a:rPr lang="en-GB" sz="2200" dirty="0" smtClean="0"/>
              <a:t>(</a:t>
            </a:r>
            <a:r>
              <a:rPr lang="cs-CZ" sz="2200" dirty="0" smtClean="0"/>
              <a:t>spolu s dalšími deuterokanonickými vsuvkami jinde v knize)</a:t>
            </a:r>
            <a:r>
              <a:rPr lang="en-GB" sz="2200" dirty="0" smtClean="0"/>
              <a:t>. </a:t>
            </a:r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EDCB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Starý zákon 2 - Daniel</a:t>
            </a:r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>
                <a:solidFill>
                  <a:srgbClr val="7030A0"/>
                </a:solidFill>
              </a:rPr>
              <a:t>Daniel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Hlavním tématem celé knihy je </a:t>
            </a:r>
            <a:r>
              <a:rPr lang="cs-CZ" sz="2200" b="1" dirty="0" smtClean="0"/>
              <a:t>královská moc</a:t>
            </a:r>
            <a:r>
              <a:rPr lang="en-GB" sz="2200" dirty="0" smtClean="0"/>
              <a:t>: </a:t>
            </a:r>
          </a:p>
          <a:p>
            <a:pPr lvl="1">
              <a:buFontTx/>
              <a:buChar char="-"/>
            </a:pPr>
            <a:r>
              <a:rPr lang="cs-CZ" sz="2200" dirty="0" smtClean="0"/>
              <a:t>Jen Bůh, jediný skutečný král, může dávat a odebírat královskou moc dle libosti. </a:t>
            </a:r>
            <a:endParaRPr lang="en-GB" sz="2200" dirty="0" smtClean="0"/>
          </a:p>
          <a:p>
            <a:pPr lvl="1">
              <a:buFontTx/>
              <a:buChar char="-"/>
            </a:pPr>
            <a:r>
              <a:rPr lang="cs-CZ" sz="2200" dirty="0" smtClean="0"/>
              <a:t>Lidští vládci mají svou moc od Boha (a je třeba je poslouchat, i když jsou pohany; kap. </a:t>
            </a:r>
            <a:r>
              <a:rPr lang="cs-CZ" sz="2200" dirty="0" smtClean="0"/>
              <a:t>1-6) </a:t>
            </a:r>
            <a:endParaRPr lang="en-GB" sz="2200" dirty="0" smtClean="0"/>
          </a:p>
          <a:p>
            <a:pPr lvl="1">
              <a:buFontTx/>
              <a:buChar char="-"/>
            </a:pPr>
            <a:r>
              <a:rPr lang="cs-CZ" sz="2200" dirty="0" smtClean="0"/>
              <a:t>Kdykoli nějaký vládce překročí svou pravomoc a </a:t>
            </a:r>
            <a:r>
              <a:rPr lang="cs-CZ" sz="2200" dirty="0" smtClean="0"/>
              <a:t>jedná </a:t>
            </a:r>
            <a:r>
              <a:rPr lang="cs-CZ" sz="2200" dirty="0" smtClean="0"/>
              <a:t>proti Bohu, je třeba poslechnout Boha (kap. </a:t>
            </a:r>
            <a:r>
              <a:rPr lang="cs-CZ" sz="2200" dirty="0" smtClean="0"/>
              <a:t>7-12</a:t>
            </a:r>
            <a:r>
              <a:rPr lang="cs-CZ" sz="2200" dirty="0" smtClean="0"/>
              <a:t>)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Kniha je svědectvím o </a:t>
            </a:r>
            <a:r>
              <a:rPr lang="cs-CZ" sz="2200" b="1" dirty="0" smtClean="0"/>
              <a:t>postupném vývoji tradice</a:t>
            </a:r>
            <a:r>
              <a:rPr lang="cs-CZ" sz="2200" dirty="0" smtClean="0"/>
              <a:t>, jelikož není jediným svědectvím o Danielovi, o němž víme. Máme zde různá další vyprávění v aramejštině, hebrejsky psaná apokalyptická vidění, další příběhy v řečtině, ale i další texty zmiňující Daniela dochované v </a:t>
            </a:r>
            <a:r>
              <a:rPr lang="cs-CZ" sz="2200" dirty="0" err="1" smtClean="0"/>
              <a:t>Kumránu</a:t>
            </a:r>
            <a:r>
              <a:rPr lang="cs-CZ" sz="2200" dirty="0"/>
              <a:t> </a:t>
            </a:r>
            <a:r>
              <a:rPr lang="cs-CZ" sz="2200" dirty="0" smtClean="0"/>
              <a:t>(o zmínce o Danielovi u Ezechiela nebo v o mnoho starších </a:t>
            </a:r>
            <a:r>
              <a:rPr lang="cs-CZ" sz="2200" dirty="0" err="1" smtClean="0"/>
              <a:t>ugaritských</a:t>
            </a:r>
            <a:r>
              <a:rPr lang="cs-CZ" sz="2200" dirty="0" smtClean="0"/>
              <a:t> textech nemluvě). </a:t>
            </a:r>
            <a:endParaRPr lang="en-GB" sz="2200" dirty="0" smtClean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EDCB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Starý zákon 2 - Daniel</a:t>
            </a:r>
          </a:p>
        </p:txBody>
      </p:sp>
    </p:spTree>
    <p:extLst>
      <p:ext uri="{BB962C8B-B14F-4D97-AF65-F5344CB8AC3E}">
        <p14:creationId xmlns:p14="http://schemas.microsoft.com/office/powerpoint/2010/main" val="41704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>
                <a:solidFill>
                  <a:srgbClr val="7030A0"/>
                </a:solidFill>
              </a:rPr>
              <a:t>Daniel</a:t>
            </a:r>
            <a:endParaRPr lang="cs-CZ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Kniha je svědectví o rozkvětu </a:t>
            </a:r>
            <a:r>
              <a:rPr lang="cs-CZ" sz="2200" b="1" dirty="0" smtClean="0"/>
              <a:t>apokalyptického žánru</a:t>
            </a:r>
            <a:r>
              <a:rPr lang="cs-CZ" sz="2200" dirty="0" smtClean="0"/>
              <a:t>, známého především z </a:t>
            </a:r>
            <a:r>
              <a:rPr lang="cs-CZ" sz="2200" dirty="0" err="1" smtClean="0"/>
              <a:t>intertestamentární</a:t>
            </a:r>
            <a:r>
              <a:rPr lang="cs-CZ" sz="2200" dirty="0" smtClean="0"/>
              <a:t> židovské literatury i od jiných kultur té doby.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Dalším příkladem živé tradice je rozpracování motivu </a:t>
            </a:r>
            <a:r>
              <a:rPr lang="cs-CZ" sz="2200" b="1" dirty="0" smtClean="0"/>
              <a:t>sedmdesáti let </a:t>
            </a:r>
            <a:r>
              <a:rPr lang="cs-CZ" sz="2200" dirty="0" smtClean="0"/>
              <a:t>(od </a:t>
            </a:r>
            <a:r>
              <a:rPr lang="cs-CZ" sz="2200" dirty="0" err="1" smtClean="0"/>
              <a:t>Jeremjáše</a:t>
            </a:r>
            <a:r>
              <a:rPr lang="cs-CZ" sz="2200" dirty="0" smtClean="0"/>
              <a:t>; Da 9) či tzv. </a:t>
            </a:r>
            <a:r>
              <a:rPr lang="cs-CZ" sz="2200" b="1" dirty="0" smtClean="0"/>
              <a:t>„syna člověka“ </a:t>
            </a:r>
            <a:r>
              <a:rPr lang="cs-CZ" sz="2200" dirty="0" smtClean="0"/>
              <a:t>v Da 7. </a:t>
            </a:r>
            <a:endParaRPr lang="en-GB" sz="2200" dirty="0" smtClean="0"/>
          </a:p>
        </p:txBody>
      </p:sp>
      <p:sp>
        <p:nvSpPr>
          <p:cNvPr id="11" name="Vývojový diagram: dokument 10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EDCB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</a:t>
            </a:r>
            <a:endParaRPr lang="cs-CZ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Starý zákon 2 - Daniel</a:t>
            </a:r>
          </a:p>
        </p:txBody>
      </p:sp>
    </p:spTree>
    <p:extLst>
      <p:ext uri="{BB962C8B-B14F-4D97-AF65-F5344CB8AC3E}">
        <p14:creationId xmlns:p14="http://schemas.microsoft.com/office/powerpoint/2010/main" val="246880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359</Words>
  <Application>Microsoft Office PowerPoint</Application>
  <PresentationFormat>Předvádění na obrazovce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63</cp:revision>
  <dcterms:created xsi:type="dcterms:W3CDTF">2020-02-12T09:48:51Z</dcterms:created>
  <dcterms:modified xsi:type="dcterms:W3CDTF">2021-05-13T08:34:51Z</dcterms:modified>
</cp:coreProperties>
</file>