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6" r:id="rId2"/>
    <p:sldId id="264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3" r:id="rId12"/>
    <p:sldId id="262" r:id="rId13"/>
    <p:sldId id="261" r:id="rId14"/>
    <p:sldId id="259" r:id="rId15"/>
    <p:sldId id="258" r:id="rId1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851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92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98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07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46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408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5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4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3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1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76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24.01.2019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24.01.2019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Crisis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Goals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crisis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Identifying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real</a:t>
            </a:r>
            <a:r>
              <a:rPr lang="cs-CZ" dirty="0"/>
              <a:t> </a:t>
            </a:r>
            <a:r>
              <a:rPr lang="cs-CZ" dirty="0" err="1"/>
              <a:t>problem</a:t>
            </a:r>
            <a:r>
              <a:rPr lang="cs-CZ" dirty="0"/>
              <a:t> and </a:t>
            </a:r>
            <a:r>
              <a:rPr lang="cs-CZ" dirty="0" err="1"/>
              <a:t>limiting</a:t>
            </a:r>
            <a:r>
              <a:rPr lang="cs-CZ" dirty="0"/>
              <a:t> </a:t>
            </a:r>
            <a:r>
              <a:rPr lang="cs-CZ" dirty="0" err="1"/>
              <a:t>harm</a:t>
            </a:r>
            <a:r>
              <a:rPr lang="cs-CZ" dirty="0"/>
              <a:t> to </a:t>
            </a:r>
            <a:r>
              <a:rPr lang="cs-CZ" dirty="0" err="1"/>
              <a:t>people</a:t>
            </a:r>
            <a:r>
              <a:rPr lang="cs-CZ" dirty="0"/>
              <a:t>, </a:t>
            </a:r>
            <a:r>
              <a:rPr lang="cs-CZ" dirty="0" err="1"/>
              <a:t>property</a:t>
            </a:r>
            <a:r>
              <a:rPr lang="cs-CZ" dirty="0"/>
              <a:t>, </a:t>
            </a:r>
            <a:r>
              <a:rPr lang="cs-CZ" dirty="0" err="1"/>
              <a:t>profits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environment</a:t>
            </a:r>
            <a:r>
              <a:rPr lang="cs-CZ" dirty="0" smtClean="0"/>
              <a:t>.</a:t>
            </a:r>
          </a:p>
          <a:p>
            <a:r>
              <a:rPr lang="cs-CZ" dirty="0" err="1"/>
              <a:t>Managing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flow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information</a:t>
            </a:r>
            <a:r>
              <a:rPr lang="cs-CZ" dirty="0" smtClean="0"/>
              <a:t>.</a:t>
            </a:r>
          </a:p>
          <a:p>
            <a:r>
              <a:rPr lang="cs-CZ" dirty="0" err="1"/>
              <a:t>Minimize</a:t>
            </a:r>
            <a:r>
              <a:rPr lang="cs-CZ" dirty="0"/>
              <a:t> </a:t>
            </a:r>
            <a:r>
              <a:rPr lang="cs-CZ" dirty="0" err="1"/>
              <a:t>impact</a:t>
            </a:r>
            <a:r>
              <a:rPr lang="cs-CZ" dirty="0"/>
              <a:t>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236" y="4021537"/>
            <a:ext cx="7046402" cy="352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Principles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crisis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Have</a:t>
            </a:r>
            <a:r>
              <a:rPr lang="cs-CZ" dirty="0"/>
              <a:t> a </a:t>
            </a:r>
            <a:r>
              <a:rPr lang="cs-CZ" dirty="0" err="1"/>
              <a:t>plan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/>
              <a:t>Hold a </a:t>
            </a:r>
            <a:r>
              <a:rPr lang="cs-CZ" dirty="0" smtClean="0"/>
              <a:t>de-</a:t>
            </a:r>
            <a:r>
              <a:rPr lang="cs-CZ" dirty="0" err="1" smtClean="0"/>
              <a:t>escalation</a:t>
            </a:r>
            <a:r>
              <a:rPr lang="cs-CZ" dirty="0" smtClean="0"/>
              <a:t> meeting </a:t>
            </a:r>
            <a:r>
              <a:rPr lang="cs-CZ" dirty="0"/>
              <a:t>as </a:t>
            </a:r>
            <a:r>
              <a:rPr lang="cs-CZ" dirty="0" err="1"/>
              <a:t>soon</a:t>
            </a:r>
            <a:r>
              <a:rPr lang="cs-CZ" dirty="0"/>
              <a:t> as </a:t>
            </a:r>
            <a:r>
              <a:rPr lang="cs-CZ" dirty="0" err="1" smtClean="0"/>
              <a:t>possible</a:t>
            </a:r>
            <a:r>
              <a:rPr lang="cs-CZ" dirty="0" smtClean="0"/>
              <a:t>.</a:t>
            </a:r>
          </a:p>
          <a:p>
            <a:r>
              <a:rPr lang="cs-CZ" dirty="0"/>
              <a:t>Open </a:t>
            </a:r>
            <a:r>
              <a:rPr lang="cs-CZ" dirty="0" err="1"/>
              <a:t>communication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 smtClean="0"/>
              <a:t>critical</a:t>
            </a:r>
            <a:r>
              <a:rPr lang="cs-CZ" dirty="0" smtClean="0"/>
              <a:t>.</a:t>
            </a:r>
          </a:p>
          <a:p>
            <a:r>
              <a:rPr lang="cs-CZ" dirty="0" err="1"/>
              <a:t>Bring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professionals</a:t>
            </a:r>
            <a:r>
              <a:rPr lang="cs-CZ" dirty="0" smtClean="0"/>
              <a:t>.</a:t>
            </a:r>
          </a:p>
          <a:p>
            <a:r>
              <a:rPr lang="cs-CZ" dirty="0" smtClean="0"/>
              <a:t>Stop </a:t>
            </a:r>
            <a:r>
              <a:rPr lang="cs-CZ" dirty="0"/>
              <a:t>to </a:t>
            </a:r>
            <a:r>
              <a:rPr lang="cs-CZ" dirty="0" err="1"/>
              <a:t>reflect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dealing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media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Keep</a:t>
            </a:r>
            <a:r>
              <a:rPr lang="cs-CZ" dirty="0" smtClean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eyes</a:t>
            </a:r>
            <a:r>
              <a:rPr lang="cs-CZ" dirty="0"/>
              <a:t> open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displaced</a:t>
            </a:r>
            <a:r>
              <a:rPr lang="cs-CZ" dirty="0"/>
              <a:t> </a:t>
            </a:r>
            <a:r>
              <a:rPr lang="cs-CZ" dirty="0" err="1"/>
              <a:t>anger</a:t>
            </a:r>
            <a:r>
              <a:rPr lang="cs-CZ" dirty="0"/>
              <a:t> and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employee</a:t>
            </a:r>
            <a:r>
              <a:rPr lang="cs-CZ" dirty="0"/>
              <a:t> </a:t>
            </a:r>
            <a:r>
              <a:rPr lang="cs-CZ" dirty="0" err="1"/>
              <a:t>productivity</a:t>
            </a:r>
            <a:r>
              <a:rPr lang="cs-CZ" dirty="0"/>
              <a:t> </a:t>
            </a:r>
            <a:r>
              <a:rPr lang="cs-CZ" dirty="0" err="1"/>
              <a:t>problems</a:t>
            </a:r>
            <a:r>
              <a:rPr lang="cs-CZ" dirty="0"/>
              <a:t>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7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Crisis</a:t>
            </a:r>
            <a:r>
              <a:rPr lang="cs-CZ" dirty="0" smtClean="0"/>
              <a:t> </a:t>
            </a:r>
            <a:r>
              <a:rPr lang="cs-CZ" dirty="0" err="1" smtClean="0"/>
              <a:t>manager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First-rate communication skills and trusted </a:t>
            </a:r>
            <a:r>
              <a:rPr lang="en-US" dirty="0" smtClean="0"/>
              <a:t>partnerships</a:t>
            </a:r>
            <a:endParaRPr lang="cs-CZ" dirty="0" smtClean="0"/>
          </a:p>
          <a:p>
            <a:r>
              <a:rPr lang="en-US" dirty="0"/>
              <a:t>Deep understanding of the </a:t>
            </a:r>
            <a:r>
              <a:rPr lang="en-US" dirty="0" smtClean="0"/>
              <a:t>business</a:t>
            </a:r>
            <a:endParaRPr lang="cs-CZ" dirty="0" smtClean="0"/>
          </a:p>
          <a:p>
            <a:r>
              <a:rPr lang="en-US" dirty="0"/>
              <a:t>Ability to make decisions and prioritize </a:t>
            </a:r>
            <a:r>
              <a:rPr lang="en-US" dirty="0" smtClean="0"/>
              <a:t>actions</a:t>
            </a:r>
            <a:endParaRPr lang="cs-CZ" dirty="0" smtClean="0"/>
          </a:p>
          <a:p>
            <a:r>
              <a:rPr lang="en-US" dirty="0"/>
              <a:t>Confident and calm </a:t>
            </a:r>
            <a:r>
              <a:rPr lang="en-US" dirty="0" smtClean="0"/>
              <a:t>demeanor</a:t>
            </a:r>
            <a:endParaRPr lang="cs-CZ" dirty="0" smtClean="0"/>
          </a:p>
          <a:p>
            <a:r>
              <a:rPr lang="en-US" dirty="0"/>
              <a:t>Creative thinking and problem-solving </a:t>
            </a:r>
            <a:r>
              <a:rPr lang="en-US" dirty="0" smtClean="0"/>
              <a:t>skills</a:t>
            </a:r>
            <a:endParaRPr lang="cs-CZ" dirty="0" smtClean="0"/>
          </a:p>
          <a:p>
            <a:r>
              <a:rPr lang="en-US" dirty="0"/>
              <a:t>Proactive awareness of outside events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8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Crisis</a:t>
            </a:r>
            <a:r>
              <a:rPr lang="cs-CZ" dirty="0" smtClean="0"/>
              <a:t> </a:t>
            </a:r>
            <a:r>
              <a:rPr lang="cs-CZ" dirty="0" err="1" smtClean="0"/>
              <a:t>planning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Involves</a:t>
            </a:r>
            <a:r>
              <a:rPr lang="cs-CZ" dirty="0" smtClean="0"/>
              <a:t> </a:t>
            </a:r>
            <a:r>
              <a:rPr lang="cs-CZ" dirty="0" err="1"/>
              <a:t>projecting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condition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err="1"/>
              <a:t>crisis</a:t>
            </a:r>
            <a:r>
              <a:rPr lang="cs-CZ" dirty="0"/>
              <a:t> and </a:t>
            </a:r>
            <a:r>
              <a:rPr lang="cs-CZ" dirty="0" err="1"/>
              <a:t>identifying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resources</a:t>
            </a:r>
            <a:r>
              <a:rPr lang="cs-CZ" dirty="0"/>
              <a:t>, </a:t>
            </a:r>
            <a:r>
              <a:rPr lang="cs-CZ" dirty="0" err="1"/>
              <a:t>structures</a:t>
            </a:r>
            <a:r>
              <a:rPr lang="cs-CZ" dirty="0"/>
              <a:t>, and </a:t>
            </a:r>
            <a:r>
              <a:rPr lang="cs-CZ" dirty="0" err="1"/>
              <a:t>strategies</a:t>
            </a:r>
            <a:r>
              <a:rPr lang="cs-CZ" dirty="0"/>
              <a:t> </a:t>
            </a:r>
            <a:r>
              <a:rPr lang="cs-CZ" dirty="0" err="1"/>
              <a:t>necessary</a:t>
            </a:r>
            <a:r>
              <a:rPr lang="cs-CZ" dirty="0"/>
              <a:t> to </a:t>
            </a:r>
            <a:r>
              <a:rPr lang="cs-CZ" dirty="0" err="1"/>
              <a:t>resolve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as </a:t>
            </a:r>
            <a:r>
              <a:rPr lang="cs-CZ" dirty="0" err="1"/>
              <a:t>little</a:t>
            </a:r>
            <a:r>
              <a:rPr lang="cs-CZ" dirty="0"/>
              <a:t> </a:t>
            </a:r>
            <a:r>
              <a:rPr lang="cs-CZ" dirty="0" err="1"/>
              <a:t>disruption</a:t>
            </a:r>
            <a:r>
              <a:rPr lang="cs-CZ" dirty="0"/>
              <a:t>, </a:t>
            </a:r>
            <a:r>
              <a:rPr lang="cs-CZ" dirty="0" err="1"/>
              <a:t>cost</a:t>
            </a:r>
            <a:r>
              <a:rPr lang="cs-CZ" dirty="0"/>
              <a:t>, and </a:t>
            </a:r>
            <a:r>
              <a:rPr lang="cs-CZ" dirty="0" err="1"/>
              <a:t>harm</a:t>
            </a:r>
            <a:r>
              <a:rPr lang="cs-CZ" dirty="0"/>
              <a:t> as </a:t>
            </a:r>
            <a:r>
              <a:rPr lang="cs-CZ" dirty="0" err="1"/>
              <a:t>possible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/>
              <a:t>Three</a:t>
            </a:r>
            <a:r>
              <a:rPr lang="cs-CZ" dirty="0"/>
              <a:t> major </a:t>
            </a:r>
            <a:r>
              <a:rPr lang="cs-CZ" dirty="0" err="1"/>
              <a:t>elements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</a:t>
            </a:r>
            <a:r>
              <a:rPr lang="cs-CZ" dirty="0" err="1"/>
              <a:t>planning</a:t>
            </a:r>
            <a:r>
              <a:rPr lang="cs-CZ" dirty="0"/>
              <a:t> are </a:t>
            </a:r>
            <a:r>
              <a:rPr lang="cs-CZ" dirty="0" err="1"/>
              <a:t>prevention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, </a:t>
            </a:r>
            <a:r>
              <a:rPr lang="cs-CZ" dirty="0" err="1"/>
              <a:t>emergency</a:t>
            </a:r>
            <a:r>
              <a:rPr lang="cs-CZ" dirty="0"/>
              <a:t> response </a:t>
            </a:r>
            <a:r>
              <a:rPr lang="cs-CZ" dirty="0" err="1"/>
              <a:t>plan</a:t>
            </a:r>
            <a:r>
              <a:rPr lang="cs-CZ" dirty="0"/>
              <a:t> and business </a:t>
            </a:r>
            <a:r>
              <a:rPr lang="cs-CZ" dirty="0" err="1"/>
              <a:t>resumption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Crisis</a:t>
            </a:r>
            <a:r>
              <a:rPr lang="cs-CZ" dirty="0" smtClean="0"/>
              <a:t> </a:t>
            </a:r>
            <a:r>
              <a:rPr lang="cs-CZ" dirty="0" err="1" smtClean="0"/>
              <a:t>communication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messages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occur</a:t>
            </a:r>
            <a:r>
              <a:rPr lang="cs-CZ" dirty="0"/>
              <a:t> prior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occurence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hazard. Risk </a:t>
            </a:r>
            <a:r>
              <a:rPr lang="cs-CZ" dirty="0" err="1"/>
              <a:t>communiations</a:t>
            </a:r>
            <a:r>
              <a:rPr lang="cs-CZ" dirty="0"/>
              <a:t> </a:t>
            </a:r>
            <a:r>
              <a:rPr lang="cs-CZ" dirty="0" err="1"/>
              <a:t>help</a:t>
            </a:r>
            <a:r>
              <a:rPr lang="cs-CZ" dirty="0"/>
              <a:t> </a:t>
            </a:r>
            <a:r>
              <a:rPr lang="cs-CZ" dirty="0" err="1"/>
              <a:t>audiences</a:t>
            </a:r>
            <a:r>
              <a:rPr lang="cs-CZ" dirty="0"/>
              <a:t> </a:t>
            </a:r>
            <a:r>
              <a:rPr lang="cs-CZ" dirty="0" err="1"/>
              <a:t>understand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risk as </a:t>
            </a:r>
            <a:r>
              <a:rPr lang="cs-CZ" dirty="0" err="1"/>
              <a:t>well</a:t>
            </a:r>
            <a:r>
              <a:rPr lang="cs-CZ" dirty="0"/>
              <a:t> as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activities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undertake</a:t>
            </a:r>
            <a:r>
              <a:rPr lang="cs-CZ" dirty="0"/>
              <a:t> to </a:t>
            </a:r>
            <a:r>
              <a:rPr lang="cs-CZ" dirty="0" err="1"/>
              <a:t>prepare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hazard </a:t>
            </a:r>
            <a:r>
              <a:rPr lang="cs-CZ" dirty="0" err="1"/>
              <a:t>situation</a:t>
            </a:r>
            <a:r>
              <a:rPr lang="cs-CZ" dirty="0"/>
              <a:t>.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" y="4526280"/>
            <a:ext cx="10442448" cy="288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888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400" dirty="0" err="1" smtClean="0"/>
              <a:t>Thank</a:t>
            </a:r>
            <a:r>
              <a:rPr lang="cs-CZ" sz="4400" dirty="0" smtClean="0"/>
              <a:t> </a:t>
            </a:r>
            <a:r>
              <a:rPr lang="cs-CZ" sz="4400" dirty="0" err="1"/>
              <a:t>you</a:t>
            </a:r>
            <a:r>
              <a:rPr lang="cs-CZ" sz="4400" dirty="0"/>
              <a:t> </a:t>
            </a:r>
            <a:r>
              <a:rPr lang="cs-CZ" sz="4400" dirty="0" err="1"/>
              <a:t>for</a:t>
            </a:r>
            <a:r>
              <a:rPr lang="cs-CZ" sz="4400" dirty="0"/>
              <a:t> </a:t>
            </a:r>
          </a:p>
          <a:p>
            <a:pPr marL="0" indent="0" algn="ctr">
              <a:buNone/>
            </a:pPr>
            <a:r>
              <a:rPr lang="cs-CZ" sz="4400" dirty="0" err="1"/>
              <a:t>the</a:t>
            </a:r>
            <a:r>
              <a:rPr lang="cs-CZ" sz="4400" dirty="0"/>
              <a:t> </a:t>
            </a:r>
            <a:r>
              <a:rPr lang="cs-CZ" sz="4400" dirty="0" err="1"/>
              <a:t>attenttion</a:t>
            </a:r>
            <a:r>
              <a:rPr lang="cs-CZ" sz="4400" dirty="0"/>
              <a:t>!!!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15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10017188" cy="5567281"/>
          </a:xfrm>
        </p:spPr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,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means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word</a:t>
            </a:r>
            <a:r>
              <a:rPr lang="cs-CZ" dirty="0"/>
              <a:t> – </a:t>
            </a:r>
            <a:r>
              <a:rPr lang="cs-CZ" dirty="0" err="1"/>
              <a:t>crisis</a:t>
            </a:r>
            <a:r>
              <a:rPr lang="cs-CZ" dirty="0"/>
              <a:t> - and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kinds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crises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differ</a:t>
            </a:r>
            <a:r>
              <a:rPr lang="cs-CZ" dirty="0"/>
              <a:t>,</a:t>
            </a:r>
          </a:p>
          <a:p>
            <a:pPr lvl="0"/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differ</a:t>
            </a:r>
            <a:r>
              <a:rPr lang="cs-CZ" dirty="0"/>
              <a:t> in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concepts</a:t>
            </a:r>
            <a:r>
              <a:rPr lang="cs-CZ" dirty="0"/>
              <a:t> </a:t>
            </a:r>
            <a:r>
              <a:rPr lang="cs-CZ" dirty="0" err="1"/>
              <a:t>concerning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management,</a:t>
            </a:r>
          </a:p>
          <a:p>
            <a:pPr lvl="0"/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meet</a:t>
            </a:r>
            <a:r>
              <a:rPr lang="cs-CZ" dirty="0"/>
              <a:t> </a:t>
            </a:r>
            <a:r>
              <a:rPr lang="cs-CZ" dirty="0" err="1"/>
              <a:t>individual</a:t>
            </a:r>
            <a:r>
              <a:rPr lang="cs-CZ" dirty="0"/>
              <a:t> </a:t>
            </a:r>
            <a:r>
              <a:rPr lang="cs-CZ" dirty="0" err="1"/>
              <a:t>phases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management,</a:t>
            </a:r>
          </a:p>
          <a:p>
            <a:pPr lvl="0"/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characterize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management and </a:t>
            </a:r>
            <a:r>
              <a:rPr lang="cs-CZ"/>
              <a:t>his </a:t>
            </a:r>
            <a:r>
              <a:rPr lang="cs-CZ" smtClean="0"/>
              <a:t>team.</a:t>
            </a:r>
            <a:endParaRPr lang="cs-CZ" dirty="0"/>
          </a:p>
          <a:p>
            <a:pPr lvl="0"/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crisis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natural part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life</a:t>
            </a:r>
            <a:r>
              <a:rPr lang="cs-CZ" dirty="0"/>
              <a:t> </a:t>
            </a:r>
            <a:r>
              <a:rPr lang="cs-CZ" dirty="0" err="1" smtClean="0"/>
              <a:t>cycle</a:t>
            </a:r>
            <a:endParaRPr lang="cs-CZ" dirty="0" smtClean="0"/>
          </a:p>
          <a:p>
            <a:r>
              <a:rPr lang="cs-CZ" dirty="0" err="1" smtClean="0"/>
              <a:t>operation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has negative influence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object</a:t>
            </a:r>
            <a:r>
              <a:rPr lang="cs-CZ" dirty="0"/>
              <a:t> </a:t>
            </a:r>
            <a:r>
              <a:rPr lang="cs-CZ" dirty="0" err="1"/>
              <a:t>intervented</a:t>
            </a:r>
            <a:r>
              <a:rPr lang="cs-CZ" dirty="0"/>
              <a:t> by </a:t>
            </a:r>
            <a:r>
              <a:rPr lang="cs-CZ" dirty="0" err="1" smtClean="0"/>
              <a:t>crisis</a:t>
            </a:r>
            <a:endParaRPr lang="cs-CZ" dirty="0" smtClean="0"/>
          </a:p>
          <a:p>
            <a:r>
              <a:rPr lang="cs-CZ" dirty="0" err="1"/>
              <a:t>subjects</a:t>
            </a:r>
            <a:r>
              <a:rPr lang="cs-CZ" dirty="0"/>
              <a:t> </a:t>
            </a:r>
            <a:r>
              <a:rPr lang="cs-CZ" dirty="0" err="1"/>
              <a:t>intervented</a:t>
            </a:r>
            <a:r>
              <a:rPr lang="cs-CZ" dirty="0"/>
              <a:t> by </a:t>
            </a:r>
            <a:r>
              <a:rPr lang="cs-CZ" dirty="0" err="1"/>
              <a:t>crisis</a:t>
            </a:r>
            <a:r>
              <a:rPr lang="cs-CZ" dirty="0"/>
              <a:t> </a:t>
            </a:r>
            <a:r>
              <a:rPr lang="cs-CZ" dirty="0" err="1"/>
              <a:t>try</a:t>
            </a:r>
            <a:r>
              <a:rPr lang="cs-CZ" dirty="0"/>
              <a:t> to </a:t>
            </a:r>
            <a:r>
              <a:rPr lang="cs-CZ" dirty="0" err="1"/>
              <a:t>eliminate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900" y="5330952"/>
            <a:ext cx="5672748" cy="20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7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any</a:t>
            </a:r>
            <a:r>
              <a:rPr lang="cs-CZ" dirty="0" smtClean="0"/>
              <a:t> </a:t>
            </a:r>
            <a:r>
              <a:rPr lang="cs-CZ" dirty="0"/>
              <a:t>incident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focus</a:t>
            </a:r>
            <a:r>
              <a:rPr lang="cs-CZ" dirty="0"/>
              <a:t> negative </a:t>
            </a:r>
            <a:r>
              <a:rPr lang="cs-CZ" dirty="0" err="1"/>
              <a:t>attention</a:t>
            </a:r>
            <a:r>
              <a:rPr lang="cs-CZ" dirty="0"/>
              <a:t> on a </a:t>
            </a:r>
            <a:r>
              <a:rPr lang="cs-CZ" dirty="0" err="1"/>
              <a:t>company</a:t>
            </a:r>
            <a:r>
              <a:rPr lang="cs-CZ" dirty="0"/>
              <a:t> and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adverse</a:t>
            </a:r>
            <a:r>
              <a:rPr lang="cs-CZ" dirty="0"/>
              <a:t> </a:t>
            </a:r>
            <a:r>
              <a:rPr lang="cs-CZ" dirty="0" err="1"/>
              <a:t>effect</a:t>
            </a:r>
            <a:r>
              <a:rPr lang="cs-CZ" dirty="0"/>
              <a:t> on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overall</a:t>
            </a:r>
            <a:r>
              <a:rPr lang="cs-CZ" dirty="0"/>
              <a:t> </a:t>
            </a:r>
            <a:r>
              <a:rPr lang="cs-CZ" dirty="0" err="1" smtClean="0"/>
              <a:t>financial</a:t>
            </a:r>
            <a:r>
              <a:rPr lang="cs-CZ" dirty="0" smtClean="0"/>
              <a:t> </a:t>
            </a:r>
            <a:r>
              <a:rPr lang="cs-CZ" dirty="0" err="1" smtClean="0"/>
              <a:t>condition</a:t>
            </a:r>
            <a:endParaRPr lang="cs-CZ" dirty="0" smtClean="0"/>
          </a:p>
          <a:p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 – </a:t>
            </a:r>
            <a:r>
              <a:rPr lang="cs-CZ" dirty="0" err="1"/>
              <a:t>either</a:t>
            </a:r>
            <a:r>
              <a:rPr lang="cs-CZ" dirty="0"/>
              <a:t> </a:t>
            </a:r>
            <a:r>
              <a:rPr lang="cs-CZ" dirty="0" err="1"/>
              <a:t>sudden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evolving</a:t>
            </a:r>
            <a:r>
              <a:rPr lang="cs-CZ" dirty="0"/>
              <a:t> –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 in </a:t>
            </a:r>
            <a:r>
              <a:rPr lang="cs-CZ" dirty="0" err="1"/>
              <a:t>an</a:t>
            </a:r>
            <a:r>
              <a:rPr lang="cs-CZ" dirty="0"/>
              <a:t> urgent </a:t>
            </a:r>
            <a:r>
              <a:rPr lang="cs-CZ" dirty="0" err="1"/>
              <a:t>problem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must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addressed</a:t>
            </a:r>
            <a:r>
              <a:rPr lang="cs-CZ" dirty="0"/>
              <a:t> </a:t>
            </a:r>
            <a:r>
              <a:rPr lang="cs-CZ" dirty="0" err="1" smtClean="0"/>
              <a:t>immediately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650" y="4961796"/>
            <a:ext cx="3465957" cy="259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Stages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crisis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" y="2029968"/>
            <a:ext cx="8019288" cy="4855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crises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Natural disaster,</a:t>
            </a:r>
            <a:endParaRPr lang="cs-CZ" dirty="0"/>
          </a:p>
          <a:p>
            <a:pPr lvl="0"/>
            <a:r>
              <a:rPr lang="en-US" dirty="0"/>
              <a:t>Technological crises,</a:t>
            </a:r>
            <a:endParaRPr lang="cs-CZ" dirty="0"/>
          </a:p>
          <a:p>
            <a:pPr lvl="0"/>
            <a:r>
              <a:rPr lang="en-US" dirty="0"/>
              <a:t>Confrontation,</a:t>
            </a:r>
            <a:endParaRPr lang="cs-CZ" dirty="0"/>
          </a:p>
          <a:p>
            <a:pPr lvl="0"/>
            <a:r>
              <a:rPr lang="en-US" dirty="0"/>
              <a:t>Malevolence,</a:t>
            </a:r>
            <a:endParaRPr lang="cs-CZ" dirty="0"/>
          </a:p>
          <a:p>
            <a:pPr lvl="0"/>
            <a:r>
              <a:rPr lang="en-US" dirty="0"/>
              <a:t>Organizational misdeeds</a:t>
            </a:r>
            <a:endParaRPr lang="cs-CZ" dirty="0"/>
          </a:p>
          <a:p>
            <a:pPr lvl="0"/>
            <a:r>
              <a:rPr lang="en-US" dirty="0"/>
              <a:t>Workplace violence,</a:t>
            </a:r>
            <a:endParaRPr lang="cs-CZ" dirty="0"/>
          </a:p>
          <a:p>
            <a:pPr lvl="0"/>
            <a:r>
              <a:rPr lang="en-US" dirty="0"/>
              <a:t>Rumors,</a:t>
            </a:r>
            <a:endParaRPr lang="cs-CZ" dirty="0"/>
          </a:p>
          <a:p>
            <a:r>
              <a:rPr lang="en-US" dirty="0"/>
              <a:t>Terrorist attacks/man-made disaster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308" y="1289304"/>
            <a:ext cx="3967105" cy="222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Crisis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avoiding</a:t>
            </a:r>
            <a:r>
              <a:rPr lang="cs-CZ" dirty="0"/>
              <a:t> </a:t>
            </a:r>
            <a:r>
              <a:rPr lang="cs-CZ" dirty="0" err="1"/>
              <a:t>trouble</a:t>
            </a:r>
            <a:r>
              <a:rPr lang="cs-CZ" dirty="0"/>
              <a:t>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, and </a:t>
            </a:r>
            <a:r>
              <a:rPr lang="cs-CZ" dirty="0" err="1"/>
              <a:t>reacting</a:t>
            </a:r>
            <a:r>
              <a:rPr lang="cs-CZ" dirty="0"/>
              <a:t> </a:t>
            </a:r>
            <a:r>
              <a:rPr lang="cs-CZ" dirty="0" err="1"/>
              <a:t>appropriately</a:t>
            </a:r>
            <a:r>
              <a:rPr lang="cs-CZ" dirty="0"/>
              <a:t>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can’t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err="1"/>
              <a:t>There</a:t>
            </a:r>
            <a:r>
              <a:rPr lang="cs-CZ" dirty="0"/>
              <a:t> are </a:t>
            </a:r>
            <a:r>
              <a:rPr lang="cs-CZ" dirty="0" err="1"/>
              <a:t>numerous</a:t>
            </a:r>
            <a:r>
              <a:rPr lang="cs-CZ" dirty="0"/>
              <a:t> </a:t>
            </a:r>
            <a:r>
              <a:rPr lang="cs-CZ" dirty="0" err="1"/>
              <a:t>ways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management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 smtClean="0"/>
              <a:t>help</a:t>
            </a:r>
            <a:r>
              <a:rPr lang="cs-CZ" dirty="0" smtClean="0"/>
              <a:t>: </a:t>
            </a:r>
            <a:endParaRPr lang="cs-CZ" dirty="0"/>
          </a:p>
          <a:p>
            <a:pPr lvl="0"/>
            <a:r>
              <a:rPr lang="cs-CZ" dirty="0" err="1"/>
              <a:t>Retain</a:t>
            </a:r>
            <a:r>
              <a:rPr lang="cs-CZ" dirty="0"/>
              <a:t> </a:t>
            </a:r>
            <a:r>
              <a:rPr lang="cs-CZ" dirty="0" err="1"/>
              <a:t>goodwil</a:t>
            </a:r>
            <a:r>
              <a:rPr lang="cs-CZ" dirty="0" smtClean="0"/>
              <a:t>,</a:t>
            </a:r>
            <a:endParaRPr lang="cs-CZ" dirty="0"/>
          </a:p>
          <a:p>
            <a:pPr lvl="0"/>
            <a:r>
              <a:rPr lang="cs-CZ" dirty="0" err="1"/>
              <a:t>Shore</a:t>
            </a:r>
            <a:r>
              <a:rPr lang="cs-CZ" dirty="0"/>
              <a:t> up </a:t>
            </a:r>
            <a:r>
              <a:rPr lang="cs-CZ" dirty="0" err="1"/>
              <a:t>employee</a:t>
            </a:r>
            <a:r>
              <a:rPr lang="cs-CZ" dirty="0"/>
              <a:t> </a:t>
            </a:r>
            <a:r>
              <a:rPr lang="cs-CZ" dirty="0" err="1"/>
              <a:t>morale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Minimize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impacts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negative media </a:t>
            </a:r>
            <a:r>
              <a:rPr lang="cs-CZ" dirty="0" err="1"/>
              <a:t>coverage</a:t>
            </a:r>
            <a:r>
              <a:rPr lang="cs-CZ" dirty="0"/>
              <a:t>, </a:t>
            </a:r>
          </a:p>
          <a:p>
            <a:pPr lvl="0"/>
            <a:r>
              <a:rPr lang="cs-CZ" dirty="0" err="1" smtClean="0"/>
              <a:t>Protect</a:t>
            </a:r>
            <a:r>
              <a:rPr lang="cs-CZ" dirty="0" smtClean="0"/>
              <a:t> </a:t>
            </a:r>
            <a:r>
              <a:rPr lang="cs-CZ" dirty="0"/>
              <a:t>business </a:t>
            </a:r>
            <a:r>
              <a:rPr lang="cs-CZ" dirty="0" err="1"/>
              <a:t>operations</a:t>
            </a:r>
            <a:r>
              <a:rPr lang="cs-CZ" dirty="0"/>
              <a:t>,</a:t>
            </a:r>
          </a:p>
          <a:p>
            <a:r>
              <a:rPr lang="cs-CZ" dirty="0" err="1"/>
              <a:t>Retain</a:t>
            </a:r>
            <a:r>
              <a:rPr lang="cs-CZ" dirty="0"/>
              <a:t> investor </a:t>
            </a:r>
            <a:r>
              <a:rPr lang="cs-CZ" dirty="0" err="1" smtClean="0"/>
              <a:t>confidence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0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Phases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crisis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92" y="1801368"/>
            <a:ext cx="7671816" cy="4764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71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Phases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management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Prevention</a:t>
            </a:r>
            <a:r>
              <a:rPr lang="cs-CZ" dirty="0" smtClean="0"/>
              <a:t> – </a:t>
            </a:r>
            <a:r>
              <a:rPr lang="cs-CZ" dirty="0" err="1" smtClean="0"/>
              <a:t>crisis</a:t>
            </a:r>
            <a:r>
              <a:rPr lang="cs-CZ" dirty="0" smtClean="0"/>
              <a:t> management </a:t>
            </a:r>
            <a:r>
              <a:rPr lang="cs-CZ" dirty="0" err="1" smtClean="0"/>
              <a:t>plan</a:t>
            </a:r>
            <a:endParaRPr lang="cs-CZ" dirty="0" smtClean="0"/>
          </a:p>
          <a:p>
            <a:pPr lvl="0"/>
            <a:r>
              <a:rPr lang="cs-CZ" dirty="0" smtClean="0"/>
              <a:t>2. </a:t>
            </a:r>
            <a:r>
              <a:rPr lang="cs-CZ" dirty="0" err="1" smtClean="0"/>
              <a:t>Preparedness</a:t>
            </a:r>
            <a:r>
              <a:rPr lang="cs-CZ" dirty="0" smtClean="0"/>
              <a:t>: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involved</a:t>
            </a:r>
            <a:r>
              <a:rPr lang="cs-CZ" dirty="0"/>
              <a:t> and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tasks</a:t>
            </a:r>
            <a:r>
              <a:rPr lang="cs-CZ" dirty="0"/>
              <a:t>, </a:t>
            </a:r>
            <a:r>
              <a:rPr lang="cs-CZ" dirty="0" err="1" smtClean="0"/>
              <a:t>methods</a:t>
            </a:r>
            <a:r>
              <a:rPr lang="cs-CZ" dirty="0" smtClean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identifying</a:t>
            </a:r>
            <a:r>
              <a:rPr lang="cs-CZ" dirty="0"/>
              <a:t> </a:t>
            </a:r>
            <a:r>
              <a:rPr lang="cs-CZ" dirty="0" err="1"/>
              <a:t>crises</a:t>
            </a:r>
            <a:r>
              <a:rPr lang="cs-CZ" dirty="0"/>
              <a:t>, </a:t>
            </a:r>
            <a:r>
              <a:rPr lang="cs-CZ" dirty="0" err="1" smtClean="0"/>
              <a:t>methods</a:t>
            </a:r>
            <a:r>
              <a:rPr lang="cs-CZ" dirty="0" smtClean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involving</a:t>
            </a:r>
            <a:r>
              <a:rPr lang="cs-CZ" dirty="0"/>
              <a:t> management, </a:t>
            </a:r>
            <a:r>
              <a:rPr lang="cs-CZ" dirty="0" smtClean="0"/>
              <a:t>lines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communication</a:t>
            </a:r>
            <a:r>
              <a:rPr lang="cs-CZ" dirty="0" smtClean="0"/>
              <a:t>, </a:t>
            </a:r>
            <a:r>
              <a:rPr lang="cs-CZ" dirty="0" err="1" smtClean="0"/>
              <a:t>mechanisms</a:t>
            </a:r>
            <a:r>
              <a:rPr lang="cs-CZ" dirty="0" smtClean="0"/>
              <a:t> </a:t>
            </a:r>
            <a:r>
              <a:rPr lang="cs-CZ" dirty="0" err="1"/>
              <a:t>for</a:t>
            </a:r>
            <a:r>
              <a:rPr lang="cs-CZ" dirty="0"/>
              <a:t> reporting,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decision</a:t>
            </a:r>
            <a:r>
              <a:rPr lang="cs-CZ" dirty="0"/>
              <a:t> </a:t>
            </a:r>
            <a:r>
              <a:rPr lang="cs-CZ" dirty="0" err="1"/>
              <a:t>making</a:t>
            </a:r>
            <a:r>
              <a:rPr lang="cs-CZ" dirty="0"/>
              <a:t>, </a:t>
            </a:r>
            <a:r>
              <a:rPr lang="cs-CZ" dirty="0" err="1" smtClean="0"/>
              <a:t>equipment</a:t>
            </a:r>
            <a:r>
              <a:rPr lang="cs-CZ" dirty="0"/>
              <a:t>, </a:t>
            </a:r>
            <a:r>
              <a:rPr lang="cs-CZ" dirty="0" err="1"/>
              <a:t>facilities</a:t>
            </a:r>
            <a:r>
              <a:rPr lang="cs-CZ" dirty="0"/>
              <a:t> and </a:t>
            </a:r>
            <a:r>
              <a:rPr lang="cs-CZ" dirty="0" err="1"/>
              <a:t>occupation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 management centre, </a:t>
            </a:r>
            <a:r>
              <a:rPr lang="cs-CZ" dirty="0" err="1" smtClean="0"/>
              <a:t>levels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control</a:t>
            </a:r>
            <a:r>
              <a:rPr lang="cs-CZ" dirty="0"/>
              <a:t> and </a:t>
            </a:r>
            <a:r>
              <a:rPr lang="cs-CZ" dirty="0" err="1"/>
              <a:t>authority</a:t>
            </a:r>
            <a:r>
              <a:rPr lang="cs-CZ" dirty="0"/>
              <a:t> </a:t>
            </a:r>
            <a:r>
              <a:rPr lang="cs-CZ" dirty="0" err="1" smtClean="0"/>
              <a:t>limits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22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28</TotalTime>
  <Words>519</Words>
  <Application>Microsoft Office PowerPoint</Application>
  <PresentationFormat>Vlastní</PresentationFormat>
  <Paragraphs>93</Paragraphs>
  <Slides>15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Clara Sans</vt:lpstr>
      <vt:lpstr>JU_OPVVV</vt:lpstr>
      <vt:lpstr>Crisis management</vt:lpstr>
      <vt:lpstr>Learning outcomes</vt:lpstr>
      <vt:lpstr>Introduction</vt:lpstr>
      <vt:lpstr>Crisis</vt:lpstr>
      <vt:lpstr>Stages of crisis</vt:lpstr>
      <vt:lpstr>Types of crises</vt:lpstr>
      <vt:lpstr>Crisis management</vt:lpstr>
      <vt:lpstr>Phases of crisis management</vt:lpstr>
      <vt:lpstr>Phases of crisis management</vt:lpstr>
      <vt:lpstr>Goals of crisis management</vt:lpstr>
      <vt:lpstr>Principles of crisis management</vt:lpstr>
      <vt:lpstr>Crisis manager</vt:lpstr>
      <vt:lpstr>Crisis planning</vt:lpstr>
      <vt:lpstr>Crisis communication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9</cp:revision>
  <dcterms:created xsi:type="dcterms:W3CDTF">2017-07-17T18:52:59Z</dcterms:created>
  <dcterms:modified xsi:type="dcterms:W3CDTF">2019-01-24T11:23:59Z</dcterms:modified>
</cp:coreProperties>
</file>