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3"/>
  </p:notes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5" d="100"/>
          <a:sy n="65" d="100"/>
        </p:scale>
        <p:origin x="1242" y="7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28.02.2019</a:t>
            </a:fld>
            <a:endParaRPr lang="cs-CZ" dirty="0"/>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dirty="0"/>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dirty="0"/>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28.02.2019</a:t>
            </a:fld>
            <a:endParaRPr lang="cs-CZ" dirty="0"/>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dirty="0"/>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dirty="0"/>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28.02.2019</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dirty="0"/>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28.02.2019</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dirty="0"/>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28.02.2019</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dirty="0"/>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28.02.2019</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dirty="0"/>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28.02.2019</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dirty="0"/>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28.02.2019</a:t>
            </a:fld>
            <a:endParaRPr lang="cs-CZ" dirty="0"/>
          </a:p>
        </p:txBody>
      </p:sp>
      <p:sp>
        <p:nvSpPr>
          <p:cNvPr id="8" name="Zástupný symbol pro zápatí 4"/>
          <p:cNvSpPr>
            <a:spLocks noGrp="1"/>
          </p:cNvSpPr>
          <p:nvPr>
            <p:ph type="ftr" sz="quarter" idx="11"/>
          </p:nvPr>
        </p:nvSpPr>
        <p:spPr/>
        <p:txBody>
          <a:bodyPr/>
          <a:lstStyle>
            <a:lvl1pPr>
              <a:defRPr/>
            </a:lvl1pPr>
          </a:lstStyle>
          <a:p>
            <a:pPr>
              <a:defRPr/>
            </a:pPr>
            <a:endParaRPr lang="cs-CZ" dirty="0"/>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dirty="0"/>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28.02.2019</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endParaRPr lang="cs-CZ" dirty="0"/>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dirty="0"/>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28.02.2019</a:t>
            </a:fld>
            <a:endParaRPr lang="cs-CZ" dirty="0"/>
          </a:p>
        </p:txBody>
      </p:sp>
      <p:sp>
        <p:nvSpPr>
          <p:cNvPr id="3" name="Zástupný symbol pro zápatí 4"/>
          <p:cNvSpPr>
            <a:spLocks noGrp="1"/>
          </p:cNvSpPr>
          <p:nvPr>
            <p:ph type="ftr" sz="quarter" idx="11"/>
          </p:nvPr>
        </p:nvSpPr>
        <p:spPr/>
        <p:txBody>
          <a:bodyPr/>
          <a:lstStyle>
            <a:lvl1pPr>
              <a:defRPr/>
            </a:lvl1pPr>
          </a:lstStyle>
          <a:p>
            <a:pPr>
              <a:defRPr/>
            </a:pPr>
            <a:endParaRPr lang="cs-CZ" dirty="0"/>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dirty="0"/>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28.02.2019</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dirty="0"/>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dirty="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28.02.2019</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dirty="0"/>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28.02.2019</a:t>
            </a:fld>
            <a:endParaRPr lang="cs-CZ" dirty="0"/>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dirty="0"/>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dirty="0"/>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The </a:t>
            </a:r>
            <a:r>
              <a:rPr lang="en-GB" dirty="0"/>
              <a:t>Basics</a:t>
            </a:r>
            <a:r>
              <a:rPr lang="cs-CZ" dirty="0"/>
              <a:t> of </a:t>
            </a:r>
            <a:r>
              <a:rPr lang="en-GB" dirty="0"/>
              <a:t>European</a:t>
            </a:r>
            <a:r>
              <a:rPr lang="cs-CZ" dirty="0"/>
              <a:t> Union Law</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77FD7E-38E6-498E-A923-EBA7A3B5843A}"/>
              </a:ext>
            </a:extLst>
          </p:cNvPr>
          <p:cNvSpPr>
            <a:spLocks noGrp="1"/>
          </p:cNvSpPr>
          <p:nvPr>
            <p:ph type="title"/>
          </p:nvPr>
        </p:nvSpPr>
        <p:spPr/>
        <p:txBody>
          <a:bodyPr/>
          <a:lstStyle/>
          <a:p>
            <a:r>
              <a:rPr lang="cs-CZ" dirty="0"/>
              <a:t>Substantive law</a:t>
            </a:r>
            <a:endParaRPr lang="en-US" dirty="0"/>
          </a:p>
        </p:txBody>
      </p:sp>
      <p:sp>
        <p:nvSpPr>
          <p:cNvPr id="3" name="Zástupný obsah 2">
            <a:extLst>
              <a:ext uri="{FF2B5EF4-FFF2-40B4-BE49-F238E27FC236}">
                <a16:creationId xmlns:a16="http://schemas.microsoft.com/office/drawing/2014/main" id="{F9379387-6D3F-4F2E-AF88-A09FAEEDFD9E}"/>
              </a:ext>
            </a:extLst>
          </p:cNvPr>
          <p:cNvSpPr>
            <a:spLocks noGrp="1"/>
          </p:cNvSpPr>
          <p:nvPr>
            <p:ph idx="1"/>
          </p:nvPr>
        </p:nvSpPr>
        <p:spPr/>
        <p:txBody>
          <a:bodyPr/>
          <a:lstStyle/>
          <a:p>
            <a:r>
              <a:rPr lang="en-GB" dirty="0"/>
              <a:t>defined by the policies that the EU is dealing with</a:t>
            </a:r>
            <a:endParaRPr lang="cs-CZ" dirty="0"/>
          </a:p>
          <a:p>
            <a:r>
              <a:rPr lang="en-GB" dirty="0"/>
              <a:t>with the exception of the Common Foreign and Security Policy, these are policies that have been transferred to some kind of EU competence</a:t>
            </a:r>
            <a:endParaRPr lang="cs-CZ" dirty="0"/>
          </a:p>
          <a:p>
            <a:r>
              <a:rPr lang="en-GB" dirty="0"/>
              <a:t>can be divided into internal and external policies</a:t>
            </a:r>
            <a:endParaRPr lang="cs-CZ" dirty="0"/>
          </a:p>
          <a:p>
            <a:endParaRPr lang="en-US" dirty="0"/>
          </a:p>
        </p:txBody>
      </p:sp>
      <p:sp>
        <p:nvSpPr>
          <p:cNvPr id="4" name="Zástupný symbol pro datum 3">
            <a:extLst>
              <a:ext uri="{FF2B5EF4-FFF2-40B4-BE49-F238E27FC236}">
                <a16:creationId xmlns:a16="http://schemas.microsoft.com/office/drawing/2014/main" id="{75BC6A3F-841C-485C-91DC-BFB76E0F135A}"/>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5333B3F5-2161-4B5F-BF3B-3A15A3170CD2}"/>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dirty="0"/>
          </a:p>
        </p:txBody>
      </p:sp>
    </p:spTree>
    <p:extLst>
      <p:ext uri="{BB962C8B-B14F-4D97-AF65-F5344CB8AC3E}">
        <p14:creationId xmlns:p14="http://schemas.microsoft.com/office/powerpoint/2010/main" val="32463010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729A36-3E3D-4660-9A3F-0B9547AEB2C9}"/>
              </a:ext>
            </a:extLst>
          </p:cNvPr>
          <p:cNvSpPr>
            <a:spLocks noGrp="1"/>
          </p:cNvSpPr>
          <p:nvPr>
            <p:ph type="title"/>
          </p:nvPr>
        </p:nvSpPr>
        <p:spPr/>
        <p:txBody>
          <a:bodyPr/>
          <a:lstStyle/>
          <a:p>
            <a:r>
              <a:rPr lang="cs-CZ" dirty="0"/>
              <a:t>Procedural law</a:t>
            </a:r>
            <a:endParaRPr lang="en-US" dirty="0"/>
          </a:p>
        </p:txBody>
      </p:sp>
      <p:sp>
        <p:nvSpPr>
          <p:cNvPr id="3" name="Zástupný obsah 2">
            <a:extLst>
              <a:ext uri="{FF2B5EF4-FFF2-40B4-BE49-F238E27FC236}">
                <a16:creationId xmlns:a16="http://schemas.microsoft.com/office/drawing/2014/main" id="{4BD163B7-0F17-40E6-8D69-3E0B1C80F177}"/>
              </a:ext>
            </a:extLst>
          </p:cNvPr>
          <p:cNvSpPr>
            <a:spLocks noGrp="1"/>
          </p:cNvSpPr>
          <p:nvPr>
            <p:ph idx="1"/>
          </p:nvPr>
        </p:nvSpPr>
        <p:spPr/>
        <p:txBody>
          <a:bodyPr/>
          <a:lstStyle/>
          <a:p>
            <a:r>
              <a:rPr lang="en-US" sz="2800" dirty="0"/>
              <a:t>the</a:t>
            </a:r>
            <a:r>
              <a:rPr lang="cs-CZ" sz="2800" dirty="0"/>
              <a:t> </a:t>
            </a:r>
            <a:r>
              <a:rPr lang="en-US" sz="2800" dirty="0"/>
              <a:t>Court</a:t>
            </a:r>
            <a:r>
              <a:rPr lang="cs-CZ" sz="2800" dirty="0"/>
              <a:t> of Justice has </a:t>
            </a:r>
            <a:r>
              <a:rPr lang="en-US" sz="2800" dirty="0"/>
              <a:t>two courts</a:t>
            </a:r>
          </a:p>
          <a:p>
            <a:pPr lvl="1"/>
            <a:r>
              <a:rPr lang="cs-CZ" sz="2400" dirty="0"/>
              <a:t>t</a:t>
            </a:r>
            <a:r>
              <a:rPr lang="en-GB" sz="2400" dirty="0"/>
              <a:t>he Court of Justice</a:t>
            </a:r>
            <a:endParaRPr lang="cs-CZ" sz="2400" dirty="0"/>
          </a:p>
          <a:p>
            <a:pPr lvl="2"/>
            <a:r>
              <a:rPr lang="en-GB" sz="2000" dirty="0"/>
              <a:t>decides on the most important cases </a:t>
            </a:r>
            <a:endParaRPr lang="cs-CZ" sz="2000" dirty="0"/>
          </a:p>
          <a:p>
            <a:pPr lvl="1"/>
            <a:r>
              <a:rPr lang="cs-CZ" sz="2400" dirty="0"/>
              <a:t>t</a:t>
            </a:r>
            <a:r>
              <a:rPr lang="en-GB" sz="2400" dirty="0"/>
              <a:t>he General Court</a:t>
            </a:r>
            <a:endParaRPr lang="cs-CZ" sz="2400" dirty="0"/>
          </a:p>
          <a:p>
            <a:pPr lvl="2"/>
            <a:r>
              <a:rPr lang="en-GB" sz="2000" dirty="0"/>
              <a:t>all other cases are dealt with at first instance</a:t>
            </a:r>
            <a:endParaRPr lang="cs-CZ" sz="2000" dirty="0"/>
          </a:p>
          <a:p>
            <a:r>
              <a:rPr lang="cs-CZ" sz="2800" dirty="0"/>
              <a:t>i</a:t>
            </a:r>
            <a:r>
              <a:rPr lang="en-GB" sz="2800" dirty="0"/>
              <a:t>n the continental law system (i.e. in the Czech Republic)</a:t>
            </a:r>
            <a:endParaRPr lang="cs-CZ" sz="2800" dirty="0"/>
          </a:p>
          <a:p>
            <a:pPr lvl="1"/>
            <a:r>
              <a:rPr lang="en-GB" sz="2400" dirty="0"/>
              <a:t>the court decision is an individual act, is applied to a specific example</a:t>
            </a:r>
            <a:endParaRPr lang="cs-CZ" sz="2400" dirty="0"/>
          </a:p>
          <a:p>
            <a:pPr lvl="1"/>
            <a:r>
              <a:rPr lang="en-GB" sz="2400" dirty="0"/>
              <a:t>in the Anglo-American system of law, a judgment is a normative act (precedent) that is binding on lower courts</a:t>
            </a:r>
            <a:endParaRPr lang="cs-CZ" sz="2400" dirty="0"/>
          </a:p>
          <a:p>
            <a:r>
              <a:rPr lang="cs-CZ" sz="2800" dirty="0"/>
              <a:t>t</a:t>
            </a:r>
            <a:r>
              <a:rPr lang="en-GB" sz="2800" dirty="0"/>
              <a:t>he Court of Justice of the European Union ensures respect for the law in interpreting and implementing treaties</a:t>
            </a:r>
            <a:endParaRPr lang="en-US" sz="2800" dirty="0"/>
          </a:p>
        </p:txBody>
      </p:sp>
      <p:sp>
        <p:nvSpPr>
          <p:cNvPr id="4" name="Zástupný symbol pro datum 3">
            <a:extLst>
              <a:ext uri="{FF2B5EF4-FFF2-40B4-BE49-F238E27FC236}">
                <a16:creationId xmlns:a16="http://schemas.microsoft.com/office/drawing/2014/main" id="{DA8AF90A-3A95-433B-9CD9-B08E34FA3ADC}"/>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A2A21D2F-4D53-47D3-8F02-74756286BB90}"/>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dirty="0"/>
          </a:p>
        </p:txBody>
      </p:sp>
    </p:spTree>
    <p:extLst>
      <p:ext uri="{BB962C8B-B14F-4D97-AF65-F5344CB8AC3E}">
        <p14:creationId xmlns:p14="http://schemas.microsoft.com/office/powerpoint/2010/main" val="34565591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E9CD61-C2D8-4DD7-A885-4167C8958E63}"/>
              </a:ext>
            </a:extLst>
          </p:cNvPr>
          <p:cNvSpPr>
            <a:spLocks noGrp="1"/>
          </p:cNvSpPr>
          <p:nvPr>
            <p:ph type="title"/>
          </p:nvPr>
        </p:nvSpPr>
        <p:spPr/>
        <p:txBody>
          <a:bodyPr/>
          <a:lstStyle/>
          <a:p>
            <a:r>
              <a:rPr lang="cs-CZ" dirty="0"/>
              <a:t>Procedural law</a:t>
            </a:r>
            <a:endParaRPr lang="en-US" dirty="0"/>
          </a:p>
        </p:txBody>
      </p:sp>
      <p:sp>
        <p:nvSpPr>
          <p:cNvPr id="3" name="Zástupný obsah 2">
            <a:extLst>
              <a:ext uri="{FF2B5EF4-FFF2-40B4-BE49-F238E27FC236}">
                <a16:creationId xmlns:a16="http://schemas.microsoft.com/office/drawing/2014/main" id="{A7944A8A-D188-4492-BFA6-322A427D7F5D}"/>
              </a:ext>
            </a:extLst>
          </p:cNvPr>
          <p:cNvSpPr>
            <a:spLocks noGrp="1"/>
          </p:cNvSpPr>
          <p:nvPr>
            <p:ph idx="1"/>
          </p:nvPr>
        </p:nvSpPr>
        <p:spPr/>
        <p:txBody>
          <a:bodyPr/>
          <a:lstStyle/>
          <a:p>
            <a:r>
              <a:rPr lang="en-US" dirty="0"/>
              <a:t>enforcement</a:t>
            </a:r>
            <a:r>
              <a:rPr lang="cs-CZ" dirty="0"/>
              <a:t> of EU law</a:t>
            </a:r>
          </a:p>
          <a:p>
            <a:pPr lvl="1"/>
            <a:r>
              <a:rPr lang="en-US" dirty="0"/>
              <a:t>EU law should therefore be interpreted and applied uniformly, irrespective of the implementing authority and whether it is a Union body or a Member State authority</a:t>
            </a:r>
            <a:endParaRPr lang="cs-CZ" dirty="0"/>
          </a:p>
          <a:p>
            <a:pPr lvl="1"/>
            <a:r>
              <a:rPr lang="cs-CZ" dirty="0"/>
              <a:t>i</a:t>
            </a:r>
            <a:r>
              <a:rPr lang="en-US" dirty="0"/>
              <a:t>f this is not the case, EU law is enforced, in some cases by the Commission and the Court of Justice of the European Union, and in some cases by the authorities and courts of the Member States</a:t>
            </a:r>
            <a:endParaRPr lang="cs-CZ" dirty="0"/>
          </a:p>
          <a:p>
            <a:endParaRPr lang="en-US" dirty="0"/>
          </a:p>
        </p:txBody>
      </p:sp>
      <p:sp>
        <p:nvSpPr>
          <p:cNvPr id="4" name="Zástupný symbol pro datum 3">
            <a:extLst>
              <a:ext uri="{FF2B5EF4-FFF2-40B4-BE49-F238E27FC236}">
                <a16:creationId xmlns:a16="http://schemas.microsoft.com/office/drawing/2014/main" id="{FB01C58B-BAD8-4563-A83E-25D39EFC02D5}"/>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CDD8C91F-B42C-41D9-9443-F4AFA85DBB8C}"/>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dirty="0"/>
          </a:p>
        </p:txBody>
      </p:sp>
    </p:spTree>
    <p:extLst>
      <p:ext uri="{BB962C8B-B14F-4D97-AF65-F5344CB8AC3E}">
        <p14:creationId xmlns:p14="http://schemas.microsoft.com/office/powerpoint/2010/main" val="37628792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05060C-28E9-4363-BDD3-295EBC5598E2}"/>
              </a:ext>
            </a:extLst>
          </p:cNvPr>
          <p:cNvSpPr>
            <a:spLocks noGrp="1"/>
          </p:cNvSpPr>
          <p:nvPr>
            <p:ph type="title"/>
          </p:nvPr>
        </p:nvSpPr>
        <p:spPr/>
        <p:txBody>
          <a:bodyPr/>
          <a:lstStyle/>
          <a:p>
            <a:r>
              <a:rPr lang="cs-CZ" dirty="0"/>
              <a:t>Procedural law</a:t>
            </a:r>
            <a:endParaRPr lang="en-US" dirty="0"/>
          </a:p>
        </p:txBody>
      </p:sp>
      <p:sp>
        <p:nvSpPr>
          <p:cNvPr id="3" name="Zástupný obsah 2">
            <a:extLst>
              <a:ext uri="{FF2B5EF4-FFF2-40B4-BE49-F238E27FC236}">
                <a16:creationId xmlns:a16="http://schemas.microsoft.com/office/drawing/2014/main" id="{2F2A05C9-2DD1-425E-9046-306A556CEE46}"/>
              </a:ext>
            </a:extLst>
          </p:cNvPr>
          <p:cNvSpPr>
            <a:spLocks noGrp="1"/>
          </p:cNvSpPr>
          <p:nvPr>
            <p:ph idx="1"/>
          </p:nvPr>
        </p:nvSpPr>
        <p:spPr/>
        <p:txBody>
          <a:bodyPr/>
          <a:lstStyle/>
          <a:p>
            <a:r>
              <a:rPr lang="cs-CZ" dirty="0"/>
              <a:t>Types of </a:t>
            </a:r>
            <a:r>
              <a:rPr lang="en-US" dirty="0"/>
              <a:t>proceedings</a:t>
            </a:r>
          </a:p>
          <a:p>
            <a:pPr lvl="1"/>
            <a:r>
              <a:rPr lang="en-GB" sz="3200" dirty="0"/>
              <a:t>12 different types of actions may be brought before the Court</a:t>
            </a:r>
            <a:endParaRPr lang="cs-CZ" sz="3200" dirty="0"/>
          </a:p>
          <a:p>
            <a:pPr lvl="2"/>
            <a:r>
              <a:rPr lang="cs-CZ" sz="2800" dirty="0"/>
              <a:t>t</a:t>
            </a:r>
            <a:r>
              <a:rPr lang="en-GB" sz="2800" dirty="0"/>
              <a:t>he </a:t>
            </a:r>
            <a:r>
              <a:rPr lang="cs-CZ" sz="2800" dirty="0"/>
              <a:t>4</a:t>
            </a:r>
            <a:r>
              <a:rPr lang="en-GB" sz="2800" dirty="0"/>
              <a:t> most used ones can be divided into two main groups</a:t>
            </a:r>
            <a:endParaRPr lang="cs-CZ" sz="2800" dirty="0"/>
          </a:p>
          <a:p>
            <a:pPr lvl="3"/>
            <a:r>
              <a:rPr lang="en-GB" sz="2800" dirty="0"/>
              <a:t>preliminary questions </a:t>
            </a:r>
            <a:endParaRPr lang="cs-CZ" sz="2800" dirty="0"/>
          </a:p>
          <a:p>
            <a:pPr lvl="4"/>
            <a:r>
              <a:rPr lang="en-GB" sz="2800" dirty="0"/>
              <a:t>are used when the national court has doubts about EU law </a:t>
            </a:r>
            <a:endParaRPr lang="cs-CZ" sz="2800" dirty="0"/>
          </a:p>
          <a:p>
            <a:pPr lvl="3"/>
            <a:r>
              <a:rPr lang="en-GB" sz="2800" dirty="0"/>
              <a:t>direct actions </a:t>
            </a:r>
            <a:endParaRPr lang="cs-CZ" sz="2800" dirty="0"/>
          </a:p>
          <a:p>
            <a:pPr lvl="4"/>
            <a:r>
              <a:rPr lang="en-GB" sz="2800" dirty="0"/>
              <a:t>where an individual, a company, a Member State or an EU institution / body brings an action against an EU institution or a Member State</a:t>
            </a:r>
            <a:endParaRPr lang="en-US" sz="2800" dirty="0"/>
          </a:p>
          <a:p>
            <a:endParaRPr lang="en-US" dirty="0"/>
          </a:p>
        </p:txBody>
      </p:sp>
      <p:sp>
        <p:nvSpPr>
          <p:cNvPr id="4" name="Zástupný symbol pro datum 3">
            <a:extLst>
              <a:ext uri="{FF2B5EF4-FFF2-40B4-BE49-F238E27FC236}">
                <a16:creationId xmlns:a16="http://schemas.microsoft.com/office/drawing/2014/main" id="{5B3D21CB-E874-4268-8350-09F8943D2B5E}"/>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C41FF4B4-53BD-4378-B8F1-721E336FD82B}"/>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dirty="0"/>
          </a:p>
        </p:txBody>
      </p:sp>
    </p:spTree>
    <p:extLst>
      <p:ext uri="{BB962C8B-B14F-4D97-AF65-F5344CB8AC3E}">
        <p14:creationId xmlns:p14="http://schemas.microsoft.com/office/powerpoint/2010/main" val="42198288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03C43F-8C80-4EB9-8B92-C26E88FB2044}"/>
              </a:ext>
            </a:extLst>
          </p:cNvPr>
          <p:cNvSpPr>
            <a:spLocks noGrp="1"/>
          </p:cNvSpPr>
          <p:nvPr>
            <p:ph type="title"/>
          </p:nvPr>
        </p:nvSpPr>
        <p:spPr/>
        <p:txBody>
          <a:bodyPr/>
          <a:lstStyle/>
          <a:p>
            <a:r>
              <a:rPr lang="en-GB" dirty="0"/>
              <a:t>The sources of the EU law and their creation</a:t>
            </a:r>
            <a:endParaRPr lang="en-US" dirty="0"/>
          </a:p>
        </p:txBody>
      </p:sp>
      <p:sp>
        <p:nvSpPr>
          <p:cNvPr id="3" name="Zástupný obsah 2">
            <a:extLst>
              <a:ext uri="{FF2B5EF4-FFF2-40B4-BE49-F238E27FC236}">
                <a16:creationId xmlns:a16="http://schemas.microsoft.com/office/drawing/2014/main" id="{5796936B-8329-43F6-81EC-E6CE09A65BF1}"/>
              </a:ext>
            </a:extLst>
          </p:cNvPr>
          <p:cNvSpPr>
            <a:spLocks noGrp="1"/>
          </p:cNvSpPr>
          <p:nvPr>
            <p:ph idx="1"/>
          </p:nvPr>
        </p:nvSpPr>
        <p:spPr/>
        <p:txBody>
          <a:bodyPr/>
          <a:lstStyle/>
          <a:p>
            <a:r>
              <a:rPr lang="en-US" dirty="0"/>
              <a:t>Primary law</a:t>
            </a:r>
          </a:p>
          <a:p>
            <a:r>
              <a:rPr lang="en-US" dirty="0"/>
              <a:t>Secondary law</a:t>
            </a:r>
          </a:p>
          <a:p>
            <a:r>
              <a:rPr lang="en-US" dirty="0"/>
              <a:t>Tertiary law</a:t>
            </a:r>
          </a:p>
        </p:txBody>
      </p:sp>
      <p:sp>
        <p:nvSpPr>
          <p:cNvPr id="4" name="Zástupný symbol pro datum 3">
            <a:extLst>
              <a:ext uri="{FF2B5EF4-FFF2-40B4-BE49-F238E27FC236}">
                <a16:creationId xmlns:a16="http://schemas.microsoft.com/office/drawing/2014/main" id="{0B6D844F-7E98-47EF-9908-D1C885105CC6}"/>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2522886A-AB64-4794-BCF9-BCAB611C3699}"/>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dirty="0"/>
          </a:p>
        </p:txBody>
      </p:sp>
    </p:spTree>
    <p:extLst>
      <p:ext uri="{BB962C8B-B14F-4D97-AF65-F5344CB8AC3E}">
        <p14:creationId xmlns:p14="http://schemas.microsoft.com/office/powerpoint/2010/main" val="24827254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B44674-64BC-4FCC-A70E-E3CE9215CCE6}"/>
              </a:ext>
            </a:extLst>
          </p:cNvPr>
          <p:cNvSpPr>
            <a:spLocks noGrp="1"/>
          </p:cNvSpPr>
          <p:nvPr>
            <p:ph type="title"/>
          </p:nvPr>
        </p:nvSpPr>
        <p:spPr/>
        <p:txBody>
          <a:bodyPr/>
          <a:lstStyle/>
          <a:p>
            <a:r>
              <a:rPr lang="en-GB" dirty="0"/>
              <a:t>Primary</a:t>
            </a:r>
            <a:r>
              <a:rPr lang="cs-CZ" dirty="0"/>
              <a:t> law</a:t>
            </a:r>
            <a:endParaRPr lang="en-US" dirty="0"/>
          </a:p>
        </p:txBody>
      </p:sp>
      <p:sp>
        <p:nvSpPr>
          <p:cNvPr id="3" name="Zástupný obsah 2">
            <a:extLst>
              <a:ext uri="{FF2B5EF4-FFF2-40B4-BE49-F238E27FC236}">
                <a16:creationId xmlns:a16="http://schemas.microsoft.com/office/drawing/2014/main" id="{7C3F9CA2-387E-4CE9-97FB-0E3CF52DF5A1}"/>
              </a:ext>
            </a:extLst>
          </p:cNvPr>
          <p:cNvSpPr>
            <a:spLocks noGrp="1"/>
          </p:cNvSpPr>
          <p:nvPr>
            <p:ph idx="1"/>
          </p:nvPr>
        </p:nvSpPr>
        <p:spPr/>
        <p:txBody>
          <a:bodyPr/>
          <a:lstStyle/>
          <a:p>
            <a:r>
              <a:rPr lang="en-GB" dirty="0"/>
              <a:t>contains </a:t>
            </a:r>
            <a:endParaRPr lang="cs-CZ" dirty="0"/>
          </a:p>
          <a:p>
            <a:pPr lvl="1"/>
            <a:r>
              <a:rPr lang="en-GB" dirty="0"/>
              <a:t>the founding (i.e. international) treaties, including protocols and annexes</a:t>
            </a:r>
            <a:endParaRPr lang="cs-CZ" dirty="0"/>
          </a:p>
          <a:p>
            <a:pPr lvl="1"/>
            <a:r>
              <a:rPr lang="en-GB" dirty="0"/>
              <a:t>the Accession Treaty of the Member States entering the EU</a:t>
            </a:r>
            <a:endParaRPr lang="cs-CZ" dirty="0"/>
          </a:p>
          <a:p>
            <a:pPr lvl="1"/>
            <a:r>
              <a:rPr lang="en-GB" dirty="0"/>
              <a:t>the Charter of Fundamental Rights of the EU</a:t>
            </a:r>
            <a:r>
              <a:rPr lang="cs-CZ" dirty="0"/>
              <a:t> (</a:t>
            </a:r>
            <a:r>
              <a:rPr lang="en-US" dirty="0"/>
              <a:t>after the Lisabon Treaty revision)</a:t>
            </a:r>
          </a:p>
        </p:txBody>
      </p:sp>
      <p:sp>
        <p:nvSpPr>
          <p:cNvPr id="4" name="Zástupný symbol pro datum 3">
            <a:extLst>
              <a:ext uri="{FF2B5EF4-FFF2-40B4-BE49-F238E27FC236}">
                <a16:creationId xmlns:a16="http://schemas.microsoft.com/office/drawing/2014/main" id="{037805FA-9902-45C6-B52B-9621AE1E7586}"/>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D0010813-3F87-43DD-BB04-9A8E5CC63CE4}"/>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dirty="0"/>
          </a:p>
        </p:txBody>
      </p:sp>
    </p:spTree>
    <p:extLst>
      <p:ext uri="{BB962C8B-B14F-4D97-AF65-F5344CB8AC3E}">
        <p14:creationId xmlns:p14="http://schemas.microsoft.com/office/powerpoint/2010/main" val="32096585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9CFAA1-2112-4EA2-A03A-8A60420D2039}"/>
              </a:ext>
            </a:extLst>
          </p:cNvPr>
          <p:cNvSpPr>
            <a:spLocks noGrp="1"/>
          </p:cNvSpPr>
          <p:nvPr>
            <p:ph type="title"/>
          </p:nvPr>
        </p:nvSpPr>
        <p:spPr/>
        <p:txBody>
          <a:bodyPr/>
          <a:lstStyle/>
          <a:p>
            <a:r>
              <a:rPr lang="en-US" dirty="0"/>
              <a:t>Primary</a:t>
            </a:r>
            <a:r>
              <a:rPr lang="cs-CZ" dirty="0"/>
              <a:t> law</a:t>
            </a:r>
            <a:endParaRPr lang="en-US" dirty="0"/>
          </a:p>
        </p:txBody>
      </p:sp>
      <p:sp>
        <p:nvSpPr>
          <p:cNvPr id="3" name="Zástupný obsah 2">
            <a:extLst>
              <a:ext uri="{FF2B5EF4-FFF2-40B4-BE49-F238E27FC236}">
                <a16:creationId xmlns:a16="http://schemas.microsoft.com/office/drawing/2014/main" id="{EC1E8388-28A2-4A81-AE5A-E2346F59EC64}"/>
              </a:ext>
            </a:extLst>
          </p:cNvPr>
          <p:cNvSpPr>
            <a:spLocks noGrp="1"/>
          </p:cNvSpPr>
          <p:nvPr>
            <p:ph idx="1"/>
          </p:nvPr>
        </p:nvSpPr>
        <p:spPr/>
        <p:txBody>
          <a:bodyPr/>
          <a:lstStyle/>
          <a:p>
            <a:r>
              <a:rPr lang="en-GB" dirty="0"/>
              <a:t>the</a:t>
            </a:r>
            <a:r>
              <a:rPr lang="cs-CZ" dirty="0"/>
              <a:t> </a:t>
            </a:r>
            <a:r>
              <a:rPr lang="en-US" dirty="0"/>
              <a:t>original founding treaties	</a:t>
            </a:r>
          </a:p>
          <a:p>
            <a:pPr lvl="1"/>
            <a:r>
              <a:rPr lang="en-GB" dirty="0"/>
              <a:t>The European Coal and Steel Community (ECSC, 1952 - 2002)</a:t>
            </a:r>
            <a:endParaRPr lang="cs-CZ" dirty="0"/>
          </a:p>
          <a:p>
            <a:pPr lvl="1"/>
            <a:r>
              <a:rPr lang="en-GB" dirty="0"/>
              <a:t>The European Economic Community (EEC, 1958, renamed to the Treaty on the Functioning of the European Union)</a:t>
            </a:r>
            <a:endParaRPr lang="cs-CZ" dirty="0"/>
          </a:p>
          <a:p>
            <a:pPr lvl="1"/>
            <a:r>
              <a:rPr lang="en-GB" dirty="0"/>
              <a:t>The European Atomic Energy Community (EAEC, 1958). </a:t>
            </a:r>
            <a:endParaRPr lang="cs-CZ" dirty="0"/>
          </a:p>
          <a:p>
            <a:pPr lvl="1"/>
            <a:r>
              <a:rPr lang="en-GB" dirty="0"/>
              <a:t>The Maastricht Treaty (1993) </a:t>
            </a:r>
            <a:r>
              <a:rPr lang="cs-CZ" dirty="0"/>
              <a:t>– (</a:t>
            </a:r>
            <a:r>
              <a:rPr lang="en-US" dirty="0"/>
              <a:t>the Treaty </a:t>
            </a:r>
            <a:r>
              <a:rPr lang="cs-CZ" dirty="0"/>
              <a:t>on EU)</a:t>
            </a:r>
          </a:p>
          <a:p>
            <a:pPr lvl="1"/>
            <a:r>
              <a:rPr lang="en-GB" dirty="0"/>
              <a:t>the Lisbon Treaty (2009)</a:t>
            </a:r>
            <a:endParaRPr lang="cs-CZ" dirty="0"/>
          </a:p>
          <a:p>
            <a:r>
              <a:rPr lang="en-GB" dirty="0"/>
              <a:t>currently enshrined in the three founding treaties</a:t>
            </a:r>
            <a:endParaRPr lang="cs-CZ" dirty="0"/>
          </a:p>
          <a:p>
            <a:pPr lvl="1"/>
            <a:r>
              <a:rPr lang="en-GB" dirty="0"/>
              <a:t>the Treaty on European Union (TEU)</a:t>
            </a:r>
            <a:endParaRPr lang="cs-CZ" dirty="0"/>
          </a:p>
          <a:p>
            <a:pPr lvl="1"/>
            <a:r>
              <a:rPr lang="en-GB" dirty="0"/>
              <a:t>the Treaty on the Functioning of the European Union (TFEU)</a:t>
            </a:r>
            <a:endParaRPr lang="cs-CZ" dirty="0"/>
          </a:p>
          <a:p>
            <a:pPr lvl="1"/>
            <a:r>
              <a:rPr lang="cs-CZ" dirty="0"/>
              <a:t>t</a:t>
            </a:r>
            <a:r>
              <a:rPr lang="en-GB" dirty="0"/>
              <a:t>he European Atomic Energy Community (EAEC)</a:t>
            </a:r>
            <a:endParaRPr lang="en-US" dirty="0"/>
          </a:p>
        </p:txBody>
      </p:sp>
      <p:sp>
        <p:nvSpPr>
          <p:cNvPr id="4" name="Zástupný symbol pro datum 3">
            <a:extLst>
              <a:ext uri="{FF2B5EF4-FFF2-40B4-BE49-F238E27FC236}">
                <a16:creationId xmlns:a16="http://schemas.microsoft.com/office/drawing/2014/main" id="{A3B6AD08-AC4C-49D9-BCC6-0D0B6DF2A78E}"/>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83C904D5-6FB2-4799-9831-1BEF63D7D420}"/>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dirty="0"/>
          </a:p>
        </p:txBody>
      </p:sp>
    </p:spTree>
    <p:extLst>
      <p:ext uri="{BB962C8B-B14F-4D97-AF65-F5344CB8AC3E}">
        <p14:creationId xmlns:p14="http://schemas.microsoft.com/office/powerpoint/2010/main" val="28313072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C95F9B-7FE5-456F-AB63-47592E48C0F0}"/>
              </a:ext>
            </a:extLst>
          </p:cNvPr>
          <p:cNvSpPr>
            <a:spLocks noGrp="1"/>
          </p:cNvSpPr>
          <p:nvPr>
            <p:ph type="title"/>
          </p:nvPr>
        </p:nvSpPr>
        <p:spPr/>
        <p:txBody>
          <a:bodyPr/>
          <a:lstStyle/>
          <a:p>
            <a:r>
              <a:rPr lang="en-GB" dirty="0"/>
              <a:t>Secondary</a:t>
            </a:r>
            <a:r>
              <a:rPr lang="cs-CZ" dirty="0"/>
              <a:t> law</a:t>
            </a:r>
            <a:endParaRPr lang="en-US" dirty="0"/>
          </a:p>
        </p:txBody>
      </p:sp>
      <p:sp>
        <p:nvSpPr>
          <p:cNvPr id="3" name="Zástupný obsah 2">
            <a:extLst>
              <a:ext uri="{FF2B5EF4-FFF2-40B4-BE49-F238E27FC236}">
                <a16:creationId xmlns:a16="http://schemas.microsoft.com/office/drawing/2014/main" id="{B566CFF0-55E8-4902-A32B-DD3E5797A2F6}"/>
              </a:ext>
            </a:extLst>
          </p:cNvPr>
          <p:cNvSpPr>
            <a:spLocks noGrp="1"/>
          </p:cNvSpPr>
          <p:nvPr>
            <p:ph idx="1"/>
          </p:nvPr>
        </p:nvSpPr>
        <p:spPr/>
        <p:txBody>
          <a:bodyPr/>
          <a:lstStyle/>
          <a:p>
            <a:r>
              <a:rPr lang="en-GB" dirty="0"/>
              <a:t>regulations </a:t>
            </a:r>
            <a:endParaRPr lang="cs-CZ" dirty="0"/>
          </a:p>
          <a:p>
            <a:pPr lvl="1"/>
            <a:r>
              <a:rPr lang="en-GB" dirty="0"/>
              <a:t>generally binding at both the EU and the national level</a:t>
            </a:r>
            <a:endParaRPr lang="cs-CZ" dirty="0"/>
          </a:p>
          <a:p>
            <a:r>
              <a:rPr lang="en-GB" dirty="0"/>
              <a:t>directives</a:t>
            </a:r>
            <a:endParaRPr lang="cs-CZ" dirty="0"/>
          </a:p>
          <a:p>
            <a:pPr lvl="1"/>
            <a:r>
              <a:rPr lang="en-GB" dirty="0"/>
              <a:t>help primarily to the convergence of the content of national legislation so as to ensure a certain standard, for example the consumer protection, taxation, and labour law</a:t>
            </a:r>
            <a:endParaRPr lang="cs-CZ" dirty="0"/>
          </a:p>
          <a:p>
            <a:pPr lvl="1"/>
            <a:r>
              <a:rPr lang="en-GB" dirty="0"/>
              <a:t>the deadline for transposition</a:t>
            </a:r>
            <a:endParaRPr lang="cs-CZ" dirty="0"/>
          </a:p>
          <a:p>
            <a:r>
              <a:rPr lang="en-GB" dirty="0"/>
              <a:t>recommendations and opinions </a:t>
            </a:r>
            <a:endParaRPr lang="cs-CZ" dirty="0"/>
          </a:p>
          <a:p>
            <a:pPr lvl="1"/>
            <a:r>
              <a:rPr lang="cs-CZ" dirty="0"/>
              <a:t>can b</a:t>
            </a:r>
            <a:r>
              <a:rPr lang="en-GB" dirty="0"/>
              <a:t>e binding on their addressees, but not enforceable</a:t>
            </a:r>
            <a:endParaRPr lang="cs-CZ" dirty="0"/>
          </a:p>
          <a:p>
            <a:pPr lvl="1"/>
            <a:r>
              <a:rPr lang="cs-CZ" dirty="0"/>
              <a:t>o</a:t>
            </a:r>
            <a:r>
              <a:rPr lang="en-GB" dirty="0"/>
              <a:t>pinions are not legally binding</a:t>
            </a:r>
            <a:endParaRPr lang="cs-CZ" dirty="0"/>
          </a:p>
          <a:p>
            <a:pPr lvl="1"/>
            <a:r>
              <a:rPr lang="cs-CZ" dirty="0"/>
              <a:t>n</a:t>
            </a:r>
            <a:r>
              <a:rPr lang="en-GB" dirty="0"/>
              <a:t>either recommendations nor opinions are the secondary law and therefore they are not the source of the law</a:t>
            </a:r>
            <a:endParaRPr lang="cs-CZ" dirty="0"/>
          </a:p>
          <a:p>
            <a:endParaRPr lang="en-US" dirty="0"/>
          </a:p>
        </p:txBody>
      </p:sp>
      <p:sp>
        <p:nvSpPr>
          <p:cNvPr id="4" name="Zástupný symbol pro datum 3">
            <a:extLst>
              <a:ext uri="{FF2B5EF4-FFF2-40B4-BE49-F238E27FC236}">
                <a16:creationId xmlns:a16="http://schemas.microsoft.com/office/drawing/2014/main" id="{635FA738-8FDD-416A-8044-360497D25DF7}"/>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4A6F269D-896C-4C55-AD4B-13FBFBDB252D}"/>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dirty="0"/>
          </a:p>
        </p:txBody>
      </p:sp>
    </p:spTree>
    <p:extLst>
      <p:ext uri="{BB962C8B-B14F-4D97-AF65-F5344CB8AC3E}">
        <p14:creationId xmlns:p14="http://schemas.microsoft.com/office/powerpoint/2010/main" val="21085458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0270C4-C243-4479-8D9F-544BAEE59FBB}"/>
              </a:ext>
            </a:extLst>
          </p:cNvPr>
          <p:cNvSpPr>
            <a:spLocks noGrp="1"/>
          </p:cNvSpPr>
          <p:nvPr>
            <p:ph type="title"/>
          </p:nvPr>
        </p:nvSpPr>
        <p:spPr/>
        <p:txBody>
          <a:bodyPr/>
          <a:lstStyle/>
          <a:p>
            <a:r>
              <a:rPr lang="en-GB" dirty="0"/>
              <a:t>Tertiary</a:t>
            </a:r>
            <a:r>
              <a:rPr lang="cs-CZ" dirty="0"/>
              <a:t> law</a:t>
            </a:r>
            <a:endParaRPr lang="en-US" dirty="0"/>
          </a:p>
        </p:txBody>
      </p:sp>
      <p:sp>
        <p:nvSpPr>
          <p:cNvPr id="3" name="Zástupný obsah 2">
            <a:extLst>
              <a:ext uri="{FF2B5EF4-FFF2-40B4-BE49-F238E27FC236}">
                <a16:creationId xmlns:a16="http://schemas.microsoft.com/office/drawing/2014/main" id="{FD540BF9-AEE5-4E1F-AC11-763490C30FA9}"/>
              </a:ext>
            </a:extLst>
          </p:cNvPr>
          <p:cNvSpPr>
            <a:spLocks noGrp="1"/>
          </p:cNvSpPr>
          <p:nvPr>
            <p:ph idx="1"/>
          </p:nvPr>
        </p:nvSpPr>
        <p:spPr/>
        <p:txBody>
          <a:bodyPr/>
          <a:lstStyle/>
          <a:p>
            <a:r>
              <a:rPr lang="en-GB" dirty="0"/>
              <a:t>regulations, directives and decisions are legally binding acts of the tertiary law as well</a:t>
            </a:r>
            <a:endParaRPr lang="cs-CZ" dirty="0"/>
          </a:p>
          <a:p>
            <a:r>
              <a:rPr lang="en-GB" dirty="0"/>
              <a:t>unlike the secondary legislation, they are referred to as non-legislative acts</a:t>
            </a:r>
            <a:endParaRPr lang="cs-CZ" dirty="0"/>
          </a:p>
          <a:p>
            <a:r>
              <a:rPr lang="cs-CZ" dirty="0"/>
              <a:t>t</a:t>
            </a:r>
            <a:r>
              <a:rPr lang="en-GB" dirty="0"/>
              <a:t>he power to adopt non-legislative acts of general application to supplement or amend certain non-essential elements of a legislative act may be delegated to the Commission</a:t>
            </a:r>
            <a:endParaRPr lang="cs-CZ" dirty="0"/>
          </a:p>
          <a:p>
            <a:r>
              <a:rPr lang="cs-CZ" dirty="0"/>
              <a:t>t</a:t>
            </a:r>
            <a:r>
              <a:rPr lang="en-GB" dirty="0"/>
              <a:t>he EU law also recognizes non-</a:t>
            </a:r>
            <a:r>
              <a:rPr lang="cs-CZ" dirty="0"/>
              <a:t>l</a:t>
            </a:r>
            <a:r>
              <a:rPr lang="en-GB" dirty="0"/>
              <a:t>legislative acts of the Council</a:t>
            </a:r>
            <a:endParaRPr lang="cs-CZ" dirty="0"/>
          </a:p>
          <a:p>
            <a:pPr lvl="1"/>
            <a:r>
              <a:rPr lang="en-GB" dirty="0"/>
              <a:t>not issued by the Commission but by the Council without Parliament's involvement</a:t>
            </a:r>
            <a:endParaRPr lang="en-US" dirty="0"/>
          </a:p>
        </p:txBody>
      </p:sp>
      <p:sp>
        <p:nvSpPr>
          <p:cNvPr id="4" name="Zástupný symbol pro datum 3">
            <a:extLst>
              <a:ext uri="{FF2B5EF4-FFF2-40B4-BE49-F238E27FC236}">
                <a16:creationId xmlns:a16="http://schemas.microsoft.com/office/drawing/2014/main" id="{3E3B40BD-4498-423B-8929-BCFF70033A72}"/>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5B2CEB51-9673-4CB1-AFD4-0CAEB7B41FA3}"/>
              </a:ext>
            </a:extLst>
          </p:cNvPr>
          <p:cNvSpPr>
            <a:spLocks noGrp="1"/>
          </p:cNvSpPr>
          <p:nvPr>
            <p:ph type="sldNum" sz="quarter" idx="12"/>
          </p:nvPr>
        </p:nvSpPr>
        <p:spPr/>
        <p:txBody>
          <a:bodyPr/>
          <a:lstStyle/>
          <a:p>
            <a:pPr>
              <a:defRPr/>
            </a:pPr>
            <a:fld id="{005B7347-35A8-416A-A6BF-14F7C64C136A}" type="slidenum">
              <a:rPr lang="cs-CZ" smtClean="0"/>
              <a:pPr>
                <a:defRPr/>
              </a:pPr>
              <a:t>18</a:t>
            </a:fld>
            <a:endParaRPr lang="cs-CZ" dirty="0"/>
          </a:p>
        </p:txBody>
      </p:sp>
    </p:spTree>
    <p:extLst>
      <p:ext uri="{BB962C8B-B14F-4D97-AF65-F5344CB8AC3E}">
        <p14:creationId xmlns:p14="http://schemas.microsoft.com/office/powerpoint/2010/main" val="14721332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3E38E-4E5E-4958-9A45-5A4375D646D2}"/>
              </a:ext>
            </a:extLst>
          </p:cNvPr>
          <p:cNvSpPr>
            <a:spLocks noGrp="1"/>
          </p:cNvSpPr>
          <p:nvPr>
            <p:ph type="title"/>
          </p:nvPr>
        </p:nvSpPr>
        <p:spPr/>
        <p:txBody>
          <a:bodyPr/>
          <a:lstStyle/>
          <a:p>
            <a:r>
              <a:rPr lang="en-GB" dirty="0"/>
              <a:t>External</a:t>
            </a:r>
            <a:r>
              <a:rPr lang="cs-CZ" dirty="0"/>
              <a:t> EU </a:t>
            </a:r>
            <a:r>
              <a:rPr lang="en-GB" dirty="0"/>
              <a:t>treaties</a:t>
            </a:r>
          </a:p>
        </p:txBody>
      </p:sp>
      <p:sp>
        <p:nvSpPr>
          <p:cNvPr id="3" name="Zástupný obsah 2">
            <a:extLst>
              <a:ext uri="{FF2B5EF4-FFF2-40B4-BE49-F238E27FC236}">
                <a16:creationId xmlns:a16="http://schemas.microsoft.com/office/drawing/2014/main" id="{3C3458B5-E703-4D5C-8CDE-8D5B6F088428}"/>
              </a:ext>
            </a:extLst>
          </p:cNvPr>
          <p:cNvSpPr>
            <a:spLocks noGrp="1"/>
          </p:cNvSpPr>
          <p:nvPr>
            <p:ph idx="1"/>
          </p:nvPr>
        </p:nvSpPr>
        <p:spPr/>
        <p:txBody>
          <a:bodyPr/>
          <a:lstStyle/>
          <a:p>
            <a:r>
              <a:rPr lang="en-GB" dirty="0"/>
              <a:t>the binding nature of these treaties must be respected even in the creation of the secondary legislation and therefore they override the secondary law</a:t>
            </a:r>
            <a:endParaRPr lang="en-US" dirty="0"/>
          </a:p>
          <a:p>
            <a:r>
              <a:rPr lang="en-GB" dirty="0"/>
              <a:t>a third state/ third states or international institutions on one hand and the European Union on the other hand are the parties to such a treaty</a:t>
            </a:r>
            <a:endParaRPr lang="cs-CZ" dirty="0"/>
          </a:p>
          <a:p>
            <a:r>
              <a:rPr lang="en-GB" dirty="0"/>
              <a:t>currently, there are hundreds of such agreements regulating specific questions of the Union´s external action</a:t>
            </a:r>
            <a:endParaRPr lang="cs-CZ" dirty="0"/>
          </a:p>
          <a:p>
            <a:pPr lvl="1"/>
            <a:r>
              <a:rPr lang="en-GB" dirty="0"/>
              <a:t>the most important among them is the common commercial policy</a:t>
            </a:r>
            <a:endParaRPr lang="en-US" dirty="0"/>
          </a:p>
        </p:txBody>
      </p:sp>
      <p:sp>
        <p:nvSpPr>
          <p:cNvPr id="4" name="Zástupný symbol pro datum 3">
            <a:extLst>
              <a:ext uri="{FF2B5EF4-FFF2-40B4-BE49-F238E27FC236}">
                <a16:creationId xmlns:a16="http://schemas.microsoft.com/office/drawing/2014/main" id="{0B16F463-DC5A-4F8D-9E4B-259734D1647A}"/>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1C07D94F-0311-4B2C-90CD-CB05B7BF17F1}"/>
              </a:ext>
            </a:extLst>
          </p:cNvPr>
          <p:cNvSpPr>
            <a:spLocks noGrp="1"/>
          </p:cNvSpPr>
          <p:nvPr>
            <p:ph type="sldNum" sz="quarter" idx="12"/>
          </p:nvPr>
        </p:nvSpPr>
        <p:spPr/>
        <p:txBody>
          <a:bodyPr/>
          <a:lstStyle/>
          <a:p>
            <a:pPr>
              <a:defRPr/>
            </a:pPr>
            <a:fld id="{005B7347-35A8-416A-A6BF-14F7C64C136A}" type="slidenum">
              <a:rPr lang="cs-CZ" smtClean="0"/>
              <a:pPr>
                <a:defRPr/>
              </a:pPr>
              <a:t>19</a:t>
            </a:fld>
            <a:endParaRPr lang="cs-CZ" dirty="0"/>
          </a:p>
        </p:txBody>
      </p:sp>
    </p:spTree>
    <p:extLst>
      <p:ext uri="{BB962C8B-B14F-4D97-AF65-F5344CB8AC3E}">
        <p14:creationId xmlns:p14="http://schemas.microsoft.com/office/powerpoint/2010/main" val="3182806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a:t>The relationship between the EU law and the national law</a:t>
            </a:r>
            <a:endParaRPr lang="cs-CZ" dirty="0"/>
          </a:p>
        </p:txBody>
      </p:sp>
      <p:sp>
        <p:nvSpPr>
          <p:cNvPr id="3" name="Zástupný symbol pro obsah 2"/>
          <p:cNvSpPr>
            <a:spLocks noGrp="1"/>
          </p:cNvSpPr>
          <p:nvPr>
            <p:ph idx="1"/>
          </p:nvPr>
        </p:nvSpPr>
        <p:spPr/>
        <p:txBody>
          <a:bodyPr/>
          <a:lstStyle/>
          <a:p>
            <a:r>
              <a:rPr lang="en-GB" dirty="0"/>
              <a:t>two legal systems existing side by side in each Member State of the EU</a:t>
            </a:r>
            <a:endParaRPr lang="cs-CZ" dirty="0"/>
          </a:p>
          <a:p>
            <a:r>
              <a:rPr lang="en-GB" dirty="0"/>
              <a:t>both the EU institutions and Member States’ authorities thus participate in implementing and enforcing the EU law, which generates conflicts of interests between the norms of the EU and national norms</a:t>
            </a:r>
            <a:endParaRPr lang="cs-CZ" dirty="0"/>
          </a:p>
          <a:p>
            <a:r>
              <a:rPr lang="en-GB" dirty="0"/>
              <a:t>the</a:t>
            </a:r>
            <a:r>
              <a:rPr lang="en-US" dirty="0"/>
              <a:t> priority of legal norms of the EU comes into consideration only with respect to the legal provisions of the EU law that have direct impact in Member States </a:t>
            </a:r>
            <a:endParaRPr lang="cs-CZ" dirty="0"/>
          </a:p>
          <a:p>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28.02.2019</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dirty="0"/>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B42491-16A3-4A63-9F55-1F7ED0BE6B08}"/>
              </a:ext>
            </a:extLst>
          </p:cNvPr>
          <p:cNvSpPr>
            <a:spLocks noGrp="1"/>
          </p:cNvSpPr>
          <p:nvPr>
            <p:ph type="title"/>
          </p:nvPr>
        </p:nvSpPr>
        <p:spPr/>
        <p:txBody>
          <a:bodyPr/>
          <a:lstStyle/>
          <a:p>
            <a:r>
              <a:rPr lang="cs-CZ" dirty="0"/>
              <a:t>General </a:t>
            </a:r>
            <a:r>
              <a:rPr lang="en-GB" dirty="0"/>
              <a:t>principles</a:t>
            </a:r>
            <a:r>
              <a:rPr lang="cs-CZ" dirty="0"/>
              <a:t> of </a:t>
            </a:r>
            <a:r>
              <a:rPr lang="en-GB" dirty="0"/>
              <a:t>the</a:t>
            </a:r>
            <a:r>
              <a:rPr lang="cs-CZ" dirty="0"/>
              <a:t> EU law</a:t>
            </a:r>
            <a:endParaRPr lang="en-US" dirty="0"/>
          </a:p>
        </p:txBody>
      </p:sp>
      <p:sp>
        <p:nvSpPr>
          <p:cNvPr id="3" name="Zástupný obsah 2">
            <a:extLst>
              <a:ext uri="{FF2B5EF4-FFF2-40B4-BE49-F238E27FC236}">
                <a16:creationId xmlns:a16="http://schemas.microsoft.com/office/drawing/2014/main" id="{EA3314C6-D676-4DFB-B17F-B6F730E2F1FC}"/>
              </a:ext>
            </a:extLst>
          </p:cNvPr>
          <p:cNvSpPr>
            <a:spLocks noGrp="1"/>
          </p:cNvSpPr>
          <p:nvPr>
            <p:ph idx="1"/>
          </p:nvPr>
        </p:nvSpPr>
        <p:spPr/>
        <p:txBody>
          <a:bodyPr/>
          <a:lstStyle/>
          <a:p>
            <a:pPr lvl="0"/>
            <a:r>
              <a:rPr lang="en-GB" dirty="0"/>
              <a:t>general </a:t>
            </a:r>
            <a:r>
              <a:rPr lang="cs-CZ" dirty="0"/>
              <a:t>(</a:t>
            </a:r>
            <a:r>
              <a:rPr lang="en-GB" dirty="0"/>
              <a:t>axiomatic</a:t>
            </a:r>
            <a:r>
              <a:rPr lang="cs-CZ" dirty="0"/>
              <a:t>) </a:t>
            </a:r>
            <a:r>
              <a:rPr lang="en-GB" dirty="0"/>
              <a:t>principles inherent to every legal order</a:t>
            </a:r>
            <a:endParaRPr lang="en-US" dirty="0"/>
          </a:p>
          <a:p>
            <a:pPr lvl="1"/>
            <a:r>
              <a:rPr lang="en-GB" dirty="0"/>
              <a:t>do not result from a specific legal order but from the fact the European Union enforces compliance with the EU legal standards</a:t>
            </a:r>
            <a:endParaRPr lang="cs-CZ" dirty="0"/>
          </a:p>
          <a:p>
            <a:pPr lvl="1"/>
            <a:r>
              <a:rPr lang="en-GB" dirty="0"/>
              <a:t>for example “Lex specialis derogat legi generali. “</a:t>
            </a:r>
            <a:endParaRPr lang="en-US" dirty="0"/>
          </a:p>
          <a:p>
            <a:pPr lvl="0"/>
            <a:r>
              <a:rPr lang="en-GB" dirty="0"/>
              <a:t>general principles relating to the status of individuals </a:t>
            </a:r>
            <a:endParaRPr lang="en-US" dirty="0"/>
          </a:p>
          <a:p>
            <a:pPr lvl="1"/>
            <a:r>
              <a:rPr lang="en-GB" dirty="0"/>
              <a:t>can be found in some systems of law of Member States</a:t>
            </a:r>
            <a:endParaRPr lang="cs-CZ" dirty="0"/>
          </a:p>
          <a:p>
            <a:pPr lvl="1"/>
            <a:r>
              <a:rPr lang="cs-CZ" dirty="0"/>
              <a:t>t</a:t>
            </a:r>
            <a:r>
              <a:rPr lang="en-GB" dirty="0"/>
              <a:t>he most important of these are fundamental human rights</a:t>
            </a:r>
            <a:endParaRPr lang="cs-CZ" dirty="0"/>
          </a:p>
          <a:p>
            <a:pPr lvl="1"/>
            <a:r>
              <a:rPr lang="en-GB" dirty="0"/>
              <a:t>the Charter of Fundamental Rights of the European Union</a:t>
            </a:r>
            <a:endParaRPr lang="en-US" dirty="0"/>
          </a:p>
        </p:txBody>
      </p:sp>
      <p:sp>
        <p:nvSpPr>
          <p:cNvPr id="4" name="Zástupný symbol pro datum 3">
            <a:extLst>
              <a:ext uri="{FF2B5EF4-FFF2-40B4-BE49-F238E27FC236}">
                <a16:creationId xmlns:a16="http://schemas.microsoft.com/office/drawing/2014/main" id="{F8F4FB85-54C0-470F-A4D4-A5712A681CEF}"/>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AC358341-B645-4983-83CA-B8EC5C700EDB}"/>
              </a:ext>
            </a:extLst>
          </p:cNvPr>
          <p:cNvSpPr>
            <a:spLocks noGrp="1"/>
          </p:cNvSpPr>
          <p:nvPr>
            <p:ph type="sldNum" sz="quarter" idx="12"/>
          </p:nvPr>
        </p:nvSpPr>
        <p:spPr/>
        <p:txBody>
          <a:bodyPr/>
          <a:lstStyle/>
          <a:p>
            <a:pPr>
              <a:defRPr/>
            </a:pPr>
            <a:fld id="{005B7347-35A8-416A-A6BF-14F7C64C136A}" type="slidenum">
              <a:rPr lang="cs-CZ" smtClean="0"/>
              <a:pPr>
                <a:defRPr/>
              </a:pPr>
              <a:t>20</a:t>
            </a:fld>
            <a:endParaRPr lang="cs-CZ" dirty="0"/>
          </a:p>
        </p:txBody>
      </p:sp>
    </p:spTree>
    <p:extLst>
      <p:ext uri="{BB962C8B-B14F-4D97-AF65-F5344CB8AC3E}">
        <p14:creationId xmlns:p14="http://schemas.microsoft.com/office/powerpoint/2010/main" val="22417561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933C53-535E-42F5-A18D-95FF3890FBED}"/>
              </a:ext>
            </a:extLst>
          </p:cNvPr>
          <p:cNvSpPr>
            <a:spLocks noGrp="1"/>
          </p:cNvSpPr>
          <p:nvPr>
            <p:ph type="title"/>
          </p:nvPr>
        </p:nvSpPr>
        <p:spPr/>
        <p:txBody>
          <a:bodyPr/>
          <a:lstStyle/>
          <a:p>
            <a:r>
              <a:rPr lang="cs-CZ" dirty="0"/>
              <a:t>General </a:t>
            </a:r>
            <a:r>
              <a:rPr lang="en-GB" dirty="0"/>
              <a:t>principles</a:t>
            </a:r>
            <a:r>
              <a:rPr lang="cs-CZ" dirty="0"/>
              <a:t> of </a:t>
            </a:r>
            <a:r>
              <a:rPr lang="en-GB" dirty="0"/>
              <a:t>the</a:t>
            </a:r>
            <a:r>
              <a:rPr lang="cs-CZ" dirty="0"/>
              <a:t> EU law</a:t>
            </a:r>
            <a:endParaRPr lang="en-US" dirty="0"/>
          </a:p>
        </p:txBody>
      </p:sp>
      <p:sp>
        <p:nvSpPr>
          <p:cNvPr id="3" name="Zástupný obsah 2">
            <a:extLst>
              <a:ext uri="{FF2B5EF4-FFF2-40B4-BE49-F238E27FC236}">
                <a16:creationId xmlns:a16="http://schemas.microsoft.com/office/drawing/2014/main" id="{5F9EF56B-02DF-4D5C-AA35-DF7FB7AC7BCD}"/>
              </a:ext>
            </a:extLst>
          </p:cNvPr>
          <p:cNvSpPr>
            <a:spLocks noGrp="1"/>
          </p:cNvSpPr>
          <p:nvPr>
            <p:ph idx="1"/>
          </p:nvPr>
        </p:nvSpPr>
        <p:spPr/>
        <p:txBody>
          <a:bodyPr/>
          <a:lstStyle/>
          <a:p>
            <a:r>
              <a:rPr lang="en-GB" dirty="0"/>
              <a:t>system-based </a:t>
            </a:r>
            <a:r>
              <a:rPr lang="cs-CZ" dirty="0"/>
              <a:t>(</a:t>
            </a:r>
            <a:r>
              <a:rPr lang="en-US" dirty="0"/>
              <a:t>structural</a:t>
            </a:r>
            <a:r>
              <a:rPr lang="cs-CZ" dirty="0"/>
              <a:t>) </a:t>
            </a:r>
            <a:r>
              <a:rPr lang="en-GB" dirty="0"/>
              <a:t>principles of the European Union law </a:t>
            </a:r>
            <a:endParaRPr lang="cs-CZ" dirty="0"/>
          </a:p>
          <a:p>
            <a:pPr lvl="1"/>
            <a:r>
              <a:rPr lang="en-GB" dirty="0"/>
              <a:t>relate to the relationship between Member States and the European Union and its functioning</a:t>
            </a:r>
            <a:endParaRPr lang="cs-CZ" dirty="0"/>
          </a:p>
          <a:p>
            <a:pPr lvl="2"/>
            <a:r>
              <a:rPr lang="en-GB" dirty="0"/>
              <a:t>the principle of subsidiarity </a:t>
            </a:r>
            <a:endParaRPr lang="cs-CZ" dirty="0"/>
          </a:p>
          <a:p>
            <a:pPr lvl="3"/>
            <a:r>
              <a:rPr lang="en-GB" dirty="0"/>
              <a:t>that every public task should be solved at the level where their fulfilment can be sufficiently achieved, i.e. at local, regional, Member State and finally EU levels</a:t>
            </a:r>
            <a:endParaRPr lang="en-US" dirty="0"/>
          </a:p>
          <a:p>
            <a:pPr lvl="2"/>
            <a:r>
              <a:rPr lang="en-GB" dirty="0"/>
              <a:t>the principle of proportionality</a:t>
            </a:r>
            <a:endParaRPr lang="cs-CZ" dirty="0"/>
          </a:p>
          <a:p>
            <a:pPr lvl="3"/>
            <a:r>
              <a:rPr lang="en-GB" dirty="0"/>
              <a:t>the European Union´s action does not go beyond what is necessary to achieve the objectives</a:t>
            </a:r>
            <a:endParaRPr lang="cs-CZ" dirty="0"/>
          </a:p>
          <a:p>
            <a:r>
              <a:rPr lang="en-GB" dirty="0"/>
              <a:t>sectoral principles</a:t>
            </a:r>
            <a:endParaRPr lang="en-US" dirty="0"/>
          </a:p>
          <a:p>
            <a:pPr lvl="1"/>
            <a:r>
              <a:rPr lang="en-US" dirty="0"/>
              <a:t>only refer to certain sectors</a:t>
            </a:r>
            <a:endParaRPr lang="cs-CZ" dirty="0"/>
          </a:p>
          <a:p>
            <a:pPr lvl="1"/>
            <a:r>
              <a:rPr lang="cs-CZ" dirty="0"/>
              <a:t>e.g.</a:t>
            </a:r>
            <a:r>
              <a:rPr lang="en-US" dirty="0"/>
              <a:t> the “polluter pays” principle in the environmental field</a:t>
            </a:r>
          </a:p>
          <a:p>
            <a:endParaRPr lang="en-US" dirty="0"/>
          </a:p>
        </p:txBody>
      </p:sp>
      <p:sp>
        <p:nvSpPr>
          <p:cNvPr id="4" name="Zástupný symbol pro datum 3">
            <a:extLst>
              <a:ext uri="{FF2B5EF4-FFF2-40B4-BE49-F238E27FC236}">
                <a16:creationId xmlns:a16="http://schemas.microsoft.com/office/drawing/2014/main" id="{6ED7761D-3635-48CA-BCAB-F5C3AA6AC5A1}"/>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E1D53CB1-AE27-4358-89A4-DCAF00DB65A2}"/>
              </a:ext>
            </a:extLst>
          </p:cNvPr>
          <p:cNvSpPr>
            <a:spLocks noGrp="1"/>
          </p:cNvSpPr>
          <p:nvPr>
            <p:ph type="sldNum" sz="quarter" idx="12"/>
          </p:nvPr>
        </p:nvSpPr>
        <p:spPr/>
        <p:txBody>
          <a:bodyPr/>
          <a:lstStyle/>
          <a:p>
            <a:pPr>
              <a:defRPr/>
            </a:pPr>
            <a:fld id="{005B7347-35A8-416A-A6BF-14F7C64C136A}" type="slidenum">
              <a:rPr lang="cs-CZ" smtClean="0"/>
              <a:pPr>
                <a:defRPr/>
              </a:pPr>
              <a:t>21</a:t>
            </a:fld>
            <a:endParaRPr lang="cs-CZ" dirty="0"/>
          </a:p>
        </p:txBody>
      </p:sp>
    </p:spTree>
    <p:extLst>
      <p:ext uri="{BB962C8B-B14F-4D97-AF65-F5344CB8AC3E}">
        <p14:creationId xmlns:p14="http://schemas.microsoft.com/office/powerpoint/2010/main" val="41959590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17B194-1CF8-4C83-86AF-1A362999678E}"/>
              </a:ext>
            </a:extLst>
          </p:cNvPr>
          <p:cNvSpPr>
            <a:spLocks noGrp="1"/>
          </p:cNvSpPr>
          <p:nvPr>
            <p:ph type="title"/>
          </p:nvPr>
        </p:nvSpPr>
        <p:spPr/>
        <p:txBody>
          <a:bodyPr/>
          <a:lstStyle/>
          <a:p>
            <a:r>
              <a:rPr lang="cs-CZ" dirty="0"/>
              <a:t>International </a:t>
            </a:r>
            <a:r>
              <a:rPr lang="en-GB" dirty="0"/>
              <a:t>organisations</a:t>
            </a:r>
          </a:p>
        </p:txBody>
      </p:sp>
      <p:sp>
        <p:nvSpPr>
          <p:cNvPr id="3" name="Zástupný obsah 2">
            <a:extLst>
              <a:ext uri="{FF2B5EF4-FFF2-40B4-BE49-F238E27FC236}">
                <a16:creationId xmlns:a16="http://schemas.microsoft.com/office/drawing/2014/main" id="{1EFA6D9B-90A2-4DEA-9621-347E8345CDB9}"/>
              </a:ext>
            </a:extLst>
          </p:cNvPr>
          <p:cNvSpPr>
            <a:spLocks noGrp="1"/>
          </p:cNvSpPr>
          <p:nvPr>
            <p:ph idx="1"/>
          </p:nvPr>
        </p:nvSpPr>
        <p:spPr/>
        <p:txBody>
          <a:bodyPr/>
          <a:lstStyle/>
          <a:p>
            <a:r>
              <a:rPr lang="en-GB" dirty="0"/>
              <a:t>International organisation</a:t>
            </a:r>
            <a:r>
              <a:rPr lang="cs-CZ" dirty="0"/>
              <a:t>s</a:t>
            </a:r>
          </a:p>
          <a:p>
            <a:pPr lvl="1"/>
            <a:r>
              <a:rPr lang="en-GB" dirty="0"/>
              <a:t>relatively fixed association of states established for a specific purpose by an international treaty</a:t>
            </a:r>
            <a:endParaRPr lang="cs-CZ" dirty="0"/>
          </a:p>
          <a:p>
            <a:pPr lvl="1"/>
            <a:r>
              <a:rPr lang="en-GB" dirty="0"/>
              <a:t>does not have any powers vested in it towards its member states</a:t>
            </a:r>
            <a:endParaRPr lang="cs-CZ" dirty="0"/>
          </a:p>
          <a:p>
            <a:pPr lvl="1"/>
            <a:r>
              <a:rPr lang="cs-CZ" dirty="0"/>
              <a:t>e.g. </a:t>
            </a:r>
            <a:r>
              <a:rPr lang="en-GB" dirty="0"/>
              <a:t>North Atlantic Treaty Organisation (NATO)</a:t>
            </a:r>
            <a:endParaRPr lang="cs-CZ" dirty="0"/>
          </a:p>
        </p:txBody>
      </p:sp>
      <p:sp>
        <p:nvSpPr>
          <p:cNvPr id="4" name="Zástupný symbol pro datum 3">
            <a:extLst>
              <a:ext uri="{FF2B5EF4-FFF2-40B4-BE49-F238E27FC236}">
                <a16:creationId xmlns:a16="http://schemas.microsoft.com/office/drawing/2014/main" id="{BACE9795-68D3-46C3-A8A6-96F90EBAE91B}"/>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DECB47A5-C578-455E-B9CF-7335E173460A}"/>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dirty="0"/>
          </a:p>
        </p:txBody>
      </p:sp>
    </p:spTree>
    <p:extLst>
      <p:ext uri="{BB962C8B-B14F-4D97-AF65-F5344CB8AC3E}">
        <p14:creationId xmlns:p14="http://schemas.microsoft.com/office/powerpoint/2010/main" val="30682879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4157FB-3749-4367-92DD-2EB372125EF4}"/>
              </a:ext>
            </a:extLst>
          </p:cNvPr>
          <p:cNvSpPr>
            <a:spLocks noGrp="1"/>
          </p:cNvSpPr>
          <p:nvPr>
            <p:ph type="title"/>
          </p:nvPr>
        </p:nvSpPr>
        <p:spPr/>
        <p:txBody>
          <a:bodyPr/>
          <a:lstStyle/>
          <a:p>
            <a:r>
              <a:rPr lang="en-GB" dirty="0"/>
              <a:t>Supranational</a:t>
            </a:r>
            <a:r>
              <a:rPr lang="cs-CZ" dirty="0"/>
              <a:t> </a:t>
            </a:r>
            <a:r>
              <a:rPr lang="en-GB" dirty="0"/>
              <a:t>organisations</a:t>
            </a:r>
          </a:p>
        </p:txBody>
      </p:sp>
      <p:sp>
        <p:nvSpPr>
          <p:cNvPr id="3" name="Zástupný obsah 2">
            <a:extLst>
              <a:ext uri="{FF2B5EF4-FFF2-40B4-BE49-F238E27FC236}">
                <a16:creationId xmlns:a16="http://schemas.microsoft.com/office/drawing/2014/main" id="{17884558-5AFA-4EFE-B68B-3A688A15A44F}"/>
              </a:ext>
            </a:extLst>
          </p:cNvPr>
          <p:cNvSpPr>
            <a:spLocks noGrp="1"/>
          </p:cNvSpPr>
          <p:nvPr>
            <p:ph idx="1"/>
          </p:nvPr>
        </p:nvSpPr>
        <p:spPr/>
        <p:txBody>
          <a:bodyPr/>
          <a:lstStyle/>
          <a:p>
            <a:r>
              <a:rPr lang="en-GB" dirty="0"/>
              <a:t>supranational organisations </a:t>
            </a:r>
            <a:endParaRPr lang="cs-CZ" dirty="0"/>
          </a:p>
          <a:p>
            <a:pPr lvl="1"/>
            <a:r>
              <a:rPr lang="en-GB" dirty="0"/>
              <a:t>have their own sovereignty of a higher order</a:t>
            </a:r>
            <a:endParaRPr lang="cs-CZ" dirty="0"/>
          </a:p>
          <a:p>
            <a:pPr lvl="1"/>
            <a:r>
              <a:rPr lang="en-GB" dirty="0"/>
              <a:t>member states remain the original bearers of sovereignty</a:t>
            </a:r>
            <a:endParaRPr lang="cs-CZ" dirty="0"/>
          </a:p>
          <a:p>
            <a:pPr lvl="1"/>
            <a:r>
              <a:rPr lang="en-GB" dirty="0"/>
              <a:t>states conclude an international agreement among themselves, but they voluntarily decided to permanently delegate a specific and exactly defined part of their sovereignty to this supranational organisation so that they could achieve their common goals</a:t>
            </a:r>
            <a:endParaRPr lang="cs-CZ" dirty="0"/>
          </a:p>
          <a:p>
            <a:pPr lvl="1"/>
            <a:r>
              <a:rPr lang="en-GB" dirty="0"/>
              <a:t>decisions in the areas where sovereignty was delegated to the supranational organisation will no longer be taken by its individual member states (because they relinquished their sovereignty)</a:t>
            </a:r>
            <a:endParaRPr lang="en-US" dirty="0"/>
          </a:p>
        </p:txBody>
      </p:sp>
      <p:sp>
        <p:nvSpPr>
          <p:cNvPr id="4" name="Zástupný symbol pro datum 3">
            <a:extLst>
              <a:ext uri="{FF2B5EF4-FFF2-40B4-BE49-F238E27FC236}">
                <a16:creationId xmlns:a16="http://schemas.microsoft.com/office/drawing/2014/main" id="{A332091C-7538-4E39-AB1E-A9AEB1DBD440}"/>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8060D51B-CFAA-45E7-81B3-5678FC8D2154}"/>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dirty="0"/>
          </a:p>
        </p:txBody>
      </p:sp>
    </p:spTree>
    <p:extLst>
      <p:ext uri="{BB962C8B-B14F-4D97-AF65-F5344CB8AC3E}">
        <p14:creationId xmlns:p14="http://schemas.microsoft.com/office/powerpoint/2010/main" val="31580796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0B207C-6742-4429-86F7-574AC16EA218}"/>
              </a:ext>
            </a:extLst>
          </p:cNvPr>
          <p:cNvSpPr>
            <a:spLocks noGrp="1"/>
          </p:cNvSpPr>
          <p:nvPr>
            <p:ph type="title"/>
          </p:nvPr>
        </p:nvSpPr>
        <p:spPr>
          <a:xfrm>
            <a:off x="2731325" y="180231"/>
            <a:ext cx="7427088" cy="662917"/>
          </a:xfrm>
        </p:spPr>
        <p:txBody>
          <a:bodyPr/>
          <a:lstStyle/>
          <a:p>
            <a:r>
              <a:rPr lang="cs-CZ" dirty="0"/>
              <a:t>T</a:t>
            </a:r>
            <a:r>
              <a:rPr lang="en-GB" dirty="0"/>
              <a:t>he supranational organisation of the E</a:t>
            </a:r>
            <a:r>
              <a:rPr lang="cs-CZ" dirty="0"/>
              <a:t>U</a:t>
            </a:r>
            <a:r>
              <a:rPr lang="en-GB" dirty="0"/>
              <a:t> and its competences</a:t>
            </a:r>
            <a:endParaRPr lang="en-US" dirty="0"/>
          </a:p>
        </p:txBody>
      </p:sp>
      <p:sp>
        <p:nvSpPr>
          <p:cNvPr id="3" name="Zástupný obsah 2">
            <a:extLst>
              <a:ext uri="{FF2B5EF4-FFF2-40B4-BE49-F238E27FC236}">
                <a16:creationId xmlns:a16="http://schemas.microsoft.com/office/drawing/2014/main" id="{61DBC3F0-BD29-4443-A87A-5A5B9B3F5517}"/>
              </a:ext>
            </a:extLst>
          </p:cNvPr>
          <p:cNvSpPr>
            <a:spLocks noGrp="1"/>
          </p:cNvSpPr>
          <p:nvPr>
            <p:ph idx="1"/>
          </p:nvPr>
        </p:nvSpPr>
        <p:spPr/>
        <p:txBody>
          <a:bodyPr/>
          <a:lstStyle/>
          <a:p>
            <a:r>
              <a:rPr lang="en-GB" dirty="0"/>
              <a:t>purpose of the supranationality of the Union is the achieving of common goals, which were predominantly of a security nature after the World War II, and subsequently of the economic, civic and human-rights nature</a:t>
            </a:r>
            <a:endParaRPr lang="cs-CZ" dirty="0"/>
          </a:p>
          <a:p>
            <a:r>
              <a:rPr lang="en-GB" dirty="0"/>
              <a:t>institutions of the EU </a:t>
            </a:r>
            <a:endParaRPr lang="cs-CZ" dirty="0"/>
          </a:p>
          <a:p>
            <a:pPr lvl="1"/>
            <a:r>
              <a:rPr lang="en-GB" dirty="0"/>
              <a:t>have the competences by Member States on the basis of ratification of the international treaties establishing the European Communities and the European Union</a:t>
            </a:r>
            <a:r>
              <a:rPr lang="cs-CZ" dirty="0"/>
              <a:t> (</a:t>
            </a:r>
            <a:r>
              <a:rPr lang="en-GB" dirty="0"/>
              <a:t>the founding treaties</a:t>
            </a:r>
            <a:r>
              <a:rPr lang="cs-CZ" dirty="0"/>
              <a:t>)</a:t>
            </a:r>
          </a:p>
        </p:txBody>
      </p:sp>
      <p:sp>
        <p:nvSpPr>
          <p:cNvPr id="4" name="Zástupný symbol pro datum 3">
            <a:extLst>
              <a:ext uri="{FF2B5EF4-FFF2-40B4-BE49-F238E27FC236}">
                <a16:creationId xmlns:a16="http://schemas.microsoft.com/office/drawing/2014/main" id="{8DF572E1-0A8E-4944-B53A-A113311F526A}"/>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35B48323-CB36-43F1-8EB7-4113B149A51A}"/>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dirty="0"/>
          </a:p>
        </p:txBody>
      </p:sp>
    </p:spTree>
    <p:extLst>
      <p:ext uri="{BB962C8B-B14F-4D97-AF65-F5344CB8AC3E}">
        <p14:creationId xmlns:p14="http://schemas.microsoft.com/office/powerpoint/2010/main" val="34117605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519F4F-555D-4D01-AD34-5F02908F7AF4}"/>
              </a:ext>
            </a:extLst>
          </p:cNvPr>
          <p:cNvSpPr>
            <a:spLocks noGrp="1"/>
          </p:cNvSpPr>
          <p:nvPr>
            <p:ph type="title"/>
          </p:nvPr>
        </p:nvSpPr>
        <p:spPr/>
        <p:txBody>
          <a:bodyPr/>
          <a:lstStyle/>
          <a:p>
            <a:r>
              <a:rPr lang="en-US" dirty="0"/>
              <a:t>Competences</a:t>
            </a:r>
          </a:p>
        </p:txBody>
      </p:sp>
      <p:sp>
        <p:nvSpPr>
          <p:cNvPr id="3" name="Zástupný obsah 2">
            <a:extLst>
              <a:ext uri="{FF2B5EF4-FFF2-40B4-BE49-F238E27FC236}">
                <a16:creationId xmlns:a16="http://schemas.microsoft.com/office/drawing/2014/main" id="{17B35E69-ECEE-4729-8F9B-10B23F33DAAE}"/>
              </a:ext>
            </a:extLst>
          </p:cNvPr>
          <p:cNvSpPr>
            <a:spLocks noGrp="1"/>
          </p:cNvSpPr>
          <p:nvPr>
            <p:ph idx="1"/>
          </p:nvPr>
        </p:nvSpPr>
        <p:spPr/>
        <p:txBody>
          <a:bodyPr/>
          <a:lstStyle/>
          <a:p>
            <a:r>
              <a:rPr lang="en-GB" sz="2800" dirty="0"/>
              <a:t>the EU’s supranational agenda </a:t>
            </a:r>
            <a:endParaRPr lang="cs-CZ" sz="2800" dirty="0"/>
          </a:p>
          <a:p>
            <a:pPr lvl="2"/>
            <a:r>
              <a:rPr lang="en-GB" sz="2000" dirty="0"/>
              <a:t>exclusive</a:t>
            </a:r>
            <a:r>
              <a:rPr lang="cs-CZ" sz="2000" dirty="0"/>
              <a:t> </a:t>
            </a:r>
            <a:r>
              <a:rPr lang="en-US" sz="2000" dirty="0"/>
              <a:t>competences</a:t>
            </a:r>
            <a:r>
              <a:rPr lang="cs-CZ" sz="2000" dirty="0"/>
              <a:t> </a:t>
            </a:r>
          </a:p>
          <a:p>
            <a:pPr lvl="3"/>
            <a:r>
              <a:rPr lang="en-GB" sz="1800" dirty="0"/>
              <a:t>only</a:t>
            </a:r>
            <a:r>
              <a:rPr lang="en-US" sz="1800" dirty="0"/>
              <a:t> Union is allowed to create and adopt legally binding acts</a:t>
            </a:r>
            <a:endParaRPr lang="cs-CZ" sz="1800" dirty="0"/>
          </a:p>
          <a:p>
            <a:pPr lvl="3"/>
            <a:r>
              <a:rPr lang="cs-CZ" sz="1800" dirty="0"/>
              <a:t>f</a:t>
            </a:r>
            <a:r>
              <a:rPr lang="en-US" sz="1800" dirty="0"/>
              <a:t>or example the customs union or monetary policy for the Member States using the euro</a:t>
            </a:r>
            <a:endParaRPr lang="cs-CZ" sz="1800" dirty="0"/>
          </a:p>
          <a:p>
            <a:pPr lvl="2"/>
            <a:r>
              <a:rPr lang="cs-CZ" sz="2000" dirty="0"/>
              <a:t>s</a:t>
            </a:r>
            <a:r>
              <a:rPr lang="en-GB" sz="2000" dirty="0"/>
              <a:t>hared</a:t>
            </a:r>
            <a:r>
              <a:rPr lang="cs-CZ" sz="2000" dirty="0"/>
              <a:t> </a:t>
            </a:r>
            <a:r>
              <a:rPr lang="en-GB" sz="2000" dirty="0"/>
              <a:t>competences</a:t>
            </a:r>
          </a:p>
          <a:p>
            <a:pPr lvl="3"/>
            <a:r>
              <a:rPr lang="cs-CZ" sz="1800" dirty="0"/>
              <a:t>m</a:t>
            </a:r>
            <a:r>
              <a:rPr lang="en-US" sz="1800" dirty="0"/>
              <a:t>ember States create and adopt legally binding acts insofar as the EU has not done it yet</a:t>
            </a:r>
            <a:endParaRPr lang="cs-CZ" sz="1800" dirty="0"/>
          </a:p>
          <a:p>
            <a:pPr lvl="3"/>
            <a:r>
              <a:rPr lang="en-GB" sz="1800" dirty="0"/>
              <a:t>internal</a:t>
            </a:r>
            <a:r>
              <a:rPr lang="cs-CZ" sz="1800" dirty="0"/>
              <a:t> market, </a:t>
            </a:r>
            <a:r>
              <a:rPr lang="en-GB" sz="1800" dirty="0"/>
              <a:t>social</a:t>
            </a:r>
            <a:r>
              <a:rPr lang="cs-CZ" sz="1800" dirty="0"/>
              <a:t> </a:t>
            </a:r>
            <a:r>
              <a:rPr lang="en-GB" sz="1800" dirty="0"/>
              <a:t>policy</a:t>
            </a:r>
            <a:r>
              <a:rPr lang="cs-CZ" sz="1800" dirty="0"/>
              <a:t>, </a:t>
            </a:r>
            <a:r>
              <a:rPr lang="en-GB" sz="1800" dirty="0"/>
              <a:t>agriculture</a:t>
            </a:r>
            <a:r>
              <a:rPr lang="cs-CZ" sz="1800" dirty="0"/>
              <a:t>, </a:t>
            </a:r>
            <a:r>
              <a:rPr lang="en-GB" sz="1800" dirty="0"/>
              <a:t>customer</a:t>
            </a:r>
            <a:r>
              <a:rPr lang="cs-CZ" sz="1800" dirty="0"/>
              <a:t> </a:t>
            </a:r>
            <a:r>
              <a:rPr lang="en-GB" sz="1800" dirty="0"/>
              <a:t>protection</a:t>
            </a:r>
            <a:r>
              <a:rPr lang="cs-CZ" sz="1800" dirty="0"/>
              <a:t>, </a:t>
            </a:r>
            <a:r>
              <a:rPr lang="en-GB" sz="1800" dirty="0"/>
              <a:t>research</a:t>
            </a:r>
            <a:r>
              <a:rPr lang="cs-CZ" sz="1800" dirty="0"/>
              <a:t> and development</a:t>
            </a:r>
          </a:p>
          <a:p>
            <a:pPr lvl="2"/>
            <a:r>
              <a:rPr lang="en-GB" sz="2000" dirty="0"/>
              <a:t>supporting (coordinating) competences</a:t>
            </a:r>
            <a:endParaRPr lang="cs-CZ" sz="2000" dirty="0"/>
          </a:p>
          <a:p>
            <a:pPr lvl="3"/>
            <a:r>
              <a:rPr lang="cs-CZ" sz="1800" dirty="0"/>
              <a:t>m</a:t>
            </a:r>
            <a:r>
              <a:rPr lang="en-US" sz="1800" dirty="0"/>
              <a:t>ember States have not delegated any powers to the European Union in fact</a:t>
            </a:r>
            <a:endParaRPr lang="cs-CZ" sz="1800" dirty="0"/>
          </a:p>
          <a:p>
            <a:pPr lvl="3"/>
            <a:r>
              <a:rPr lang="cs-CZ" sz="1800" dirty="0"/>
              <a:t>i</a:t>
            </a:r>
            <a:r>
              <a:rPr lang="en-US" sz="1800" dirty="0"/>
              <a:t>n this case, the activity of the European Union lies in adopting regulations of low intensity that may not harmonize the national legislation of Member States</a:t>
            </a:r>
            <a:endParaRPr lang="cs-CZ" sz="1800" dirty="0"/>
          </a:p>
          <a:p>
            <a:pPr lvl="3"/>
            <a:r>
              <a:rPr lang="en-US" sz="1800" dirty="0"/>
              <a:t>culture, education, or protection of health</a:t>
            </a:r>
            <a:endParaRPr lang="cs-CZ" sz="1800" dirty="0"/>
          </a:p>
          <a:p>
            <a:pPr lvl="1"/>
            <a:r>
              <a:rPr lang="cs-CZ" sz="2400" dirty="0"/>
              <a:t>t</a:t>
            </a:r>
            <a:r>
              <a:rPr lang="en-GB" sz="2400" dirty="0"/>
              <a:t>his distribution is important from the point of legislative activities of the EU institutions</a:t>
            </a:r>
            <a:endParaRPr lang="en-US" sz="2400" dirty="0"/>
          </a:p>
          <a:p>
            <a:endParaRPr lang="en-US" dirty="0"/>
          </a:p>
        </p:txBody>
      </p:sp>
      <p:sp>
        <p:nvSpPr>
          <p:cNvPr id="4" name="Zástupný symbol pro datum 3">
            <a:extLst>
              <a:ext uri="{FF2B5EF4-FFF2-40B4-BE49-F238E27FC236}">
                <a16:creationId xmlns:a16="http://schemas.microsoft.com/office/drawing/2014/main" id="{24418B5D-AB58-4736-824B-10269C68DD8D}"/>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65D25A59-2F8E-4115-AE8D-830A32A79DBD}"/>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dirty="0"/>
          </a:p>
        </p:txBody>
      </p:sp>
    </p:spTree>
    <p:extLst>
      <p:ext uri="{BB962C8B-B14F-4D97-AF65-F5344CB8AC3E}">
        <p14:creationId xmlns:p14="http://schemas.microsoft.com/office/powerpoint/2010/main" val="21106323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AA3742-6A90-433E-A80C-8258DC46C8D7}"/>
              </a:ext>
            </a:extLst>
          </p:cNvPr>
          <p:cNvSpPr>
            <a:spLocks noGrp="1"/>
          </p:cNvSpPr>
          <p:nvPr>
            <p:ph type="title"/>
          </p:nvPr>
        </p:nvSpPr>
        <p:spPr/>
        <p:txBody>
          <a:bodyPr/>
          <a:lstStyle/>
          <a:p>
            <a:r>
              <a:rPr lang="en-GB" dirty="0"/>
              <a:t>Division</a:t>
            </a:r>
            <a:r>
              <a:rPr lang="cs-CZ" dirty="0"/>
              <a:t> of EU law</a:t>
            </a:r>
            <a:endParaRPr lang="en-US" dirty="0"/>
          </a:p>
        </p:txBody>
      </p:sp>
      <p:sp>
        <p:nvSpPr>
          <p:cNvPr id="3" name="Zástupný obsah 2">
            <a:extLst>
              <a:ext uri="{FF2B5EF4-FFF2-40B4-BE49-F238E27FC236}">
                <a16:creationId xmlns:a16="http://schemas.microsoft.com/office/drawing/2014/main" id="{53EE87FF-1ADF-4881-9133-4529B8714135}"/>
              </a:ext>
            </a:extLst>
          </p:cNvPr>
          <p:cNvSpPr>
            <a:spLocks noGrp="1"/>
          </p:cNvSpPr>
          <p:nvPr>
            <p:ph idx="1"/>
          </p:nvPr>
        </p:nvSpPr>
        <p:spPr/>
        <p:txBody>
          <a:bodyPr/>
          <a:lstStyle/>
          <a:p>
            <a:r>
              <a:rPr lang="en-US" dirty="0"/>
              <a:t>Institutional</a:t>
            </a:r>
            <a:r>
              <a:rPr lang="cs-CZ" dirty="0"/>
              <a:t> law</a:t>
            </a:r>
          </a:p>
          <a:p>
            <a:r>
              <a:rPr lang="cs-CZ" dirty="0"/>
              <a:t>Substantive law</a:t>
            </a:r>
          </a:p>
          <a:p>
            <a:r>
              <a:rPr lang="cs-CZ" dirty="0"/>
              <a:t>Procedural law</a:t>
            </a:r>
            <a:endParaRPr lang="en-US" dirty="0"/>
          </a:p>
        </p:txBody>
      </p:sp>
      <p:sp>
        <p:nvSpPr>
          <p:cNvPr id="4" name="Zástupný symbol pro datum 3">
            <a:extLst>
              <a:ext uri="{FF2B5EF4-FFF2-40B4-BE49-F238E27FC236}">
                <a16:creationId xmlns:a16="http://schemas.microsoft.com/office/drawing/2014/main" id="{761DF53E-41E6-4C9F-8A2E-132800A39F8F}"/>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0A05B05A-54E7-407C-ACAC-4C1403B83F4F}"/>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dirty="0"/>
          </a:p>
        </p:txBody>
      </p:sp>
    </p:spTree>
    <p:extLst>
      <p:ext uri="{BB962C8B-B14F-4D97-AF65-F5344CB8AC3E}">
        <p14:creationId xmlns:p14="http://schemas.microsoft.com/office/powerpoint/2010/main" val="41903031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E5C5F8-B681-4CA0-ABEA-F009FC70B439}"/>
              </a:ext>
            </a:extLst>
          </p:cNvPr>
          <p:cNvSpPr>
            <a:spLocks noGrp="1"/>
          </p:cNvSpPr>
          <p:nvPr>
            <p:ph type="title"/>
          </p:nvPr>
        </p:nvSpPr>
        <p:spPr/>
        <p:txBody>
          <a:bodyPr/>
          <a:lstStyle/>
          <a:p>
            <a:r>
              <a:rPr lang="en-US" dirty="0"/>
              <a:t>Institutional</a:t>
            </a:r>
            <a:r>
              <a:rPr lang="cs-CZ" dirty="0"/>
              <a:t> law</a:t>
            </a:r>
            <a:endParaRPr lang="en-US" dirty="0"/>
          </a:p>
        </p:txBody>
      </p:sp>
      <p:sp>
        <p:nvSpPr>
          <p:cNvPr id="3" name="Zástupný obsah 2">
            <a:extLst>
              <a:ext uri="{FF2B5EF4-FFF2-40B4-BE49-F238E27FC236}">
                <a16:creationId xmlns:a16="http://schemas.microsoft.com/office/drawing/2014/main" id="{743CA50F-F02D-4B37-AE84-4F11A87B4735}"/>
              </a:ext>
            </a:extLst>
          </p:cNvPr>
          <p:cNvSpPr>
            <a:spLocks noGrp="1"/>
          </p:cNvSpPr>
          <p:nvPr>
            <p:ph idx="1"/>
          </p:nvPr>
        </p:nvSpPr>
        <p:spPr/>
        <p:txBody>
          <a:bodyPr/>
          <a:lstStyle/>
          <a:p>
            <a:r>
              <a:rPr lang="cs-CZ" dirty="0"/>
              <a:t>t</a:t>
            </a:r>
            <a:r>
              <a:rPr lang="en-US" dirty="0"/>
              <a:t>he EU has </a:t>
            </a:r>
            <a:r>
              <a:rPr lang="cs-CZ" dirty="0"/>
              <a:t>7</a:t>
            </a:r>
            <a:r>
              <a:rPr lang="en-US" dirty="0"/>
              <a:t> major institutions and other subsidiary bodies with consultative functions</a:t>
            </a:r>
            <a:endParaRPr lang="cs-CZ" dirty="0"/>
          </a:p>
          <a:p>
            <a:pPr lvl="1"/>
            <a:r>
              <a:rPr lang="cs-CZ" dirty="0"/>
              <a:t>The </a:t>
            </a:r>
            <a:r>
              <a:rPr lang="en-US" dirty="0"/>
              <a:t>European Council</a:t>
            </a:r>
          </a:p>
          <a:p>
            <a:pPr lvl="2"/>
            <a:r>
              <a:rPr lang="en-US" dirty="0"/>
              <a:t>the</a:t>
            </a:r>
            <a:r>
              <a:rPr lang="cs-CZ" dirty="0"/>
              <a:t> </a:t>
            </a:r>
            <a:r>
              <a:rPr lang="en-US" dirty="0"/>
              <a:t>top political institution</a:t>
            </a:r>
            <a:endParaRPr lang="cs-CZ" dirty="0"/>
          </a:p>
          <a:p>
            <a:pPr lvl="2"/>
            <a:r>
              <a:rPr lang="en-US" dirty="0"/>
              <a:t>defines the EU's policy guidelines and sets its priorities</a:t>
            </a:r>
            <a:endParaRPr lang="cs-CZ" dirty="0"/>
          </a:p>
          <a:p>
            <a:pPr lvl="1"/>
            <a:r>
              <a:rPr lang="en-US" dirty="0"/>
              <a:t>European Parliament</a:t>
            </a:r>
            <a:endParaRPr lang="cs-CZ" dirty="0"/>
          </a:p>
          <a:p>
            <a:pPr lvl="2"/>
            <a:r>
              <a:rPr lang="en-US" dirty="0"/>
              <a:t>decision-making process</a:t>
            </a:r>
            <a:endParaRPr lang="cs-CZ" dirty="0"/>
          </a:p>
          <a:p>
            <a:pPr lvl="2"/>
            <a:r>
              <a:rPr lang="en-US" dirty="0"/>
              <a:t>representing and directly elected by EU citizens</a:t>
            </a:r>
            <a:endParaRPr lang="cs-CZ" dirty="0"/>
          </a:p>
          <a:p>
            <a:pPr lvl="1"/>
            <a:r>
              <a:rPr lang="en-US" dirty="0"/>
              <a:t>The Council</a:t>
            </a:r>
            <a:endParaRPr lang="cs-CZ" dirty="0"/>
          </a:p>
          <a:p>
            <a:pPr lvl="2"/>
            <a:r>
              <a:rPr lang="en-US" dirty="0"/>
              <a:t>representing each Member State</a:t>
            </a:r>
            <a:endParaRPr lang="cs-CZ" dirty="0"/>
          </a:p>
          <a:p>
            <a:pPr lvl="1"/>
            <a:r>
              <a:rPr lang="cs-CZ" dirty="0"/>
              <a:t>The </a:t>
            </a:r>
            <a:r>
              <a:rPr lang="en-US" dirty="0"/>
              <a:t>European Commission</a:t>
            </a:r>
            <a:endParaRPr lang="cs-CZ" dirty="0"/>
          </a:p>
          <a:p>
            <a:pPr lvl="2"/>
            <a:r>
              <a:rPr lang="en-US" dirty="0"/>
              <a:t>seeks to defend the interests of the European Union as a whole</a:t>
            </a:r>
          </a:p>
        </p:txBody>
      </p:sp>
      <p:sp>
        <p:nvSpPr>
          <p:cNvPr id="4" name="Zástupný symbol pro datum 3">
            <a:extLst>
              <a:ext uri="{FF2B5EF4-FFF2-40B4-BE49-F238E27FC236}">
                <a16:creationId xmlns:a16="http://schemas.microsoft.com/office/drawing/2014/main" id="{B07FDC25-A968-476F-8003-9A50114939D6}"/>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C189489A-E3C5-4484-BFB1-7717A4B3CFF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dirty="0"/>
          </a:p>
        </p:txBody>
      </p:sp>
    </p:spTree>
    <p:extLst>
      <p:ext uri="{BB962C8B-B14F-4D97-AF65-F5344CB8AC3E}">
        <p14:creationId xmlns:p14="http://schemas.microsoft.com/office/powerpoint/2010/main" val="10077945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8E62FA-D793-4C30-844C-9715670BBC38}"/>
              </a:ext>
            </a:extLst>
          </p:cNvPr>
          <p:cNvSpPr>
            <a:spLocks noGrp="1"/>
          </p:cNvSpPr>
          <p:nvPr>
            <p:ph type="title"/>
          </p:nvPr>
        </p:nvSpPr>
        <p:spPr/>
        <p:txBody>
          <a:bodyPr/>
          <a:lstStyle/>
          <a:p>
            <a:r>
              <a:rPr lang="en-GB" dirty="0"/>
              <a:t>Institutional</a:t>
            </a:r>
            <a:r>
              <a:rPr lang="cs-CZ" dirty="0"/>
              <a:t> law</a:t>
            </a:r>
            <a:endParaRPr lang="en-US" dirty="0"/>
          </a:p>
        </p:txBody>
      </p:sp>
      <p:sp>
        <p:nvSpPr>
          <p:cNvPr id="3" name="Zástupný obsah 2">
            <a:extLst>
              <a:ext uri="{FF2B5EF4-FFF2-40B4-BE49-F238E27FC236}">
                <a16:creationId xmlns:a16="http://schemas.microsoft.com/office/drawing/2014/main" id="{E0999E25-7C7F-4F7B-8E46-1CD9CC017AE5}"/>
              </a:ext>
            </a:extLst>
          </p:cNvPr>
          <p:cNvSpPr>
            <a:spLocks noGrp="1"/>
          </p:cNvSpPr>
          <p:nvPr>
            <p:ph idx="1"/>
          </p:nvPr>
        </p:nvSpPr>
        <p:spPr/>
        <p:txBody>
          <a:bodyPr/>
          <a:lstStyle/>
          <a:p>
            <a:pPr lvl="1"/>
            <a:r>
              <a:rPr lang="cs-CZ" dirty="0"/>
              <a:t>The </a:t>
            </a:r>
            <a:r>
              <a:rPr lang="en-GB" dirty="0"/>
              <a:t>Court of Justice of the European Union</a:t>
            </a:r>
            <a:endParaRPr lang="cs-CZ" dirty="0"/>
          </a:p>
          <a:p>
            <a:pPr lvl="2"/>
            <a:r>
              <a:rPr lang="en-GB" dirty="0"/>
              <a:t>ensures respect for the law in the interpretation and application of the Treaties</a:t>
            </a:r>
            <a:endParaRPr lang="en-US" dirty="0"/>
          </a:p>
          <a:p>
            <a:pPr lvl="1"/>
            <a:r>
              <a:rPr lang="cs-CZ" dirty="0"/>
              <a:t>The </a:t>
            </a:r>
            <a:r>
              <a:rPr lang="en-GB" dirty="0"/>
              <a:t>European Central Bank </a:t>
            </a:r>
            <a:endParaRPr lang="cs-CZ" dirty="0"/>
          </a:p>
          <a:p>
            <a:pPr lvl="2"/>
            <a:r>
              <a:rPr lang="en-US" dirty="0"/>
              <a:t>European</a:t>
            </a:r>
            <a:r>
              <a:rPr lang="en-GB" dirty="0"/>
              <a:t> monetary policy</a:t>
            </a:r>
            <a:endParaRPr lang="cs-CZ" dirty="0"/>
          </a:p>
          <a:p>
            <a:pPr lvl="1"/>
            <a:r>
              <a:rPr lang="en-GB" dirty="0"/>
              <a:t>The Court of Auditors </a:t>
            </a:r>
            <a:endParaRPr lang="cs-CZ" dirty="0"/>
          </a:p>
          <a:p>
            <a:pPr lvl="2"/>
            <a:r>
              <a:rPr lang="en-GB" dirty="0"/>
              <a:t>controls the funding of the European Union's activities</a:t>
            </a:r>
            <a:endParaRPr lang="en-US" dirty="0"/>
          </a:p>
          <a:p>
            <a:pPr lvl="1"/>
            <a:endParaRPr lang="en-US" dirty="0"/>
          </a:p>
        </p:txBody>
      </p:sp>
      <p:sp>
        <p:nvSpPr>
          <p:cNvPr id="4" name="Zástupný symbol pro datum 3">
            <a:extLst>
              <a:ext uri="{FF2B5EF4-FFF2-40B4-BE49-F238E27FC236}">
                <a16:creationId xmlns:a16="http://schemas.microsoft.com/office/drawing/2014/main" id="{88913710-48A6-48EB-A89E-EB9B2CDDA760}"/>
              </a:ext>
            </a:extLst>
          </p:cNvPr>
          <p:cNvSpPr>
            <a:spLocks noGrp="1"/>
          </p:cNvSpPr>
          <p:nvPr>
            <p:ph type="dt" sz="half" idx="10"/>
          </p:nvPr>
        </p:nvSpPr>
        <p:spPr/>
        <p:txBody>
          <a:bodyPr/>
          <a:lstStyle/>
          <a:p>
            <a:pPr>
              <a:defRPr/>
            </a:pPr>
            <a:fld id="{8863D660-356F-4B7B-9477-B5CEBBE7ED6F}" type="datetime1">
              <a:rPr lang="cs-CZ" smtClean="0"/>
              <a:t>28.02.2019</a:t>
            </a:fld>
            <a:endParaRPr lang="cs-CZ" dirty="0"/>
          </a:p>
        </p:txBody>
      </p:sp>
      <p:sp>
        <p:nvSpPr>
          <p:cNvPr id="5" name="Zástupný symbol pro číslo snímku 4">
            <a:extLst>
              <a:ext uri="{FF2B5EF4-FFF2-40B4-BE49-F238E27FC236}">
                <a16:creationId xmlns:a16="http://schemas.microsoft.com/office/drawing/2014/main" id="{6934B614-1503-418A-94C8-2B956467B1BE}"/>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dirty="0"/>
          </a:p>
        </p:txBody>
      </p:sp>
    </p:spTree>
    <p:extLst>
      <p:ext uri="{BB962C8B-B14F-4D97-AF65-F5344CB8AC3E}">
        <p14:creationId xmlns:p14="http://schemas.microsoft.com/office/powerpoint/2010/main" val="187306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2557</TotalTime>
  <Words>1398</Words>
  <Application>Microsoft Office PowerPoint</Application>
  <PresentationFormat>Vlastní</PresentationFormat>
  <Paragraphs>182</Paragraphs>
  <Slides>21</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21</vt:i4>
      </vt:variant>
    </vt:vector>
  </HeadingPairs>
  <TitlesOfParts>
    <vt:vector size="25" baseType="lpstr">
      <vt:lpstr>Arial</vt:lpstr>
      <vt:lpstr>Calibri</vt:lpstr>
      <vt:lpstr>Clara Sans</vt:lpstr>
      <vt:lpstr>JU_OPVVV</vt:lpstr>
      <vt:lpstr>The Basics of European Union Law</vt:lpstr>
      <vt:lpstr>The relationship between the EU law and the national law</vt:lpstr>
      <vt:lpstr>International organisations</vt:lpstr>
      <vt:lpstr>Supranational organisations</vt:lpstr>
      <vt:lpstr>The supranational organisation of the EU and its competences</vt:lpstr>
      <vt:lpstr>Competences</vt:lpstr>
      <vt:lpstr>Division of EU law</vt:lpstr>
      <vt:lpstr>Institutional law</vt:lpstr>
      <vt:lpstr>Institutional law</vt:lpstr>
      <vt:lpstr>Substantive law</vt:lpstr>
      <vt:lpstr>Procedural law</vt:lpstr>
      <vt:lpstr>Procedural law</vt:lpstr>
      <vt:lpstr>Procedural law</vt:lpstr>
      <vt:lpstr>The sources of the EU law and their creation</vt:lpstr>
      <vt:lpstr>Primary law</vt:lpstr>
      <vt:lpstr>Primary law</vt:lpstr>
      <vt:lpstr>Secondary law</vt:lpstr>
      <vt:lpstr>Tertiary law</vt:lpstr>
      <vt:lpstr>External EU treaties</vt:lpstr>
      <vt:lpstr>General principles of the EU law</vt:lpstr>
      <vt:lpstr>General principles of the EU law</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19</cp:revision>
  <dcterms:created xsi:type="dcterms:W3CDTF">2017-07-17T18:52:59Z</dcterms:created>
  <dcterms:modified xsi:type="dcterms:W3CDTF">2019-02-28T20:02:32Z</dcterms:modified>
</cp:coreProperties>
</file>