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3.0/" TargetMode="External"/><Relationship Id="rId2" Type="http://schemas.openxmlformats.org/officeDocument/2006/relationships/hyperlink" Target="http://commons.wikimedia.org/wiki/File:Supermarket_z_flagami_(ubt)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Cestovka – </a:t>
            </a:r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EC4C9-BE3D-4D05-B76D-BAF8A855A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Case study and </a:t>
            </a:r>
            <a:r>
              <a:rPr lang="cs-CZ" dirty="0" err="1"/>
              <a:t>simulation</a:t>
            </a:r>
            <a:r>
              <a:rPr lang="cs-CZ" dirty="0"/>
              <a:t> </a:t>
            </a:r>
            <a:r>
              <a:rPr lang="cs-CZ" dirty="0" err="1"/>
              <a:t>description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9510EA-12D8-4935-9D7A-DF62AC78A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Tour </a:t>
            </a:r>
            <a:r>
              <a:rPr lang="cs-CZ" dirty="0" err="1"/>
              <a:t>operator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Czech Republic</a:t>
            </a:r>
            <a:endParaRPr lang="en-US" dirty="0"/>
          </a:p>
          <a:p>
            <a:r>
              <a:rPr lang="cs-CZ" dirty="0" err="1"/>
              <a:t>One</a:t>
            </a:r>
            <a:r>
              <a:rPr lang="en-US" dirty="0"/>
              <a:t> year of </a:t>
            </a:r>
            <a:r>
              <a:rPr lang="cs-CZ" dirty="0" err="1"/>
              <a:t>operation</a:t>
            </a:r>
            <a:endParaRPr lang="cs-CZ" dirty="0"/>
          </a:p>
          <a:p>
            <a:r>
              <a:rPr lang="cs-CZ" dirty="0"/>
              <a:t>A</a:t>
            </a:r>
            <a:r>
              <a:rPr lang="en-US" dirty="0" err="1"/>
              <a:t>pproximately</a:t>
            </a:r>
            <a:r>
              <a:rPr lang="en-US" dirty="0"/>
              <a:t> </a:t>
            </a:r>
            <a:r>
              <a:rPr lang="cs-CZ" dirty="0"/>
              <a:t>CZK 5.4</a:t>
            </a:r>
            <a:r>
              <a:rPr lang="en-US" dirty="0"/>
              <a:t> million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en-US" dirty="0"/>
              <a:t>sales and a loss of CZK </a:t>
            </a:r>
            <a:r>
              <a:rPr lang="cs-CZ" dirty="0"/>
              <a:t>1.5</a:t>
            </a:r>
            <a:r>
              <a:rPr lang="en-US" dirty="0"/>
              <a:t> million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year</a:t>
            </a:r>
            <a:endParaRPr lang="en-US" dirty="0"/>
          </a:p>
          <a:p>
            <a:r>
              <a:rPr lang="cs-CZ" dirty="0"/>
              <a:t>S</a:t>
            </a:r>
            <a:r>
              <a:rPr lang="en-US" dirty="0" err="1"/>
              <a:t>aturated</a:t>
            </a:r>
            <a:r>
              <a:rPr lang="en-US" dirty="0"/>
              <a:t> and highly </a:t>
            </a:r>
            <a:br>
              <a:rPr lang="cs-CZ" dirty="0"/>
            </a:br>
            <a:r>
              <a:rPr lang="en-US" dirty="0"/>
              <a:t>competitive market</a:t>
            </a:r>
          </a:p>
          <a:p>
            <a:r>
              <a:rPr lang="cs-CZ" dirty="0" err="1"/>
              <a:t>Simulation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next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2</a:t>
            </a:r>
            <a:r>
              <a:rPr lang="en-US" dirty="0"/>
              <a:t> years of operation, </a:t>
            </a:r>
            <a:br>
              <a:rPr lang="cs-CZ" dirty="0"/>
            </a:br>
            <a:r>
              <a:rPr lang="en-US" dirty="0"/>
              <a:t>decisions </a:t>
            </a:r>
            <a:r>
              <a:rPr lang="cs-CZ" dirty="0" err="1"/>
              <a:t>being</a:t>
            </a:r>
            <a:r>
              <a:rPr lang="cs-CZ" dirty="0"/>
              <a:t> made </a:t>
            </a:r>
            <a:br>
              <a:rPr lang="cs-CZ" dirty="0"/>
            </a:b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en-US" dirty="0"/>
              <a:t> </a:t>
            </a:r>
            <a:r>
              <a:rPr lang="cs-CZ" dirty="0" err="1"/>
              <a:t>month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DC0698-6FF1-40AB-90B8-096D9CBBD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80027A-DF38-4A8B-A6D2-68C5F166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071D845-BD4D-45DD-8376-67CC7BE21B35}"/>
              </a:ext>
            </a:extLst>
          </p:cNvPr>
          <p:cNvSpPr txBox="1"/>
          <p:nvPr/>
        </p:nvSpPr>
        <p:spPr>
          <a:xfrm>
            <a:off x="7662862" y="7368785"/>
            <a:ext cx="3030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>
                <a:hlinkClick r:id="rId2" tooltip="http://commons.wikimedia.org/wiki/File:Supermarket_z_flagami_(ubt).JPG"/>
              </a:rPr>
              <a:t>Tato fotka</a:t>
            </a:r>
            <a:r>
              <a:rPr lang="cs-CZ" sz="900"/>
              <a:t> od autora Neznámý autor s licencí </a:t>
            </a:r>
            <a:r>
              <a:rPr lang="cs-CZ" sz="900">
                <a:hlinkClick r:id="rId3" tooltip="https://creativecommons.org/licenses/by-sa/3.0/"/>
              </a:rPr>
              <a:t>CC BY-SA</a:t>
            </a:r>
            <a:endParaRPr lang="cs-CZ" sz="900"/>
          </a:p>
        </p:txBody>
      </p:sp>
      <p:pic>
        <p:nvPicPr>
          <p:cNvPr id="9" name="image7.jpg">
            <a:extLst>
              <a:ext uri="{FF2B5EF4-FFF2-40B4-BE49-F238E27FC236}">
                <a16:creationId xmlns:a16="http://schemas.microsoft.com/office/drawing/2014/main" id="{80C74C82-6183-4009-9DAB-A5A627B5AD96}"/>
              </a:ext>
            </a:extLst>
          </p:cNvPr>
          <p:cNvPicPr/>
          <p:nvPr/>
        </p:nvPicPr>
        <p:blipFill>
          <a:blip r:embed="rId4"/>
          <a:srcRect b="8816"/>
          <a:stretch>
            <a:fillRect/>
          </a:stretch>
        </p:blipFill>
        <p:spPr>
          <a:xfrm>
            <a:off x="5043055" y="3583708"/>
            <a:ext cx="4822997" cy="2905681"/>
          </a:xfrm>
          <a:prstGeom prst="rect">
            <a:avLst/>
          </a:prstGeom>
          <a:ln w="12700">
            <a:solidFill>
              <a:srgbClr val="4F81BD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67814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3919F-765D-40B8-97BE-E7A642763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simulated</a:t>
            </a:r>
            <a:r>
              <a:rPr lang="cs-CZ" dirty="0"/>
              <a:t> business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8CAB44-E9C3-4985-93E0-9C151502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44AF5C-BFA9-4663-80E1-F5D87C12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10" name="image2.png">
            <a:extLst>
              <a:ext uri="{FF2B5EF4-FFF2-40B4-BE49-F238E27FC236}">
                <a16:creationId xmlns:a16="http://schemas.microsoft.com/office/drawing/2014/main" id="{C6342F3F-229D-4078-BFA9-50E79B33471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rcRect l="25707" t="6333" r="27212" b="6060"/>
          <a:stretch>
            <a:fillRect/>
          </a:stretch>
        </p:blipFill>
        <p:spPr>
          <a:xfrm>
            <a:off x="2687177" y="1187450"/>
            <a:ext cx="5319047" cy="556736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94106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6BBAA-9FE4-43F5-88DE-E4F190ABF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34E380F-5484-4091-8DCC-10F2FF9E7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3897745"/>
            <a:ext cx="9623425" cy="2857068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/>
              <a:t>The purpose of situation analysis is to understand how the company works and in </a:t>
            </a:r>
            <a:r>
              <a:rPr lang="cs-CZ" sz="4400" dirty="0" err="1"/>
              <a:t>how</a:t>
            </a:r>
            <a:r>
              <a:rPr lang="cs-CZ" sz="4400" dirty="0"/>
              <a:t> c</a:t>
            </a:r>
            <a:r>
              <a:rPr lang="en-US" sz="4400" dirty="0" err="1"/>
              <a:t>ould</a:t>
            </a:r>
            <a:r>
              <a:rPr lang="en-US" sz="4400" dirty="0"/>
              <a:t> </a:t>
            </a:r>
            <a:r>
              <a:rPr lang="cs-CZ" sz="4400" dirty="0" err="1"/>
              <a:t>it</a:t>
            </a:r>
            <a:r>
              <a:rPr lang="en-US" sz="4400" dirty="0"/>
              <a:t> </a:t>
            </a:r>
            <a:r>
              <a:rPr lang="cs-CZ" sz="4400" dirty="0" err="1"/>
              <a:t>be</a:t>
            </a:r>
            <a:r>
              <a:rPr lang="cs-CZ" sz="4400" dirty="0"/>
              <a:t> </a:t>
            </a:r>
            <a:r>
              <a:rPr lang="cs-CZ" sz="4400" dirty="0" err="1"/>
              <a:t>affected</a:t>
            </a:r>
            <a:r>
              <a:rPr lang="cs-CZ" sz="4400" dirty="0"/>
              <a:t> by </a:t>
            </a:r>
            <a:r>
              <a:rPr lang="cs-CZ" sz="4400" dirty="0" err="1"/>
              <a:t>external</a:t>
            </a:r>
            <a:r>
              <a:rPr lang="cs-CZ" sz="4400" dirty="0"/>
              <a:t> </a:t>
            </a:r>
            <a:r>
              <a:rPr lang="en-US" sz="4400" dirty="0"/>
              <a:t>environment</a:t>
            </a:r>
            <a:r>
              <a:rPr lang="cs-CZ" sz="4400" dirty="0"/>
              <a:t> </a:t>
            </a:r>
            <a:r>
              <a:rPr lang="cs-CZ" sz="4400" dirty="0" err="1"/>
              <a:t>factors</a:t>
            </a:r>
            <a:r>
              <a:rPr lang="en-US" sz="4400" dirty="0"/>
              <a:t>.</a:t>
            </a:r>
            <a:endParaRPr lang="cs-CZ" sz="4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FDFBE3-73C3-4AA1-BE3E-004C14DA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CF14F1-C83B-4260-B8FE-AB249039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6146" name="Picture 2" descr="https://lh5.googleusercontent.com/-VCYo63O_TprM0g3b7pp9-kSsLC1N5XHH2l0yRbMdkHL6oOjp1iVOnHHAJiYDf-D8eWPp8V9vrAIe_Kn7Zs-EK5FlHUQArmcuk8ZK_N59snuJbE5Q-M1zP7Mp_MkBr2Ivo1QgAq-oA">
            <a:extLst>
              <a:ext uri="{FF2B5EF4-FFF2-40B4-BE49-F238E27FC236}">
                <a16:creationId xmlns:a16="http://schemas.microsoft.com/office/drawing/2014/main" id="{F514BCC1-F9B1-4D5C-B71A-822DCD781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0" y="1690976"/>
            <a:ext cx="30099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60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A3B057-C1AE-46BF-AB5A-FC17107CB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perform the situation analysis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CCD638-CEF3-4416-86B4-B8805B38F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macro-environment</a:t>
            </a:r>
            <a:endParaRPr lang="cs-CZ" dirty="0"/>
          </a:p>
          <a:p>
            <a:pPr lvl="1"/>
            <a:r>
              <a:rPr lang="cs-CZ" dirty="0"/>
              <a:t>STEP </a:t>
            </a:r>
            <a:r>
              <a:rPr lang="cs-CZ" dirty="0" err="1"/>
              <a:t>analysis</a:t>
            </a:r>
            <a:endParaRPr lang="cs-CZ" dirty="0"/>
          </a:p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micro-environment</a:t>
            </a:r>
            <a:endParaRPr lang="cs-CZ" dirty="0"/>
          </a:p>
          <a:p>
            <a:pPr lvl="1"/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- Porter </a:t>
            </a:r>
            <a:r>
              <a:rPr lang="cs-CZ" dirty="0" err="1"/>
              <a:t>five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model + </a:t>
            </a:r>
            <a:r>
              <a:rPr lang="cs-CZ" dirty="0" err="1"/>
              <a:t>complements</a:t>
            </a:r>
            <a:r>
              <a:rPr lang="cs-CZ" dirty="0"/>
              <a:t> + public + </a:t>
            </a:r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government</a:t>
            </a:r>
            <a:endParaRPr lang="cs-CZ" dirty="0"/>
          </a:p>
          <a:p>
            <a:pPr lvl="1"/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-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, portfolio </a:t>
            </a:r>
            <a:r>
              <a:rPr lang="cs-CZ" dirty="0" err="1"/>
              <a:t>analysis</a:t>
            </a:r>
            <a:r>
              <a:rPr lang="cs-CZ" dirty="0"/>
              <a:t>, </a:t>
            </a:r>
            <a:r>
              <a:rPr lang="cs-CZ" dirty="0" err="1"/>
              <a:t>personnel</a:t>
            </a:r>
            <a:r>
              <a:rPr lang="cs-CZ" dirty="0"/>
              <a:t>, </a:t>
            </a:r>
            <a:r>
              <a:rPr lang="cs-CZ" dirty="0" err="1"/>
              <a:t>processes</a:t>
            </a:r>
            <a:r>
              <a:rPr lang="cs-CZ" dirty="0"/>
              <a:t>, </a:t>
            </a:r>
            <a:r>
              <a:rPr lang="cs-CZ" dirty="0" err="1"/>
              <a:t>capacities</a:t>
            </a:r>
            <a:r>
              <a:rPr lang="cs-CZ" dirty="0"/>
              <a:t>, </a:t>
            </a:r>
            <a:r>
              <a:rPr lang="cs-CZ" dirty="0" err="1"/>
              <a:t>resources</a:t>
            </a:r>
            <a:endParaRPr lang="cs-CZ" dirty="0"/>
          </a:p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factors</a:t>
            </a:r>
            <a:endParaRPr lang="cs-CZ" dirty="0"/>
          </a:p>
          <a:p>
            <a:pPr lvl="1"/>
            <a:r>
              <a:rPr lang="cs-CZ" dirty="0"/>
              <a:t>SWOT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strengths</a:t>
            </a:r>
            <a:r>
              <a:rPr lang="cs-CZ" dirty="0"/>
              <a:t>, </a:t>
            </a:r>
            <a:r>
              <a:rPr lang="cs-CZ" dirty="0" err="1"/>
              <a:t>weaknesses</a:t>
            </a:r>
            <a:r>
              <a:rPr lang="cs-CZ" dirty="0"/>
              <a:t>, </a:t>
            </a:r>
            <a:r>
              <a:rPr lang="cs-CZ" dirty="0" err="1"/>
              <a:t>opportunities</a:t>
            </a:r>
            <a:r>
              <a:rPr lang="cs-CZ" dirty="0"/>
              <a:t>, </a:t>
            </a:r>
            <a:r>
              <a:rPr lang="cs-CZ" dirty="0" err="1"/>
              <a:t>threats</a:t>
            </a:r>
            <a:r>
              <a:rPr lang="cs-CZ" dirty="0"/>
              <a:t>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CF405F-7318-4EC0-AD59-E5C6B7DF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DA705C6-5568-4103-8375-F12BCDE3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69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59EF38-BE7B-4295-9338-E9283388F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2C8ADE-52EC-4929-9E7D-FEF94C02D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Guiding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:</a:t>
            </a:r>
          </a:p>
          <a:p>
            <a:pPr lvl="1"/>
            <a:r>
              <a:rPr lang="en-US" sz="2400" dirty="0"/>
              <a:t>How is a company performing economically? Where is it in relation to the </a:t>
            </a:r>
            <a:r>
              <a:rPr lang="cs-CZ" sz="2400" dirty="0" err="1"/>
              <a:t>break</a:t>
            </a:r>
            <a:r>
              <a:rPr lang="cs-CZ" sz="2400" dirty="0"/>
              <a:t> </a:t>
            </a:r>
            <a:r>
              <a:rPr lang="cs-CZ" sz="2400" dirty="0" err="1"/>
              <a:t>even</a:t>
            </a:r>
            <a:r>
              <a:rPr lang="cs-CZ" sz="2400" dirty="0"/>
              <a:t> point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Does the company have sufficient financial reserves?</a:t>
            </a:r>
          </a:p>
          <a:p>
            <a:pPr lvl="1"/>
            <a:r>
              <a:rPr lang="en-US" sz="2400" dirty="0"/>
              <a:t>How is the company interesting for investors / bankers?</a:t>
            </a:r>
          </a:p>
          <a:p>
            <a:pPr lvl="1"/>
            <a:r>
              <a:rPr lang="en-US" sz="2400" dirty="0"/>
              <a:t>Does the company have sufficient operating capacity?</a:t>
            </a:r>
            <a:endParaRPr lang="cs-CZ" sz="2400" dirty="0"/>
          </a:p>
          <a:p>
            <a:pPr lvl="1"/>
            <a:r>
              <a:rPr lang="en-US" sz="2400" dirty="0"/>
              <a:t>Is the company sufficiently equipped for future development?</a:t>
            </a:r>
          </a:p>
          <a:p>
            <a:pPr lvl="1"/>
            <a:r>
              <a:rPr lang="en-US" sz="2400" dirty="0"/>
              <a:t>What is the position of the company with customers?</a:t>
            </a:r>
          </a:p>
          <a:p>
            <a:pPr lvl="1"/>
            <a:r>
              <a:rPr lang="en-US" sz="2400" dirty="0"/>
              <a:t>What is the company's position with suppliers?</a:t>
            </a:r>
          </a:p>
          <a:p>
            <a:pPr lvl="1"/>
            <a:r>
              <a:rPr lang="en-US" sz="2400" dirty="0"/>
              <a:t>Are the products of the company competitive?</a:t>
            </a:r>
          </a:p>
          <a:p>
            <a:pPr lvl="1"/>
            <a:r>
              <a:rPr lang="en-US" sz="2400" dirty="0"/>
              <a:t>How does the company </a:t>
            </a:r>
            <a:r>
              <a:rPr lang="cs-CZ" sz="2400" dirty="0" err="1"/>
              <a:t>deal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en-US" sz="2400" dirty="0"/>
              <a:t> its risks?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77622E-82BD-4206-812D-C63B70261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6EC0FB8-D926-4267-A6CE-5BBE42E9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41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13AE25-1820-4478-BFF6-E99EAF9F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C7FE16-0DE6-491D-96D2-93D48F377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Guiding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:</a:t>
            </a:r>
          </a:p>
          <a:p>
            <a:pPr lvl="1"/>
            <a:r>
              <a:rPr lang="en-US" sz="2400" dirty="0"/>
              <a:t>Can fluctuations in exchange rates be expected?</a:t>
            </a:r>
          </a:p>
          <a:p>
            <a:pPr lvl="1"/>
            <a:r>
              <a:rPr lang="cs-CZ" sz="2400" dirty="0"/>
              <a:t>Are </a:t>
            </a:r>
            <a:r>
              <a:rPr lang="cs-CZ" sz="2400" dirty="0" err="1"/>
              <a:t>there</a:t>
            </a:r>
            <a:r>
              <a:rPr lang="cs-CZ" sz="2400" dirty="0"/>
              <a:t> </a:t>
            </a:r>
            <a:r>
              <a:rPr lang="cs-CZ" sz="2400" dirty="0" err="1"/>
              <a:t>any</a:t>
            </a:r>
            <a:r>
              <a:rPr lang="cs-CZ" sz="2400" dirty="0"/>
              <a:t> </a:t>
            </a:r>
            <a:r>
              <a:rPr lang="cs-CZ" sz="2400" dirty="0" err="1"/>
              <a:t>expected</a:t>
            </a:r>
            <a:r>
              <a:rPr lang="cs-CZ" sz="2400" dirty="0"/>
              <a:t> c</a:t>
            </a:r>
            <a:r>
              <a:rPr lang="en-US" sz="2400" dirty="0" err="1"/>
              <a:t>hanges</a:t>
            </a:r>
            <a:r>
              <a:rPr lang="en-US" sz="2400" dirty="0"/>
              <a:t> in legislation</a:t>
            </a:r>
            <a:r>
              <a:rPr lang="cs-CZ" sz="2400" dirty="0"/>
              <a:t> / </a:t>
            </a:r>
            <a:r>
              <a:rPr lang="en-US" sz="2400" dirty="0"/>
              <a:t>regulation</a:t>
            </a:r>
            <a:r>
              <a:rPr lang="cs-CZ" sz="2400" dirty="0"/>
              <a:t> in </a:t>
            </a:r>
            <a:r>
              <a:rPr lang="cs-CZ" sz="2400" dirty="0" err="1"/>
              <a:t>relation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industry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Is it possible to </a:t>
            </a:r>
            <a:r>
              <a:rPr lang="cs-CZ" sz="2400" dirty="0" err="1"/>
              <a:t>expect</a:t>
            </a:r>
            <a:r>
              <a:rPr lang="cs-CZ" sz="2400" dirty="0"/>
              <a:t> </a:t>
            </a:r>
            <a:r>
              <a:rPr lang="cs-CZ" sz="2400" dirty="0" err="1"/>
              <a:t>strenghtening</a:t>
            </a:r>
            <a:r>
              <a:rPr lang="en-US" sz="2400" dirty="0"/>
              <a:t> </a:t>
            </a:r>
            <a:r>
              <a:rPr lang="cs-CZ" sz="2400" dirty="0" err="1"/>
              <a:t>or</a:t>
            </a:r>
            <a:r>
              <a:rPr lang="en-US" sz="2400" dirty="0"/>
              <a:t> weaken</a:t>
            </a:r>
            <a:r>
              <a:rPr lang="cs-CZ" sz="2400" dirty="0" err="1"/>
              <a:t>ing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en-US" sz="2400" dirty="0"/>
              <a:t> competition?</a:t>
            </a:r>
            <a:endParaRPr lang="cs-CZ" sz="2400" dirty="0"/>
          </a:p>
          <a:p>
            <a:pPr lvl="1"/>
            <a:r>
              <a:rPr lang="en-US" sz="2400" dirty="0"/>
              <a:t>Can growth / decrease in demand be expected?</a:t>
            </a:r>
          </a:p>
          <a:p>
            <a:pPr lvl="1"/>
            <a:r>
              <a:rPr lang="en-US" sz="2400" dirty="0"/>
              <a:t>Can changes in supplier prices be expected?</a:t>
            </a:r>
          </a:p>
          <a:p>
            <a:pPr lvl="1"/>
            <a:r>
              <a:rPr lang="en-US" sz="2400" dirty="0"/>
              <a:t>Is there any room on the market for getting more customers?</a:t>
            </a:r>
          </a:p>
          <a:p>
            <a:pPr lvl="1"/>
            <a:r>
              <a:rPr lang="en-US" sz="2400" dirty="0"/>
              <a:t>Are there other opportunities? For example, new technologies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funding</a:t>
            </a:r>
            <a:r>
              <a:rPr lang="cs-CZ" sz="2400" dirty="0"/>
              <a:t> </a:t>
            </a:r>
            <a:r>
              <a:rPr lang="cs-CZ" sz="2400" dirty="0" err="1"/>
              <a:t>schemes</a:t>
            </a:r>
            <a:r>
              <a:rPr lang="cs-CZ" sz="2400" dirty="0"/>
              <a:t>?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AA78F5-3E12-4933-B3FE-E26B9D2F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B3F19B-5597-4D72-AB50-04DB5844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40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265FC-4813-41EC-9A6B-6A2FF819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 – </a:t>
            </a:r>
            <a:r>
              <a:rPr lang="cs-CZ" dirty="0" err="1"/>
              <a:t>what</a:t>
            </a:r>
            <a:r>
              <a:rPr lang="cs-CZ" dirty="0"/>
              <a:t> to </a:t>
            </a:r>
            <a:r>
              <a:rPr lang="cs-CZ" dirty="0" err="1"/>
              <a:t>watch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838379-20A7-4A58-851C-7CEBEA147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Reliable</a:t>
            </a:r>
            <a:r>
              <a:rPr lang="en-US" dirty="0"/>
              <a:t> data and resources</a:t>
            </a:r>
          </a:p>
          <a:p>
            <a:pPr lvl="1"/>
            <a:r>
              <a:rPr lang="cs-CZ" dirty="0" err="1"/>
              <a:t>Provided</a:t>
            </a:r>
            <a:r>
              <a:rPr lang="cs-CZ" dirty="0"/>
              <a:t> </a:t>
            </a:r>
            <a:r>
              <a:rPr lang="cs-CZ" dirty="0" err="1"/>
              <a:t>materials</a:t>
            </a:r>
            <a:endParaRPr lang="cs-CZ" dirty="0"/>
          </a:p>
          <a:p>
            <a:pPr lvl="1"/>
            <a:r>
              <a:rPr lang="en-US" dirty="0"/>
              <a:t>The Czech Statistical Office, the Czech National Bank, the Ministry of Industry and Trade</a:t>
            </a:r>
          </a:p>
          <a:p>
            <a:r>
              <a:rPr lang="en-US" dirty="0"/>
              <a:t>Everything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done </a:t>
            </a:r>
            <a:r>
              <a:rPr lang="en-US" dirty="0"/>
              <a:t>from the perspective of the company - </a:t>
            </a:r>
            <a:r>
              <a:rPr lang="en-US" dirty="0" err="1"/>
              <a:t>ie</a:t>
            </a:r>
            <a:r>
              <a:rPr lang="en-US" dirty="0"/>
              <a:t> what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expected</a:t>
            </a:r>
            <a:r>
              <a:rPr lang="cs-CZ" dirty="0"/>
              <a:t> </a:t>
            </a:r>
            <a:r>
              <a:rPr lang="cs-CZ" dirty="0" err="1"/>
              <a:t>impact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en-US" dirty="0"/>
              <a:t> different factors, changes, and trends?</a:t>
            </a:r>
          </a:p>
          <a:p>
            <a:r>
              <a:rPr lang="en-US" dirty="0"/>
              <a:t>Specific recommendations for the next step - </a:t>
            </a:r>
            <a:r>
              <a:rPr lang="en-US" dirty="0" err="1"/>
              <a:t>ie</a:t>
            </a:r>
            <a:r>
              <a:rPr lang="en-US" dirty="0"/>
              <a:t> what is the result of the company?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DBD093-E12A-4857-B0EA-EBE50C46B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850438-DD4B-483F-ACF8-7C852A18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25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07DAD1-714C-4A78-92B7-BAE4983B4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Simulation</a:t>
            </a:r>
            <a:r>
              <a:rPr lang="cs-CZ" dirty="0"/>
              <a:t> game </a:t>
            </a:r>
            <a:r>
              <a:rPr lang="cs-CZ" dirty="0" err="1"/>
              <a:t>limitations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AEABCD-3E31-449F-B051-1117F1803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possible</a:t>
            </a:r>
            <a:r>
              <a:rPr lang="cs-CZ" dirty="0"/>
              <a:t> to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simulation</a:t>
            </a:r>
            <a:r>
              <a:rPr lang="cs-CZ" dirty="0"/>
              <a:t> game </a:t>
            </a:r>
            <a:r>
              <a:rPr lang="cs-CZ" dirty="0" err="1"/>
              <a:t>limitations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Extend the number of establishments</a:t>
            </a:r>
          </a:p>
          <a:p>
            <a:pPr lvl="1"/>
            <a:r>
              <a:rPr lang="en-US" dirty="0"/>
              <a:t>Sell outside the defined region</a:t>
            </a:r>
          </a:p>
          <a:p>
            <a:pPr lvl="1"/>
            <a:r>
              <a:rPr lang="en-US" dirty="0"/>
              <a:t>Specify tours by destinations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B43071-2243-4782-BFF5-210045C8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979471-0581-414E-9641-CA38C283F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92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64</TotalTime>
  <Words>461</Words>
  <Application>Microsoft Office PowerPoint</Application>
  <PresentationFormat>Vlastní</PresentationFormat>
  <Paragraphs>68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Cestovka – Situation Analysis</vt:lpstr>
      <vt:lpstr>Case study and simulation description</vt:lpstr>
      <vt:lpstr>Operation of the simulated business</vt:lpstr>
      <vt:lpstr>Situation analysis</vt:lpstr>
      <vt:lpstr>How to perform the situation analysis?</vt:lpstr>
      <vt:lpstr>SW analysis (internal factors)</vt:lpstr>
      <vt:lpstr>OT analysis (external factors)</vt:lpstr>
      <vt:lpstr>SWOT – what to watch out for?</vt:lpstr>
      <vt:lpstr>Simulation game limitations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12</cp:revision>
  <dcterms:created xsi:type="dcterms:W3CDTF">2017-07-17T18:52:59Z</dcterms:created>
  <dcterms:modified xsi:type="dcterms:W3CDTF">2019-02-23T12:36:00Z</dcterms:modified>
</cp:coreProperties>
</file>