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9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18.04.2021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18.04.2021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18.04.2021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18.04.2021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Excercise</a:t>
            </a:r>
            <a:r>
              <a:rPr lang="cs-CZ" dirty="0" smtClean="0"/>
              <a:t>: Risk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7"/>
            <a:ext cx="8640960" cy="1500207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Calculate the yield</a:t>
            </a:r>
            <a:r>
              <a:rPr lang="en-US" sz="2400" dirty="0" smtClean="0"/>
              <a:t> </a:t>
            </a:r>
            <a:r>
              <a:rPr lang="en-US" sz="2400" dirty="0"/>
              <a:t>and risk of selected shares (see table).Calculate the portfolio risk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 err="1" smtClean="0"/>
              <a:t>Solution</a:t>
            </a:r>
            <a:r>
              <a:rPr lang="cs-CZ" sz="2400" dirty="0" smtClean="0"/>
              <a:t>: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Calculation </a:t>
            </a:r>
            <a:r>
              <a:rPr lang="en-US" sz="2400" dirty="0"/>
              <a:t>of monthly yield in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457200" indent="-457200">
              <a:buAutoNum type="arabicParenR"/>
            </a:pPr>
            <a:r>
              <a:rPr lang="en-US" sz="2400" dirty="0" smtClean="0"/>
              <a:t>Yield </a:t>
            </a:r>
            <a:r>
              <a:rPr lang="en-US" sz="2400" dirty="0"/>
              <a:t>calculation (arithmetic mean</a:t>
            </a:r>
            <a:r>
              <a:rPr lang="en-US" sz="2400" dirty="0" smtClean="0"/>
              <a:t>)</a:t>
            </a:r>
            <a:endParaRPr lang="cs-CZ" sz="2400" dirty="0" smtClean="0"/>
          </a:p>
          <a:p>
            <a:pPr marL="457200" indent="-457200">
              <a:buAutoNum type="arabicParenR"/>
            </a:pPr>
            <a:r>
              <a:rPr lang="en-US" sz="2400" dirty="0" smtClean="0"/>
              <a:t>Risk </a:t>
            </a:r>
            <a:r>
              <a:rPr lang="en-US" sz="2400" dirty="0"/>
              <a:t>calculation (standard deviation</a:t>
            </a:r>
            <a:r>
              <a:rPr lang="en-US" sz="2400" dirty="0" smtClean="0"/>
              <a:t>)</a:t>
            </a:r>
            <a:endParaRPr lang="cs-CZ" sz="2400" dirty="0" smtClean="0"/>
          </a:p>
          <a:p>
            <a:pPr marL="457200" indent="-457200">
              <a:buAutoNum type="arabicParenR"/>
            </a:pPr>
            <a:r>
              <a:rPr lang="en-US" sz="2400" dirty="0" smtClean="0"/>
              <a:t>Calculation </a:t>
            </a:r>
            <a:r>
              <a:rPr lang="en-US" sz="2400" dirty="0"/>
              <a:t>of the correlation between A and B. To calculate the portfolio</a:t>
            </a:r>
            <a:endParaRPr lang="en-US" sz="2400" b="1" dirty="0"/>
          </a:p>
          <a:p>
            <a:endParaRPr lang="en-US" sz="2400" dirty="0"/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2" name="Objekt 21"/>
          <p:cNvGraphicFramePr>
            <a:graphicFrameLocks noChangeAspect="1"/>
          </p:cNvGraphicFramePr>
          <p:nvPr/>
        </p:nvGraphicFramePr>
        <p:xfrm>
          <a:off x="0" y="0"/>
          <a:ext cx="119062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r:id="rId3" imgW="1193800" imgH="203200" progId="Equation.3">
                  <p:embed/>
                </p:oleObj>
              </mc:Choice>
              <mc:Fallback>
                <p:oleObj r:id="rId3" imgW="1193800" imgH="203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190625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568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Inputdata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651183"/>
              </p:ext>
            </p:extLst>
          </p:nvPr>
        </p:nvGraphicFramePr>
        <p:xfrm>
          <a:off x="2731325" y="2028824"/>
          <a:ext cx="5231575" cy="5200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7308">
                  <a:extLst>
                    <a:ext uri="{9D8B030D-6E8A-4147-A177-3AD203B41FA5}">
                      <a16:colId xmlns:a16="http://schemas.microsoft.com/office/drawing/2014/main" val="3561044496"/>
                    </a:ext>
                  </a:extLst>
                </a:gridCol>
                <a:gridCol w="2156412">
                  <a:extLst>
                    <a:ext uri="{9D8B030D-6E8A-4147-A177-3AD203B41FA5}">
                      <a16:colId xmlns:a16="http://schemas.microsoft.com/office/drawing/2014/main" val="2162978343"/>
                    </a:ext>
                  </a:extLst>
                </a:gridCol>
                <a:gridCol w="1457855">
                  <a:extLst>
                    <a:ext uri="{9D8B030D-6E8A-4147-A177-3AD203B41FA5}">
                      <a16:colId xmlns:a16="http://schemas.microsoft.com/office/drawing/2014/main" val="239618866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A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B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549911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01.01.2020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100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75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50704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01.02.2020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102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76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887602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01.03.2020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104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79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945419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01.04.2020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107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80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689580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01.05.2020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107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82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53739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01.06.2020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104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80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202325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01.07.2020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108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86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385867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01.08.2020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109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88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824220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01.09.2020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110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89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27770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01.10.2020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112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94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791931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01.11.2020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115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98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767537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01.12.2020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>
                          <a:effectLst/>
                        </a:rPr>
                        <a:t>120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u="none" strike="noStrike" dirty="0">
                          <a:effectLst/>
                        </a:rPr>
                        <a:t>100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9130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817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Monthly</a:t>
            </a:r>
            <a:r>
              <a:rPr lang="cs-CZ" dirty="0" smtClean="0"/>
              <a:t> </a:t>
            </a:r>
            <a:r>
              <a:rPr lang="cs-CZ" dirty="0" err="1" smtClean="0"/>
              <a:t>income</a:t>
            </a:r>
            <a:r>
              <a:rPr lang="cs-CZ" dirty="0" smtClean="0"/>
              <a:t> (%) </a:t>
            </a:r>
            <a:r>
              <a:rPr lang="cs-CZ" dirty="0" err="1" smtClean="0"/>
              <a:t>calculation</a:t>
            </a: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778272"/>
              </p:ext>
            </p:extLst>
          </p:nvPr>
        </p:nvGraphicFramePr>
        <p:xfrm>
          <a:off x="2731325" y="1801813"/>
          <a:ext cx="4486275" cy="495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6079">
                  <a:extLst>
                    <a:ext uri="{9D8B030D-6E8A-4147-A177-3AD203B41FA5}">
                      <a16:colId xmlns:a16="http://schemas.microsoft.com/office/drawing/2014/main" val="794484365"/>
                    </a:ext>
                  </a:extLst>
                </a:gridCol>
                <a:gridCol w="1305098">
                  <a:extLst>
                    <a:ext uri="{9D8B030D-6E8A-4147-A177-3AD203B41FA5}">
                      <a16:colId xmlns:a16="http://schemas.microsoft.com/office/drawing/2014/main" val="463925645"/>
                    </a:ext>
                  </a:extLst>
                </a:gridCol>
                <a:gridCol w="1305098">
                  <a:extLst>
                    <a:ext uri="{9D8B030D-6E8A-4147-A177-3AD203B41FA5}">
                      <a16:colId xmlns:a16="http://schemas.microsoft.com/office/drawing/2014/main" val="197476966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A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B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259171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01.01.2020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x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5495223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01.02.2020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2,00%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1,33%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920169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01.03.2020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1,96%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3,95%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282345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01.04.2020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2,88%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1,27%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580272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01.05.2020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0,00%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2,50%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42305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01.06.2020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-2,80%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-2,44%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580138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01.07.2020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3,85%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7,50%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987204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01.08.2020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0,93%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2,33%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41057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01.09.2020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0,92%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1,14%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042943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01.10.2020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1,82%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5,62%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045255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01.11.2020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2,68%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4,26%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450901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01.12.2020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4,35%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2,04%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1881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56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Risk </a:t>
            </a:r>
            <a:r>
              <a:rPr lang="cs-CZ" dirty="0" err="1" smtClean="0"/>
              <a:t>calculation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792660"/>
              </p:ext>
            </p:extLst>
          </p:nvPr>
        </p:nvGraphicFramePr>
        <p:xfrm>
          <a:off x="2886076" y="1838325"/>
          <a:ext cx="3629024" cy="53911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7592">
                  <a:extLst>
                    <a:ext uri="{9D8B030D-6E8A-4147-A177-3AD203B41FA5}">
                      <a16:colId xmlns:a16="http://schemas.microsoft.com/office/drawing/2014/main" val="2389278052"/>
                    </a:ext>
                  </a:extLst>
                </a:gridCol>
                <a:gridCol w="1055716">
                  <a:extLst>
                    <a:ext uri="{9D8B030D-6E8A-4147-A177-3AD203B41FA5}">
                      <a16:colId xmlns:a16="http://schemas.microsoft.com/office/drawing/2014/main" val="3709682696"/>
                    </a:ext>
                  </a:extLst>
                </a:gridCol>
                <a:gridCol w="1055716">
                  <a:extLst>
                    <a:ext uri="{9D8B030D-6E8A-4147-A177-3AD203B41FA5}">
                      <a16:colId xmlns:a16="http://schemas.microsoft.com/office/drawing/2014/main" val="114641128"/>
                    </a:ext>
                  </a:extLst>
                </a:gridCol>
              </a:tblGrid>
              <a:tr h="336947"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A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B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1481900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01.01.2020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x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x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5593309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01.02.2020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2,00%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1,33%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5530180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01.03.2020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1,96%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3,95%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3305150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01.04.2020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2,88%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1,27%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2492274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01.05.2020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0,00%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2,50%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4951099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01.06.2020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-2,80%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-2,44%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7975815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01.07.2020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3,85%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7,50%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200506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01.08.2020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0,93%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2,33%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4686113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01.09.2020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0,92%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1,14%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0717187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01.10.2020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1,82%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5,62%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1125294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01.11.2020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2,68%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4,26%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7642318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01.12.2020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4,35%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2,04%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8023045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3681798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dirty="0" smtClean="0"/>
                        <a:t>Y</a:t>
                      </a:r>
                      <a:r>
                        <a:rPr lang="en-US" sz="1600" b="1" dirty="0" err="1" smtClean="0"/>
                        <a:t>ield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1,69%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2,68%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5654728"/>
                  </a:ext>
                </a:extLst>
              </a:tr>
              <a:tr h="33694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Risk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1,87%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2,50%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9301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841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Portfolio </a:t>
            </a:r>
            <a:r>
              <a:rPr lang="cs-CZ" dirty="0" err="1" smtClean="0"/>
              <a:t>calculation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995653"/>
              </p:ext>
            </p:extLst>
          </p:nvPr>
        </p:nvGraphicFramePr>
        <p:xfrm>
          <a:off x="3714750" y="1781172"/>
          <a:ext cx="2609850" cy="5318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4925">
                  <a:extLst>
                    <a:ext uri="{9D8B030D-6E8A-4147-A177-3AD203B41FA5}">
                      <a16:colId xmlns:a16="http://schemas.microsoft.com/office/drawing/2014/main" val="4114518106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3501517306"/>
                    </a:ext>
                  </a:extLst>
                </a:gridCol>
              </a:tblGrid>
              <a:tr h="31282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u="none" strike="noStrike" dirty="0">
                          <a:effectLst/>
                        </a:rPr>
                        <a:t>AB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1197881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175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518174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178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1,71%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0250779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183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2,81%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2737313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187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2,19%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2730638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189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1,07%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392527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184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-2,65%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2875979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194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5,43%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8487502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197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1,55%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3033865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199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1,02%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4913838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206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3,52%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1347394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213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3,40%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3678537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220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>
                          <a:effectLst/>
                        </a:rPr>
                        <a:t>3,29%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6091785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l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4276117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dirty="0" smtClean="0"/>
                        <a:t>Y</a:t>
                      </a:r>
                      <a:r>
                        <a:rPr lang="en-US" sz="1600" b="1" dirty="0" err="1" smtClean="0"/>
                        <a:t>ield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2,12%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4175733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Risk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>
                          <a:effectLst/>
                        </a:rPr>
                        <a:t>1,95%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8139721"/>
                  </a:ext>
                </a:extLst>
              </a:tr>
              <a:tr h="31282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Correlation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u="none" strike="noStrike" dirty="0" smtClean="0">
                          <a:effectLst/>
                        </a:rPr>
                        <a:t>0,65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8624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2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Example </a:t>
            </a:r>
            <a:r>
              <a:rPr lang="cs-CZ" sz="2400" dirty="0" smtClean="0"/>
              <a:t>2)</a:t>
            </a:r>
          </a:p>
          <a:p>
            <a:pPr marL="0" indent="0">
              <a:buNone/>
            </a:pPr>
            <a:r>
              <a:rPr lang="en-US" sz="2400" dirty="0" smtClean="0"/>
              <a:t>In </a:t>
            </a:r>
            <a:r>
              <a:rPr lang="en-US" sz="2400" dirty="0"/>
              <a:t>the following years, you expect the following income (annual cash flow + probability</a:t>
            </a:r>
            <a:r>
              <a:rPr lang="en-US" sz="2400" dirty="0" smtClean="0"/>
              <a:t>)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Very </a:t>
            </a:r>
            <a:r>
              <a:rPr lang="en-US" sz="2400" dirty="0"/>
              <a:t>optimistic </a:t>
            </a:r>
            <a:r>
              <a:rPr lang="en-US" sz="2400" dirty="0" smtClean="0"/>
              <a:t>variant</a:t>
            </a:r>
            <a:r>
              <a:rPr lang="cs-CZ" sz="2400" dirty="0" smtClean="0"/>
              <a:t>: </a:t>
            </a:r>
            <a:r>
              <a:rPr lang="en-US" sz="2400" dirty="0" smtClean="0"/>
              <a:t> 130</a:t>
            </a:r>
            <a:r>
              <a:rPr lang="cs-CZ" sz="2400" dirty="0" smtClean="0"/>
              <a:t>CF	</a:t>
            </a:r>
            <a:r>
              <a:rPr lang="en-US" sz="2400" dirty="0" smtClean="0"/>
              <a:t> </a:t>
            </a:r>
            <a:r>
              <a:rPr lang="en-US" sz="2400" dirty="0"/>
              <a:t>p = 10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Optimistic variant</a:t>
            </a:r>
            <a:r>
              <a:rPr lang="cs-CZ" sz="2400" dirty="0" smtClean="0"/>
              <a:t>:		</a:t>
            </a:r>
            <a:r>
              <a:rPr lang="en-US" sz="2400" dirty="0" smtClean="0"/>
              <a:t> 110</a:t>
            </a:r>
            <a:r>
              <a:rPr lang="cs-CZ" sz="2400" dirty="0" smtClean="0"/>
              <a:t>CF	</a:t>
            </a:r>
            <a:r>
              <a:rPr lang="en-US" sz="2400" dirty="0" smtClean="0"/>
              <a:t> </a:t>
            </a:r>
            <a:r>
              <a:rPr lang="en-US" sz="2400" dirty="0"/>
              <a:t>p = 30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Neutral variant</a:t>
            </a:r>
            <a:r>
              <a:rPr lang="cs-CZ" sz="2400" dirty="0" smtClean="0"/>
              <a:t>:		</a:t>
            </a:r>
            <a:r>
              <a:rPr lang="en-US" sz="2400" dirty="0" smtClean="0"/>
              <a:t> 100</a:t>
            </a:r>
            <a:r>
              <a:rPr lang="cs-CZ" sz="2400" dirty="0" smtClean="0"/>
              <a:t>CF	 </a:t>
            </a:r>
            <a:r>
              <a:rPr lang="en-US" sz="2400" dirty="0" smtClean="0"/>
              <a:t>p </a:t>
            </a:r>
            <a:r>
              <a:rPr lang="en-US" sz="2400" dirty="0"/>
              <a:t>= 30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Pessimistic variant</a:t>
            </a:r>
            <a:r>
              <a:rPr lang="cs-CZ" sz="2400" dirty="0" smtClean="0"/>
              <a:t>:	</a:t>
            </a:r>
            <a:r>
              <a:rPr lang="en-US" sz="2400" dirty="0" smtClean="0"/>
              <a:t> 70</a:t>
            </a:r>
            <a:r>
              <a:rPr lang="cs-CZ" sz="2400" dirty="0" smtClean="0"/>
              <a:t>CF	</a:t>
            </a:r>
            <a:r>
              <a:rPr lang="en-US" sz="2400" dirty="0" smtClean="0"/>
              <a:t> </a:t>
            </a:r>
            <a:r>
              <a:rPr lang="en-US" sz="2400" dirty="0"/>
              <a:t>p = 23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Crisis variant</a:t>
            </a:r>
            <a:r>
              <a:rPr lang="cs-CZ" sz="2400" dirty="0" smtClean="0"/>
              <a:t>: 		</a:t>
            </a:r>
            <a:r>
              <a:rPr lang="en-US" sz="2400" dirty="0" smtClean="0"/>
              <a:t> 50</a:t>
            </a:r>
            <a:r>
              <a:rPr lang="cs-CZ" sz="2400" dirty="0" smtClean="0"/>
              <a:t>CF	</a:t>
            </a:r>
            <a:r>
              <a:rPr lang="en-US" sz="2400" dirty="0" smtClean="0"/>
              <a:t> </a:t>
            </a:r>
            <a:r>
              <a:rPr lang="en-US" sz="2400" dirty="0"/>
              <a:t>p = 7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Calculate </a:t>
            </a:r>
            <a:r>
              <a:rPr lang="en-US" sz="2400" dirty="0"/>
              <a:t>expected return and volatility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1600" i="1" dirty="0" err="1" smtClean="0"/>
              <a:t>Solutions</a:t>
            </a:r>
            <a:r>
              <a:rPr lang="cs-CZ" sz="1600" i="1" dirty="0" smtClean="0"/>
              <a:t>: </a:t>
            </a:r>
            <a:r>
              <a:rPr lang="cs-CZ" sz="1600" i="1" dirty="0" err="1" smtClean="0"/>
              <a:t>Yield</a:t>
            </a:r>
            <a:r>
              <a:rPr lang="cs-CZ" sz="1600" i="1" dirty="0" smtClean="0"/>
              <a:t> 95,6      Risk: 21,9</a:t>
            </a:r>
            <a:endParaRPr lang="cs-CZ" sz="1600" i="1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851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278</TotalTime>
  <Words>392</Words>
  <Application>Microsoft Office PowerPoint</Application>
  <PresentationFormat>Vlastní</PresentationFormat>
  <Paragraphs>184</Paragraphs>
  <Slides>7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Clara Sans</vt:lpstr>
      <vt:lpstr>JU_OPVVV</vt:lpstr>
      <vt:lpstr>Equation.3</vt:lpstr>
      <vt:lpstr>Excercise: Risk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26</cp:revision>
  <dcterms:created xsi:type="dcterms:W3CDTF">2017-07-17T18:52:59Z</dcterms:created>
  <dcterms:modified xsi:type="dcterms:W3CDTF">2021-04-18T19:05:31Z</dcterms:modified>
</cp:coreProperties>
</file>