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36"/>
  </p:notesMasterIdLst>
  <p:sldIdLst>
    <p:sldId id="258" r:id="rId2"/>
    <p:sldId id="259" r:id="rId3"/>
    <p:sldId id="260" r:id="rId4"/>
    <p:sldId id="319" r:id="rId5"/>
    <p:sldId id="318" r:id="rId6"/>
    <p:sldId id="320" r:id="rId7"/>
    <p:sldId id="321" r:id="rId8"/>
    <p:sldId id="331" r:id="rId9"/>
    <p:sldId id="332" r:id="rId10"/>
    <p:sldId id="333" r:id="rId11"/>
    <p:sldId id="342" r:id="rId12"/>
    <p:sldId id="356" r:id="rId13"/>
    <p:sldId id="339" r:id="rId14"/>
    <p:sldId id="343" r:id="rId15"/>
    <p:sldId id="326" r:id="rId16"/>
    <p:sldId id="327" r:id="rId17"/>
    <p:sldId id="329" r:id="rId18"/>
    <p:sldId id="341" r:id="rId19"/>
    <p:sldId id="344" r:id="rId20"/>
    <p:sldId id="345" r:id="rId21"/>
    <p:sldId id="346" r:id="rId22"/>
    <p:sldId id="347" r:id="rId23"/>
    <p:sldId id="348" r:id="rId24"/>
    <p:sldId id="349" r:id="rId25"/>
    <p:sldId id="358" r:id="rId26"/>
    <p:sldId id="338" r:id="rId27"/>
    <p:sldId id="357" r:id="rId28"/>
    <p:sldId id="340" r:id="rId29"/>
    <p:sldId id="350" r:id="rId30"/>
    <p:sldId id="351" r:id="rId31"/>
    <p:sldId id="352" r:id="rId32"/>
    <p:sldId id="353" r:id="rId33"/>
    <p:sldId id="354" r:id="rId34"/>
    <p:sldId id="355" r:id="rId35"/>
  </p:sldIdLst>
  <p:sldSz cx="10693400" cy="756126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56" y="9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1D14C-5566-445D-BD74-763B41037513}" type="datetimeFigureOut">
              <a:rPr lang="cs-CZ" smtClean="0"/>
              <a:pPr/>
              <a:t>28.12.2020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D68CE-66E3-4B61-B1C6-4A829A6259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62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utenberg.spiegel.de/nietzsch/zara/also.htm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ftp://ibiblio.org/pub/docs/books/gutenberg/etext99/spzar10.txt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utenberg.spiegel.de/nietzsch/zara/also.ht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librivox.bookdesign.biz/book/509" TargetMode="External"/><Relationship Id="rId4" Type="http://schemas.openxmlformats.org/officeDocument/2006/relationships/hyperlink" Target="ftp://ibiblio.org/pub/docs/books/gutenberg/etext99/spzar10.txt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B761BD-9EC7-490F-835D-31F58FD8192C}" type="slidenum">
              <a:rPr lang="cs-CZ"/>
              <a:pPr/>
              <a:t>9</a:t>
            </a:fld>
            <a:endParaRPr lang="cs-CZ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dirty="0"/>
              <a:t>(1) “</a:t>
            </a:r>
            <a:r>
              <a:rPr lang="cs-CZ" dirty="0" err="1"/>
              <a:t>Schopenhauer</a:t>
            </a:r>
            <a:r>
              <a:rPr lang="cs-CZ" dirty="0"/>
              <a:t> as </a:t>
            </a:r>
            <a:r>
              <a:rPr lang="cs-CZ" dirty="0" err="1"/>
              <a:t>educator</a:t>
            </a:r>
            <a:r>
              <a:rPr lang="cs-CZ" dirty="0"/>
              <a:t>,” § 3.1</a:t>
            </a:r>
          </a:p>
          <a:p>
            <a:pPr eaLnBrk="1" hangingPunct="1"/>
            <a:r>
              <a:rPr lang="cs-CZ" dirty="0"/>
              <a:t>(2) </a:t>
            </a:r>
            <a:r>
              <a:rPr lang="cs-CZ" dirty="0" err="1"/>
              <a:t>Nietzsche</a:t>
            </a:r>
            <a:r>
              <a:rPr lang="cs-CZ" dirty="0"/>
              <a:t>,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dirty="0" err="1"/>
              <a:t>Pindar</a:t>
            </a:r>
            <a:r>
              <a:rPr lang="cs-CZ" dirty="0"/>
              <a:t>,</a:t>
            </a:r>
            <a:r>
              <a:rPr lang="cs-CZ" baseline="0" dirty="0"/>
              <a:t> </a:t>
            </a:r>
            <a:r>
              <a:rPr lang="cs-CZ" baseline="0" dirty="0" err="1"/>
              <a:t>merely</a:t>
            </a:r>
            <a:r>
              <a:rPr lang="cs-CZ" baseline="0" dirty="0"/>
              <a:t> re-</a:t>
            </a:r>
            <a:r>
              <a:rPr lang="cs-CZ" baseline="0" dirty="0" err="1"/>
              <a:t>used</a:t>
            </a:r>
            <a:r>
              <a:rPr lang="cs-CZ" baseline="0" dirty="0"/>
              <a:t> by </a:t>
            </a:r>
            <a:r>
              <a:rPr lang="cs-CZ" baseline="0" dirty="0" err="1"/>
              <a:t>Nietzsche</a:t>
            </a:r>
            <a:r>
              <a:rPr lang="cs-CZ" baseline="0" dirty="0"/>
              <a:t>. In: </a:t>
            </a:r>
            <a:r>
              <a:rPr lang="cs-CZ" i="1" baseline="0" dirty="0" err="1"/>
              <a:t>T</a:t>
            </a:r>
            <a:r>
              <a:rPr lang="cs-CZ" b="0" i="1" dirty="0" err="1"/>
              <a:t>he</a:t>
            </a:r>
            <a:r>
              <a:rPr lang="cs-CZ" b="0" i="1" baseline="0" dirty="0"/>
              <a:t> Gay Science (Die </a:t>
            </a:r>
            <a:r>
              <a:rPr lang="cs-CZ" b="0" i="1" baseline="0" dirty="0" err="1"/>
              <a:t>fröhliche</a:t>
            </a:r>
            <a:r>
              <a:rPr lang="cs-CZ" b="0" i="1" baseline="0" dirty="0"/>
              <a:t> </a:t>
            </a:r>
            <a:r>
              <a:rPr lang="cs-CZ" b="0" i="1" baseline="0" dirty="0" err="1"/>
              <a:t>Wissenschaft</a:t>
            </a:r>
            <a:r>
              <a:rPr lang="cs-CZ" b="0" i="1" baseline="0" dirty="0"/>
              <a:t>, 1882). </a:t>
            </a:r>
            <a:r>
              <a:rPr lang="cs-CZ" dirty="0"/>
              <a:t>Sec. 270.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"The Ends of Man," </a:t>
            </a:r>
            <a:r>
              <a:rPr lang="en-US" i="1" dirty="0"/>
              <a:t>Margins of Philosophy</a:t>
            </a:r>
            <a:r>
              <a:rPr lang="en-US" dirty="0"/>
              <a:t>, tr. w/ notes by Alan Bass. The University of Chicago Press. Chicago, 1982. (Original French published in Paris, 1972, as </a:t>
            </a:r>
            <a:r>
              <a:rPr lang="en-US" i="1" dirty="0" err="1"/>
              <a:t>Marges</a:t>
            </a:r>
            <a:r>
              <a:rPr lang="en-US" i="1" dirty="0"/>
              <a:t> de la </a:t>
            </a:r>
            <a:r>
              <a:rPr lang="en-US" i="1" dirty="0" err="1"/>
              <a:t>philosophie</a:t>
            </a:r>
            <a:r>
              <a:rPr lang="en-US" dirty="0"/>
              <a:t>.) - p. 123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34ED1-A595-45DC-9047-14FB714A7FBE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34ED1-A595-45DC-9047-14FB714A7FBE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34ED1-A595-45DC-9047-14FB714A7FBE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34ED1-A595-45DC-9047-14FB714A7FBE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34ED1-A595-45DC-9047-14FB714A7FBE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34ED1-A595-45DC-9047-14FB714A7FBE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34ED1-A595-45DC-9047-14FB714A7FBE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27CCC-6FD7-4998-96CF-5A3302EAB7FA}" type="slidenum">
              <a:rPr lang="cs-CZ"/>
              <a:pPr/>
              <a:t>10</a:t>
            </a:fld>
            <a:endParaRPr lang="cs-CZ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i="1" dirty="0"/>
              <a:t>Thus Spoke Zarathustra</a:t>
            </a:r>
            <a:r>
              <a:rPr lang="en-US" dirty="0"/>
              <a:t> (Prologue, 3–4)</a:t>
            </a:r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hlinkClick r:id="rId3"/>
              </a:rPr>
              <a:t>Also </a:t>
            </a:r>
            <a:r>
              <a:rPr lang="en-US" i="1" dirty="0" err="1">
                <a:hlinkClick r:id="rId3"/>
              </a:rPr>
              <a:t>sprach</a:t>
            </a:r>
            <a:r>
              <a:rPr lang="en-US" i="1" dirty="0">
                <a:hlinkClick r:id="rId3"/>
              </a:rPr>
              <a:t> Zarathustra</a:t>
            </a:r>
            <a:r>
              <a:rPr lang="en-US" dirty="0">
                <a:hlinkClick r:id="rId3"/>
              </a:rPr>
              <a:t> </a:t>
            </a:r>
            <a:r>
              <a:rPr lang="cs-CZ" dirty="0"/>
              <a:t>; </a:t>
            </a:r>
            <a:r>
              <a:rPr lang="en-US" i="1" dirty="0">
                <a:hlinkClick r:id="rId4"/>
              </a:rPr>
              <a:t>Thus </a:t>
            </a:r>
            <a:r>
              <a:rPr lang="en-US" i="1" dirty="0" err="1">
                <a:hlinkClick r:id="rId4"/>
              </a:rPr>
              <a:t>Spake</a:t>
            </a:r>
            <a:r>
              <a:rPr lang="en-US" i="1" dirty="0">
                <a:hlinkClick r:id="rId4"/>
              </a:rPr>
              <a:t> Zarathustra</a:t>
            </a:r>
            <a:r>
              <a:rPr lang="en-US" dirty="0">
                <a:hlinkClick r:id="rId4"/>
              </a:rPr>
              <a:t> </a:t>
            </a:r>
            <a:r>
              <a:rPr lang="cs-CZ" dirty="0"/>
              <a:t>. Part I, </a:t>
            </a:r>
            <a:r>
              <a:rPr lang="cs-CZ" dirty="0" err="1"/>
              <a:t>Chapter</a:t>
            </a:r>
            <a:r>
              <a:rPr lang="cs-CZ" dirty="0"/>
              <a:t> 7, "</a:t>
            </a:r>
            <a:r>
              <a:rPr lang="cs-CZ" dirty="0" err="1"/>
              <a:t>Vom</a:t>
            </a:r>
            <a:r>
              <a:rPr lang="cs-CZ" dirty="0"/>
              <a:t> </a:t>
            </a:r>
            <a:r>
              <a:rPr lang="cs-CZ" dirty="0" err="1"/>
              <a:t>Lesen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Schreiben</a:t>
            </a:r>
            <a:r>
              <a:rPr lang="cs-CZ" dirty="0"/>
              <a:t>"/"On </a:t>
            </a:r>
            <a:r>
              <a:rPr lang="cs-CZ" dirty="0" err="1"/>
              <a:t>Reading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Writing</a:t>
            </a:r>
            <a:r>
              <a:rPr lang="cs-CZ" dirty="0"/>
              <a:t>".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34ED1-A595-45DC-9047-14FB714A7FBE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hlinkClick r:id="rId3"/>
              </a:rPr>
              <a:t>Also </a:t>
            </a:r>
            <a:r>
              <a:rPr lang="en-US" i="1" dirty="0" err="1">
                <a:hlinkClick r:id="rId3"/>
              </a:rPr>
              <a:t>sprach</a:t>
            </a:r>
            <a:r>
              <a:rPr lang="en-US" i="1" dirty="0">
                <a:hlinkClick r:id="rId3"/>
              </a:rPr>
              <a:t> Zarathustra</a:t>
            </a:r>
            <a:r>
              <a:rPr lang="en-US" dirty="0">
                <a:hlinkClick r:id="rId3"/>
              </a:rPr>
              <a:t> </a:t>
            </a:r>
            <a:r>
              <a:rPr lang="cs-CZ" dirty="0"/>
              <a:t>; </a:t>
            </a:r>
            <a:r>
              <a:rPr lang="en-US" i="1" dirty="0">
                <a:hlinkClick r:id="rId4"/>
              </a:rPr>
              <a:t>Thus </a:t>
            </a:r>
            <a:r>
              <a:rPr lang="en-US" i="1" dirty="0" err="1">
                <a:hlinkClick r:id="rId4"/>
              </a:rPr>
              <a:t>Spake</a:t>
            </a:r>
            <a:r>
              <a:rPr lang="en-US" i="1" dirty="0">
                <a:hlinkClick r:id="rId4"/>
              </a:rPr>
              <a:t> Zarathustra</a:t>
            </a:r>
            <a:r>
              <a:rPr lang="en-US" dirty="0">
                <a:hlinkClick r:id="rId4"/>
              </a:rPr>
              <a:t> </a:t>
            </a:r>
            <a:r>
              <a:rPr lang="cs-CZ" dirty="0"/>
              <a:t>. Part I, </a:t>
            </a:r>
            <a:r>
              <a:rPr lang="cs-CZ" dirty="0" err="1"/>
              <a:t>Chapter</a:t>
            </a:r>
            <a:r>
              <a:rPr lang="cs-CZ" dirty="0"/>
              <a:t> 7, "</a:t>
            </a:r>
            <a:r>
              <a:rPr lang="cs-CZ" dirty="0" err="1"/>
              <a:t>Vom</a:t>
            </a:r>
            <a:r>
              <a:rPr lang="cs-CZ" dirty="0"/>
              <a:t> </a:t>
            </a:r>
            <a:r>
              <a:rPr lang="cs-CZ" dirty="0" err="1"/>
              <a:t>Lesen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Schreiben</a:t>
            </a:r>
            <a:r>
              <a:rPr lang="cs-CZ" dirty="0"/>
              <a:t>"/"On </a:t>
            </a:r>
            <a:r>
              <a:rPr lang="cs-CZ" dirty="0" err="1"/>
              <a:t>Reading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Writing</a:t>
            </a:r>
            <a:r>
              <a:rPr lang="cs-CZ" dirty="0"/>
              <a:t>".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hlinkClick r:id="rId3"/>
              </a:rPr>
              <a:t>Also </a:t>
            </a:r>
            <a:r>
              <a:rPr lang="en-US" i="1" dirty="0" err="1">
                <a:hlinkClick r:id="rId3"/>
              </a:rPr>
              <a:t>sprach</a:t>
            </a:r>
            <a:r>
              <a:rPr lang="en-US" i="1" dirty="0">
                <a:hlinkClick r:id="rId3"/>
              </a:rPr>
              <a:t> Zarathustra</a:t>
            </a:r>
            <a:r>
              <a:rPr lang="en-US" dirty="0">
                <a:hlinkClick r:id="rId3"/>
              </a:rPr>
              <a:t> </a:t>
            </a:r>
            <a:r>
              <a:rPr lang="cs-CZ" dirty="0"/>
              <a:t>; </a:t>
            </a:r>
            <a:r>
              <a:rPr lang="en-US" i="1" dirty="0">
                <a:hlinkClick r:id="rId4"/>
              </a:rPr>
              <a:t>Thus </a:t>
            </a:r>
            <a:r>
              <a:rPr lang="en-US" i="1" dirty="0" err="1">
                <a:hlinkClick r:id="rId4"/>
              </a:rPr>
              <a:t>Spake</a:t>
            </a:r>
            <a:r>
              <a:rPr lang="en-US" i="1" dirty="0">
                <a:hlinkClick r:id="rId4"/>
              </a:rPr>
              <a:t> Zarathustra</a:t>
            </a:r>
            <a:r>
              <a:rPr lang="en-US" dirty="0">
                <a:hlinkClick r:id="rId4"/>
              </a:rPr>
              <a:t> </a:t>
            </a:r>
            <a:r>
              <a:rPr lang="cs-CZ" dirty="0"/>
              <a:t>. Part I, </a:t>
            </a:r>
            <a:r>
              <a:rPr lang="cs-CZ" dirty="0" err="1"/>
              <a:t>Chapter</a:t>
            </a:r>
            <a:r>
              <a:rPr lang="cs-CZ" dirty="0"/>
              <a:t> 1, „</a:t>
            </a:r>
            <a:r>
              <a:rPr lang="cs-CZ" dirty="0" err="1">
                <a:hlinkClick r:id="rId5"/>
              </a:rPr>
              <a:t>The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Three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Metamorphoses</a:t>
            </a:r>
            <a:r>
              <a:rPr lang="cs-CZ" dirty="0"/>
              <a:t>“</a:t>
            </a:r>
          </a:p>
          <a:p>
            <a:r>
              <a:rPr lang="cs-CZ"/>
              <a:t>Text: http</a:t>
            </a:r>
            <a:r>
              <a:rPr lang="cs-CZ" dirty="0"/>
              <a:t>://www.</a:t>
            </a:r>
            <a:r>
              <a:rPr lang="cs-CZ" dirty="0" err="1"/>
              <a:t>gutenberg.org</a:t>
            </a:r>
            <a:r>
              <a:rPr lang="cs-CZ" dirty="0"/>
              <a:t>/</a:t>
            </a:r>
            <a:r>
              <a:rPr lang="cs-CZ" dirty="0" err="1"/>
              <a:t>files</a:t>
            </a:r>
            <a:r>
              <a:rPr lang="cs-CZ" dirty="0"/>
              <a:t>/1998/1998-h/1998-</a:t>
            </a:r>
            <a:r>
              <a:rPr lang="cs-CZ" dirty="0" err="1"/>
              <a:t>h.htm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34ED1-A595-45DC-9047-14FB714A7FBE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EFFB08-FD9D-4411-8AE6-9DB7C08522CD}" type="slidenum">
              <a:rPr lang="cs-CZ"/>
              <a:pPr/>
              <a:t>14</a:t>
            </a:fld>
            <a:endParaRPr lang="cs-CZ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Heidegger</a:t>
            </a:r>
            <a:r>
              <a:rPr lang="cs-CZ" dirty="0"/>
              <a:t>,</a:t>
            </a:r>
            <a:r>
              <a:rPr lang="cs-CZ" baseline="0" dirty="0"/>
              <a:t> Martin. </a:t>
            </a:r>
            <a:r>
              <a:rPr lang="cs-CZ" i="1" baseline="0" dirty="0"/>
              <a:t>Kant a problém metafyziky</a:t>
            </a:r>
            <a:r>
              <a:rPr lang="cs-CZ" baseline="0" dirty="0"/>
              <a:t> (In </a:t>
            </a:r>
            <a:r>
              <a:rPr lang="cs-CZ" baseline="0" dirty="0" err="1"/>
              <a:t>Buber</a:t>
            </a:r>
            <a:r>
              <a:rPr lang="cs-CZ" baseline="0" dirty="0"/>
              <a:t>, Martin. </a:t>
            </a:r>
            <a:r>
              <a:rPr lang="cs-CZ" i="1" baseline="0" dirty="0"/>
              <a:t>Problém člověka</a:t>
            </a:r>
            <a:r>
              <a:rPr lang="cs-CZ" baseline="0" dirty="0"/>
              <a:t>. Praha: Kalich, 1997, s. 115)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34ED1-A595-45DC-9047-14FB714A7FBE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73E76-428F-4F2F-95C5-AE32F3A25AE0}" type="slidenum">
              <a:rPr lang="cs-CZ"/>
              <a:pPr/>
              <a:t>19</a:t>
            </a:fld>
            <a:endParaRPr lang="cs-CZ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cs-CZ" dirty="0"/>
              <a:t>Problém člověka, s. 14</a:t>
            </a:r>
          </a:p>
          <a:p>
            <a:pPr marL="228600" indent="-228600">
              <a:buAutoNum type="arabicParenBoth"/>
            </a:pPr>
            <a:r>
              <a:rPr lang="cs-CZ" dirty="0"/>
              <a:t>Tamtéž, 17.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34ED1-A595-45DC-9047-14FB714A7FBE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DDB8B-B7DF-4AE1-841E-B91B70536922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0" y="1887568"/>
            <a:ext cx="10693400" cy="1890000"/>
          </a:xfrm>
          <a:prstGeom prst="rect">
            <a:avLst/>
          </a:pr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165225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Clara Sans" pitchFamily="50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2284" y="2024330"/>
            <a:ext cx="8289110" cy="1503745"/>
          </a:xfrm>
        </p:spPr>
        <p:txBody>
          <a:bodyPr/>
          <a:lstStyle>
            <a:lvl1pPr marL="0" indent="0" algn="l">
              <a:defRPr sz="4400">
                <a:solidFill>
                  <a:schemeClr val="bg1"/>
                </a:solidFill>
                <a:latin typeface="Clara Sans" pitchFamily="50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2284" y="3957618"/>
            <a:ext cx="8640960" cy="7200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861E5E6D-9964-443D-8A1A-2F174139E214}" type="datetime1">
              <a:rPr lang="cs-CZ" smtClean="0"/>
              <a:pPr>
                <a:defRPr/>
              </a:pPr>
              <a:t>28.12.2020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9251B02E-AEA4-4A25-B995-7FBC9F8D11D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3030538" cy="1260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212887"/>
            <a:ext cx="3973746" cy="101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913" y="6228903"/>
            <a:ext cx="4610100" cy="63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4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390B-2DF6-4A98-8CD3-57C620926EC6}" type="datetime1">
              <a:rPr lang="cs-CZ" smtClean="0"/>
              <a:pPr>
                <a:defRPr/>
              </a:pPr>
              <a:t>28.12.2020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0E49-5BFC-4E79-BF4D-A767D26BC0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3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2716" y="1044327"/>
            <a:ext cx="2406015" cy="571005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1044327"/>
            <a:ext cx="7039822" cy="571005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73E3-272C-49D3-A172-02F9E4E9562B}" type="datetime1">
              <a:rPr lang="cs-CZ" smtClean="0"/>
              <a:pPr>
                <a:defRPr/>
              </a:pPr>
              <a:t>28.12.2020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4864-5606-4A31-B3E2-746352118BF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7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1325" y="180231"/>
            <a:ext cx="7427088" cy="662917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187532"/>
            <a:ext cx="9623425" cy="556728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D660-356F-4B7B-9477-B5CEBBE7ED6F}" type="datetime1">
              <a:rPr lang="cs-CZ" smtClean="0"/>
              <a:pPr>
                <a:defRPr/>
              </a:pPr>
              <a:t>28.12.2020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90E3-EF82-41EA-9CBB-69D0C1CE9A68}" type="datetime1">
              <a:rPr lang="cs-CZ" smtClean="0"/>
              <a:pPr>
                <a:defRPr/>
              </a:pPr>
              <a:t>28.12.2020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0EE9-DB36-4AC0-93AC-EAF55A4D2F9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9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F439-A903-4BAB-BE0E-D1DEB9C70BCB}" type="datetime1">
              <a:rPr lang="cs-CZ" smtClean="0"/>
              <a:pPr>
                <a:defRPr/>
              </a:pPr>
              <a:t>28.12.2020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203F-6002-47B2-BA6E-0944EEA5321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8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22164" y="1188343"/>
            <a:ext cx="4724775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1" y="1980431"/>
            <a:ext cx="4724775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44605" y="1188343"/>
            <a:ext cx="4726631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100" y="1980431"/>
            <a:ext cx="4726631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1EA3-E2BC-48E8-A352-50577628A881}" type="datetime1">
              <a:rPr lang="cs-CZ" smtClean="0"/>
              <a:pPr>
                <a:defRPr/>
              </a:pPr>
              <a:t>28.12.2020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4537-99EA-4D2E-83BE-317CA3E7C59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6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245D-D6AC-44C9-87B3-4C6EEA36FB51}" type="datetime1">
              <a:rPr lang="cs-CZ" smtClean="0"/>
              <a:pPr>
                <a:defRPr/>
              </a:pPr>
              <a:t>28.12.2020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53024-765D-4A8F-A60F-9D142B3F15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9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1568-6828-4203-9B7C-12AC327FE14E}" type="datetime1">
              <a:rPr lang="cs-CZ" smtClean="0"/>
              <a:pPr>
                <a:defRPr/>
              </a:pPr>
              <a:t>28.12.2020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965D-B6FC-48F4-BDEB-A25D835DCF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6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2" y="972318"/>
            <a:ext cx="3518055" cy="609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2" y="301052"/>
            <a:ext cx="5977908" cy="6453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2" y="1582266"/>
            <a:ext cx="3518055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B92B-E7FC-4C9D-A25B-8D733F1B7F04}" type="datetime1">
              <a:rPr lang="cs-CZ" smtClean="0"/>
              <a:pPr>
                <a:defRPr/>
              </a:pPr>
              <a:t>28.12.2020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5B1B-A23A-4D82-B975-BDB1401989B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36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972319"/>
            <a:ext cx="6416040" cy="42400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06EB7-D81F-404B-ACAE-5954E4C5B005}" type="datetime1">
              <a:rPr lang="cs-CZ" smtClean="0"/>
              <a:pPr>
                <a:defRPr/>
              </a:pPr>
              <a:t>28.12.2020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E438-300D-426D-956D-FF05AA67C7E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5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996333"/>
            <a:ext cx="10693400" cy="65649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030538" y="145125"/>
            <a:ext cx="74883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34988" y="1260475"/>
            <a:ext cx="9623425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B5044EDA-262F-488C-9A1C-4884F878AF7B}" type="datetime1">
              <a:rPr lang="cs-CZ" smtClean="0"/>
              <a:pPr>
                <a:defRPr/>
              </a:pPr>
              <a:t>28.12.2020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C0EA4A2D-1AC4-4A39-9436-83225DB5FE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216823"/>
            <a:ext cx="2376264" cy="6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23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Clara Sans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.org/download/zarathustra_0809_librivox/zarathustra_01_nietzsche_common_64kb.mp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ftp://ibiblio.org/pub/docs/books/gutenberg/etext99/spzar10.txt" TargetMode="External"/><Relationship Id="rId4" Type="http://schemas.openxmlformats.org/officeDocument/2006/relationships/hyperlink" Target="http://gutenberg.spiegel.de/nietzsch/zara/also.ht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librivox.bookdesign.biz/book/275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f/Edmund_Husserl_1900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pload.wikimedia.org/wikipedia/commons/thumb/d/d3/Edmund_Husserl.jpg/660px-Edmund_Husserl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L'%C3%89trange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r.wikipedia.org/wiki/L'Homme_r%C3%A9volt%C3%A9" TargetMode="External"/><Relationship Id="rId4" Type="http://schemas.openxmlformats.org/officeDocument/2006/relationships/hyperlink" Target="http://fr.wikipedia.org/wiki/Le_Mythe_de_Sisyph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://www.pwf.cz/cz/videa/65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sPVWmmVKVk0" TargetMode="External"/><Relationship Id="rId4" Type="http://schemas.openxmlformats.org/officeDocument/2006/relationships/hyperlink" Target="https://youtu.be/_6YNIXPGXKo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1bF56W-PKg" TargetMode="External"/><Relationship Id="rId2" Type="http://schemas.openxmlformats.org/officeDocument/2006/relationships/hyperlink" Target="http://www3.nd.edu/~maritain/jmc/etext/CG.HT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wfNl2L0Gf8" TargetMode="External"/><Relationship Id="rId7" Type="http://schemas.openxmlformats.org/officeDocument/2006/relationships/hyperlink" Target="http://www.animal-rights-library.com/texts-m/midgley01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FuL6HlLSzyc&amp;feature=related" TargetMode="External"/><Relationship Id="rId5" Type="http://schemas.openxmlformats.org/officeDocument/2006/relationships/hyperlink" Target="http://www.youtube.com/watch?v=Z2bPTs8fspk&amp;feature=related" TargetMode="External"/><Relationship Id="rId4" Type="http://schemas.openxmlformats.org/officeDocument/2006/relationships/hyperlink" Target="http://www.youtube.com/watch?v=CtcpwJCC6C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ite.ebrary.com/lib/natl/Doc?id=1006523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te.ebrary.com/lib/natl/Doc?id=10017096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3.nd.edu/~maritain/jmc/etext/CG05.HTM" TargetMode="External"/><Relationship Id="rId3" Type="http://schemas.openxmlformats.org/officeDocument/2006/relationships/hyperlink" Target="http://www.youtube.com/watch?v=YhAbGqp7VEg" TargetMode="External"/><Relationship Id="rId7" Type="http://schemas.openxmlformats.org/officeDocument/2006/relationships/hyperlink" Target="http://www3.nd.edu/~maritain/jmc/etext/CG03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3.nd.edu/~maritain/jmc/etext/CG.HTM" TargetMode="External"/><Relationship Id="rId5" Type="http://schemas.openxmlformats.org/officeDocument/2006/relationships/hyperlink" Target="http://maritain.nd.edu/jmc/etext/jmoral13.htm" TargetMode="External"/><Relationship Id="rId4" Type="http://schemas.openxmlformats.org/officeDocument/2006/relationships/hyperlink" Target="http://maritain.nd.edu/jmc/etext/jmoral.htm" TargetMode="External"/><Relationship Id="rId9" Type="http://schemas.openxmlformats.org/officeDocument/2006/relationships/hyperlink" Target="http://site.ebrary.com/lib/natl/Doc?id=10284020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site.ebrary.com/lib/natl/Doc?id=1051890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te.ebrary.com/lib/natl/Doc?id=10596959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ite.ebrary.com/lib/natl/Doc?id=1061482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te.ebrary.com/lib/natl/Doc?id=10151255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m/future/story/20140122-are-you-good-or-evi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bc.com/future/story/20120704-a-doctors-touch" TargetMode="External"/><Relationship Id="rId4" Type="http://schemas.openxmlformats.org/officeDocument/2006/relationships/hyperlink" Target="http://www.bbc.com/future/story/20120208-cyborg-the-future-of-the-huma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b/Nietzsche187a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1985" y="1637044"/>
            <a:ext cx="8569431" cy="2619941"/>
          </a:xfrm>
        </p:spPr>
        <p:txBody>
          <a:bodyPr>
            <a:normAutofit/>
          </a:bodyPr>
          <a:lstStyle/>
          <a:p>
            <a:r>
              <a:rPr lang="cs-CZ" dirty="0"/>
              <a:t>Man in </a:t>
            </a:r>
            <a:r>
              <a:rPr lang="cs-CZ" dirty="0" err="1"/>
              <a:t>Postmodern</a:t>
            </a:r>
            <a:r>
              <a:rPr lang="cs-CZ" dirty="0"/>
              <a:t> Society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cs-CZ" dirty="0"/>
          </a:p>
          <a:p>
            <a:pPr algn="r"/>
            <a:endParaRPr lang="cs-CZ" dirty="0"/>
          </a:p>
          <a:p>
            <a:pPr algn="r"/>
            <a:r>
              <a:rPr lang="cs-CZ" dirty="0"/>
              <a:t>Zuzana Svobodová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58473" y="517235"/>
            <a:ext cx="7631148" cy="1045775"/>
          </a:xfrm>
        </p:spPr>
        <p:txBody>
          <a:bodyPr>
            <a:noAutofit/>
          </a:bodyPr>
          <a:lstStyle/>
          <a:p>
            <a:pPr algn="l"/>
            <a:r>
              <a:rPr lang="en-US" sz="3969" i="1" dirty="0"/>
              <a:t>Man is a disease of the </a:t>
            </a:r>
            <a:r>
              <a:rPr lang="cs-CZ" sz="3969" i="1" dirty="0" err="1"/>
              <a:t>eart</a:t>
            </a:r>
            <a:r>
              <a:rPr lang="en-US" sz="3969" i="1" dirty="0"/>
              <a:t>.</a:t>
            </a:r>
            <a:br>
              <a:rPr lang="cs-CZ" sz="3969" i="1" dirty="0"/>
            </a:br>
            <a:r>
              <a:rPr lang="en-US" sz="3969" i="1" dirty="0"/>
              <a:t>The </a:t>
            </a:r>
            <a:r>
              <a:rPr lang="en-US" sz="3969" i="1" dirty="0" err="1"/>
              <a:t>overman</a:t>
            </a:r>
            <a:r>
              <a:rPr lang="en-US" sz="3969" i="1" dirty="0"/>
              <a:t> is the meaning of the earth.</a:t>
            </a:r>
            <a:endParaRPr lang="cs-CZ" sz="3969" i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682" y="1716435"/>
            <a:ext cx="9073515" cy="555745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cs-CZ" sz="2646" dirty="0" err="1"/>
              <a:t>Nietzsche</a:t>
            </a:r>
            <a:r>
              <a:rPr lang="cs-CZ" sz="2646" dirty="0"/>
              <a:t>:</a:t>
            </a:r>
          </a:p>
          <a:p>
            <a:pPr>
              <a:lnSpc>
                <a:spcPct val="80000"/>
              </a:lnSpc>
              <a:buNone/>
            </a:pPr>
            <a:r>
              <a:rPr lang="en-US" sz="2646" dirty="0"/>
              <a:t>Man is an animal that may promise</a:t>
            </a:r>
            <a:r>
              <a:rPr lang="cs-CZ" sz="2646" dirty="0"/>
              <a:t> – </a:t>
            </a:r>
            <a:r>
              <a:rPr lang="en-US" sz="2646" dirty="0"/>
              <a:t>is connected with the future, something guarantees.</a:t>
            </a:r>
            <a:endParaRPr lang="cs-CZ" sz="2646" dirty="0"/>
          </a:p>
          <a:p>
            <a:pPr>
              <a:lnSpc>
                <a:spcPct val="80000"/>
              </a:lnSpc>
              <a:buNone/>
            </a:pPr>
            <a:r>
              <a:rPr lang="en-US" sz="2646" dirty="0"/>
              <a:t>„</a:t>
            </a:r>
            <a:r>
              <a:rPr lang="cs-CZ" sz="2646" dirty="0" err="1"/>
              <a:t>We</a:t>
            </a:r>
            <a:r>
              <a:rPr lang="cs-CZ" sz="2646" dirty="0"/>
              <a:t> d</a:t>
            </a:r>
            <a:r>
              <a:rPr lang="en-US" sz="2646" dirty="0" err="1"/>
              <a:t>erive</a:t>
            </a:r>
            <a:r>
              <a:rPr lang="en-US" sz="2646" dirty="0"/>
              <a:t> </a:t>
            </a:r>
            <a:r>
              <a:rPr lang="cs-CZ" sz="2646" dirty="0"/>
              <a:t>a</a:t>
            </a:r>
            <a:r>
              <a:rPr lang="en-US" sz="2646" dirty="0"/>
              <a:t> man </a:t>
            </a:r>
            <a:r>
              <a:rPr lang="cs-CZ" sz="2646" dirty="0"/>
              <a:t>not </a:t>
            </a:r>
            <a:r>
              <a:rPr lang="en-US" sz="2646" dirty="0"/>
              <a:t>of spirit</a:t>
            </a:r>
            <a:r>
              <a:rPr lang="cs-CZ" sz="2646" dirty="0"/>
              <a:t>“, </a:t>
            </a:r>
            <a:r>
              <a:rPr lang="en-US" sz="2646" dirty="0"/>
              <a:t>we have placed him back among the animals." Man is a disease of the </a:t>
            </a:r>
            <a:r>
              <a:rPr lang="cs-CZ" sz="2646" dirty="0" err="1"/>
              <a:t>world</a:t>
            </a:r>
            <a:r>
              <a:rPr lang="en-US" sz="2646" dirty="0"/>
              <a:t>.</a:t>
            </a:r>
            <a:endParaRPr lang="cs-CZ" sz="2646" dirty="0"/>
          </a:p>
          <a:p>
            <a:pPr>
              <a:lnSpc>
                <a:spcPct val="80000"/>
              </a:lnSpc>
              <a:buNone/>
            </a:pPr>
            <a:r>
              <a:rPr lang="cs-CZ" sz="2646" dirty="0"/>
              <a:t>„</a:t>
            </a:r>
            <a:r>
              <a:rPr lang="en-US" sz="2646" dirty="0"/>
              <a:t>I teach you the </a:t>
            </a:r>
            <a:r>
              <a:rPr lang="en-US" sz="2646" dirty="0" err="1"/>
              <a:t>overman</a:t>
            </a:r>
            <a:r>
              <a:rPr lang="en-US" sz="2646" dirty="0"/>
              <a:t>. Man is something that shall be overcome. </a:t>
            </a:r>
            <a:r>
              <a:rPr lang="cs-CZ" sz="2646" dirty="0"/>
              <a:t>… </a:t>
            </a:r>
            <a:r>
              <a:rPr lang="en-US" sz="2646" dirty="0"/>
              <a:t>The </a:t>
            </a:r>
            <a:r>
              <a:rPr lang="en-US" sz="2646" dirty="0" err="1"/>
              <a:t>overman</a:t>
            </a:r>
            <a:r>
              <a:rPr lang="en-US" sz="2646" dirty="0"/>
              <a:t> is the meaning of the earth. Let your will say: the </a:t>
            </a:r>
            <a:r>
              <a:rPr lang="en-US" sz="2646" dirty="0" err="1"/>
              <a:t>overman</a:t>
            </a:r>
            <a:r>
              <a:rPr lang="en-US" sz="2646" dirty="0"/>
              <a:t> shall be the meaning of the earth... Man is a rope, tied between beast and </a:t>
            </a:r>
            <a:r>
              <a:rPr lang="en-US" sz="2646" dirty="0" err="1"/>
              <a:t>overman</a:t>
            </a:r>
            <a:r>
              <a:rPr lang="cs-CZ" sz="2646" dirty="0"/>
              <a:t> </a:t>
            </a:r>
            <a:r>
              <a:rPr lang="en-US" sz="2646" dirty="0"/>
              <a:t>— a rope over an abyss ...</a:t>
            </a:r>
            <a:r>
              <a:rPr lang="cs-CZ" sz="2646" dirty="0"/>
              <a:t> W</a:t>
            </a:r>
            <a:r>
              <a:rPr lang="en-US" sz="2646" dirty="0"/>
              <a:t>hat is great in man is that he is a bridge and not an end</a:t>
            </a:r>
            <a:r>
              <a:rPr lang="cs-CZ" sz="2646" dirty="0"/>
              <a:t>.“ (1)</a:t>
            </a:r>
          </a:p>
          <a:p>
            <a:pPr>
              <a:lnSpc>
                <a:spcPct val="80000"/>
              </a:lnSpc>
              <a:buNone/>
            </a:pPr>
            <a:r>
              <a:rPr lang="en-US" sz="2646" dirty="0"/>
              <a:t>Man is </a:t>
            </a:r>
            <a:r>
              <a:rPr lang="cs-CZ" sz="2646" dirty="0"/>
              <a:t>a </a:t>
            </a:r>
            <a:r>
              <a:rPr lang="en-US" sz="2646" dirty="0"/>
              <a:t>road, great promise</a:t>
            </a:r>
            <a:r>
              <a:rPr lang="cs-CZ" sz="2646" dirty="0"/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cs-CZ" sz="2646" dirty="0"/>
              <a:t>M</a:t>
            </a:r>
            <a:r>
              <a:rPr lang="en-US" sz="2646" dirty="0"/>
              <a:t>an does not promise the fulfillment of obligations</a:t>
            </a:r>
            <a:r>
              <a:rPr lang="cs-CZ" sz="2646" dirty="0"/>
              <a:t> to </a:t>
            </a:r>
            <a:r>
              <a:rPr lang="cs-CZ" sz="2646" dirty="0" err="1"/>
              <a:t>the</a:t>
            </a:r>
            <a:r>
              <a:rPr lang="cs-CZ" sz="2646" dirty="0"/>
              <a:t> </a:t>
            </a:r>
            <a:r>
              <a:rPr lang="cs-CZ" sz="2646" dirty="0" err="1"/>
              <a:t>other</a:t>
            </a:r>
            <a:r>
              <a:rPr lang="en-US" sz="2646" dirty="0"/>
              <a:t>, but to himself the fulfillment of human</a:t>
            </a:r>
            <a:r>
              <a:rPr lang="cs-CZ" sz="2646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21347" y="1764295"/>
            <a:ext cx="8558026" cy="4990084"/>
          </a:xfrm>
        </p:spPr>
        <p:txBody>
          <a:bodyPr/>
          <a:lstStyle/>
          <a:p>
            <a:pPr>
              <a:buNone/>
            </a:pPr>
            <a:r>
              <a:rPr lang="en-US" dirty="0"/>
              <a:t>It is true: we love life</a:t>
            </a:r>
            <a:endParaRPr lang="cs-CZ" dirty="0"/>
          </a:p>
          <a:p>
            <a:pPr>
              <a:buNone/>
            </a:pPr>
            <a:r>
              <a:rPr lang="en-US" dirty="0"/>
              <a:t>not because we are used to living,</a:t>
            </a:r>
            <a:endParaRPr lang="cs-CZ" dirty="0"/>
          </a:p>
          <a:p>
            <a:pPr>
              <a:buNone/>
            </a:pPr>
            <a:r>
              <a:rPr lang="en-US" dirty="0"/>
              <a:t>but because we are used to loving.</a:t>
            </a:r>
            <a:endParaRPr lang="cs-CZ" dirty="0"/>
          </a:p>
        </p:txBody>
      </p:sp>
      <p:pic>
        <p:nvPicPr>
          <p:cNvPr id="4" name="Picture 8" descr="C:\Documents and Settings\Olga Moldanová\Dokumenty\Obrázky\378px-Nietzsche18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7249" y="3138653"/>
            <a:ext cx="2270083" cy="314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21347" y="1764295"/>
            <a:ext cx="8558026" cy="4990084"/>
          </a:xfrm>
        </p:spPr>
        <p:txBody>
          <a:bodyPr/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err="1">
                <a:hlinkClick r:id="rId3"/>
              </a:rPr>
              <a:t>The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Three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Metamorphoses</a:t>
            </a:r>
            <a:endParaRPr lang="cs-CZ" dirty="0"/>
          </a:p>
          <a:p>
            <a:pPr>
              <a:buNone/>
            </a:pPr>
            <a:r>
              <a:rPr lang="cs-CZ" dirty="0"/>
              <a:t>(</a:t>
            </a:r>
            <a:r>
              <a:rPr lang="cs-CZ" dirty="0" err="1"/>
              <a:t>Nietzsche</a:t>
            </a:r>
            <a:r>
              <a:rPr lang="cs-CZ" dirty="0"/>
              <a:t>, </a:t>
            </a:r>
            <a:r>
              <a:rPr lang="en-US" i="1" dirty="0">
                <a:hlinkClick r:id="rId4"/>
              </a:rPr>
              <a:t>Also </a:t>
            </a:r>
            <a:r>
              <a:rPr lang="en-US" i="1" dirty="0" err="1">
                <a:hlinkClick r:id="rId4"/>
              </a:rPr>
              <a:t>sprach</a:t>
            </a:r>
            <a:r>
              <a:rPr lang="en-US" i="1" dirty="0">
                <a:hlinkClick r:id="rId4"/>
              </a:rPr>
              <a:t> Zarathustra</a:t>
            </a:r>
            <a:r>
              <a:rPr lang="en-US" dirty="0">
                <a:hlinkClick r:id="rId4"/>
              </a:rPr>
              <a:t> </a:t>
            </a:r>
            <a:r>
              <a:rPr lang="cs-CZ" dirty="0"/>
              <a:t>; </a:t>
            </a:r>
            <a:r>
              <a:rPr lang="en-US" i="1" dirty="0">
                <a:hlinkClick r:id="rId5"/>
              </a:rPr>
              <a:t>Thus </a:t>
            </a:r>
            <a:r>
              <a:rPr lang="en-US" i="1" dirty="0" err="1">
                <a:hlinkClick r:id="rId5"/>
              </a:rPr>
              <a:t>Spake</a:t>
            </a:r>
            <a:r>
              <a:rPr lang="en-US" i="1" dirty="0">
                <a:hlinkClick r:id="rId5"/>
              </a:rPr>
              <a:t> Zarathustra</a:t>
            </a:r>
            <a:r>
              <a:rPr lang="en-US" dirty="0">
                <a:hlinkClick r:id="rId5"/>
              </a:rPr>
              <a:t> </a:t>
            </a:r>
            <a:r>
              <a:rPr lang="cs-CZ" dirty="0"/>
              <a:t>. Part I, </a:t>
            </a:r>
            <a:r>
              <a:rPr lang="cs-CZ" dirty="0" err="1"/>
              <a:t>Chapter</a:t>
            </a:r>
            <a:r>
              <a:rPr lang="cs-CZ" dirty="0"/>
              <a:t> 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Nietzsche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err="1"/>
              <a:t>audiobook</a:t>
            </a:r>
            <a:r>
              <a:rPr lang="cs-CZ" dirty="0"/>
              <a:t>:</a:t>
            </a:r>
          </a:p>
          <a:p>
            <a:r>
              <a:rPr lang="en-GB" dirty="0">
                <a:hlinkClick r:id="rId2"/>
              </a:rPr>
              <a:t>http://librivox.bookdesign.biz/book/2755</a:t>
            </a:r>
            <a:endParaRPr lang="cs-CZ" dirty="0"/>
          </a:p>
          <a:p>
            <a:pPr>
              <a:buNone/>
            </a:pPr>
            <a:r>
              <a:rPr lang="cs-CZ" dirty="0"/>
              <a:t>(</a:t>
            </a:r>
            <a:r>
              <a:rPr lang="cs-CZ" dirty="0" err="1"/>
              <a:t>Mad</a:t>
            </a:r>
            <a:r>
              <a:rPr lang="cs-CZ" dirty="0"/>
              <a:t> man)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10" dirty="0"/>
              <a:t>H</a:t>
            </a:r>
            <a:r>
              <a:rPr lang="en-US" sz="4410" dirty="0" err="1"/>
              <a:t>umanity</a:t>
            </a:r>
            <a:r>
              <a:rPr lang="en-US" sz="4410" dirty="0"/>
              <a:t> struggling to understand oneself</a:t>
            </a:r>
            <a:endParaRPr lang="cs-CZ" sz="441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682" y="1717037"/>
            <a:ext cx="9073515" cy="58442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cs-CZ" sz="3087" dirty="0"/>
              <a:t>Edmund </a:t>
            </a:r>
            <a:r>
              <a:rPr lang="cs-CZ" sz="3087" dirty="0" err="1">
                <a:hlinkClick r:id="rId3"/>
              </a:rPr>
              <a:t>Husserl</a:t>
            </a:r>
            <a:r>
              <a:rPr lang="cs-CZ" sz="3087" dirty="0"/>
              <a:t> (1859, </a:t>
            </a:r>
            <a:r>
              <a:rPr lang="cs-CZ" sz="3087" dirty="0">
                <a:hlinkClick r:id="rId4"/>
              </a:rPr>
              <a:t>Prostějov</a:t>
            </a:r>
            <a:r>
              <a:rPr lang="cs-CZ" sz="3087" dirty="0"/>
              <a:t>, </a:t>
            </a:r>
            <a:r>
              <a:rPr lang="cs-CZ" sz="3087" dirty="0" err="1"/>
              <a:t>Moravia</a:t>
            </a:r>
            <a:r>
              <a:rPr lang="cs-CZ" sz="3087" dirty="0"/>
              <a:t> </a:t>
            </a:r>
            <a:r>
              <a:rPr lang="cs-CZ" sz="3087" dirty="0">
                <a:cs typeface="Arial" charset="0"/>
              </a:rPr>
              <a:t>–</a:t>
            </a:r>
            <a:r>
              <a:rPr lang="cs-CZ" sz="3087" dirty="0"/>
              <a:t> 1938, </a:t>
            </a:r>
            <a:r>
              <a:rPr lang="cs-CZ" sz="3087" dirty="0" err="1"/>
              <a:t>Freiburg</a:t>
            </a:r>
            <a:r>
              <a:rPr lang="cs-CZ" sz="3087" dirty="0"/>
              <a:t>, </a:t>
            </a:r>
            <a:r>
              <a:rPr lang="cs-CZ" sz="3087" dirty="0" err="1"/>
              <a:t>Germany</a:t>
            </a:r>
            <a:r>
              <a:rPr lang="cs-CZ" sz="3087" dirty="0"/>
              <a:t>): </a:t>
            </a:r>
            <a:r>
              <a:rPr lang="en-US" sz="3087" i="1" dirty="0"/>
              <a:t>The Crisis of European Sciences and Transcendental Philosophy</a:t>
            </a:r>
            <a:r>
              <a:rPr lang="cs-CZ" sz="3087" dirty="0"/>
              <a:t>  (1936):</a:t>
            </a:r>
          </a:p>
          <a:p>
            <a:pPr>
              <a:lnSpc>
                <a:spcPct val="80000"/>
              </a:lnSpc>
              <a:buNone/>
            </a:pPr>
            <a:r>
              <a:rPr lang="en-US" sz="3087" dirty="0"/>
              <a:t>the greatest historical phenomenon is humanity struggling to understand oneself</a:t>
            </a:r>
            <a:endParaRPr lang="cs-CZ" sz="3087" dirty="0"/>
          </a:p>
          <a:p>
            <a:pPr>
              <a:lnSpc>
                <a:spcPct val="80000"/>
              </a:lnSpc>
              <a:buNone/>
            </a:pPr>
            <a:r>
              <a:rPr lang="cs-CZ" sz="3087" dirty="0"/>
              <a:t>„</a:t>
            </a:r>
            <a:r>
              <a:rPr lang="en-US" sz="3087" dirty="0"/>
              <a:t>Humanity in the universal concept is inherently human being in generative and socially connected humanity.</a:t>
            </a:r>
            <a:r>
              <a:rPr lang="cs-CZ" sz="3087" dirty="0"/>
              <a:t>“</a:t>
            </a:r>
          </a:p>
          <a:p>
            <a:pPr>
              <a:lnSpc>
                <a:spcPct val="80000"/>
              </a:lnSpc>
              <a:buNone/>
            </a:pPr>
            <a:r>
              <a:rPr lang="cs-CZ" sz="3087" dirty="0" err="1"/>
              <a:t>The</a:t>
            </a:r>
            <a:r>
              <a:rPr lang="cs-CZ" sz="3087" dirty="0"/>
              <a:t> </a:t>
            </a:r>
            <a:r>
              <a:rPr lang="cs-CZ" sz="3087" dirty="0" err="1"/>
              <a:t>being</a:t>
            </a:r>
            <a:r>
              <a:rPr lang="cs-CZ" sz="3087" dirty="0"/>
              <a:t> </a:t>
            </a:r>
            <a:r>
              <a:rPr lang="en-US" sz="3087" dirty="0"/>
              <a:t>of man can not be found in isolated individuals.</a:t>
            </a:r>
            <a:endParaRPr lang="cs-CZ" sz="3087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Edmund </a:t>
            </a:r>
            <a:r>
              <a:rPr lang="cs-CZ" dirty="0" err="1"/>
              <a:t>Husserl</a:t>
            </a:r>
            <a:r>
              <a:rPr lang="cs-CZ" dirty="0"/>
              <a:t> (1859-1938)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founder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Phenomenology</a:t>
            </a:r>
            <a:r>
              <a:rPr lang="cs-CZ" dirty="0"/>
              <a:t>, a </a:t>
            </a:r>
            <a:r>
              <a:rPr lang="cs-CZ" dirty="0" err="1"/>
              <a:t>philosophy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concentrates</a:t>
            </a:r>
            <a:r>
              <a:rPr lang="cs-CZ" dirty="0"/>
              <a:t> on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consciously</a:t>
            </a:r>
            <a:r>
              <a:rPr lang="cs-CZ" dirty="0"/>
              <a:t> </a:t>
            </a:r>
            <a:r>
              <a:rPr lang="cs-CZ" dirty="0" err="1"/>
              <a:t>experienced</a:t>
            </a:r>
            <a:r>
              <a:rPr lang="cs-CZ" dirty="0"/>
              <a:t>; a </a:t>
            </a:r>
            <a:r>
              <a:rPr lang="cs-CZ" dirty="0" err="1"/>
              <a:t>systematic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experience</a:t>
            </a:r>
            <a:endParaRPr lang="cs-CZ" dirty="0"/>
          </a:p>
          <a:p>
            <a:r>
              <a:rPr lang="cs-CZ" dirty="0"/>
              <a:t>„I </a:t>
            </a:r>
            <a:r>
              <a:rPr lang="cs-CZ" dirty="0" err="1"/>
              <a:t>exist</a:t>
            </a:r>
            <a:r>
              <a:rPr lang="cs-CZ" dirty="0"/>
              <a:t>,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not-I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mere</a:t>
            </a:r>
            <a:r>
              <a:rPr lang="cs-CZ" dirty="0"/>
              <a:t> </a:t>
            </a:r>
            <a:r>
              <a:rPr lang="cs-CZ" dirty="0" err="1"/>
              <a:t>phenomenon</a:t>
            </a:r>
            <a:r>
              <a:rPr lang="cs-CZ" dirty="0"/>
              <a:t> </a:t>
            </a:r>
            <a:r>
              <a:rPr lang="cs-CZ" dirty="0" err="1"/>
              <a:t>dissolving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phenomenal</a:t>
            </a:r>
            <a:r>
              <a:rPr lang="cs-CZ" dirty="0"/>
              <a:t> </a:t>
            </a:r>
            <a:r>
              <a:rPr lang="cs-CZ" dirty="0" err="1"/>
              <a:t>connections</a:t>
            </a:r>
            <a:r>
              <a:rPr lang="cs-CZ" dirty="0"/>
              <a:t>.“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Edmund </a:t>
            </a:r>
            <a:r>
              <a:rPr lang="cs-CZ" dirty="0" err="1"/>
              <a:t>Husserl</a:t>
            </a:r>
            <a:r>
              <a:rPr lang="cs-CZ" dirty="0"/>
              <a:t> (1859-1938)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3171" y="1764294"/>
            <a:ext cx="9606451" cy="55889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err="1"/>
              <a:t>The</a:t>
            </a:r>
            <a:r>
              <a:rPr lang="cs-CZ" dirty="0"/>
              <a:t> independent existence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objects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awareness</a:t>
            </a:r>
            <a:r>
              <a:rPr lang="cs-CZ" dirty="0"/>
              <a:t>: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indubitably</a:t>
            </a:r>
            <a:r>
              <a:rPr lang="cs-CZ" dirty="0"/>
              <a:t> </a:t>
            </a:r>
            <a:r>
              <a:rPr lang="cs-CZ" dirty="0" err="1"/>
              <a:t>certain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exist</a:t>
            </a:r>
            <a:r>
              <a:rPr lang="cs-CZ" dirty="0"/>
              <a:t> as </a:t>
            </a:r>
            <a:r>
              <a:rPr lang="cs-CZ" dirty="0" err="1"/>
              <a:t>objects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consciousness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, </a:t>
            </a:r>
            <a:r>
              <a:rPr lang="cs-CZ" dirty="0" err="1"/>
              <a:t>whatever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existential</a:t>
            </a:r>
            <a:r>
              <a:rPr lang="cs-CZ" dirty="0"/>
              <a:t> status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lack</a:t>
            </a:r>
            <a:r>
              <a:rPr lang="cs-CZ" dirty="0"/>
              <a:t>. So let </a:t>
            </a:r>
            <a:r>
              <a:rPr lang="cs-CZ" dirty="0" err="1"/>
              <a:t>us</a:t>
            </a:r>
            <a:r>
              <a:rPr lang="cs-CZ" dirty="0"/>
              <a:t> </a:t>
            </a:r>
            <a:r>
              <a:rPr lang="cs-CZ" dirty="0" err="1"/>
              <a:t>investigate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as </a:t>
            </a:r>
            <a:r>
              <a:rPr lang="cs-CZ" dirty="0" err="1"/>
              <a:t>objects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awareness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absolute</a:t>
            </a:r>
            <a:r>
              <a:rPr lang="cs-CZ" dirty="0"/>
              <a:t> </a:t>
            </a:r>
            <a:r>
              <a:rPr lang="cs-CZ" dirty="0" err="1"/>
              <a:t>certainty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exist</a:t>
            </a:r>
            <a:r>
              <a:rPr lang="cs-CZ" dirty="0"/>
              <a:t> as such,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making</a:t>
            </a:r>
            <a:r>
              <a:rPr lang="cs-CZ" dirty="0"/>
              <a:t> </a:t>
            </a:r>
            <a:r>
              <a:rPr lang="cs-CZ" dirty="0" err="1"/>
              <a:t>any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assumptions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. As </a:t>
            </a:r>
            <a:r>
              <a:rPr lang="cs-CZ" dirty="0" err="1"/>
              <a:t>objects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awareness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are as </a:t>
            </a:r>
            <a:r>
              <a:rPr lang="cs-CZ" dirty="0" err="1"/>
              <a:t>directly</a:t>
            </a:r>
            <a:r>
              <a:rPr lang="cs-CZ" dirty="0"/>
              <a:t> open to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investigation</a:t>
            </a:r>
            <a:r>
              <a:rPr lang="cs-CZ" dirty="0"/>
              <a:t> as </a:t>
            </a:r>
            <a:r>
              <a:rPr lang="cs-CZ" dirty="0" err="1"/>
              <a:t>anything</a:t>
            </a:r>
            <a:r>
              <a:rPr lang="cs-CZ" dirty="0"/>
              <a:t> </a:t>
            </a:r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possibly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. So let </a:t>
            </a:r>
            <a:r>
              <a:rPr lang="cs-CZ" dirty="0" err="1"/>
              <a:t>us</a:t>
            </a:r>
            <a:r>
              <a:rPr lang="cs-CZ" dirty="0"/>
              <a:t> </a:t>
            </a:r>
            <a:r>
              <a:rPr lang="cs-CZ" dirty="0" err="1"/>
              <a:t>simply</a:t>
            </a:r>
            <a:r>
              <a:rPr lang="cs-CZ" dirty="0"/>
              <a:t> put on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side</a:t>
            </a:r>
            <a:r>
              <a:rPr lang="cs-CZ" dirty="0"/>
              <a:t> (in </a:t>
            </a:r>
            <a:r>
              <a:rPr lang="cs-CZ" dirty="0" err="1"/>
              <a:t>brackets</a:t>
            </a:r>
            <a:r>
              <a:rPr lang="cs-CZ" dirty="0"/>
              <a:t>, </a:t>
            </a:r>
            <a:r>
              <a:rPr lang="cs-CZ" dirty="0" err="1"/>
              <a:t>so</a:t>
            </a:r>
            <a:r>
              <a:rPr lang="cs-CZ" dirty="0"/>
              <a:t> to </a:t>
            </a:r>
            <a:r>
              <a:rPr lang="cs-CZ" dirty="0" err="1"/>
              <a:t>speak</a:t>
            </a:r>
            <a:r>
              <a:rPr lang="cs-CZ" dirty="0"/>
              <a:t>)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unanswerable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,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make</a:t>
            </a:r>
            <a:r>
              <a:rPr lang="cs-CZ" dirty="0"/>
              <a:t> </a:t>
            </a:r>
            <a:r>
              <a:rPr lang="cs-CZ" dirty="0" err="1"/>
              <a:t>progress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so</a:t>
            </a:r>
            <a:r>
              <a:rPr lang="cs-CZ" dirty="0"/>
              <a:t> </a:t>
            </a:r>
            <a:r>
              <a:rPr lang="cs-CZ" dirty="0" err="1"/>
              <a:t>well</a:t>
            </a:r>
            <a:r>
              <a:rPr lang="cs-CZ" dirty="0"/>
              <a:t> </a:t>
            </a:r>
            <a:r>
              <a:rPr lang="cs-CZ" dirty="0" err="1"/>
              <a:t>equipped</a:t>
            </a:r>
            <a:r>
              <a:rPr lang="cs-CZ" dirty="0"/>
              <a:t> to </a:t>
            </a:r>
            <a:r>
              <a:rPr lang="cs-CZ" dirty="0" err="1"/>
              <a:t>investigate</a:t>
            </a:r>
            <a:r>
              <a:rPr lang="cs-CZ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Martin </a:t>
            </a:r>
            <a:r>
              <a:rPr lang="cs-CZ" dirty="0" err="1"/>
              <a:t>Heidegger</a:t>
            </a:r>
            <a:r>
              <a:rPr lang="cs-CZ" dirty="0"/>
              <a:t> (1889-1976)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„Man </a:t>
            </a:r>
            <a:r>
              <a:rPr lang="cs-CZ" dirty="0" err="1"/>
              <a:t>alone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beings</a:t>
            </a:r>
            <a:r>
              <a:rPr lang="cs-CZ" dirty="0"/>
              <a:t>,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addressed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voice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, </a:t>
            </a:r>
            <a:r>
              <a:rPr lang="cs-CZ" dirty="0" err="1"/>
              <a:t>experiences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marvel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marvels</a:t>
            </a:r>
            <a:r>
              <a:rPr lang="cs-CZ" dirty="0"/>
              <a:t>: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-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.“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„</a:t>
            </a: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ourselves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entities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analysed</a:t>
            </a:r>
            <a:r>
              <a:rPr lang="cs-CZ" dirty="0"/>
              <a:t>.“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41955" y="1319475"/>
            <a:ext cx="9130098" cy="54349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i="1" dirty="0" err="1"/>
              <a:t>Knowledge</a:t>
            </a:r>
            <a:r>
              <a:rPr lang="cs-CZ" i="1" dirty="0"/>
              <a:t> </a:t>
            </a:r>
            <a:r>
              <a:rPr lang="cs-CZ" i="1" dirty="0" err="1"/>
              <a:t>about</a:t>
            </a:r>
            <a:r>
              <a:rPr lang="cs-CZ" i="1" dirty="0"/>
              <a:t> man</a:t>
            </a:r>
          </a:p>
          <a:p>
            <a:pPr>
              <a:buNone/>
            </a:pPr>
            <a:r>
              <a:rPr lang="cs-CZ" i="1" dirty="0"/>
              <a:t>has </a:t>
            </a:r>
            <a:r>
              <a:rPr lang="cs-CZ" i="1" dirty="0" err="1"/>
              <a:t>never</a:t>
            </a:r>
            <a:r>
              <a:rPr lang="cs-CZ" i="1" dirty="0"/>
              <a:t> </a:t>
            </a:r>
            <a:r>
              <a:rPr lang="cs-CZ" i="1" dirty="0" err="1"/>
              <a:t>been</a:t>
            </a:r>
            <a:r>
              <a:rPr lang="cs-CZ" i="1" dirty="0"/>
              <a:t> as </a:t>
            </a:r>
            <a:r>
              <a:rPr lang="cs-CZ" i="1" dirty="0" err="1"/>
              <a:t>wide</a:t>
            </a:r>
            <a:r>
              <a:rPr lang="cs-CZ" i="1" dirty="0"/>
              <a:t> </a:t>
            </a:r>
            <a:r>
              <a:rPr lang="cs-CZ" i="1" dirty="0" err="1"/>
              <a:t>and</a:t>
            </a:r>
            <a:r>
              <a:rPr lang="cs-CZ" i="1" dirty="0"/>
              <a:t> </a:t>
            </a:r>
            <a:r>
              <a:rPr lang="en-US" i="1" dirty="0"/>
              <a:t>diverse </a:t>
            </a:r>
            <a:r>
              <a:rPr lang="cs-CZ" i="1" dirty="0"/>
              <a:t>as </a:t>
            </a:r>
            <a:r>
              <a:rPr lang="cs-CZ" i="1" dirty="0" err="1"/>
              <a:t>it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en-US" i="1" dirty="0"/>
              <a:t> today</a:t>
            </a:r>
            <a:endParaRPr lang="cs-CZ" i="1" dirty="0"/>
          </a:p>
          <a:p>
            <a:pPr>
              <a:buNone/>
            </a:pPr>
            <a:r>
              <a:rPr lang="en-US" i="1" dirty="0"/>
              <a:t>But</a:t>
            </a:r>
            <a:r>
              <a:rPr lang="cs-CZ" i="1" dirty="0"/>
              <a:t>, </a:t>
            </a:r>
            <a:r>
              <a:rPr lang="cs-CZ" i="1" dirty="0" err="1"/>
              <a:t>at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same</a:t>
            </a:r>
            <a:r>
              <a:rPr lang="cs-CZ" i="1" dirty="0"/>
              <a:t> </a:t>
            </a:r>
            <a:r>
              <a:rPr lang="cs-CZ" i="1" dirty="0" err="1"/>
              <a:t>time</a:t>
            </a:r>
            <a:r>
              <a:rPr lang="cs-CZ" i="1" dirty="0"/>
              <a:t>,</a:t>
            </a:r>
          </a:p>
          <a:p>
            <a:pPr>
              <a:buNone/>
            </a:pPr>
            <a:r>
              <a:rPr lang="cs-CZ" i="1" dirty="0" err="1"/>
              <a:t>it</a:t>
            </a:r>
            <a:r>
              <a:rPr lang="en-US" i="1" dirty="0"/>
              <a:t> </a:t>
            </a:r>
            <a:r>
              <a:rPr lang="cs-CZ" i="1" dirty="0"/>
              <a:t>has </a:t>
            </a:r>
            <a:r>
              <a:rPr lang="cs-CZ" i="1" dirty="0" err="1"/>
              <a:t>never</a:t>
            </a:r>
            <a:r>
              <a:rPr lang="cs-CZ" i="1" dirty="0"/>
              <a:t> </a:t>
            </a:r>
            <a:r>
              <a:rPr lang="cs-CZ" i="1" dirty="0" err="1"/>
              <a:t>been</a:t>
            </a:r>
            <a:r>
              <a:rPr lang="cs-CZ" i="1" dirty="0"/>
              <a:t> </a:t>
            </a:r>
            <a:r>
              <a:rPr lang="cs-CZ" i="1" dirty="0" err="1"/>
              <a:t>known</a:t>
            </a:r>
            <a:r>
              <a:rPr lang="cs-CZ" i="1" dirty="0"/>
              <a:t> </a:t>
            </a:r>
            <a:r>
              <a:rPr lang="cs-CZ" i="1" dirty="0" err="1"/>
              <a:t>less</a:t>
            </a:r>
            <a:endParaRPr lang="cs-CZ" i="1" dirty="0"/>
          </a:p>
          <a:p>
            <a:pPr>
              <a:buNone/>
            </a:pP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en-US" i="1" dirty="0"/>
              <a:t>what </a:t>
            </a:r>
            <a:r>
              <a:rPr lang="cs-CZ" i="1" dirty="0"/>
              <a:t>a </a:t>
            </a:r>
            <a:r>
              <a:rPr lang="en-US" i="1" dirty="0"/>
              <a:t>man</a:t>
            </a:r>
            <a:r>
              <a:rPr lang="cs-CZ" i="1" dirty="0"/>
              <a:t> </a:t>
            </a:r>
            <a:r>
              <a:rPr lang="cs-CZ" i="1" dirty="0" err="1"/>
              <a:t>actually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, </a:t>
            </a:r>
            <a:r>
              <a:rPr lang="en-US" i="1" dirty="0"/>
              <a:t>than </a:t>
            </a:r>
            <a:r>
              <a:rPr lang="cs-CZ" i="1" dirty="0" err="1"/>
              <a:t>it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known</a:t>
            </a:r>
            <a:r>
              <a:rPr lang="cs-CZ" i="1" dirty="0"/>
              <a:t> </a:t>
            </a:r>
            <a:r>
              <a:rPr lang="cs-CZ" i="1" dirty="0" err="1"/>
              <a:t>today</a:t>
            </a:r>
            <a:r>
              <a:rPr lang="cs-CZ" i="1" dirty="0"/>
              <a:t>.</a:t>
            </a:r>
          </a:p>
          <a:p>
            <a:pPr>
              <a:buNone/>
            </a:pPr>
            <a:endParaRPr lang="cs-CZ" i="1" dirty="0"/>
          </a:p>
          <a:p>
            <a:pPr algn="r">
              <a:buNone/>
            </a:pPr>
            <a:r>
              <a:rPr lang="cs-CZ" dirty="0"/>
              <a:t>(Martin </a:t>
            </a:r>
            <a:r>
              <a:rPr lang="cs-CZ" dirty="0" err="1"/>
              <a:t>Heidegger</a:t>
            </a:r>
            <a:r>
              <a:rPr lang="cs-CZ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Martin </a:t>
            </a:r>
            <a:r>
              <a:rPr lang="cs-CZ" dirty="0" err="1"/>
              <a:t>Buber</a:t>
            </a:r>
            <a:endParaRPr lang="cs-CZ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955" y="1764294"/>
            <a:ext cx="9130098" cy="5430199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sz="3087" dirty="0"/>
              <a:t>„</a:t>
            </a:r>
            <a:r>
              <a:rPr lang="cs-CZ" sz="3087" dirty="0" err="1"/>
              <a:t>together</a:t>
            </a:r>
            <a:r>
              <a:rPr lang="cs-CZ" sz="3087" dirty="0"/>
              <a:t> </a:t>
            </a:r>
            <a:r>
              <a:rPr lang="en-US" sz="3087" dirty="0"/>
              <a:t>with human finitude and we must also recognize participation in the same man at infinity, not as two properties next to each other, but as a double process ...</a:t>
            </a:r>
            <a:r>
              <a:rPr lang="cs-CZ" sz="3087" dirty="0"/>
              <a:t>“</a:t>
            </a:r>
            <a:r>
              <a:rPr lang="en-US" sz="3087" dirty="0"/>
              <a:t> </a:t>
            </a:r>
            <a:r>
              <a:rPr lang="cs-CZ" sz="3087" dirty="0"/>
              <a:t>(1)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3087" dirty="0" err="1"/>
              <a:t>What</a:t>
            </a:r>
            <a:r>
              <a:rPr lang="cs-CZ" sz="3087" dirty="0"/>
              <a:t> </a:t>
            </a:r>
            <a:r>
              <a:rPr lang="en-US" sz="3087" dirty="0"/>
              <a:t>can </a:t>
            </a:r>
            <a:r>
              <a:rPr lang="cs-CZ" sz="3087" dirty="0" err="1"/>
              <a:t>it</a:t>
            </a:r>
            <a:r>
              <a:rPr lang="cs-CZ" sz="3087" dirty="0"/>
              <a:t> </a:t>
            </a:r>
            <a:r>
              <a:rPr lang="cs-CZ" sz="3087" dirty="0" err="1"/>
              <a:t>be</a:t>
            </a:r>
            <a:r>
              <a:rPr lang="cs-CZ" sz="3087" dirty="0"/>
              <a:t> </a:t>
            </a:r>
            <a:r>
              <a:rPr lang="en-US" sz="3087" dirty="0"/>
              <a:t>experience</a:t>
            </a:r>
            <a:r>
              <a:rPr lang="cs-CZ" sz="3087" dirty="0"/>
              <a:t> </a:t>
            </a:r>
            <a:r>
              <a:rPr lang="cs-CZ" sz="3087" dirty="0" err="1"/>
              <a:t>only</a:t>
            </a:r>
            <a:r>
              <a:rPr lang="cs-CZ" sz="3087" dirty="0"/>
              <a:t> </a:t>
            </a:r>
            <a:r>
              <a:rPr lang="cs-CZ" sz="3087" dirty="0" err="1"/>
              <a:t>for</a:t>
            </a:r>
            <a:r>
              <a:rPr lang="cs-CZ" sz="3087" dirty="0"/>
              <a:t> </a:t>
            </a:r>
            <a:r>
              <a:rPr lang="en-US" sz="3087" dirty="0"/>
              <a:t>human </a:t>
            </a:r>
            <a:r>
              <a:rPr lang="cs-CZ" sz="3087" dirty="0" err="1"/>
              <a:t>being</a:t>
            </a:r>
            <a:r>
              <a:rPr lang="en-US" sz="3087" dirty="0"/>
              <a:t>: </a:t>
            </a:r>
            <a:r>
              <a:rPr lang="cs-CZ" sz="3087" dirty="0" err="1"/>
              <a:t>the</a:t>
            </a:r>
            <a:r>
              <a:rPr lang="cs-CZ" sz="3087" dirty="0"/>
              <a:t> </a:t>
            </a:r>
            <a:r>
              <a:rPr lang="cs-CZ" sz="3087" dirty="0" err="1"/>
              <a:t>struggle</a:t>
            </a:r>
            <a:r>
              <a:rPr lang="cs-CZ" sz="3087" dirty="0"/>
              <a:t> </a:t>
            </a:r>
            <a:r>
              <a:rPr lang="en-US" sz="3087" dirty="0"/>
              <a:t>with destiny, rebellion, reconciliation</a:t>
            </a:r>
            <a:r>
              <a:rPr lang="cs-CZ" sz="3087" dirty="0"/>
              <a:t> – </a:t>
            </a:r>
            <a:r>
              <a:rPr lang="en-US" sz="3087" dirty="0"/>
              <a:t>and sometimes: what is secretly going on in the other.</a:t>
            </a:r>
            <a:r>
              <a:rPr lang="cs-CZ" sz="3087" dirty="0"/>
              <a:t> (2)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Structure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concept</a:t>
            </a:r>
            <a:r>
              <a:rPr lang="cs-CZ" dirty="0"/>
              <a:t>s</a:t>
            </a:r>
            <a:r>
              <a:rPr lang="en-US" dirty="0"/>
              <a:t> of </a:t>
            </a:r>
            <a:r>
              <a:rPr lang="cs-CZ" dirty="0"/>
              <a:t>h</a:t>
            </a:r>
            <a:r>
              <a:rPr lang="en-US" dirty="0" err="1"/>
              <a:t>umanity</a:t>
            </a:r>
            <a:r>
              <a:rPr lang="en-US" dirty="0"/>
              <a:t> </a:t>
            </a:r>
            <a:endParaRPr lang="cs-CZ" dirty="0"/>
          </a:p>
          <a:p>
            <a:r>
              <a:rPr lang="cs-CZ" dirty="0"/>
              <a:t>H</a:t>
            </a:r>
            <a:r>
              <a:rPr lang="en-US" dirty="0" err="1"/>
              <a:t>umanism</a:t>
            </a:r>
            <a:r>
              <a:rPr lang="en-US" dirty="0"/>
              <a:t> </a:t>
            </a:r>
            <a:endParaRPr lang="cs-CZ" dirty="0"/>
          </a:p>
          <a:p>
            <a:r>
              <a:rPr lang="en-US" dirty="0"/>
              <a:t>Justifying the value of human life </a:t>
            </a:r>
            <a:endParaRPr lang="cs-CZ" dirty="0"/>
          </a:p>
          <a:p>
            <a:r>
              <a:rPr lang="en-US" dirty="0"/>
              <a:t>Self-determination </a:t>
            </a:r>
            <a:endParaRPr lang="cs-CZ" dirty="0"/>
          </a:p>
          <a:p>
            <a:r>
              <a:rPr lang="cs-CZ" dirty="0"/>
              <a:t>D</a:t>
            </a:r>
            <a:r>
              <a:rPr lang="en-US" dirty="0" err="1"/>
              <a:t>ignity</a:t>
            </a:r>
            <a:r>
              <a:rPr lang="en-US" dirty="0"/>
              <a:t> </a:t>
            </a:r>
            <a:endParaRPr lang="cs-CZ" dirty="0"/>
          </a:p>
          <a:p>
            <a:r>
              <a:rPr lang="cs-CZ" dirty="0"/>
              <a:t>R</a:t>
            </a:r>
            <a:r>
              <a:rPr lang="en-US" dirty="0" err="1"/>
              <a:t>esponsibility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 </a:t>
            </a:r>
            <a:r>
              <a:rPr lang="cs-CZ" dirty="0" err="1"/>
              <a:t>according</a:t>
            </a:r>
            <a:r>
              <a:rPr lang="cs-CZ" dirty="0"/>
              <a:t> to Albert </a:t>
            </a:r>
            <a:r>
              <a:rPr lang="cs-CZ" dirty="0" err="1"/>
              <a:t>Camus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9524" y="1764295"/>
            <a:ext cx="8823934" cy="49900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i="1" dirty="0">
                <a:hlinkClick r:id="rId3" tooltip="L'Étranger"/>
              </a:rPr>
              <a:t>L'</a:t>
            </a:r>
            <a:r>
              <a:rPr lang="cs-CZ" i="1" dirty="0" err="1">
                <a:hlinkClick r:id="rId3" tooltip="L'Étranger"/>
              </a:rPr>
              <a:t>Étranger</a:t>
            </a:r>
            <a:r>
              <a:rPr lang="cs-CZ" i="1" dirty="0"/>
              <a:t> </a:t>
            </a:r>
          </a:p>
          <a:p>
            <a:pPr>
              <a:buNone/>
            </a:pPr>
            <a:r>
              <a:rPr lang="cs-CZ" i="1" dirty="0" err="1">
                <a:hlinkClick r:id="rId4" tooltip="Le Mythe de Sisyphe"/>
              </a:rPr>
              <a:t>Le</a:t>
            </a:r>
            <a:r>
              <a:rPr lang="cs-CZ" i="1" dirty="0">
                <a:hlinkClick r:id="rId4" tooltip="Le Mythe de Sisyphe"/>
              </a:rPr>
              <a:t> Mythe de </a:t>
            </a:r>
            <a:r>
              <a:rPr lang="cs-CZ" i="1" dirty="0" err="1">
                <a:hlinkClick r:id="rId4" tooltip="Le Mythe de Sisyphe"/>
              </a:rPr>
              <a:t>Sisyphe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i="1" dirty="0">
                <a:hlinkClick r:id="rId5" tooltip="L'Homme révolté"/>
              </a:rPr>
              <a:t>L'</a:t>
            </a:r>
            <a:r>
              <a:rPr lang="cs-CZ" i="1" dirty="0" err="1">
                <a:hlinkClick r:id="rId5" tooltip="L'Homme révolté"/>
              </a:rPr>
              <a:t>Homme</a:t>
            </a:r>
            <a:r>
              <a:rPr lang="cs-CZ" i="1" dirty="0">
                <a:hlinkClick r:id="rId5" tooltip="L'Homme révolté"/>
              </a:rPr>
              <a:t> </a:t>
            </a:r>
            <a:r>
              <a:rPr lang="cs-CZ" i="1" dirty="0" err="1">
                <a:hlinkClick r:id="rId5" tooltip="L'Homme révolté"/>
              </a:rPr>
              <a:t>révolté</a:t>
            </a:r>
            <a:endParaRPr lang="cs-CZ" i="1" dirty="0"/>
          </a:p>
          <a:p>
            <a:pPr>
              <a:buNone/>
            </a:pPr>
            <a:endParaRPr lang="cs-CZ" i="1" dirty="0"/>
          </a:p>
          <a:p>
            <a:pPr>
              <a:buNone/>
            </a:pPr>
            <a:r>
              <a:rPr lang="en-US" i="1" dirty="0"/>
              <a:t>If the world were clear, art would not exist</a:t>
            </a:r>
            <a:r>
              <a:rPr lang="cs-CZ" i="1" dirty="0"/>
              <a:t>.</a:t>
            </a:r>
          </a:p>
          <a:p>
            <a:pPr>
              <a:buNone/>
            </a:pPr>
            <a:r>
              <a:rPr lang="en-US" b="1" i="1" dirty="0"/>
              <a:t>The realization that life is absurd cannot be an end, but only a beginning.</a:t>
            </a:r>
            <a:endParaRPr lang="cs-CZ" b="1" i="1" dirty="0"/>
          </a:p>
          <a:p>
            <a:pPr>
              <a:buNone/>
            </a:pPr>
            <a:r>
              <a:rPr lang="en-US" i="1" dirty="0"/>
              <a:t>I rebel — therefore we exist.</a:t>
            </a:r>
            <a:endParaRPr lang="cs-CZ" i="1" dirty="0"/>
          </a:p>
          <a:p>
            <a:pPr>
              <a:buNone/>
            </a:pPr>
            <a:r>
              <a:rPr lang="en-US" b="1" i="1" dirty="0"/>
              <a:t>Man is the only creature who refuses to be what he is.</a:t>
            </a:r>
            <a:endParaRPr lang="cs-CZ" b="1" i="1" dirty="0"/>
          </a:p>
          <a:p>
            <a:pPr>
              <a:buNone/>
            </a:pPr>
            <a:r>
              <a:rPr lang="en-US" i="1" dirty="0"/>
              <a:t>Art, at least, teaches us that man cannot be explained by history alone and that he also </a:t>
            </a:r>
            <a:r>
              <a:rPr lang="en-US" b="1" i="1" dirty="0"/>
              <a:t>finds a reason for his existence in the order of nature</a:t>
            </a:r>
            <a:r>
              <a:rPr lang="en-US" i="1" dirty="0"/>
              <a:t>. </a:t>
            </a:r>
            <a:endParaRPr lang="cs-CZ" b="1" i="1" dirty="0"/>
          </a:p>
          <a:p>
            <a:pPr>
              <a:buNone/>
            </a:pPr>
            <a:endParaRPr lang="cs-CZ" i="1" dirty="0"/>
          </a:p>
          <a:p>
            <a:pPr>
              <a:buNone/>
            </a:pPr>
            <a:endParaRPr lang="cs-CZ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12000" contrast="3000"/>
          </a:blip>
          <a:srcRect l="6769" r="12712"/>
          <a:stretch>
            <a:fillRect/>
          </a:stretch>
        </p:blipFill>
        <p:spPr>
          <a:xfrm>
            <a:off x="1117600" y="955454"/>
            <a:ext cx="5619104" cy="661392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252112" y="0"/>
            <a:ext cx="2453472" cy="3463063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6696367" y="3542454"/>
            <a:ext cx="3572647" cy="635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64" dirty="0">
                <a:hlinkClick r:id="rId4"/>
              </a:rPr>
              <a:t>Video from receiving the Nobel Prize</a:t>
            </a:r>
            <a:endParaRPr lang="cs-CZ" sz="1764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1658" y="4054764"/>
            <a:ext cx="2861850" cy="350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 </a:t>
            </a:r>
            <a:r>
              <a:rPr lang="cs-CZ" dirty="0" err="1"/>
              <a:t>according</a:t>
            </a:r>
            <a:r>
              <a:rPr lang="cs-CZ" dirty="0"/>
              <a:t> to Gabriel Marcel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70347" y="1557651"/>
            <a:ext cx="4457365" cy="49900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cs-CZ" i="1" dirty="0" err="1"/>
              <a:t>Being</a:t>
            </a:r>
            <a:r>
              <a:rPr lang="cs-CZ" i="1" dirty="0"/>
              <a:t> </a:t>
            </a:r>
            <a:r>
              <a:rPr lang="cs-CZ" i="1" dirty="0" err="1"/>
              <a:t>and</a:t>
            </a:r>
            <a:r>
              <a:rPr lang="cs-CZ" i="1" dirty="0"/>
              <a:t> </a:t>
            </a:r>
            <a:r>
              <a:rPr lang="cs-CZ" i="1" dirty="0" err="1"/>
              <a:t>Having</a:t>
            </a:r>
            <a:endParaRPr lang="cs-CZ" i="1" dirty="0"/>
          </a:p>
          <a:p>
            <a:pPr>
              <a:lnSpc>
                <a:spcPct val="80000"/>
              </a:lnSpc>
              <a:buNone/>
            </a:pPr>
            <a:r>
              <a:rPr lang="cs-CZ" i="1" dirty="0" err="1"/>
              <a:t>Mystery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Being</a:t>
            </a:r>
            <a:endParaRPr lang="cs-CZ" i="1" dirty="0"/>
          </a:p>
          <a:p>
            <a:pPr>
              <a:lnSpc>
                <a:spcPct val="80000"/>
              </a:lnSpc>
              <a:buNone/>
            </a:pPr>
            <a:r>
              <a:rPr lang="cs-CZ" i="1" dirty="0"/>
              <a:t>Man </a:t>
            </a:r>
            <a:r>
              <a:rPr lang="cs-CZ" i="1" dirty="0" err="1"/>
              <a:t>Against</a:t>
            </a:r>
            <a:r>
              <a:rPr lang="cs-CZ" i="1" dirty="0"/>
              <a:t> </a:t>
            </a:r>
            <a:r>
              <a:rPr lang="cs-CZ" i="1" dirty="0" err="1"/>
              <a:t>Mass</a:t>
            </a:r>
            <a:r>
              <a:rPr lang="cs-CZ" i="1" dirty="0"/>
              <a:t> Society</a:t>
            </a:r>
          </a:p>
          <a:p>
            <a:pPr>
              <a:lnSpc>
                <a:spcPct val="80000"/>
              </a:lnSpc>
              <a:buNone/>
            </a:pPr>
            <a:r>
              <a:rPr lang="en-US" i="1" dirty="0"/>
              <a:t>Homo </a:t>
            </a:r>
            <a:r>
              <a:rPr lang="en-US" i="1" dirty="0" err="1"/>
              <a:t>Viator</a:t>
            </a:r>
            <a:r>
              <a:rPr lang="en-US" i="1" dirty="0"/>
              <a:t>: Introduction to a Metaphysic of Hope</a:t>
            </a:r>
            <a:endParaRPr lang="cs-CZ" i="1" dirty="0"/>
          </a:p>
          <a:p>
            <a:pPr>
              <a:lnSpc>
                <a:spcPct val="80000"/>
              </a:lnSpc>
              <a:buNone/>
            </a:pPr>
            <a:r>
              <a:rPr lang="en-US" i="1" dirty="0"/>
              <a:t>The Existential Background of Human Dignity</a:t>
            </a:r>
            <a:endParaRPr lang="cs-CZ" i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3172" y="1557651"/>
            <a:ext cx="3199385" cy="42871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0618" y="101600"/>
            <a:ext cx="7952509" cy="1461411"/>
          </a:xfrm>
        </p:spPr>
        <p:txBody>
          <a:bodyPr>
            <a:noAutofit/>
          </a:bodyPr>
          <a:lstStyle/>
          <a:p>
            <a:r>
              <a:rPr lang="cs-CZ" sz="3969" dirty="0" err="1"/>
              <a:t>Philosophie</a:t>
            </a:r>
            <a:r>
              <a:rPr lang="cs-CZ" sz="3969" dirty="0"/>
              <a:t> </a:t>
            </a:r>
            <a:r>
              <a:rPr lang="cs-CZ" sz="3969" dirty="0" err="1"/>
              <a:t>concrète</a:t>
            </a:r>
            <a:r>
              <a:rPr lang="cs-CZ" sz="3969" dirty="0"/>
              <a:t> by Gabriel Marcel (†1973)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43" y="1764295"/>
            <a:ext cx="4457365" cy="49900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fr-FR" i="1" dirty="0"/>
              <a:t>aimer un être, c’est dire: toi, tu ne mourras pas</a:t>
            </a:r>
            <a:endParaRPr lang="cs-CZ" i="1" dirty="0"/>
          </a:p>
          <a:p>
            <a:pPr>
              <a:lnSpc>
                <a:spcPct val="80000"/>
              </a:lnSpc>
              <a:buNone/>
            </a:pPr>
            <a:r>
              <a:rPr lang="cs-CZ" i="1" dirty="0"/>
              <a:t>to love </a:t>
            </a:r>
            <a:r>
              <a:rPr lang="cs-CZ" i="1" dirty="0" err="1"/>
              <a:t>another</a:t>
            </a:r>
            <a:r>
              <a:rPr lang="cs-CZ" i="1" dirty="0"/>
              <a:t> </a:t>
            </a:r>
            <a:r>
              <a:rPr lang="cs-CZ" i="1" dirty="0" err="1"/>
              <a:t>being</a:t>
            </a:r>
            <a:r>
              <a:rPr lang="cs-CZ" i="1" dirty="0"/>
              <a:t>, </a:t>
            </a:r>
            <a:r>
              <a:rPr lang="cs-CZ" i="1" dirty="0" err="1"/>
              <a:t>that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to </a:t>
            </a:r>
            <a:r>
              <a:rPr lang="cs-CZ" i="1" dirty="0" err="1"/>
              <a:t>say</a:t>
            </a:r>
            <a:r>
              <a:rPr lang="cs-CZ" i="1" dirty="0"/>
              <a:t>: </a:t>
            </a:r>
            <a:r>
              <a:rPr lang="cs-CZ" i="1" dirty="0" err="1"/>
              <a:t>you</a:t>
            </a:r>
            <a:r>
              <a:rPr lang="cs-CZ" i="1" dirty="0"/>
              <a:t> </a:t>
            </a:r>
            <a:r>
              <a:rPr lang="cs-CZ" i="1" dirty="0" err="1"/>
              <a:t>shall</a:t>
            </a:r>
            <a:r>
              <a:rPr lang="cs-CZ" i="1" dirty="0"/>
              <a:t> not </a:t>
            </a:r>
            <a:r>
              <a:rPr lang="cs-CZ" i="1" dirty="0" err="1"/>
              <a:t>die</a:t>
            </a:r>
            <a:endParaRPr lang="cs-CZ" i="1" dirty="0"/>
          </a:p>
          <a:p>
            <a:pPr>
              <a:lnSpc>
                <a:spcPct val="80000"/>
              </a:lnSpc>
              <a:buNone/>
            </a:pPr>
            <a:endParaRPr lang="cs-CZ" i="1" dirty="0"/>
          </a:p>
          <a:p>
            <a:pPr>
              <a:lnSpc>
                <a:spcPct val="80000"/>
              </a:lnSpc>
              <a:buNone/>
            </a:pPr>
            <a:r>
              <a:rPr lang="cs-CZ" i="1" dirty="0" err="1"/>
              <a:t>Thou</a:t>
            </a:r>
            <a:r>
              <a:rPr lang="cs-CZ" i="1" dirty="0"/>
              <a:t> </a:t>
            </a:r>
            <a:r>
              <a:rPr lang="cs-CZ" i="1" dirty="0" err="1"/>
              <a:t>Shall</a:t>
            </a:r>
            <a:r>
              <a:rPr lang="cs-CZ" i="1" dirty="0"/>
              <a:t> Not Die </a:t>
            </a:r>
            <a:r>
              <a:rPr lang="cs-CZ" dirty="0"/>
              <a:t>(2009)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11563" y="3780631"/>
            <a:ext cx="5319274" cy="33471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 as a being living in relationships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relationships</a:t>
            </a:r>
            <a:r>
              <a:rPr lang="cs-CZ" dirty="0"/>
              <a:t> – </a:t>
            </a:r>
            <a:r>
              <a:rPr lang="cs-CZ" dirty="0" err="1"/>
              <a:t>openness</a:t>
            </a:r>
            <a:endParaRPr lang="cs-CZ" dirty="0"/>
          </a:p>
          <a:p>
            <a:pPr>
              <a:buNone/>
            </a:pPr>
            <a:r>
              <a:rPr lang="cs-CZ" dirty="0"/>
              <a:t>V. </a:t>
            </a:r>
            <a:r>
              <a:rPr lang="cs-CZ" dirty="0" err="1"/>
              <a:t>Ivanov</a:t>
            </a:r>
            <a:r>
              <a:rPr lang="cs-CZ" dirty="0"/>
              <a:t>, M. </a:t>
            </a:r>
            <a:r>
              <a:rPr lang="cs-CZ" dirty="0" err="1"/>
              <a:t>Buber</a:t>
            </a:r>
            <a:r>
              <a:rPr lang="cs-CZ" dirty="0"/>
              <a:t>, G. Marcel, E. </a:t>
            </a:r>
            <a:r>
              <a:rPr lang="cs-CZ" dirty="0" err="1"/>
              <a:t>Lévinas</a:t>
            </a:r>
            <a:endParaRPr lang="cs-CZ" dirty="0"/>
          </a:p>
          <a:p>
            <a:r>
              <a:rPr lang="en-US" dirty="0"/>
              <a:t>The truth about the man shows </a:t>
            </a:r>
            <a:r>
              <a:rPr lang="cs-CZ" dirty="0"/>
              <a:t>in </a:t>
            </a:r>
            <a:r>
              <a:rPr lang="en-US" dirty="0"/>
              <a:t>his openness to </a:t>
            </a:r>
            <a:r>
              <a:rPr lang="cs-CZ" dirty="0" err="1"/>
              <a:t>the</a:t>
            </a:r>
            <a:r>
              <a:rPr lang="cs-CZ" dirty="0"/>
              <a:t> O/</a:t>
            </a:r>
            <a:r>
              <a:rPr lang="cs-CZ" dirty="0" err="1"/>
              <a:t>other</a:t>
            </a:r>
            <a:endParaRPr lang="cs-CZ" dirty="0"/>
          </a:p>
          <a:p>
            <a:r>
              <a:rPr lang="cs-CZ" dirty="0"/>
              <a:t>Man as a </a:t>
            </a:r>
            <a:r>
              <a:rPr lang="en-US" dirty="0"/>
              <a:t>being able to listen, respond, reach out, </a:t>
            </a:r>
            <a:r>
              <a:rPr lang="cs-CZ" dirty="0"/>
              <a:t>care,</a:t>
            </a:r>
            <a:r>
              <a:rPr lang="en-US" dirty="0"/>
              <a:t> not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en-US" dirty="0"/>
              <a:t>only for </a:t>
            </a:r>
            <a:r>
              <a:rPr lang="cs-CZ" dirty="0" err="1"/>
              <a:t>one</a:t>
            </a:r>
            <a:r>
              <a:rPr lang="en-US" dirty="0"/>
              <a:t>self ...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9454" y="1517504"/>
            <a:ext cx="5954494" cy="452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3600073" y="6321182"/>
            <a:ext cx="3684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https://youtu.be/_6YNIXPGXKo</a:t>
            </a:r>
            <a:endParaRPr lang="cs-CZ" dirty="0"/>
          </a:p>
          <a:p>
            <a:r>
              <a:rPr lang="cs-CZ" dirty="0">
                <a:hlinkClick r:id="rId5"/>
              </a:rPr>
              <a:t>https://youtu.be/sPVWmmVKVk0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5455" y="4930067"/>
            <a:ext cx="3922088" cy="263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9943" y="302801"/>
            <a:ext cx="9073515" cy="1016673"/>
          </a:xfrm>
        </p:spPr>
        <p:txBody>
          <a:bodyPr/>
          <a:lstStyle/>
          <a:p>
            <a:r>
              <a:rPr lang="cs-CZ" dirty="0" err="1"/>
              <a:t>Jacques</a:t>
            </a:r>
            <a:r>
              <a:rPr lang="cs-CZ" dirty="0"/>
              <a:t> </a:t>
            </a:r>
            <a:r>
              <a:rPr lang="cs-CZ" dirty="0" err="1"/>
              <a:t>Derrida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809943" y="1319474"/>
            <a:ext cx="4452743" cy="5954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749" dirty="0"/>
              <a:t>The end of man (as a factual anthropological limit) is announced to thought from the vantage of the end of man (as a determined opening or the infinity of a </a:t>
            </a:r>
            <a:r>
              <a:rPr lang="en-US" sz="3749" i="1" dirty="0" err="1"/>
              <a:t>telos</a:t>
            </a:r>
            <a:r>
              <a:rPr lang="en-US" sz="3749" dirty="0"/>
              <a:t>).</a:t>
            </a:r>
            <a:endParaRPr lang="cs-CZ" sz="3749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5430714" y="1398867"/>
            <a:ext cx="4452743" cy="5355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308" dirty="0"/>
              <a:t>Man is that which is in relation to his end, in the fundamentally equivocal sense of the word. Since always.</a:t>
            </a:r>
            <a:endParaRPr lang="cs-CZ" sz="3308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9942" y="-103599"/>
            <a:ext cx="9073515" cy="1413634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 err="1"/>
              <a:t>Jacques</a:t>
            </a:r>
            <a:r>
              <a:rPr lang="cs-CZ" b="1" dirty="0"/>
              <a:t> </a:t>
            </a:r>
            <a:r>
              <a:rPr lang="cs-CZ" b="1" dirty="0" err="1"/>
              <a:t>Derrida</a:t>
            </a:r>
            <a:r>
              <a:rPr lang="cs-CZ" b="1" dirty="0"/>
              <a:t>:</a:t>
            </a:r>
            <a:br>
              <a:rPr lang="cs-CZ" b="1" dirty="0"/>
            </a:br>
            <a:r>
              <a:rPr lang="cs-CZ" b="1" dirty="0"/>
              <a:t>tolerance  →  </a:t>
            </a:r>
            <a:r>
              <a:rPr lang="cs-CZ" b="1" dirty="0" err="1"/>
              <a:t>hospitality</a:t>
            </a:r>
            <a:endParaRPr lang="cs-CZ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405" y="2034003"/>
            <a:ext cx="9528591" cy="524021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3969" dirty="0"/>
              <a:t>Instead of "tolerance" Derrida suggests "hospitality"</a:t>
            </a:r>
            <a:r>
              <a:rPr lang="cs-CZ" sz="3969" dirty="0">
                <a:cs typeface="Arial" charset="0"/>
              </a:rPr>
              <a:t>:</a:t>
            </a:r>
          </a:p>
          <a:p>
            <a:pPr>
              <a:lnSpc>
                <a:spcPct val="80000"/>
              </a:lnSpc>
              <a:buNone/>
            </a:pPr>
            <a:r>
              <a:rPr lang="cs-CZ" sz="3969" i="1" dirty="0">
                <a:cs typeface="Arial" charset="0"/>
              </a:rPr>
              <a:t>„</a:t>
            </a:r>
            <a:r>
              <a:rPr lang="en-US" sz="3969" dirty="0"/>
              <a:t>Pure and unconditional hospitality, hospitality itself opens or is in advance open towards someone </a:t>
            </a:r>
            <a:r>
              <a:rPr lang="en-US" sz="3969" u="sng" dirty="0"/>
              <a:t>who is neither expected nor invited</a:t>
            </a:r>
            <a:r>
              <a:rPr lang="en-US" sz="3969" dirty="0"/>
              <a:t>, towards everyone who comes as </a:t>
            </a:r>
            <a:r>
              <a:rPr lang="en-US" sz="3969" u="sng" dirty="0"/>
              <a:t>an absolutely foreign visitor</a:t>
            </a:r>
            <a:r>
              <a:rPr lang="en-US" sz="3969" dirty="0"/>
              <a:t>, as a newcomer, unidentifiable and unpredictable, in short, </a:t>
            </a:r>
            <a:r>
              <a:rPr lang="en-US" sz="3969" u="sng" dirty="0"/>
              <a:t>a completely different</a:t>
            </a:r>
            <a:r>
              <a:rPr lang="cs-CZ" sz="3969" i="1" dirty="0">
                <a:cs typeface="Arial" charset="0"/>
              </a:rPr>
              <a:t>.“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/>
              <a:t>Bibliography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The Person and the Common Good</a:t>
            </a:r>
            <a:br>
              <a:rPr lang="en-US" dirty="0"/>
            </a:br>
            <a:r>
              <a:rPr lang="en-US" dirty="0"/>
              <a:t>by Jacques Maritain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http://www3.nd.edu/~</a:t>
            </a:r>
            <a:r>
              <a:rPr lang="cs-CZ" dirty="0" err="1">
                <a:hlinkClick r:id="rId2"/>
              </a:rPr>
              <a:t>maritain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jmc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etext</a:t>
            </a:r>
            <a:r>
              <a:rPr lang="cs-CZ" dirty="0">
                <a:hlinkClick r:id="rId2"/>
              </a:rPr>
              <a:t>/CG.HTM</a:t>
            </a:r>
            <a:endParaRPr lang="cs-CZ" dirty="0"/>
          </a:p>
          <a:p>
            <a:r>
              <a:rPr lang="cs-CZ" dirty="0">
                <a:hlinkClick r:id="rId3"/>
              </a:rPr>
              <a:t>Max </a:t>
            </a:r>
            <a:r>
              <a:rPr lang="cs-CZ" dirty="0" err="1">
                <a:hlinkClick r:id="rId3"/>
              </a:rPr>
              <a:t>Frisch</a:t>
            </a:r>
            <a:r>
              <a:rPr lang="cs-CZ" dirty="0">
                <a:hlinkClick r:id="rId3"/>
              </a:rPr>
              <a:t> "</a:t>
            </a:r>
            <a:r>
              <a:rPr lang="cs-CZ" i="1" dirty="0">
                <a:hlinkClick r:id="rId3"/>
              </a:rPr>
              <a:t>Homo </a:t>
            </a:r>
            <a:r>
              <a:rPr lang="cs-CZ" i="1" dirty="0" err="1">
                <a:hlinkClick r:id="rId3"/>
              </a:rPr>
              <a:t>faber</a:t>
            </a:r>
            <a:r>
              <a:rPr lang="cs-CZ" dirty="0">
                <a:hlinkClick r:id="rId3"/>
              </a:rPr>
              <a:t>"</a:t>
            </a:r>
            <a:r>
              <a:rPr lang="cs-CZ" dirty="0"/>
              <a:t> : </a:t>
            </a:r>
            <a:r>
              <a:rPr lang="cs-CZ" i="1" dirty="0"/>
              <a:t>www.</a:t>
            </a:r>
            <a:r>
              <a:rPr lang="cs-CZ" i="1" dirty="0" err="1"/>
              <a:t>youtube.com</a:t>
            </a:r>
            <a:r>
              <a:rPr lang="cs-CZ" i="1" dirty="0"/>
              <a:t>: http://www.</a:t>
            </a:r>
            <a:r>
              <a:rPr lang="cs-CZ" i="1" dirty="0" err="1"/>
              <a:t>youtube.com</a:t>
            </a:r>
            <a:r>
              <a:rPr lang="cs-CZ" i="1" dirty="0"/>
              <a:t>/</a:t>
            </a:r>
            <a:r>
              <a:rPr lang="cs-CZ" i="1" dirty="0" err="1"/>
              <a:t>watch</a:t>
            </a:r>
            <a:r>
              <a:rPr lang="cs-CZ" i="1" dirty="0"/>
              <a:t>?v=H1bF56W-</a:t>
            </a:r>
          </a:p>
          <a:p>
            <a:endParaRPr lang="cs-CZ" dirty="0"/>
          </a:p>
          <a:p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8655" y="170859"/>
            <a:ext cx="3196331" cy="1016673"/>
          </a:xfrm>
        </p:spPr>
        <p:txBody>
          <a:bodyPr/>
          <a:lstStyle/>
          <a:p>
            <a:pPr algn="l"/>
            <a:r>
              <a:rPr lang="cs-CZ" dirty="0" err="1"/>
              <a:t>Bibliography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hlinkClick r:id="rId3"/>
              </a:rPr>
              <a:t>Debate Noam Chomsky &amp; Michel Foucault - On human nature [</a:t>
            </a:r>
            <a:r>
              <a:rPr lang="cs-CZ" dirty="0" err="1">
                <a:hlinkClick r:id="rId3"/>
              </a:rPr>
              <a:t>English</a:t>
            </a:r>
            <a:r>
              <a:rPr lang="cs-CZ" dirty="0">
                <a:hlinkClick r:id="rId3"/>
              </a:rPr>
              <a:t> s</a:t>
            </a:r>
            <a:r>
              <a:rPr lang="en-US" dirty="0" err="1">
                <a:hlinkClick r:id="rId3"/>
              </a:rPr>
              <a:t>ubtitled</a:t>
            </a:r>
            <a:r>
              <a:rPr lang="en-US" dirty="0">
                <a:hlinkClick r:id="rId3"/>
              </a:rPr>
              <a:t>] </a:t>
            </a:r>
            <a:endParaRPr lang="cs-CZ" dirty="0"/>
          </a:p>
          <a:p>
            <a:r>
              <a:rPr lang="cs-CZ" dirty="0">
                <a:hlinkClick r:id="rId4"/>
              </a:rPr>
              <a:t>A</a:t>
            </a:r>
            <a:r>
              <a:rPr lang="fr-FR" dirty="0">
                <a:hlinkClick r:id="rId4"/>
              </a:rPr>
              <a:t> biographical portrait of Jacques Derrida</a:t>
            </a:r>
            <a:r>
              <a:rPr lang="cs-CZ" dirty="0">
                <a:hlinkClick r:id="rId4"/>
              </a:rPr>
              <a:t>. </a:t>
            </a:r>
            <a:r>
              <a:rPr lang="en-US" dirty="0">
                <a:hlinkClick r:id="rId4"/>
              </a:rPr>
              <a:t>The film also follows Derrida during a trip to South Africa where he visits Nelson Mandela's former prison cell and discusses forgiveness with university students. Derrida states that his own childhood experiences with anti-Semitism have heightened his sensitivity to racial issues.</a:t>
            </a:r>
            <a:endParaRPr lang="cs-CZ" dirty="0"/>
          </a:p>
          <a:p>
            <a:r>
              <a:rPr lang="cs-CZ" dirty="0" err="1">
                <a:hlinkClick r:id="rId5"/>
              </a:rPr>
              <a:t>Jacques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Derrida</a:t>
            </a:r>
            <a:r>
              <a:rPr lang="cs-CZ" dirty="0">
                <a:hlinkClick r:id="rId5"/>
              </a:rPr>
              <a:t>: "</a:t>
            </a:r>
            <a:r>
              <a:rPr lang="cs-CZ" dirty="0" err="1">
                <a:hlinkClick r:id="rId5"/>
              </a:rPr>
              <a:t>What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Comes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Before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The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Question</a:t>
            </a:r>
            <a:r>
              <a:rPr lang="cs-CZ" dirty="0">
                <a:hlinkClick r:id="rId5"/>
              </a:rPr>
              <a:t>?"</a:t>
            </a:r>
            <a:r>
              <a:rPr lang="cs-CZ" b="1" dirty="0">
                <a:hlinkClick r:id="rId5"/>
              </a:rPr>
              <a:t> </a:t>
            </a:r>
            <a:r>
              <a:rPr lang="cs-CZ" dirty="0">
                <a:hlinkClick r:id="rId5"/>
              </a:rPr>
              <a:t>– video</a:t>
            </a:r>
            <a:endParaRPr lang="cs-CZ" dirty="0"/>
          </a:p>
          <a:p>
            <a:r>
              <a:rPr lang="en-US" dirty="0">
                <a:hlinkClick r:id="rId6"/>
              </a:rPr>
              <a:t>Jacques Derrida On "Forgiving The Unforgivable" </a:t>
            </a:r>
            <a:endParaRPr lang="cs-CZ" dirty="0"/>
          </a:p>
          <a:p>
            <a:r>
              <a:rPr lang="cs-CZ" dirty="0" err="1"/>
              <a:t>Persons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Non-</a:t>
            </a:r>
            <a:r>
              <a:rPr lang="cs-CZ" dirty="0" err="1"/>
              <a:t>Persons</a:t>
            </a:r>
            <a:r>
              <a:rPr lang="cs-CZ" dirty="0"/>
              <a:t>: </a:t>
            </a:r>
            <a:r>
              <a:rPr lang="cs-CZ" dirty="0">
                <a:hlinkClick r:id="rId7"/>
              </a:rPr>
              <a:t>http://www.</a:t>
            </a:r>
            <a:r>
              <a:rPr lang="cs-CZ" dirty="0" err="1">
                <a:hlinkClick r:id="rId7"/>
              </a:rPr>
              <a:t>animal</a:t>
            </a:r>
            <a:r>
              <a:rPr lang="cs-CZ" dirty="0">
                <a:hlinkClick r:id="rId7"/>
              </a:rPr>
              <a:t>-</a:t>
            </a:r>
            <a:r>
              <a:rPr lang="cs-CZ" dirty="0" err="1">
                <a:hlinkClick r:id="rId7"/>
              </a:rPr>
              <a:t>rights</a:t>
            </a:r>
            <a:r>
              <a:rPr lang="cs-CZ" dirty="0">
                <a:hlinkClick r:id="rId7"/>
              </a:rPr>
              <a:t>-</a:t>
            </a:r>
            <a:r>
              <a:rPr lang="cs-CZ" dirty="0" err="1">
                <a:hlinkClick r:id="rId7"/>
              </a:rPr>
              <a:t>library.com</a:t>
            </a:r>
            <a:r>
              <a:rPr lang="cs-CZ" dirty="0">
                <a:hlinkClick r:id="rId7"/>
              </a:rPr>
              <a:t>/</a:t>
            </a:r>
            <a:r>
              <a:rPr lang="cs-CZ" dirty="0" err="1">
                <a:hlinkClick r:id="rId7"/>
              </a:rPr>
              <a:t>texts</a:t>
            </a:r>
            <a:r>
              <a:rPr lang="cs-CZ" dirty="0">
                <a:hlinkClick r:id="rId7"/>
              </a:rPr>
              <a:t>-m/midgley01.htm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en-US" b="1" dirty="0"/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lum bright="12000" contrast="3000"/>
          </a:blip>
          <a:srcRect l="6769" r="12712"/>
          <a:stretch>
            <a:fillRect/>
          </a:stretch>
        </p:blipFill>
        <p:spPr>
          <a:xfrm>
            <a:off x="2503055" y="734637"/>
            <a:ext cx="5799812" cy="682662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8363602" y="366768"/>
            <a:ext cx="1905412" cy="1720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46" dirty="0" err="1"/>
              <a:t>Franz</a:t>
            </a:r>
            <a:r>
              <a:rPr lang="cs-CZ" sz="2646" dirty="0"/>
              <a:t> </a:t>
            </a:r>
            <a:r>
              <a:rPr lang="cs-CZ" sz="2646" dirty="0" err="1"/>
              <a:t>von</a:t>
            </a:r>
            <a:r>
              <a:rPr lang="cs-CZ" sz="2646" dirty="0"/>
              <a:t> </a:t>
            </a:r>
            <a:r>
              <a:rPr lang="cs-CZ" sz="2646" dirty="0" err="1"/>
              <a:t>Stück</a:t>
            </a:r>
            <a:r>
              <a:rPr lang="cs-CZ" sz="2646" dirty="0"/>
              <a:t>:</a:t>
            </a:r>
          </a:p>
          <a:p>
            <a:r>
              <a:rPr lang="cs-CZ" sz="2646" i="1" dirty="0"/>
              <a:t>Sisyfos</a:t>
            </a:r>
            <a:r>
              <a:rPr lang="cs-CZ" sz="2646" dirty="0"/>
              <a:t> (1920)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8655" y="180231"/>
            <a:ext cx="3489758" cy="662917"/>
          </a:xfrm>
        </p:spPr>
        <p:txBody>
          <a:bodyPr/>
          <a:lstStyle/>
          <a:p>
            <a:pPr algn="l"/>
            <a:r>
              <a:rPr lang="cs-CZ" dirty="0" err="1"/>
              <a:t>Bibliography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cap="all" dirty="0"/>
              <a:t>Archer</a:t>
            </a:r>
            <a:r>
              <a:rPr lang="en-US" dirty="0"/>
              <a:t>, Margaret </a:t>
            </a:r>
            <a:r>
              <a:rPr lang="en-US" dirty="0" err="1"/>
              <a:t>Scotford</a:t>
            </a:r>
            <a:r>
              <a:rPr lang="en-US" dirty="0"/>
              <a:t>. </a:t>
            </a:r>
            <a:r>
              <a:rPr lang="en-US" i="1" dirty="0"/>
              <a:t>Being human: the problem of agency</a:t>
            </a:r>
            <a:r>
              <a:rPr lang="en-US" dirty="0"/>
              <a:t> [online]. Cambridge, U.K.: Cambridge University Press, 2000 [cit. 2014-03-06]. </a:t>
            </a:r>
            <a:r>
              <a:rPr lang="en-US" dirty="0" err="1"/>
              <a:t>Dostupné</a:t>
            </a:r>
            <a:r>
              <a:rPr lang="en-US" dirty="0"/>
              <a:t> z: </a:t>
            </a:r>
            <a:r>
              <a:rPr lang="en-US" dirty="0">
                <a:hlinkClick r:id="rId3"/>
              </a:rPr>
              <a:t>http://site.ebrary.com/lib/natl/Doc?id=10065232</a:t>
            </a:r>
            <a:r>
              <a:rPr lang="en-US" dirty="0"/>
              <a:t>.</a:t>
            </a:r>
            <a:endParaRPr lang="cs-CZ" dirty="0"/>
          </a:p>
          <a:p>
            <a:r>
              <a:rPr lang="de-DE" cap="all" dirty="0"/>
              <a:t>Buber</a:t>
            </a:r>
            <a:r>
              <a:rPr lang="de-DE" dirty="0"/>
              <a:t>, Martin. </a:t>
            </a:r>
            <a:r>
              <a:rPr lang="de-DE" i="1" dirty="0"/>
              <a:t>Urdistanz und Beziehung</a:t>
            </a:r>
            <a:r>
              <a:rPr lang="de-DE" dirty="0"/>
              <a:t>. 4., verb. Aufl. Heidelberg: Schneider, ©1978. 57 s. Beiträge zu einer philosophischen Anthropologie / Martin Buber; I. ISBN 3-7953-0019-3.</a:t>
            </a:r>
            <a:endParaRPr lang="cs-CZ" dirty="0"/>
          </a:p>
          <a:p>
            <a:r>
              <a:rPr lang="en-US" cap="all" dirty="0" err="1"/>
              <a:t>Carruthers</a:t>
            </a:r>
            <a:r>
              <a:rPr lang="en-US" dirty="0"/>
              <a:t>, Peter. </a:t>
            </a:r>
            <a:r>
              <a:rPr lang="en-US" i="1" dirty="0"/>
              <a:t>Introducing persons: theories and arguments in the philosophy of mind</a:t>
            </a:r>
            <a:r>
              <a:rPr lang="en-US" dirty="0"/>
              <a:t> [online]. London: </a:t>
            </a:r>
            <a:r>
              <a:rPr lang="en-US" dirty="0" err="1"/>
              <a:t>Routledge</a:t>
            </a:r>
            <a:r>
              <a:rPr lang="en-US" dirty="0"/>
              <a:t>, 1995, ©1986 [cit. 2014-03-06]. </a:t>
            </a:r>
            <a:r>
              <a:rPr lang="en-US" dirty="0" err="1"/>
              <a:t>Dostupné</a:t>
            </a:r>
            <a:r>
              <a:rPr lang="en-US" dirty="0"/>
              <a:t> z: </a:t>
            </a:r>
            <a:r>
              <a:rPr lang="en-US" dirty="0">
                <a:hlinkClick r:id="rId4"/>
              </a:rPr>
              <a:t>http://site.ebrary.com/lib/natl/Doc?id=10017096</a:t>
            </a:r>
            <a:r>
              <a:rPr lang="en-US" dirty="0"/>
              <a:t>.</a:t>
            </a:r>
            <a:endParaRPr lang="cs-CZ" dirty="0"/>
          </a:p>
          <a:p>
            <a:r>
              <a:rPr lang="en-US" cap="all" dirty="0" err="1"/>
              <a:t>Egonsson</a:t>
            </a:r>
            <a:r>
              <a:rPr lang="en-US" dirty="0"/>
              <a:t>, Dan. </a:t>
            </a:r>
            <a:r>
              <a:rPr lang="en-US" i="1" dirty="0"/>
              <a:t>Dimensions of dignity: the moral importance of being human</a:t>
            </a:r>
            <a:r>
              <a:rPr lang="en-US" dirty="0"/>
              <a:t>. Dordrecht: </a:t>
            </a:r>
            <a:r>
              <a:rPr lang="en-US" dirty="0" err="1"/>
              <a:t>Kluwer</a:t>
            </a:r>
            <a:r>
              <a:rPr lang="en-US" dirty="0"/>
              <a:t> Academic Publishers, 1998. x, 256 s. ISBN 0-7923-5068-5.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7817" y="180231"/>
            <a:ext cx="3600595" cy="662917"/>
          </a:xfrm>
        </p:spPr>
        <p:txBody>
          <a:bodyPr/>
          <a:lstStyle/>
          <a:p>
            <a:pPr algn="l"/>
            <a:r>
              <a:rPr lang="cs-CZ" dirty="0" err="1"/>
              <a:t>Bibliography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1955" y="1319474"/>
            <a:ext cx="9073515" cy="5430199"/>
          </a:xfrm>
        </p:spPr>
        <p:txBody>
          <a:bodyPr>
            <a:normAutofit fontScale="70000" lnSpcReduction="20000"/>
          </a:bodyPr>
          <a:lstStyle/>
          <a:p>
            <a:r>
              <a:rPr lang="cs-CZ" u="sng" dirty="0">
                <a:hlinkClick r:id="rId3"/>
              </a:rPr>
              <a:t>MARCEL, Gabriel. </a:t>
            </a:r>
            <a:r>
              <a:rPr lang="cs-CZ" u="sng" dirty="0" err="1"/>
              <a:t>Who</a:t>
            </a:r>
            <a:r>
              <a:rPr lang="cs-CZ" u="sng" dirty="0"/>
              <a:t> are </a:t>
            </a:r>
            <a:r>
              <a:rPr lang="cs-CZ" u="sng" dirty="0" err="1"/>
              <a:t>you</a:t>
            </a:r>
            <a:r>
              <a:rPr lang="cs-CZ" u="sng" dirty="0"/>
              <a:t>?</a:t>
            </a:r>
          </a:p>
          <a:p>
            <a:r>
              <a:rPr lang="cs-CZ" dirty="0"/>
              <a:t>MARITAIN, </a:t>
            </a:r>
            <a:r>
              <a:rPr lang="cs-CZ" dirty="0" err="1"/>
              <a:t>Jacques</a:t>
            </a:r>
            <a:r>
              <a:rPr lang="cs-CZ" dirty="0"/>
              <a:t>: </a:t>
            </a:r>
            <a:r>
              <a:rPr lang="cs-CZ" dirty="0" err="1"/>
              <a:t>Chapter</a:t>
            </a:r>
            <a:r>
              <a:rPr lang="cs-CZ" dirty="0"/>
              <a:t>: Person </a:t>
            </a:r>
            <a:r>
              <a:rPr lang="cs-CZ" dirty="0" err="1"/>
              <a:t>and</a:t>
            </a:r>
            <a:r>
              <a:rPr lang="cs-CZ" dirty="0"/>
              <a:t> Liberty. In: </a:t>
            </a:r>
            <a:r>
              <a:rPr lang="cs-CZ" i="1" dirty="0" err="1">
                <a:hlinkClick r:id="rId4"/>
              </a:rPr>
              <a:t>Moral</a:t>
            </a:r>
            <a:r>
              <a:rPr lang="cs-CZ" i="1" dirty="0">
                <a:hlinkClick r:id="rId4"/>
              </a:rPr>
              <a:t> </a:t>
            </a:r>
            <a:r>
              <a:rPr lang="cs-CZ" i="1" dirty="0" err="1">
                <a:hlinkClick r:id="rId4"/>
              </a:rPr>
              <a:t>Philosophy</a:t>
            </a:r>
            <a:r>
              <a:rPr lang="cs-CZ" dirty="0"/>
              <a:t>: </a:t>
            </a:r>
            <a:r>
              <a:rPr lang="cs-CZ" dirty="0">
                <a:hlinkClick r:id="rId5"/>
              </a:rPr>
              <a:t>http://maritain.nd.edu/jmc/etext/jmoral13.htm</a:t>
            </a:r>
            <a:endParaRPr lang="cs-CZ" dirty="0"/>
          </a:p>
          <a:p>
            <a:r>
              <a:rPr lang="en-US" i="1" dirty="0"/>
              <a:t>The Person and the Common Good</a:t>
            </a:r>
            <a:br>
              <a:rPr lang="en-US" dirty="0"/>
            </a:br>
            <a:r>
              <a:rPr lang="en-US" dirty="0"/>
              <a:t>by Jacques Maritain</a:t>
            </a:r>
            <a:r>
              <a:rPr lang="cs-CZ" dirty="0"/>
              <a:t>: </a:t>
            </a:r>
            <a:r>
              <a:rPr lang="cs-CZ" dirty="0">
                <a:hlinkClick r:id="rId6"/>
              </a:rPr>
              <a:t>http://www3.nd.edu/~</a:t>
            </a:r>
            <a:r>
              <a:rPr lang="cs-CZ" dirty="0" err="1">
                <a:hlinkClick r:id="rId6"/>
              </a:rPr>
              <a:t>maritain</a:t>
            </a:r>
            <a:r>
              <a:rPr lang="cs-CZ" dirty="0">
                <a:hlinkClick r:id="rId6"/>
              </a:rPr>
              <a:t>/</a:t>
            </a:r>
            <a:r>
              <a:rPr lang="cs-CZ" dirty="0" err="1">
                <a:hlinkClick r:id="rId6"/>
              </a:rPr>
              <a:t>jmc</a:t>
            </a:r>
            <a:r>
              <a:rPr lang="cs-CZ" dirty="0">
                <a:hlinkClick r:id="rId6"/>
              </a:rPr>
              <a:t>/</a:t>
            </a:r>
            <a:r>
              <a:rPr lang="cs-CZ" dirty="0" err="1">
                <a:hlinkClick r:id="rId6"/>
              </a:rPr>
              <a:t>etext</a:t>
            </a:r>
            <a:r>
              <a:rPr lang="cs-CZ" dirty="0">
                <a:hlinkClick r:id="rId6"/>
              </a:rPr>
              <a:t>/CG.HTM</a:t>
            </a:r>
            <a:endParaRPr lang="cs-CZ" dirty="0"/>
          </a:p>
          <a:p>
            <a:pPr>
              <a:buNone/>
            </a:pPr>
            <a:r>
              <a:rPr lang="cs-CZ" dirty="0"/>
              <a:t>(</a:t>
            </a:r>
            <a:r>
              <a:rPr lang="cs-CZ" dirty="0" err="1"/>
              <a:t>Chapter</a:t>
            </a:r>
            <a:r>
              <a:rPr lang="cs-CZ" dirty="0"/>
              <a:t> III: Individuality </a:t>
            </a:r>
            <a:r>
              <a:rPr lang="cs-CZ" dirty="0" err="1"/>
              <a:t>and</a:t>
            </a:r>
            <a:r>
              <a:rPr lang="cs-CZ" dirty="0"/>
              <a:t> Personality:</a:t>
            </a:r>
          </a:p>
          <a:p>
            <a:pPr>
              <a:buNone/>
            </a:pPr>
            <a:r>
              <a:rPr lang="cs-CZ" dirty="0">
                <a:hlinkClick r:id="rId7"/>
              </a:rPr>
              <a:t>http://www3.nd.edu/~</a:t>
            </a:r>
            <a:r>
              <a:rPr lang="cs-CZ" dirty="0" err="1">
                <a:hlinkClick r:id="rId7"/>
              </a:rPr>
              <a:t>maritain</a:t>
            </a:r>
            <a:r>
              <a:rPr lang="cs-CZ" dirty="0">
                <a:hlinkClick r:id="rId7"/>
              </a:rPr>
              <a:t>/</a:t>
            </a:r>
            <a:r>
              <a:rPr lang="cs-CZ" dirty="0" err="1">
                <a:hlinkClick r:id="rId7"/>
              </a:rPr>
              <a:t>jmc</a:t>
            </a:r>
            <a:r>
              <a:rPr lang="cs-CZ" dirty="0">
                <a:hlinkClick r:id="rId7"/>
              </a:rPr>
              <a:t>/</a:t>
            </a:r>
            <a:r>
              <a:rPr lang="cs-CZ" dirty="0" err="1">
                <a:hlinkClick r:id="rId7"/>
              </a:rPr>
              <a:t>etext</a:t>
            </a:r>
            <a:r>
              <a:rPr lang="cs-CZ" dirty="0">
                <a:hlinkClick r:id="rId7"/>
              </a:rPr>
              <a:t>/CG03.HTM</a:t>
            </a:r>
            <a:r>
              <a:rPr lang="cs-CZ" dirty="0"/>
              <a:t>)</a:t>
            </a:r>
          </a:p>
          <a:p>
            <a:pPr>
              <a:buNone/>
            </a:pPr>
            <a:r>
              <a:rPr lang="cs-CZ" dirty="0"/>
              <a:t>(</a:t>
            </a:r>
            <a:r>
              <a:rPr lang="cs-CZ" dirty="0" err="1"/>
              <a:t>Chapter</a:t>
            </a:r>
            <a:r>
              <a:rPr lang="cs-CZ" dirty="0"/>
              <a:t> V: </a:t>
            </a:r>
            <a:r>
              <a:rPr lang="cs-CZ" dirty="0" err="1"/>
              <a:t>Contemporary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:</a:t>
            </a:r>
          </a:p>
          <a:p>
            <a:pPr>
              <a:buNone/>
            </a:pPr>
            <a:r>
              <a:rPr lang="cs-CZ" dirty="0">
                <a:hlinkClick r:id="rId8"/>
              </a:rPr>
              <a:t>http://www3.nd.edu/~</a:t>
            </a:r>
            <a:r>
              <a:rPr lang="cs-CZ" dirty="0" err="1">
                <a:hlinkClick r:id="rId8"/>
              </a:rPr>
              <a:t>maritain</a:t>
            </a:r>
            <a:r>
              <a:rPr lang="cs-CZ" dirty="0">
                <a:hlinkClick r:id="rId8"/>
              </a:rPr>
              <a:t>/</a:t>
            </a:r>
            <a:r>
              <a:rPr lang="cs-CZ" dirty="0" err="1">
                <a:hlinkClick r:id="rId8"/>
              </a:rPr>
              <a:t>jmc</a:t>
            </a:r>
            <a:r>
              <a:rPr lang="cs-CZ" dirty="0">
                <a:hlinkClick r:id="rId8"/>
              </a:rPr>
              <a:t>/</a:t>
            </a:r>
            <a:r>
              <a:rPr lang="cs-CZ" dirty="0" err="1">
                <a:hlinkClick r:id="rId8"/>
              </a:rPr>
              <a:t>etext</a:t>
            </a:r>
            <a:r>
              <a:rPr lang="cs-CZ" dirty="0">
                <a:hlinkClick r:id="rId8"/>
              </a:rPr>
              <a:t>/CG05.HTM</a:t>
            </a:r>
            <a:r>
              <a:rPr lang="cs-CZ" dirty="0"/>
              <a:t>)</a:t>
            </a:r>
          </a:p>
          <a:p>
            <a:r>
              <a:rPr lang="en-US" cap="all" dirty="0"/>
              <a:t>Mitchell</a:t>
            </a:r>
            <a:r>
              <a:rPr lang="en-US" dirty="0"/>
              <a:t>, Joshua. </a:t>
            </a:r>
            <a:r>
              <a:rPr lang="en-US" i="1" dirty="0"/>
              <a:t>Plato's fable: on the mortal condition in shadowy times</a:t>
            </a:r>
            <a:r>
              <a:rPr lang="en-US" dirty="0"/>
              <a:t> [online]. Princeton: Princeton University Press, ©2006. New forum books [cit. 2014-03-06]. </a:t>
            </a:r>
            <a:r>
              <a:rPr lang="en-US" dirty="0" err="1"/>
              <a:t>Dostupné</a:t>
            </a:r>
            <a:r>
              <a:rPr lang="en-US" dirty="0"/>
              <a:t> z: </a:t>
            </a:r>
            <a:r>
              <a:rPr lang="en-US" dirty="0">
                <a:hlinkClick r:id="rId9"/>
              </a:rPr>
              <a:t>http://site.ebrary.com/lib/natl/Doc?id=10284020</a:t>
            </a:r>
            <a:endParaRPr lang="cs-CZ" dirty="0"/>
          </a:p>
          <a:p>
            <a:r>
              <a:rPr lang="de-DE" cap="all" dirty="0"/>
              <a:t>Haupt</a:t>
            </a:r>
            <a:r>
              <a:rPr lang="de-DE" dirty="0"/>
              <a:t>, Andreas. </a:t>
            </a:r>
            <a:r>
              <a:rPr lang="de-DE" i="1" dirty="0"/>
              <a:t>Der dritte Weg: Martin Bubers Spätwerk im Spannungsfeld von philosophischer Anthropologie und gläubigem Humanismus</a:t>
            </a:r>
            <a:r>
              <a:rPr lang="de-DE" dirty="0"/>
              <a:t>. München: Utz, ©2001. 228 s. ISBN 3-8316-0068-6.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5673" y="180231"/>
            <a:ext cx="3332740" cy="662917"/>
          </a:xfrm>
        </p:spPr>
        <p:txBody>
          <a:bodyPr/>
          <a:lstStyle/>
          <a:p>
            <a:pPr algn="l"/>
            <a:r>
              <a:rPr lang="cs-CZ" dirty="0" err="1"/>
              <a:t>Bibliography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i="1" dirty="0"/>
              <a:t>Ich denke, also bin ich </a:t>
            </a:r>
            <a:r>
              <a:rPr lang="de-DE" i="1" dirty="0" err="1"/>
              <a:t>Ich</a:t>
            </a:r>
            <a:r>
              <a:rPr lang="de-DE" i="1" dirty="0"/>
              <a:t>?: das Selbst zwischen Neurobiologie, Philosophie und Religion</a:t>
            </a:r>
            <a:r>
              <a:rPr lang="de-DE" dirty="0"/>
              <a:t>. Göttingen: </a:t>
            </a:r>
            <a:r>
              <a:rPr lang="de-DE" dirty="0" err="1"/>
              <a:t>Vandenhoeck</a:t>
            </a:r>
            <a:r>
              <a:rPr lang="de-DE" dirty="0"/>
              <a:t> &amp; Ruprecht, [2011]. 221 s. Religion, Theologie und Naturwissenschaft = Religion, </a:t>
            </a:r>
            <a:r>
              <a:rPr lang="de-DE" dirty="0" err="1"/>
              <a:t>theology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</a:t>
            </a:r>
            <a:r>
              <a:rPr lang="de-DE" dirty="0" err="1"/>
              <a:t>science</a:t>
            </a:r>
            <a:r>
              <a:rPr lang="de-DE" dirty="0"/>
              <a:t>; Band 14. ISBN 978-3-525-56963-4.</a:t>
            </a:r>
            <a:endParaRPr lang="cs-CZ" b="1" dirty="0"/>
          </a:p>
          <a:p>
            <a:r>
              <a:rPr lang="en-US" cap="all" dirty="0"/>
              <a:t>Jackson</a:t>
            </a:r>
            <a:r>
              <a:rPr lang="en-US" dirty="0"/>
              <a:t>, Michael. </a:t>
            </a:r>
            <a:r>
              <a:rPr lang="en-US" i="1" dirty="0"/>
              <a:t>Between one and one another</a:t>
            </a:r>
            <a:r>
              <a:rPr lang="en-US" dirty="0"/>
              <a:t> [online]. Berkeley: University of California Press, ©2012 [cit. 2014-03-06]. </a:t>
            </a:r>
            <a:r>
              <a:rPr lang="en-US" dirty="0" err="1"/>
              <a:t>Dostupné</a:t>
            </a:r>
            <a:r>
              <a:rPr lang="en-US" dirty="0"/>
              <a:t> z: </a:t>
            </a:r>
            <a:r>
              <a:rPr lang="en-US" dirty="0">
                <a:hlinkClick r:id="rId3"/>
              </a:rPr>
              <a:t>http://site.ebrary.com/lib/natl/Doc?id=10518903</a:t>
            </a:r>
            <a:r>
              <a:rPr lang="en-US" dirty="0"/>
              <a:t>.</a:t>
            </a:r>
            <a:endParaRPr lang="cs-CZ" dirty="0"/>
          </a:p>
          <a:p>
            <a:r>
              <a:rPr lang="en-US" cap="all" dirty="0"/>
              <a:t>Klein</a:t>
            </a:r>
            <a:r>
              <a:rPr lang="en-US" dirty="0"/>
              <a:t>, Terrance W. </a:t>
            </a:r>
            <a:r>
              <a:rPr lang="en-US" i="1" dirty="0"/>
              <a:t>The nature of the soul: the soul as narrative</a:t>
            </a:r>
            <a:r>
              <a:rPr lang="en-US" dirty="0"/>
              <a:t> [online]. </a:t>
            </a:r>
            <a:r>
              <a:rPr lang="en-US" dirty="0" err="1"/>
              <a:t>Farnham</a:t>
            </a:r>
            <a:r>
              <a:rPr lang="en-US" dirty="0"/>
              <a:t>, Surrey, England: </a:t>
            </a:r>
            <a:r>
              <a:rPr lang="en-US" dirty="0" err="1"/>
              <a:t>Ashgate</a:t>
            </a:r>
            <a:r>
              <a:rPr lang="en-US" dirty="0"/>
              <a:t>, 2012. </a:t>
            </a:r>
            <a:r>
              <a:rPr lang="en-US" dirty="0" err="1"/>
              <a:t>Ashgate</a:t>
            </a:r>
            <a:r>
              <a:rPr lang="en-US" dirty="0"/>
              <a:t> new critical thinking in religion, theology, and biblical studies [cit. 2014-03-06]. </a:t>
            </a:r>
            <a:r>
              <a:rPr lang="en-US" dirty="0" err="1"/>
              <a:t>Dostupné</a:t>
            </a:r>
            <a:r>
              <a:rPr lang="en-US" dirty="0"/>
              <a:t> z: </a:t>
            </a:r>
            <a:r>
              <a:rPr lang="en-US" dirty="0">
                <a:hlinkClick r:id="rId4"/>
              </a:rPr>
              <a:t>http://site.ebrary.com/lib/natl/Doc?id=10596959</a:t>
            </a:r>
            <a:endParaRPr lang="cs-CZ" dirty="0"/>
          </a:p>
          <a:p>
            <a:r>
              <a:rPr lang="fr-FR" cap="all" dirty="0"/>
              <a:t>Lévinas</a:t>
            </a:r>
            <a:r>
              <a:rPr lang="fr-FR" dirty="0"/>
              <a:t>, Emmanuel. </a:t>
            </a:r>
            <a:r>
              <a:rPr lang="fr-FR" i="1" dirty="0"/>
              <a:t>Hors sujet</a:t>
            </a:r>
            <a:r>
              <a:rPr lang="fr-FR" dirty="0"/>
              <a:t>. Paris: Librairie générale française, 1997, ©1987. 220 s. Biblio essays. ISBN 2-253-94246-4.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4073" y="180231"/>
            <a:ext cx="3434340" cy="662917"/>
          </a:xfrm>
        </p:spPr>
        <p:txBody>
          <a:bodyPr/>
          <a:lstStyle/>
          <a:p>
            <a:pPr algn="l"/>
            <a:r>
              <a:rPr lang="cs-CZ" dirty="0" err="1"/>
              <a:t>Bibliography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cap="all" dirty="0"/>
              <a:t>Stables</a:t>
            </a:r>
            <a:r>
              <a:rPr lang="en-US" dirty="0"/>
              <a:t>, Andrew. </a:t>
            </a:r>
            <a:r>
              <a:rPr lang="en-US" i="1" dirty="0"/>
              <a:t>Be(com)</a:t>
            </a:r>
            <a:r>
              <a:rPr lang="en-US" i="1" dirty="0" err="1"/>
              <a:t>ing</a:t>
            </a:r>
            <a:r>
              <a:rPr lang="en-US" i="1" dirty="0"/>
              <a:t> human: </a:t>
            </a:r>
            <a:r>
              <a:rPr lang="en-US" i="1" dirty="0" err="1"/>
              <a:t>semiosis</a:t>
            </a:r>
            <a:r>
              <a:rPr lang="en-US" i="1" dirty="0"/>
              <a:t> and the myth of reason</a:t>
            </a:r>
            <a:r>
              <a:rPr lang="en-US" dirty="0"/>
              <a:t> [online]. Rotterdam: Sense Publishers, 2012. Educational futures: rethinking theory and practice; v. 56 [cit. 2014-03-06]. </a:t>
            </a:r>
            <a:r>
              <a:rPr lang="en-US" dirty="0" err="1"/>
              <a:t>Dostupné</a:t>
            </a:r>
            <a:r>
              <a:rPr lang="en-US" dirty="0"/>
              <a:t> z: </a:t>
            </a:r>
            <a:r>
              <a:rPr lang="en-US" dirty="0">
                <a:hlinkClick r:id="rId3"/>
              </a:rPr>
              <a:t>http://site.ebrary.com/lib/natl/Doc?id=10614828</a:t>
            </a:r>
            <a:r>
              <a:rPr lang="en-US" dirty="0"/>
              <a:t>.</a:t>
            </a:r>
            <a:endParaRPr lang="cs-CZ" dirty="0"/>
          </a:p>
          <a:p>
            <a:r>
              <a:rPr lang="cs-CZ" cap="all" dirty="0" err="1"/>
              <a:t>Weinstone</a:t>
            </a:r>
            <a:r>
              <a:rPr lang="cs-CZ" dirty="0"/>
              <a:t>, </a:t>
            </a:r>
            <a:r>
              <a:rPr lang="cs-CZ" dirty="0" err="1"/>
              <a:t>Ann</a:t>
            </a:r>
            <a:r>
              <a:rPr lang="cs-CZ" dirty="0"/>
              <a:t>. </a:t>
            </a:r>
            <a:r>
              <a:rPr lang="cs-CZ" i="1" dirty="0" err="1"/>
              <a:t>Avatar</a:t>
            </a:r>
            <a:r>
              <a:rPr lang="cs-CZ" i="1" dirty="0"/>
              <a:t> </a:t>
            </a:r>
            <a:r>
              <a:rPr lang="cs-CZ" i="1" dirty="0" err="1"/>
              <a:t>bodies</a:t>
            </a:r>
            <a:r>
              <a:rPr lang="cs-CZ" i="1" dirty="0"/>
              <a:t>: a tantra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posthumanism</a:t>
            </a:r>
            <a:r>
              <a:rPr lang="cs-CZ" dirty="0"/>
              <a:t> [online]. Minneapolis, MN: University </a:t>
            </a:r>
            <a:r>
              <a:rPr lang="cs-CZ" dirty="0" err="1"/>
              <a:t>of</a:t>
            </a:r>
            <a:r>
              <a:rPr lang="cs-CZ" dirty="0"/>
              <a:t> Minnesota </a:t>
            </a:r>
            <a:r>
              <a:rPr lang="cs-CZ" dirty="0" err="1"/>
              <a:t>Press</a:t>
            </a:r>
            <a:r>
              <a:rPr lang="cs-CZ" dirty="0"/>
              <a:t>, ©2004. </a:t>
            </a:r>
            <a:r>
              <a:rPr lang="cs-CZ" dirty="0" err="1"/>
              <a:t>Electronic</a:t>
            </a:r>
            <a:r>
              <a:rPr lang="cs-CZ" dirty="0"/>
              <a:t> </a:t>
            </a:r>
            <a:r>
              <a:rPr lang="cs-CZ" dirty="0" err="1"/>
              <a:t>mediations</a:t>
            </a:r>
            <a:r>
              <a:rPr lang="cs-CZ" dirty="0"/>
              <a:t>; v. 10 [cit. 2014-03-06]. Dostupné z: </a:t>
            </a:r>
            <a:r>
              <a:rPr lang="cs-CZ" dirty="0">
                <a:hlinkClick r:id="rId4"/>
              </a:rPr>
              <a:t>http://site.ebrary.com/lib/natl/Doc?id=10151255</a:t>
            </a:r>
            <a:r>
              <a:rPr lang="cs-CZ" dirty="0"/>
              <a:t>.</a:t>
            </a:r>
          </a:p>
          <a:p>
            <a:r>
              <a:rPr lang="de-DE" cap="all" dirty="0" err="1"/>
              <a:t>Wilwert</a:t>
            </a:r>
            <a:r>
              <a:rPr lang="de-DE" dirty="0"/>
              <a:t>, Patrick. </a:t>
            </a:r>
            <a:r>
              <a:rPr lang="de-DE" i="1" dirty="0"/>
              <a:t>Philosophische Anthropologie als Grundlagenwissenschaft?: Studien zu Max Scheler und Helmuth Plessner</a:t>
            </a:r>
            <a:r>
              <a:rPr lang="de-DE" dirty="0"/>
              <a:t>. Würzburg: Königshausen &amp; Neumann, ©2009. 199 s. Trierer Studien zur Kulturphilosophie. Paradigmen menschlicher Orientierung; Bd. 17. ISBN 978-3-8260-4066-5.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en-US" b="1" dirty="0"/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99563" y="180231"/>
            <a:ext cx="3258849" cy="662917"/>
          </a:xfrm>
        </p:spPr>
        <p:txBody>
          <a:bodyPr/>
          <a:lstStyle/>
          <a:p>
            <a:pPr algn="l"/>
            <a:r>
              <a:rPr lang="cs-CZ" dirty="0" err="1"/>
              <a:t>Bibliography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u="sng" dirty="0">
                <a:hlinkClick r:id="rId3"/>
              </a:rPr>
              <a:t>http://www.</a:t>
            </a:r>
            <a:r>
              <a:rPr lang="cs-CZ" u="sng" dirty="0" err="1">
                <a:hlinkClick r:id="rId3"/>
              </a:rPr>
              <a:t>bbc.com</a:t>
            </a:r>
            <a:r>
              <a:rPr lang="cs-CZ" u="sng" dirty="0">
                <a:hlinkClick r:id="rId3"/>
              </a:rPr>
              <a:t>/</a:t>
            </a:r>
            <a:r>
              <a:rPr lang="cs-CZ" u="sng" dirty="0" err="1">
                <a:hlinkClick r:id="rId3"/>
              </a:rPr>
              <a:t>future</a:t>
            </a:r>
            <a:r>
              <a:rPr lang="cs-CZ" u="sng" dirty="0">
                <a:hlinkClick r:id="rId3"/>
              </a:rPr>
              <a:t>/story/20140122-are-</a:t>
            </a:r>
            <a:r>
              <a:rPr lang="cs-CZ" u="sng" dirty="0" err="1">
                <a:hlinkClick r:id="rId3"/>
              </a:rPr>
              <a:t>you</a:t>
            </a:r>
            <a:r>
              <a:rPr lang="cs-CZ" u="sng" dirty="0">
                <a:hlinkClick r:id="rId3"/>
              </a:rPr>
              <a:t>-</a:t>
            </a:r>
            <a:r>
              <a:rPr lang="cs-CZ" u="sng" dirty="0" err="1">
                <a:hlinkClick r:id="rId3"/>
              </a:rPr>
              <a:t>good</a:t>
            </a:r>
            <a:r>
              <a:rPr lang="cs-CZ" u="sng" dirty="0">
                <a:hlinkClick r:id="rId3"/>
              </a:rPr>
              <a:t>-</a:t>
            </a:r>
            <a:r>
              <a:rPr lang="cs-CZ" u="sng" dirty="0" err="1">
                <a:hlinkClick r:id="rId3"/>
              </a:rPr>
              <a:t>or</a:t>
            </a:r>
            <a:r>
              <a:rPr lang="cs-CZ" u="sng" dirty="0">
                <a:hlinkClick r:id="rId3"/>
              </a:rPr>
              <a:t>-</a:t>
            </a:r>
            <a:r>
              <a:rPr lang="cs-CZ" u="sng" dirty="0" err="1">
                <a:hlinkClick r:id="rId3"/>
              </a:rPr>
              <a:t>evil</a:t>
            </a:r>
            <a:endParaRPr lang="cs-CZ" dirty="0"/>
          </a:p>
          <a:p>
            <a:pPr>
              <a:buNone/>
            </a:pPr>
            <a:r>
              <a:rPr lang="cs-CZ" u="sng" dirty="0">
                <a:hlinkClick r:id="rId4"/>
              </a:rPr>
              <a:t>http://www.</a:t>
            </a:r>
            <a:r>
              <a:rPr lang="cs-CZ" u="sng" dirty="0" err="1">
                <a:hlinkClick r:id="rId4"/>
              </a:rPr>
              <a:t>bbc.com</a:t>
            </a:r>
            <a:r>
              <a:rPr lang="cs-CZ" u="sng" dirty="0">
                <a:hlinkClick r:id="rId4"/>
              </a:rPr>
              <a:t>/</a:t>
            </a:r>
            <a:r>
              <a:rPr lang="cs-CZ" u="sng" dirty="0" err="1">
                <a:hlinkClick r:id="rId4"/>
              </a:rPr>
              <a:t>future</a:t>
            </a:r>
            <a:r>
              <a:rPr lang="cs-CZ" u="sng" dirty="0">
                <a:hlinkClick r:id="rId4"/>
              </a:rPr>
              <a:t>/story/20120208-</a:t>
            </a:r>
            <a:r>
              <a:rPr lang="cs-CZ" u="sng" dirty="0" err="1">
                <a:hlinkClick r:id="rId4"/>
              </a:rPr>
              <a:t>cyborg</a:t>
            </a:r>
            <a:r>
              <a:rPr lang="cs-CZ" u="sng" dirty="0">
                <a:hlinkClick r:id="rId4"/>
              </a:rPr>
              <a:t>-</a:t>
            </a:r>
            <a:r>
              <a:rPr lang="cs-CZ" u="sng" dirty="0" err="1">
                <a:hlinkClick r:id="rId4"/>
              </a:rPr>
              <a:t>the</a:t>
            </a:r>
            <a:r>
              <a:rPr lang="cs-CZ" u="sng" dirty="0">
                <a:hlinkClick r:id="rId4"/>
              </a:rPr>
              <a:t>-</a:t>
            </a:r>
            <a:r>
              <a:rPr lang="cs-CZ" u="sng" dirty="0" err="1">
                <a:hlinkClick r:id="rId4"/>
              </a:rPr>
              <a:t>future</a:t>
            </a:r>
            <a:r>
              <a:rPr lang="cs-CZ" u="sng" dirty="0">
                <a:hlinkClick r:id="rId4"/>
              </a:rPr>
              <a:t>-</a:t>
            </a:r>
            <a:r>
              <a:rPr lang="cs-CZ" u="sng" dirty="0" err="1">
                <a:hlinkClick r:id="rId4"/>
              </a:rPr>
              <a:t>of</a:t>
            </a:r>
            <a:r>
              <a:rPr lang="cs-CZ" u="sng" dirty="0">
                <a:hlinkClick r:id="rId4"/>
              </a:rPr>
              <a:t>-</a:t>
            </a:r>
            <a:r>
              <a:rPr lang="cs-CZ" u="sng" dirty="0" err="1">
                <a:hlinkClick r:id="rId4"/>
              </a:rPr>
              <a:t>the</a:t>
            </a:r>
            <a:r>
              <a:rPr lang="cs-CZ" u="sng" dirty="0">
                <a:hlinkClick r:id="rId4"/>
              </a:rPr>
              <a:t>-</a:t>
            </a:r>
            <a:r>
              <a:rPr lang="cs-CZ" u="sng" dirty="0" err="1">
                <a:hlinkClick r:id="rId4"/>
              </a:rPr>
              <a:t>human</a:t>
            </a:r>
            <a:endParaRPr lang="cs-CZ" dirty="0"/>
          </a:p>
          <a:p>
            <a:pPr>
              <a:buNone/>
            </a:pPr>
            <a:r>
              <a:rPr lang="cs-CZ" u="sng" dirty="0">
                <a:hlinkClick r:id="rId5"/>
              </a:rPr>
              <a:t>http://www.</a:t>
            </a:r>
            <a:r>
              <a:rPr lang="cs-CZ" u="sng" dirty="0" err="1">
                <a:hlinkClick r:id="rId5"/>
              </a:rPr>
              <a:t>bbc.com</a:t>
            </a:r>
            <a:r>
              <a:rPr lang="cs-CZ" u="sng" dirty="0">
                <a:hlinkClick r:id="rId5"/>
              </a:rPr>
              <a:t>/</a:t>
            </a:r>
            <a:r>
              <a:rPr lang="cs-CZ" u="sng" dirty="0" err="1">
                <a:hlinkClick r:id="rId5"/>
              </a:rPr>
              <a:t>future</a:t>
            </a:r>
            <a:r>
              <a:rPr lang="cs-CZ" u="sng" dirty="0">
                <a:hlinkClick r:id="rId5"/>
              </a:rPr>
              <a:t>/story/20120704-a-</a:t>
            </a:r>
            <a:r>
              <a:rPr lang="cs-CZ" u="sng" dirty="0" err="1">
                <a:hlinkClick r:id="rId5"/>
              </a:rPr>
              <a:t>doctors</a:t>
            </a:r>
            <a:r>
              <a:rPr lang="cs-CZ" u="sng" dirty="0">
                <a:hlinkClick r:id="rId5"/>
              </a:rPr>
              <a:t>-</a:t>
            </a:r>
            <a:r>
              <a:rPr lang="cs-CZ" u="sng" dirty="0" err="1">
                <a:hlinkClick r:id="rId5"/>
              </a:rPr>
              <a:t>touch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33gqm9lw3yglq.cloudfront.net/ProductImages/TellUs/TellUs_7057_23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5103" y="525553"/>
            <a:ext cx="5559785" cy="7035709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8442994" y="525553"/>
            <a:ext cx="1826020" cy="2128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46" dirty="0"/>
              <a:t>Edvard </a:t>
            </a:r>
            <a:r>
              <a:rPr lang="cs-CZ" sz="2646" dirty="0" err="1"/>
              <a:t>Munch</a:t>
            </a:r>
            <a:r>
              <a:rPr lang="cs-CZ" sz="2646" dirty="0"/>
              <a:t>:</a:t>
            </a:r>
          </a:p>
          <a:p>
            <a:r>
              <a:rPr lang="cs-CZ" sz="2646" i="1" dirty="0" err="1"/>
              <a:t>The</a:t>
            </a:r>
            <a:r>
              <a:rPr lang="cs-CZ" sz="2646" i="1" dirty="0"/>
              <a:t> </a:t>
            </a:r>
            <a:r>
              <a:rPr lang="cs-CZ" sz="2646" i="1" dirty="0" err="1"/>
              <a:t>Scream</a:t>
            </a:r>
            <a:r>
              <a:rPr lang="cs-CZ" sz="2646" i="1" dirty="0"/>
              <a:t> </a:t>
            </a:r>
            <a:r>
              <a:rPr lang="cs-CZ" sz="2646" dirty="0"/>
              <a:t>(1893)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Basic </a:t>
            </a:r>
            <a:r>
              <a:rPr lang="cs-CZ" dirty="0" err="1"/>
              <a:t>concepts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 (</a:t>
            </a:r>
            <a:r>
              <a:rPr lang="cs-CZ" dirty="0" err="1"/>
              <a:t>e</a:t>
            </a:r>
            <a:r>
              <a:rPr lang="cs-CZ" dirty="0"/>
              <a:t>. </a:t>
            </a:r>
            <a:r>
              <a:rPr lang="cs-CZ"/>
              <a:t>g. </a:t>
            </a:r>
            <a:r>
              <a:rPr lang="cs-CZ" dirty="0" err="1"/>
              <a:t>Stevenson</a:t>
            </a:r>
            <a:r>
              <a:rPr lang="cs-CZ" dirty="0"/>
              <a:t>, L., </a:t>
            </a:r>
            <a:r>
              <a:rPr lang="cs-CZ" dirty="0" err="1"/>
              <a:t>Haberman</a:t>
            </a:r>
            <a:r>
              <a:rPr lang="cs-CZ" dirty="0"/>
              <a:t> D. L., Ten </a:t>
            </a:r>
            <a:r>
              <a:rPr lang="cs-CZ" dirty="0" err="1"/>
              <a:t>Theories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, 5th </a:t>
            </a:r>
            <a:r>
              <a:rPr lang="cs-CZ" dirty="0" err="1"/>
              <a:t>ed</a:t>
            </a:r>
            <a:r>
              <a:rPr lang="cs-CZ" dirty="0"/>
              <a:t>. 2009 / </a:t>
            </a:r>
            <a:r>
              <a:rPr lang="cs-CZ" dirty="0" err="1"/>
              <a:t>Philosophical</a:t>
            </a:r>
            <a:r>
              <a:rPr lang="cs-CZ" dirty="0"/>
              <a:t> </a:t>
            </a:r>
            <a:r>
              <a:rPr lang="cs-CZ" dirty="0" err="1"/>
              <a:t>anthropology</a:t>
            </a:r>
            <a:r>
              <a:rPr lang="cs-CZ" dirty="0"/>
              <a:t>) 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Condition</a:t>
            </a:r>
            <a:r>
              <a:rPr lang="cs-CZ" dirty="0"/>
              <a:t> (</a:t>
            </a:r>
            <a:r>
              <a:rPr lang="cs-CZ" dirty="0" err="1"/>
              <a:t>Hannah</a:t>
            </a:r>
            <a:r>
              <a:rPr lang="cs-CZ" dirty="0"/>
              <a:t> </a:t>
            </a:r>
            <a:r>
              <a:rPr lang="cs-CZ" dirty="0" err="1"/>
              <a:t>Arendt</a:t>
            </a:r>
            <a:r>
              <a:rPr lang="cs-CZ" dirty="0"/>
              <a:t> 1958. 1998)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Humanity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possibility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„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born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species </a:t>
            </a:r>
            <a:r>
              <a:rPr lang="cs-CZ" i="1" dirty="0"/>
              <a:t>homo sapiens </a:t>
            </a:r>
            <a:r>
              <a:rPr lang="cs-CZ" i="1" dirty="0" err="1"/>
              <a:t>sapiens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chance</a:t>
            </a:r>
            <a:r>
              <a:rPr lang="cs-CZ" dirty="0"/>
              <a:t> </a:t>
            </a:r>
            <a:r>
              <a:rPr lang="cs-CZ" b="1" dirty="0"/>
              <a:t>to </a:t>
            </a:r>
            <a:r>
              <a:rPr lang="cs-CZ" b="1" dirty="0" err="1"/>
              <a:t>become</a:t>
            </a:r>
            <a:r>
              <a:rPr lang="cs-CZ" b="1" dirty="0"/>
              <a:t> </a:t>
            </a:r>
            <a:r>
              <a:rPr lang="cs-CZ" b="1" dirty="0" err="1"/>
              <a:t>who</a:t>
            </a:r>
            <a:r>
              <a:rPr lang="cs-CZ" b="1" dirty="0"/>
              <a:t> </a:t>
            </a:r>
            <a:r>
              <a:rPr lang="cs-CZ" b="1" dirty="0" err="1"/>
              <a:t>we</a:t>
            </a:r>
            <a:r>
              <a:rPr lang="cs-CZ" b="1" dirty="0"/>
              <a:t> </a:t>
            </a:r>
            <a:r>
              <a:rPr lang="cs-CZ" b="1" dirty="0" err="1"/>
              <a:t>shall</a:t>
            </a:r>
            <a:r>
              <a:rPr lang="cs-CZ" b="1" dirty="0"/>
              <a:t> </a:t>
            </a:r>
            <a:r>
              <a:rPr lang="cs-CZ" b="1" dirty="0" err="1"/>
              <a:t>be</a:t>
            </a:r>
            <a:r>
              <a:rPr lang="cs-CZ" dirty="0"/>
              <a:t>,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b="1" dirty="0" err="1"/>
              <a:t>is</a:t>
            </a:r>
            <a:r>
              <a:rPr lang="cs-CZ" b="1" dirty="0"/>
              <a:t> not </a:t>
            </a:r>
            <a:r>
              <a:rPr lang="cs-CZ" b="1" dirty="0" err="1"/>
              <a:t>automatic</a:t>
            </a:r>
            <a:r>
              <a:rPr lang="cs-CZ" dirty="0"/>
              <a:t>: A dog </a:t>
            </a:r>
            <a:r>
              <a:rPr lang="cs-CZ" dirty="0" err="1"/>
              <a:t>cannot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in-dog </a:t>
            </a:r>
            <a:r>
              <a:rPr lang="cs-CZ" dirty="0" err="1"/>
              <a:t>or</a:t>
            </a:r>
            <a:r>
              <a:rPr lang="cs-CZ" dirty="0"/>
              <a:t> a </a:t>
            </a:r>
            <a:r>
              <a:rPr lang="cs-CZ" dirty="0" err="1"/>
              <a:t>horse</a:t>
            </a:r>
            <a:r>
              <a:rPr lang="cs-CZ" dirty="0"/>
              <a:t> in-</a:t>
            </a:r>
            <a:r>
              <a:rPr lang="cs-CZ" dirty="0" err="1"/>
              <a:t>horse</a:t>
            </a:r>
            <a:r>
              <a:rPr lang="cs-CZ" dirty="0"/>
              <a:t>, </a:t>
            </a:r>
            <a:r>
              <a:rPr lang="cs-CZ" dirty="0" err="1"/>
              <a:t>but</a:t>
            </a:r>
            <a:r>
              <a:rPr lang="cs-CZ" dirty="0"/>
              <a:t> </a:t>
            </a:r>
            <a:r>
              <a:rPr lang="cs-CZ" b="1" dirty="0"/>
              <a:t>a </a:t>
            </a:r>
            <a:r>
              <a:rPr lang="cs-CZ" b="1" dirty="0" err="1"/>
              <a:t>human</a:t>
            </a:r>
            <a:r>
              <a:rPr lang="cs-CZ" b="1" dirty="0"/>
              <a:t> </a:t>
            </a:r>
            <a:r>
              <a:rPr lang="cs-CZ" b="1" dirty="0" err="1"/>
              <a:t>can</a:t>
            </a:r>
            <a:r>
              <a:rPr lang="cs-CZ" b="1" dirty="0"/>
              <a:t> </a:t>
            </a:r>
            <a:r>
              <a:rPr lang="cs-CZ" b="1" dirty="0" err="1"/>
              <a:t>be</a:t>
            </a:r>
            <a:r>
              <a:rPr lang="cs-CZ" b="1" dirty="0"/>
              <a:t> in-</a:t>
            </a:r>
            <a:r>
              <a:rPr lang="cs-CZ" b="1" dirty="0" err="1"/>
              <a:t>human</a:t>
            </a:r>
            <a:r>
              <a:rPr lang="cs-CZ" dirty="0"/>
              <a:t>: </a:t>
            </a:r>
            <a:r>
              <a:rPr lang="cs-CZ" b="1" dirty="0" err="1"/>
              <a:t>our</a:t>
            </a:r>
            <a:r>
              <a:rPr lang="cs-CZ" b="1" dirty="0"/>
              <a:t> humanity </a:t>
            </a:r>
            <a:r>
              <a:rPr lang="cs-CZ" b="1" dirty="0" err="1"/>
              <a:t>is</a:t>
            </a:r>
            <a:r>
              <a:rPr lang="cs-CZ" b="1" dirty="0"/>
              <a:t> a </a:t>
            </a:r>
            <a:r>
              <a:rPr lang="cs-CZ" b="1" dirty="0" err="1"/>
              <a:t>possibility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which</a:t>
            </a:r>
            <a:r>
              <a:rPr lang="cs-CZ" b="1" dirty="0"/>
              <a:t> </a:t>
            </a:r>
            <a:r>
              <a:rPr lang="cs-CZ" b="1" dirty="0" err="1"/>
              <a:t>we</a:t>
            </a:r>
            <a:r>
              <a:rPr lang="cs-CZ" b="1" dirty="0"/>
              <a:t> </a:t>
            </a:r>
            <a:r>
              <a:rPr lang="cs-CZ" b="1" dirty="0" err="1"/>
              <a:t>can</a:t>
            </a:r>
            <a:r>
              <a:rPr lang="cs-CZ" b="1" dirty="0"/>
              <a:t> </a:t>
            </a:r>
            <a:r>
              <a:rPr lang="cs-CZ" b="1" dirty="0" err="1"/>
              <a:t>fall</a:t>
            </a:r>
            <a:r>
              <a:rPr lang="cs-CZ" dirty="0"/>
              <a:t> </a:t>
            </a:r>
            <a:r>
              <a:rPr lang="cs-CZ" dirty="0" err="1"/>
              <a:t>short</a:t>
            </a:r>
            <a:r>
              <a:rPr lang="cs-CZ" dirty="0"/>
              <a:t>.“ (Kohák, Erazim: </a:t>
            </a:r>
            <a:r>
              <a:rPr lang="cs-CZ" i="1" dirty="0" err="1"/>
              <a:t>Selves</a:t>
            </a:r>
            <a:r>
              <a:rPr lang="cs-CZ" i="1" dirty="0"/>
              <a:t>, </a:t>
            </a:r>
            <a:r>
              <a:rPr lang="cs-CZ" i="1" dirty="0" err="1"/>
              <a:t>People</a:t>
            </a:r>
            <a:r>
              <a:rPr lang="cs-CZ" i="1" dirty="0"/>
              <a:t>, Person</a:t>
            </a:r>
            <a:r>
              <a:rPr lang="cs-CZ" dirty="0"/>
              <a:t>; p. 19)</a:t>
            </a:r>
          </a:p>
          <a:p>
            <a:pPr>
              <a:buNone/>
            </a:pPr>
            <a:r>
              <a:rPr lang="cs-CZ" dirty="0" err="1"/>
              <a:t>Humans</a:t>
            </a:r>
            <a:r>
              <a:rPr lang="cs-CZ" dirty="0"/>
              <a:t> </a:t>
            </a:r>
            <a:r>
              <a:rPr lang="cs-CZ" i="1" dirty="0" err="1"/>
              <a:t>be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possibity</a:t>
            </a:r>
            <a:r>
              <a:rPr lang="cs-CZ" dirty="0"/>
              <a:t> </a:t>
            </a:r>
            <a:r>
              <a:rPr lang="cs-CZ" dirty="0" err="1"/>
              <a:t>whose</a:t>
            </a:r>
            <a:r>
              <a:rPr lang="cs-CZ" dirty="0"/>
              <a:t> </a:t>
            </a:r>
            <a:r>
              <a:rPr lang="cs-CZ" dirty="0" err="1"/>
              <a:t>realization</a:t>
            </a:r>
            <a:r>
              <a:rPr lang="cs-CZ" dirty="0"/>
              <a:t> </a:t>
            </a:r>
            <a:r>
              <a:rPr lang="cs-CZ" dirty="0" err="1"/>
              <a:t>confronts</a:t>
            </a:r>
            <a:r>
              <a:rPr lang="cs-CZ" dirty="0"/>
              <a:t> </a:t>
            </a:r>
            <a:r>
              <a:rPr lang="cs-CZ" dirty="0" err="1"/>
              <a:t>humans</a:t>
            </a:r>
            <a:r>
              <a:rPr lang="cs-CZ" dirty="0"/>
              <a:t> as a </a:t>
            </a:r>
            <a:r>
              <a:rPr lang="cs-CZ" dirty="0" err="1"/>
              <a:t>task</a:t>
            </a:r>
            <a:r>
              <a:rPr lang="cs-CZ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Humanity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possibility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err="1"/>
              <a:t>Humans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always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everywhere</a:t>
            </a:r>
            <a:r>
              <a:rPr lang="cs-CZ" dirty="0"/>
              <a:t> </a:t>
            </a:r>
            <a:r>
              <a:rPr lang="cs-CZ" dirty="0" err="1"/>
              <a:t>recognized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distinction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i="1" dirty="0" err="1"/>
              <a:t>sein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i="1" dirty="0" err="1"/>
              <a:t>sollen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humanity,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are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ought</a:t>
            </a:r>
            <a:r>
              <a:rPr lang="cs-CZ" dirty="0"/>
              <a:t> to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might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.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are: </a:t>
            </a:r>
            <a:r>
              <a:rPr lang="cs-CZ" dirty="0" err="1"/>
              <a:t>finite</a:t>
            </a:r>
            <a:r>
              <a:rPr lang="cs-CZ" dirty="0"/>
              <a:t>, </a:t>
            </a:r>
            <a:r>
              <a:rPr lang="cs-CZ" dirty="0" err="1"/>
              <a:t>conscious</a:t>
            </a:r>
            <a:r>
              <a:rPr lang="cs-CZ" dirty="0"/>
              <a:t>, </a:t>
            </a:r>
            <a:r>
              <a:rPr lang="cs-CZ" dirty="0" err="1"/>
              <a:t>incarnate</a:t>
            </a:r>
            <a:r>
              <a:rPr lang="cs-CZ" dirty="0"/>
              <a:t> </a:t>
            </a:r>
            <a:r>
              <a:rPr lang="cs-CZ" dirty="0" err="1"/>
              <a:t>freedom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i="1" dirty="0" err="1"/>
              <a:t>sollen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normative vision </a:t>
            </a:r>
            <a:r>
              <a:rPr lang="cs-CZ" dirty="0" err="1"/>
              <a:t>of</a:t>
            </a:r>
            <a:r>
              <a:rPr lang="cs-CZ" dirty="0"/>
              <a:t> humanity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Friedrich </a:t>
            </a:r>
            <a:r>
              <a:rPr lang="cs-CZ" dirty="0" err="1"/>
              <a:t>Nietzsche</a:t>
            </a:r>
            <a:r>
              <a:rPr lang="cs-CZ" dirty="0"/>
              <a:t> (1844-1900)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men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free to </a:t>
            </a:r>
            <a:r>
              <a:rPr lang="cs-CZ" dirty="0" err="1"/>
              <a:t>realize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potential</a:t>
            </a:r>
            <a:r>
              <a:rPr lang="cs-CZ" dirty="0"/>
              <a:t> – </a:t>
            </a:r>
            <a:r>
              <a:rPr lang="cs-CZ" dirty="0" err="1"/>
              <a:t>their</a:t>
            </a:r>
            <a:r>
              <a:rPr lang="cs-CZ" dirty="0"/>
              <a:t> „</a:t>
            </a:r>
            <a:r>
              <a:rPr lang="cs-CZ" dirty="0" err="1"/>
              <a:t>will</a:t>
            </a:r>
            <a:r>
              <a:rPr lang="cs-CZ" dirty="0"/>
              <a:t> to </a:t>
            </a:r>
            <a:r>
              <a:rPr lang="cs-CZ" dirty="0" err="1"/>
              <a:t>power</a:t>
            </a:r>
            <a:r>
              <a:rPr lang="cs-CZ" dirty="0"/>
              <a:t>“,  free to live </a:t>
            </a:r>
            <a:r>
              <a:rPr lang="cs-CZ" dirty="0" err="1"/>
              <a:t>life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full</a:t>
            </a:r>
            <a:r>
              <a:rPr lang="cs-CZ" dirty="0"/>
              <a:t>, to </a:t>
            </a:r>
            <a:r>
              <a:rPr lang="cs-CZ" dirty="0" err="1"/>
              <a:t>fulfil</a:t>
            </a:r>
            <a:r>
              <a:rPr lang="cs-CZ" dirty="0"/>
              <a:t> </a:t>
            </a:r>
            <a:r>
              <a:rPr lang="cs-CZ" dirty="0" err="1"/>
              <a:t>themselves</a:t>
            </a:r>
            <a:r>
              <a:rPr lang="cs-CZ" dirty="0"/>
              <a:t>. A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thus</a:t>
            </a:r>
            <a:r>
              <a:rPr lang="cs-CZ" dirty="0"/>
              <a:t> </a:t>
            </a:r>
            <a:r>
              <a:rPr lang="cs-CZ" dirty="0" err="1"/>
              <a:t>develops</a:t>
            </a:r>
            <a:r>
              <a:rPr lang="cs-CZ" dirty="0"/>
              <a:t> his </a:t>
            </a:r>
            <a:r>
              <a:rPr lang="cs-CZ" dirty="0" err="1"/>
              <a:t>maximumpotential</a:t>
            </a:r>
            <a:r>
              <a:rPr lang="cs-CZ" dirty="0"/>
              <a:t> </a:t>
            </a:r>
            <a:r>
              <a:rPr lang="cs-CZ" dirty="0" err="1"/>
              <a:t>becomes</a:t>
            </a:r>
            <a:r>
              <a:rPr lang="cs-CZ" dirty="0"/>
              <a:t> a sort </a:t>
            </a:r>
            <a:r>
              <a:rPr lang="cs-CZ" dirty="0" err="1"/>
              <a:t>of</a:t>
            </a:r>
            <a:r>
              <a:rPr lang="cs-CZ" dirty="0"/>
              <a:t> super-</a:t>
            </a:r>
            <a:r>
              <a:rPr lang="cs-CZ" dirty="0" err="1"/>
              <a:t>human</a:t>
            </a:r>
            <a:r>
              <a:rPr lang="cs-CZ" dirty="0"/>
              <a:t>-</a:t>
            </a:r>
            <a:r>
              <a:rPr lang="cs-CZ" dirty="0" err="1"/>
              <a:t>being</a:t>
            </a:r>
            <a:r>
              <a:rPr lang="cs-CZ" dirty="0"/>
              <a:t>, „superman“  („</a:t>
            </a:r>
            <a:r>
              <a:rPr lang="cs-CZ" dirty="0" err="1"/>
              <a:t>overman</a:t>
            </a:r>
            <a:r>
              <a:rPr lang="cs-CZ" dirty="0"/>
              <a:t>“) (</a:t>
            </a:r>
            <a:r>
              <a:rPr lang="cs-CZ" dirty="0" err="1"/>
              <a:t>Nieztsche</a:t>
            </a:r>
            <a:r>
              <a:rPr lang="cs-CZ" dirty="0"/>
              <a:t> </a:t>
            </a:r>
            <a:r>
              <a:rPr lang="cs-CZ" dirty="0" err="1"/>
              <a:t>meant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: </a:t>
            </a:r>
            <a:r>
              <a:rPr lang="cs-CZ" dirty="0" err="1"/>
              <a:t>Socrates</a:t>
            </a:r>
            <a:r>
              <a:rPr lang="cs-CZ" dirty="0"/>
              <a:t>, </a:t>
            </a:r>
            <a:r>
              <a:rPr lang="cs-CZ" dirty="0" err="1"/>
              <a:t>Luther</a:t>
            </a:r>
            <a:r>
              <a:rPr lang="cs-CZ" dirty="0"/>
              <a:t>, </a:t>
            </a:r>
            <a:r>
              <a:rPr lang="cs-CZ" dirty="0" err="1"/>
              <a:t>Goethe</a:t>
            </a:r>
            <a:r>
              <a:rPr lang="cs-CZ" dirty="0"/>
              <a:t>, Napoleon)</a:t>
            </a:r>
          </a:p>
          <a:p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happiness</a:t>
            </a:r>
            <a:r>
              <a:rPr lang="cs-CZ" dirty="0"/>
              <a:t> = </a:t>
            </a:r>
            <a:r>
              <a:rPr lang="cs-CZ" dirty="0" err="1"/>
              <a:t>self</a:t>
            </a:r>
            <a:r>
              <a:rPr lang="cs-CZ" dirty="0"/>
              <a:t>-</a:t>
            </a:r>
            <a:r>
              <a:rPr lang="cs-CZ" dirty="0" err="1"/>
              <a:t>fulfilment</a:t>
            </a:r>
            <a:endParaRPr lang="cs-CZ" dirty="0"/>
          </a:p>
          <a:p>
            <a:r>
              <a:rPr lang="cs-CZ" dirty="0"/>
              <a:t>„Dare to </a:t>
            </a:r>
            <a:r>
              <a:rPr lang="cs-CZ" dirty="0" err="1"/>
              <a:t>become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are.“</a:t>
            </a:r>
          </a:p>
          <a:p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obligation</a:t>
            </a:r>
            <a:r>
              <a:rPr lang="cs-CZ" dirty="0"/>
              <a:t> to re-</a:t>
            </a:r>
            <a:r>
              <a:rPr lang="cs-CZ" dirty="0" err="1"/>
              <a:t>evaluate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4410" dirty="0"/>
              <a:t>Man as a </a:t>
            </a:r>
            <a:r>
              <a:rPr lang="cs-CZ" sz="4410" dirty="0" err="1"/>
              <a:t>problematic</a:t>
            </a:r>
            <a:r>
              <a:rPr lang="cs-CZ" sz="4410" dirty="0"/>
              <a:t> </a:t>
            </a:r>
            <a:r>
              <a:rPr lang="cs-CZ" sz="4410" dirty="0" err="1"/>
              <a:t>being</a:t>
            </a:r>
            <a:r>
              <a:rPr lang="cs-CZ" sz="4410" dirty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943" y="1764294"/>
            <a:ext cx="9073515" cy="558868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cs-CZ" sz="3087" dirty="0"/>
              <a:t>Friedrich </a:t>
            </a:r>
            <a:r>
              <a:rPr lang="cs-CZ" sz="3087" dirty="0" err="1">
                <a:hlinkClick r:id="rId3"/>
              </a:rPr>
              <a:t>Nietzsche</a:t>
            </a:r>
            <a:r>
              <a:rPr lang="cs-CZ" sz="3087" dirty="0"/>
              <a:t> (1844-1900)</a:t>
            </a:r>
          </a:p>
          <a:p>
            <a:pPr>
              <a:lnSpc>
                <a:spcPct val="80000"/>
              </a:lnSpc>
              <a:buNone/>
            </a:pPr>
            <a:r>
              <a:rPr lang="en-US" sz="3087" dirty="0"/>
              <a:t>"How can </a:t>
            </a:r>
            <a:r>
              <a:rPr lang="cs-CZ" sz="3087" dirty="0"/>
              <a:t>a </a:t>
            </a:r>
            <a:r>
              <a:rPr lang="en-US" sz="3087" dirty="0"/>
              <a:t>man know</a:t>
            </a:r>
            <a:r>
              <a:rPr lang="cs-CZ" sz="3087" dirty="0"/>
              <a:t> </a:t>
            </a:r>
            <a:r>
              <a:rPr lang="cs-CZ" sz="3087" dirty="0" err="1"/>
              <a:t>himself</a:t>
            </a:r>
            <a:r>
              <a:rPr lang="en-US" sz="3087" dirty="0"/>
              <a:t>?" - „</a:t>
            </a:r>
            <a:r>
              <a:rPr lang="cs-CZ" sz="3087" dirty="0"/>
              <a:t>He</a:t>
            </a:r>
            <a:r>
              <a:rPr lang="en-US" sz="3087" dirty="0"/>
              <a:t> is </a:t>
            </a:r>
            <a:r>
              <a:rPr lang="cs-CZ" sz="3087" dirty="0"/>
              <a:t>a </a:t>
            </a:r>
            <a:r>
              <a:rPr lang="cs-CZ" sz="3087" dirty="0" err="1"/>
              <a:t>thing</a:t>
            </a:r>
            <a:r>
              <a:rPr lang="cs-CZ" sz="3087" dirty="0"/>
              <a:t> </a:t>
            </a:r>
            <a:r>
              <a:rPr lang="en-US" sz="3087" dirty="0"/>
              <a:t>dark and </a:t>
            </a:r>
            <a:r>
              <a:rPr lang="cs-CZ" sz="3087" dirty="0" err="1"/>
              <a:t>veiled</a:t>
            </a:r>
            <a:r>
              <a:rPr lang="en-US" sz="3087" dirty="0"/>
              <a:t>…" </a:t>
            </a:r>
            <a:r>
              <a:rPr lang="cs-CZ" sz="3087" dirty="0"/>
              <a:t>(1)</a:t>
            </a:r>
          </a:p>
          <a:p>
            <a:pPr>
              <a:lnSpc>
                <a:spcPct val="80000"/>
              </a:lnSpc>
              <a:buNone/>
            </a:pPr>
            <a:r>
              <a:rPr lang="cs-CZ" sz="3087" dirty="0"/>
              <a:t>He i</a:t>
            </a:r>
            <a:r>
              <a:rPr lang="en-US" sz="3087" dirty="0"/>
              <a:t>s "yet indeterminate animal", an eccentric animal species.</a:t>
            </a:r>
            <a:endParaRPr lang="cs-CZ" sz="3087" dirty="0"/>
          </a:p>
          <a:p>
            <a:pPr>
              <a:lnSpc>
                <a:spcPct val="80000"/>
              </a:lnSpc>
              <a:buNone/>
            </a:pPr>
            <a:r>
              <a:rPr lang="en-US" sz="3087" dirty="0"/>
              <a:t>As a result of "forcible separation from the animal past" man suffers himself, the problem of its purpose. This is the beginning, the transition, in fact, a person is "almost human embryo of the future" - the first </a:t>
            </a:r>
            <a:r>
              <a:rPr lang="cs-CZ" sz="3087" dirty="0" err="1"/>
              <a:t>of</a:t>
            </a:r>
            <a:r>
              <a:rPr lang="cs-CZ" sz="3087" dirty="0"/>
              <a:t> </a:t>
            </a:r>
            <a:r>
              <a:rPr lang="cs-CZ" sz="3087" dirty="0" err="1"/>
              <a:t>the</a:t>
            </a:r>
            <a:r>
              <a:rPr lang="cs-CZ" sz="3087" dirty="0"/>
              <a:t> genus </a:t>
            </a:r>
            <a:r>
              <a:rPr lang="en-US" sz="3087" dirty="0"/>
              <a:t>of man. "Man is something fluid and pliable – it</a:t>
            </a:r>
            <a:r>
              <a:rPr lang="cs-CZ" sz="3087" dirty="0"/>
              <a:t> </a:t>
            </a:r>
            <a:r>
              <a:rPr lang="en-US" sz="3087" dirty="0"/>
              <a:t>can do what </a:t>
            </a:r>
            <a:r>
              <a:rPr lang="cs-CZ" sz="3087" dirty="0" err="1"/>
              <a:t>it</a:t>
            </a:r>
            <a:r>
              <a:rPr lang="en-US" sz="3087" dirty="0"/>
              <a:t> wants." Life is the "will to power" (Schopenhauer: the will to live), not austerity.</a:t>
            </a:r>
            <a:endParaRPr lang="cs-CZ" sz="3087" dirty="0"/>
          </a:p>
          <a:p>
            <a:pPr>
              <a:lnSpc>
                <a:spcPct val="80000"/>
              </a:lnSpc>
              <a:buNone/>
            </a:pPr>
            <a:r>
              <a:rPr lang="en-US" sz="3087" i="1" dirty="0"/>
              <a:t>Was </a:t>
            </a:r>
            <a:r>
              <a:rPr lang="en-US" sz="3087" i="1" dirty="0" err="1"/>
              <a:t>sagt</a:t>
            </a:r>
            <a:r>
              <a:rPr lang="en-US" sz="3087" i="1" dirty="0"/>
              <a:t> </a:t>
            </a:r>
            <a:r>
              <a:rPr lang="en-US" sz="3087" i="1" dirty="0" err="1"/>
              <a:t>dein</a:t>
            </a:r>
            <a:r>
              <a:rPr lang="en-US" sz="3087" i="1" dirty="0"/>
              <a:t> </a:t>
            </a:r>
            <a:r>
              <a:rPr lang="en-US" sz="3087" i="1" dirty="0" err="1"/>
              <a:t>Gewissen</a:t>
            </a:r>
            <a:r>
              <a:rPr lang="en-US" sz="3087" i="1" dirty="0"/>
              <a:t>? — 'Du </a:t>
            </a:r>
            <a:r>
              <a:rPr lang="en-US" sz="3087" i="1" dirty="0" err="1"/>
              <a:t>sollst</a:t>
            </a:r>
            <a:r>
              <a:rPr lang="en-US" sz="3087" i="1" dirty="0"/>
              <a:t> </a:t>
            </a:r>
            <a:r>
              <a:rPr lang="en-US" sz="3087" i="1" dirty="0" err="1"/>
              <a:t>der</a:t>
            </a:r>
            <a:r>
              <a:rPr lang="en-US" sz="3087" i="1" dirty="0"/>
              <a:t> </a:t>
            </a:r>
            <a:r>
              <a:rPr lang="en-US" sz="3087" i="1" dirty="0" err="1"/>
              <a:t>werden</a:t>
            </a:r>
            <a:r>
              <a:rPr lang="en-US" sz="3087" i="1" dirty="0"/>
              <a:t>, </a:t>
            </a:r>
            <a:r>
              <a:rPr lang="en-US" sz="3087" i="1" dirty="0" err="1"/>
              <a:t>der</a:t>
            </a:r>
            <a:r>
              <a:rPr lang="en-US" sz="3087" i="1" dirty="0"/>
              <a:t> du </a:t>
            </a:r>
            <a:r>
              <a:rPr lang="en-US" sz="3087" i="1" dirty="0" err="1"/>
              <a:t>bist</a:t>
            </a:r>
            <a:r>
              <a:rPr lang="en-US" sz="3087" i="1" dirty="0"/>
              <a:t>.</a:t>
            </a:r>
            <a:endParaRPr lang="cs-CZ" sz="3087" dirty="0"/>
          </a:p>
          <a:p>
            <a:pPr>
              <a:lnSpc>
                <a:spcPct val="80000"/>
              </a:lnSpc>
              <a:buNone/>
            </a:pPr>
            <a:r>
              <a:rPr lang="en-US" sz="3087" dirty="0"/>
              <a:t>What does your conscience say? — "You shall become the person you are.</a:t>
            </a:r>
            <a:r>
              <a:rPr lang="cs-CZ" sz="3087" dirty="0"/>
              <a:t>“(2)</a:t>
            </a:r>
            <a:endParaRPr lang="en-US" sz="3087" dirty="0"/>
          </a:p>
          <a:p>
            <a:pPr>
              <a:lnSpc>
                <a:spcPct val="80000"/>
              </a:lnSpc>
              <a:buNone/>
            </a:pPr>
            <a:endParaRPr lang="cs-CZ" sz="3087" dirty="0"/>
          </a:p>
        </p:txBody>
      </p:sp>
      <p:pic>
        <p:nvPicPr>
          <p:cNvPr id="4" name="Picture 2" descr="C:\Documents and Settings\Olga Moldanová\Dokumenty\Obrázky\friedrich-nietzsc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64248" y="843147"/>
            <a:ext cx="1123294" cy="127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JU_OPVVV">
  <a:themeElements>
    <a:clrScheme name="JU">
      <a:dk1>
        <a:srgbClr val="151515"/>
      </a:dk1>
      <a:lt1>
        <a:sysClr val="window" lastClr="FFFFFF"/>
      </a:lt1>
      <a:dk2>
        <a:srgbClr val="E00034"/>
      </a:dk2>
      <a:lt2>
        <a:srgbClr val="D8D8D8"/>
      </a:lt2>
      <a:accent1>
        <a:srgbClr val="E00034"/>
      </a:accent1>
      <a:accent2>
        <a:srgbClr val="E98300"/>
      </a:accent2>
      <a:accent3>
        <a:srgbClr val="007D57"/>
      </a:accent3>
      <a:accent4>
        <a:srgbClr val="9C5FB5"/>
      </a:accent4>
      <a:accent5>
        <a:srgbClr val="5BBBB7"/>
      </a:accent5>
      <a:accent6>
        <a:srgbClr val="D10074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_OPVVV" id="{308B95AC-FC2F-4F17-80AD-0B8665254CCB}" vid="{353A2476-A1C0-4E71-97AE-34FA5EB80CF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</TotalTime>
  <Words>2637</Words>
  <Application>Microsoft Office PowerPoint</Application>
  <PresentationFormat>Vlastní</PresentationFormat>
  <Paragraphs>182</Paragraphs>
  <Slides>34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Clara Sans</vt:lpstr>
      <vt:lpstr>JU_OPVVV</vt:lpstr>
      <vt:lpstr>Man in Postmodern Society</vt:lpstr>
      <vt:lpstr>Structure</vt:lpstr>
      <vt:lpstr>Prezentace aplikace PowerPoint</vt:lpstr>
      <vt:lpstr>Prezentace aplikace PowerPoint</vt:lpstr>
      <vt:lpstr>Basic concepts</vt:lpstr>
      <vt:lpstr>Humanity is a possibility</vt:lpstr>
      <vt:lpstr>Humanity is a possibility</vt:lpstr>
      <vt:lpstr>Friedrich Nietzsche (1844-1900)</vt:lpstr>
      <vt:lpstr>Man as a problematic being </vt:lpstr>
      <vt:lpstr>Man is a disease of the eart. The overman is the meaning of the earth.</vt:lpstr>
      <vt:lpstr>Prezentace aplikace PowerPoint</vt:lpstr>
      <vt:lpstr>Prezentace aplikace PowerPoint</vt:lpstr>
      <vt:lpstr>Nietzsche</vt:lpstr>
      <vt:lpstr>Humanity struggling to understand oneself</vt:lpstr>
      <vt:lpstr>Edmund Husserl (1859-1938)</vt:lpstr>
      <vt:lpstr>Edmund Husserl (1859-1938)</vt:lpstr>
      <vt:lpstr>Martin Heidegger (1889-1976)</vt:lpstr>
      <vt:lpstr>Prezentace aplikace PowerPoint</vt:lpstr>
      <vt:lpstr>Martin Buber</vt:lpstr>
      <vt:lpstr>Man according to Albert Camus</vt:lpstr>
      <vt:lpstr>Prezentace aplikace PowerPoint</vt:lpstr>
      <vt:lpstr>Man according to Gabriel Marcel</vt:lpstr>
      <vt:lpstr>Philosophie concrète by Gabriel Marcel (†1973)</vt:lpstr>
      <vt:lpstr>Man as a being living in relationships</vt:lpstr>
      <vt:lpstr>Prezentace aplikace PowerPoint</vt:lpstr>
      <vt:lpstr>Jacques Derrida</vt:lpstr>
      <vt:lpstr>Jacques Derrida: tolerance  →  hospitality</vt:lpstr>
      <vt:lpstr>Bibliography</vt:lpstr>
      <vt:lpstr>Bibliography</vt:lpstr>
      <vt:lpstr>Bibliography</vt:lpstr>
      <vt:lpstr>Bibliography</vt:lpstr>
      <vt:lpstr>Bibliography</vt:lpstr>
      <vt:lpstr>Bibliography</vt:lpstr>
      <vt:lpstr>Bibliography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Tomáš Lysenko-Chvíla</dc:creator>
  <cp:lastModifiedBy>Svobodová Zuzana PhDr. Ph.D.</cp:lastModifiedBy>
  <cp:revision>3</cp:revision>
  <dcterms:created xsi:type="dcterms:W3CDTF">2017-07-17T18:52:59Z</dcterms:created>
  <dcterms:modified xsi:type="dcterms:W3CDTF">2020-12-28T20:28:49Z</dcterms:modified>
</cp:coreProperties>
</file>