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57" r:id="rId16"/>
    <p:sldId id="271" r:id="rId17"/>
    <p:sldId id="272" r:id="rId1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826" y="5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0BA118-6AFA-4C03-AE7F-D27EB6A49001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070063B0-2C3D-4599-8DEC-11E7D11FF1B8}">
      <dgm:prSet phldrT="[Text]"/>
      <dgm:spPr/>
      <dgm:t>
        <a:bodyPr/>
        <a:lstStyle/>
        <a:p>
          <a:r>
            <a:rPr lang="cs-CZ" dirty="0"/>
            <a:t>výklad +  přednášky -  5%,</a:t>
          </a:r>
        </a:p>
        <a:p>
          <a:r>
            <a:rPr lang="cs-CZ" dirty="0"/>
            <a:t>čtení – 10%</a:t>
          </a:r>
        </a:p>
      </dgm:t>
    </dgm:pt>
    <dgm:pt modelId="{1B50A6C3-05C8-4E52-AD48-9D14DB818D18}" type="parTrans" cxnId="{6090B95F-7DBC-4A84-B045-D8BE8E0E7D16}">
      <dgm:prSet/>
      <dgm:spPr/>
      <dgm:t>
        <a:bodyPr/>
        <a:lstStyle/>
        <a:p>
          <a:endParaRPr lang="cs-CZ"/>
        </a:p>
      </dgm:t>
    </dgm:pt>
    <dgm:pt modelId="{DF3C7572-18F3-40C9-AFA7-BC16F9BA806C}" type="sibTrans" cxnId="{6090B95F-7DBC-4A84-B045-D8BE8E0E7D16}">
      <dgm:prSet/>
      <dgm:spPr/>
      <dgm:t>
        <a:bodyPr/>
        <a:lstStyle/>
        <a:p>
          <a:endParaRPr lang="cs-CZ"/>
        </a:p>
      </dgm:t>
    </dgm:pt>
    <dgm:pt modelId="{F2A67818-AD13-4E7B-8EC4-16DA530A31AE}">
      <dgm:prSet phldrT="[Text]"/>
      <dgm:spPr/>
      <dgm:t>
        <a:bodyPr/>
        <a:lstStyle/>
        <a:p>
          <a:r>
            <a:rPr lang="cs-CZ" dirty="0"/>
            <a:t>audiovizuální metody – 20%,</a:t>
          </a:r>
        </a:p>
        <a:p>
          <a:r>
            <a:rPr lang="cs-CZ" dirty="0"/>
            <a:t>demonstrace – 30%, </a:t>
          </a:r>
        </a:p>
        <a:p>
          <a:r>
            <a:rPr lang="cs-CZ" dirty="0"/>
            <a:t>diskuse ve skupinách – 50% </a:t>
          </a:r>
        </a:p>
      </dgm:t>
    </dgm:pt>
    <dgm:pt modelId="{CD09BCB9-A97D-4643-908B-5B8144E9E458}" type="parTrans" cxnId="{1B24032A-109C-41E6-936F-A3DA1B9F23C4}">
      <dgm:prSet/>
      <dgm:spPr/>
      <dgm:t>
        <a:bodyPr/>
        <a:lstStyle/>
        <a:p>
          <a:endParaRPr lang="cs-CZ"/>
        </a:p>
      </dgm:t>
    </dgm:pt>
    <dgm:pt modelId="{2CAB5610-9D45-41C8-BE14-02C6987428E7}" type="sibTrans" cxnId="{1B24032A-109C-41E6-936F-A3DA1B9F23C4}">
      <dgm:prSet/>
      <dgm:spPr/>
      <dgm:t>
        <a:bodyPr/>
        <a:lstStyle/>
        <a:p>
          <a:endParaRPr lang="cs-CZ"/>
        </a:p>
      </dgm:t>
    </dgm:pt>
    <dgm:pt modelId="{F99B99F6-0E40-4D7A-911C-F4F1463B13B1}">
      <dgm:prSet phldrT="[Text]"/>
      <dgm:spPr/>
      <dgm:t>
        <a:bodyPr/>
        <a:lstStyle/>
        <a:p>
          <a:r>
            <a:rPr lang="cs-CZ" dirty="0"/>
            <a:t>praktické cvičení – 70%,</a:t>
          </a:r>
        </a:p>
        <a:p>
          <a:r>
            <a:rPr lang="cs-CZ" dirty="0"/>
            <a:t>učení ostatních – 90%</a:t>
          </a:r>
        </a:p>
      </dgm:t>
    </dgm:pt>
    <dgm:pt modelId="{8D65A7B9-44CA-4BFE-9673-2D6D0F2C86F8}" type="parTrans" cxnId="{8368FD8E-C376-4610-B928-5A7153FBE867}">
      <dgm:prSet/>
      <dgm:spPr/>
      <dgm:t>
        <a:bodyPr/>
        <a:lstStyle/>
        <a:p>
          <a:endParaRPr lang="cs-CZ"/>
        </a:p>
      </dgm:t>
    </dgm:pt>
    <dgm:pt modelId="{9C54ADB9-ADFC-4741-826E-F279D18B9E8C}" type="sibTrans" cxnId="{8368FD8E-C376-4610-B928-5A7153FBE867}">
      <dgm:prSet/>
      <dgm:spPr/>
      <dgm:t>
        <a:bodyPr/>
        <a:lstStyle/>
        <a:p>
          <a:endParaRPr lang="cs-CZ"/>
        </a:p>
      </dgm:t>
    </dgm:pt>
    <dgm:pt modelId="{83C62ABE-D2BA-42A8-9824-0821016C67CC}" type="pres">
      <dgm:prSet presAssocID="{C20BA118-6AFA-4C03-AE7F-D27EB6A49001}" presName="Name0" presStyleCnt="0">
        <dgm:presLayoutVars>
          <dgm:dir/>
          <dgm:animLvl val="lvl"/>
          <dgm:resizeHandles val="exact"/>
        </dgm:presLayoutVars>
      </dgm:prSet>
      <dgm:spPr/>
    </dgm:pt>
    <dgm:pt modelId="{E565B9D3-F6A7-451A-97D1-BE8D507FC73B}" type="pres">
      <dgm:prSet presAssocID="{070063B0-2C3D-4599-8DEC-11E7D11FF1B8}" presName="Name8" presStyleCnt="0"/>
      <dgm:spPr/>
    </dgm:pt>
    <dgm:pt modelId="{2B74DE50-3D04-46EA-8D62-107824D0E984}" type="pres">
      <dgm:prSet presAssocID="{070063B0-2C3D-4599-8DEC-11E7D11FF1B8}" presName="level" presStyleLbl="node1" presStyleIdx="0" presStyleCnt="3">
        <dgm:presLayoutVars>
          <dgm:chMax val="1"/>
          <dgm:bulletEnabled val="1"/>
        </dgm:presLayoutVars>
      </dgm:prSet>
      <dgm:spPr/>
    </dgm:pt>
    <dgm:pt modelId="{293E83A9-4910-4C97-B044-824CCAEB6D9B}" type="pres">
      <dgm:prSet presAssocID="{070063B0-2C3D-4599-8DEC-11E7D11FF1B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07921A9B-7091-4DBB-BCB1-5873DC620D23}" type="pres">
      <dgm:prSet presAssocID="{F2A67818-AD13-4E7B-8EC4-16DA530A31AE}" presName="Name8" presStyleCnt="0"/>
      <dgm:spPr/>
    </dgm:pt>
    <dgm:pt modelId="{2BE4E052-FD59-4AEA-856A-38B7C84DF552}" type="pres">
      <dgm:prSet presAssocID="{F2A67818-AD13-4E7B-8EC4-16DA530A31AE}" presName="level" presStyleLbl="node1" presStyleIdx="1" presStyleCnt="3">
        <dgm:presLayoutVars>
          <dgm:chMax val="1"/>
          <dgm:bulletEnabled val="1"/>
        </dgm:presLayoutVars>
      </dgm:prSet>
      <dgm:spPr/>
    </dgm:pt>
    <dgm:pt modelId="{3039E15F-80E0-4A07-8E91-DE38A882DC7C}" type="pres">
      <dgm:prSet presAssocID="{F2A67818-AD13-4E7B-8EC4-16DA530A31A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9C358B0-5F2E-4AC7-AB60-8E6730E37597}" type="pres">
      <dgm:prSet presAssocID="{F99B99F6-0E40-4D7A-911C-F4F1463B13B1}" presName="Name8" presStyleCnt="0"/>
      <dgm:spPr/>
    </dgm:pt>
    <dgm:pt modelId="{972030A0-09FB-41CC-939A-F5028D142D59}" type="pres">
      <dgm:prSet presAssocID="{F99B99F6-0E40-4D7A-911C-F4F1463B13B1}" presName="level" presStyleLbl="node1" presStyleIdx="2" presStyleCnt="3">
        <dgm:presLayoutVars>
          <dgm:chMax val="1"/>
          <dgm:bulletEnabled val="1"/>
        </dgm:presLayoutVars>
      </dgm:prSet>
      <dgm:spPr/>
    </dgm:pt>
    <dgm:pt modelId="{39AC0D16-B81D-4610-B7DD-216C23BAEAB3}" type="pres">
      <dgm:prSet presAssocID="{F99B99F6-0E40-4D7A-911C-F4F1463B13B1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7034B0C-2023-4B68-B64B-72021234D84B}" type="presOf" srcId="{C20BA118-6AFA-4C03-AE7F-D27EB6A49001}" destId="{83C62ABE-D2BA-42A8-9824-0821016C67CC}" srcOrd="0" destOrd="0" presId="urn:microsoft.com/office/officeart/2005/8/layout/pyramid1"/>
    <dgm:cxn modelId="{1B24032A-109C-41E6-936F-A3DA1B9F23C4}" srcId="{C20BA118-6AFA-4C03-AE7F-D27EB6A49001}" destId="{F2A67818-AD13-4E7B-8EC4-16DA530A31AE}" srcOrd="1" destOrd="0" parTransId="{CD09BCB9-A97D-4643-908B-5B8144E9E458}" sibTransId="{2CAB5610-9D45-41C8-BE14-02C6987428E7}"/>
    <dgm:cxn modelId="{6090B95F-7DBC-4A84-B045-D8BE8E0E7D16}" srcId="{C20BA118-6AFA-4C03-AE7F-D27EB6A49001}" destId="{070063B0-2C3D-4599-8DEC-11E7D11FF1B8}" srcOrd="0" destOrd="0" parTransId="{1B50A6C3-05C8-4E52-AD48-9D14DB818D18}" sibTransId="{DF3C7572-18F3-40C9-AFA7-BC16F9BA806C}"/>
    <dgm:cxn modelId="{8368FD8E-C376-4610-B928-5A7153FBE867}" srcId="{C20BA118-6AFA-4C03-AE7F-D27EB6A49001}" destId="{F99B99F6-0E40-4D7A-911C-F4F1463B13B1}" srcOrd="2" destOrd="0" parTransId="{8D65A7B9-44CA-4BFE-9673-2D6D0F2C86F8}" sibTransId="{9C54ADB9-ADFC-4741-826E-F279D18B9E8C}"/>
    <dgm:cxn modelId="{DB19D396-5614-4493-B435-E030604B563E}" type="presOf" srcId="{F2A67818-AD13-4E7B-8EC4-16DA530A31AE}" destId="{3039E15F-80E0-4A07-8E91-DE38A882DC7C}" srcOrd="1" destOrd="0" presId="urn:microsoft.com/office/officeart/2005/8/layout/pyramid1"/>
    <dgm:cxn modelId="{901D79B5-A6E0-44E9-B961-F5DDCCFF8B36}" type="presOf" srcId="{F99B99F6-0E40-4D7A-911C-F4F1463B13B1}" destId="{972030A0-09FB-41CC-939A-F5028D142D59}" srcOrd="0" destOrd="0" presId="urn:microsoft.com/office/officeart/2005/8/layout/pyramid1"/>
    <dgm:cxn modelId="{FEC9FCC3-4897-4932-A7EA-E47402A70F02}" type="presOf" srcId="{070063B0-2C3D-4599-8DEC-11E7D11FF1B8}" destId="{2B74DE50-3D04-46EA-8D62-107824D0E984}" srcOrd="0" destOrd="0" presId="urn:microsoft.com/office/officeart/2005/8/layout/pyramid1"/>
    <dgm:cxn modelId="{8700CBD4-71DE-4BE0-8E7F-F7A4719BAA4F}" type="presOf" srcId="{F2A67818-AD13-4E7B-8EC4-16DA530A31AE}" destId="{2BE4E052-FD59-4AEA-856A-38B7C84DF552}" srcOrd="0" destOrd="0" presId="urn:microsoft.com/office/officeart/2005/8/layout/pyramid1"/>
    <dgm:cxn modelId="{011676F1-F889-4857-8FCE-DE581451369E}" type="presOf" srcId="{F99B99F6-0E40-4D7A-911C-F4F1463B13B1}" destId="{39AC0D16-B81D-4610-B7DD-216C23BAEAB3}" srcOrd="1" destOrd="0" presId="urn:microsoft.com/office/officeart/2005/8/layout/pyramid1"/>
    <dgm:cxn modelId="{22E2EEF2-300C-4102-8777-D57CCC5B984C}" type="presOf" srcId="{070063B0-2C3D-4599-8DEC-11E7D11FF1B8}" destId="{293E83A9-4910-4C97-B044-824CCAEB6D9B}" srcOrd="1" destOrd="0" presId="urn:microsoft.com/office/officeart/2005/8/layout/pyramid1"/>
    <dgm:cxn modelId="{0F94F3C7-C4EA-4DD7-BF18-44496B2E2B7C}" type="presParOf" srcId="{83C62ABE-D2BA-42A8-9824-0821016C67CC}" destId="{E565B9D3-F6A7-451A-97D1-BE8D507FC73B}" srcOrd="0" destOrd="0" presId="urn:microsoft.com/office/officeart/2005/8/layout/pyramid1"/>
    <dgm:cxn modelId="{3A470E91-5B7A-44F8-86F6-6A78A41E3E26}" type="presParOf" srcId="{E565B9D3-F6A7-451A-97D1-BE8D507FC73B}" destId="{2B74DE50-3D04-46EA-8D62-107824D0E984}" srcOrd="0" destOrd="0" presId="urn:microsoft.com/office/officeart/2005/8/layout/pyramid1"/>
    <dgm:cxn modelId="{22D023BA-8E6D-43D4-A926-BE451593DA6C}" type="presParOf" srcId="{E565B9D3-F6A7-451A-97D1-BE8D507FC73B}" destId="{293E83A9-4910-4C97-B044-824CCAEB6D9B}" srcOrd="1" destOrd="0" presId="urn:microsoft.com/office/officeart/2005/8/layout/pyramid1"/>
    <dgm:cxn modelId="{9E924209-FEF0-4F61-884A-0A3FB83821EC}" type="presParOf" srcId="{83C62ABE-D2BA-42A8-9824-0821016C67CC}" destId="{07921A9B-7091-4DBB-BCB1-5873DC620D23}" srcOrd="1" destOrd="0" presId="urn:microsoft.com/office/officeart/2005/8/layout/pyramid1"/>
    <dgm:cxn modelId="{C5CE91C6-0AF8-4345-AFD3-7EC33AAB190E}" type="presParOf" srcId="{07921A9B-7091-4DBB-BCB1-5873DC620D23}" destId="{2BE4E052-FD59-4AEA-856A-38B7C84DF552}" srcOrd="0" destOrd="0" presId="urn:microsoft.com/office/officeart/2005/8/layout/pyramid1"/>
    <dgm:cxn modelId="{01DFE6CA-2293-400D-A37E-84FA30E93A00}" type="presParOf" srcId="{07921A9B-7091-4DBB-BCB1-5873DC620D23}" destId="{3039E15F-80E0-4A07-8E91-DE38A882DC7C}" srcOrd="1" destOrd="0" presId="urn:microsoft.com/office/officeart/2005/8/layout/pyramid1"/>
    <dgm:cxn modelId="{AA68A324-FDC6-40E0-BD00-2D17362CA54D}" type="presParOf" srcId="{83C62ABE-D2BA-42A8-9824-0821016C67CC}" destId="{A9C358B0-5F2E-4AC7-AB60-8E6730E37597}" srcOrd="2" destOrd="0" presId="urn:microsoft.com/office/officeart/2005/8/layout/pyramid1"/>
    <dgm:cxn modelId="{41C272C1-1853-4E69-B35F-31EE6FE6E6F4}" type="presParOf" srcId="{A9C358B0-5F2E-4AC7-AB60-8E6730E37597}" destId="{972030A0-09FB-41CC-939A-F5028D142D59}" srcOrd="0" destOrd="0" presId="urn:microsoft.com/office/officeart/2005/8/layout/pyramid1"/>
    <dgm:cxn modelId="{A85D969B-D834-46BA-BB3B-0F89FB99FA23}" type="presParOf" srcId="{A9C358B0-5F2E-4AC7-AB60-8E6730E37597}" destId="{39AC0D16-B81D-4610-B7DD-216C23BAEAB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74DE50-3D04-46EA-8D62-107824D0E984}">
      <dsp:nvSpPr>
        <dsp:cNvPr id="0" name=""/>
        <dsp:cNvSpPr/>
      </dsp:nvSpPr>
      <dsp:spPr>
        <a:xfrm>
          <a:off x="3207808" y="0"/>
          <a:ext cx="3207808" cy="1855787"/>
        </a:xfrm>
        <a:prstGeom prst="trapezoid">
          <a:avLst>
            <a:gd name="adj" fmla="val 8642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výklad +  přednášky -  5%,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čtení – 10%</a:t>
          </a:r>
        </a:p>
      </dsp:txBody>
      <dsp:txXfrm>
        <a:off x="3207808" y="0"/>
        <a:ext cx="3207808" cy="1855787"/>
      </dsp:txXfrm>
    </dsp:sp>
    <dsp:sp modelId="{2BE4E052-FD59-4AEA-856A-38B7C84DF552}">
      <dsp:nvSpPr>
        <dsp:cNvPr id="0" name=""/>
        <dsp:cNvSpPr/>
      </dsp:nvSpPr>
      <dsp:spPr>
        <a:xfrm>
          <a:off x="1603904" y="1855787"/>
          <a:ext cx="6415616" cy="1855787"/>
        </a:xfrm>
        <a:prstGeom prst="trapezoid">
          <a:avLst>
            <a:gd name="adj" fmla="val 8642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audiovizuální metody – 20%,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demonstrace – 30%, 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diskuse ve skupinách – 50% </a:t>
          </a:r>
        </a:p>
      </dsp:txBody>
      <dsp:txXfrm>
        <a:off x="2726637" y="1855787"/>
        <a:ext cx="4170150" cy="1855787"/>
      </dsp:txXfrm>
    </dsp:sp>
    <dsp:sp modelId="{972030A0-09FB-41CC-939A-F5028D142D59}">
      <dsp:nvSpPr>
        <dsp:cNvPr id="0" name=""/>
        <dsp:cNvSpPr/>
      </dsp:nvSpPr>
      <dsp:spPr>
        <a:xfrm>
          <a:off x="0" y="3711575"/>
          <a:ext cx="9623425" cy="1855787"/>
        </a:xfrm>
        <a:prstGeom prst="trapezoid">
          <a:avLst>
            <a:gd name="adj" fmla="val 8642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praktické cvičení – 70%,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700" kern="1200" dirty="0"/>
            <a:t>učení ostatních – 90%</a:t>
          </a:r>
        </a:p>
      </dsp:txBody>
      <dsp:txXfrm>
        <a:off x="1684099" y="3711575"/>
        <a:ext cx="6255226" cy="1855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26.12.2018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26.12.2018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26.12.2018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26.12.2018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 flipV="1">
            <a:off x="889000" y="2063341"/>
            <a:ext cx="8562127" cy="1450326"/>
          </a:xfrm>
        </p:spPr>
        <p:txBody>
          <a:bodyPr/>
          <a:lstStyle/>
          <a:p>
            <a:r>
              <a:rPr lang="cs-CZ" sz="3200"/>
              <a:t>.</a:t>
            </a:r>
            <a:br>
              <a:rPr lang="cs-CZ" sz="3200" dirty="0"/>
            </a:br>
            <a:endParaRPr lang="cs-CZ" sz="1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Výukové metody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6FEF06-4E40-49E3-AA5C-660613CAD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Výzkumná metoda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D027A02-4145-409B-859A-F44878B89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Vyžaduje od žáků samostatné hledání řešení pro </a:t>
            </a:r>
            <a:r>
              <a:rPr lang="cs-CZ" u="sng" dirty="0"/>
              <a:t>celistvý problémový úkol</a:t>
            </a:r>
          </a:p>
          <a:p>
            <a:r>
              <a:rPr lang="cs-CZ" dirty="0"/>
              <a:t>Učitel vybere požadované učební úlohy, které by u žáků měly zajistit komplexní tvořivé aplikace vědomostí i získaných praktických zkušeností, včetně samostatného výběru již upevněných algoritmů různých řešení</a:t>
            </a:r>
          </a:p>
          <a:p>
            <a:r>
              <a:rPr lang="cs-CZ" dirty="0"/>
              <a:t>Aktivita </a:t>
            </a:r>
            <a:r>
              <a:rPr lang="cs-CZ" u="sng" dirty="0"/>
              <a:t>učitele </a:t>
            </a:r>
            <a:r>
              <a:rPr lang="cs-CZ" dirty="0"/>
              <a:t>v procesu výuky u této metody ustupuje do </a:t>
            </a:r>
            <a:r>
              <a:rPr lang="cs-CZ" u="sng" dirty="0"/>
              <a:t>pozadí</a:t>
            </a:r>
          </a:p>
          <a:p>
            <a:r>
              <a:rPr lang="cs-CZ" dirty="0"/>
              <a:t>Analýza, syntéza, hodnotící posouzení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5BBD83F-F906-42C0-B24A-1785FFC14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E83200-1E89-49B6-A00D-CED9F9C98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96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AB5F80-48E8-45B0-BABF-69FA0FA7C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/>
              <a:t>Komplexní klasifikace do základních skupin metod výuky (J. Maňák)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0888658-7C02-4EC0-A1CB-54DB967DD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A. </a:t>
            </a:r>
            <a:r>
              <a:rPr lang="cs-CZ" b="1" i="1" dirty="0"/>
              <a:t>Metody z hlediska pramene poznání a typu poznatků – aspekt didaktický:</a:t>
            </a:r>
          </a:p>
          <a:p>
            <a:pPr marL="571500" indent="-571500">
              <a:buAutoNum type="romanUcPeriod"/>
            </a:pPr>
            <a:r>
              <a:rPr lang="cs-CZ" b="1" dirty="0"/>
              <a:t>Metody slovní: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1)Monologické metody (popis, vysvětlování, vyprávění, přednáška atd.)</a:t>
            </a:r>
          </a:p>
          <a:p>
            <a:pPr marL="0" indent="0">
              <a:buNone/>
            </a:pPr>
            <a:r>
              <a:rPr lang="cs-CZ" dirty="0"/>
              <a:t>2) Dialogické metody (rozhovor, diskuse, dramatizace)</a:t>
            </a:r>
          </a:p>
          <a:p>
            <a:pPr marL="0" indent="0">
              <a:buNone/>
            </a:pPr>
            <a:r>
              <a:rPr lang="cs-CZ" dirty="0"/>
              <a:t>3) Metody písemných prací (písemná cvičení, kompozice)</a:t>
            </a:r>
          </a:p>
          <a:p>
            <a:pPr marL="0" indent="0">
              <a:buNone/>
            </a:pPr>
            <a:r>
              <a:rPr lang="cs-CZ" dirty="0"/>
              <a:t>4) Metody práce s učebnicí, knihou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5961997-F72F-4576-B853-3C43F9D1C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6D957B-7D04-4649-B71C-6A28A9A61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179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E8A0E7-6D64-42A0-BFF8-884140295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09B4E29-C5F3-4F36-AB88-8ED3F618B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dirty="0"/>
              <a:t>II. </a:t>
            </a:r>
            <a:r>
              <a:rPr lang="cs-CZ" sz="2800" b="1" dirty="0"/>
              <a:t>Metody názorně demonstrační:</a:t>
            </a:r>
            <a:endParaRPr lang="cs-CZ" sz="2800" dirty="0"/>
          </a:p>
          <a:p>
            <a:pPr marL="514350" indent="-514350">
              <a:buAutoNum type="arabicParenR"/>
            </a:pPr>
            <a:r>
              <a:rPr lang="cs-CZ" sz="2800" dirty="0"/>
              <a:t>Pozorování (předmětů a jevů)</a:t>
            </a:r>
          </a:p>
          <a:p>
            <a:pPr marL="514350" indent="-514350">
              <a:buAutoNum type="arabicParenR"/>
            </a:pPr>
            <a:r>
              <a:rPr lang="cs-CZ" sz="2800" dirty="0"/>
              <a:t>Předvádění (předmětů, modelů, činností)</a:t>
            </a:r>
          </a:p>
          <a:p>
            <a:pPr marL="514350" indent="-514350">
              <a:buAutoNum type="arabicParenR"/>
            </a:pPr>
            <a:r>
              <a:rPr lang="cs-CZ" sz="2800" dirty="0"/>
              <a:t>Demonstrace obrazů statických</a:t>
            </a:r>
          </a:p>
          <a:p>
            <a:pPr marL="514350" indent="-514350">
              <a:buAutoNum type="arabicParenR"/>
            </a:pPr>
            <a:r>
              <a:rPr lang="cs-CZ" sz="2800" dirty="0"/>
              <a:t>Projekce statická a dynamická</a:t>
            </a:r>
          </a:p>
          <a:p>
            <a:pPr marL="0" indent="0">
              <a:buNone/>
            </a:pPr>
            <a:r>
              <a:rPr lang="cs-CZ" sz="2800" dirty="0"/>
              <a:t>III. </a:t>
            </a:r>
            <a:r>
              <a:rPr lang="cs-CZ" sz="2800" b="1" dirty="0"/>
              <a:t>Metody praktické:</a:t>
            </a:r>
            <a:endParaRPr lang="cs-CZ" sz="2800" dirty="0"/>
          </a:p>
          <a:p>
            <a:pPr marL="514350" indent="-514350">
              <a:buAutoNum type="arabicParenR"/>
            </a:pPr>
            <a:r>
              <a:rPr lang="cs-CZ" sz="2800" dirty="0"/>
              <a:t>Nácvik pohybových a pracovních dovedností</a:t>
            </a:r>
          </a:p>
          <a:p>
            <a:pPr marL="514350" indent="-514350">
              <a:buAutoNum type="arabicParenR"/>
            </a:pPr>
            <a:r>
              <a:rPr lang="cs-CZ" sz="2800" dirty="0"/>
              <a:t>Žákovské laborování</a:t>
            </a:r>
          </a:p>
          <a:p>
            <a:pPr marL="514350" indent="-514350">
              <a:buAutoNum type="arabicParenR"/>
            </a:pPr>
            <a:r>
              <a:rPr lang="cs-CZ" sz="2800" dirty="0"/>
              <a:t>Pracovní činnosti (na pozemku, v dílnách)</a:t>
            </a:r>
          </a:p>
          <a:p>
            <a:pPr marL="514350" indent="-514350">
              <a:buAutoNum type="arabicParenR"/>
            </a:pPr>
            <a:r>
              <a:rPr lang="cs-CZ" sz="2800" dirty="0"/>
              <a:t>Grafické a výtvarné činnosti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40B0DD-874C-40B0-98C8-115BA9F9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DE9DA06-606D-4D41-8E78-FFAA062AA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872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C0493C-3158-4F21-A721-E437498E4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3A986D4-F7DE-41C2-9C24-466A567A5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B. Metody z hlediska aktivity a samostatnosti žáků – aspekt psychologický</a:t>
            </a:r>
          </a:p>
          <a:p>
            <a:pPr marL="571500" indent="-571500">
              <a:buAutoNum type="romanUcPeriod"/>
            </a:pPr>
            <a:r>
              <a:rPr lang="cs-CZ" sz="2800" dirty="0"/>
              <a:t>Metody sdělovací</a:t>
            </a:r>
          </a:p>
          <a:p>
            <a:pPr marL="571500" indent="-571500">
              <a:buAutoNum type="romanUcPeriod"/>
            </a:pPr>
            <a:r>
              <a:rPr lang="cs-CZ" sz="2800" dirty="0"/>
              <a:t>Metody samostatné práce žáků</a:t>
            </a:r>
          </a:p>
          <a:p>
            <a:pPr marL="571500" indent="-571500">
              <a:buAutoNum type="romanUcPeriod"/>
            </a:pPr>
            <a:r>
              <a:rPr lang="cs-CZ" sz="2800" dirty="0"/>
              <a:t>Metody badatelské a výzkumné</a:t>
            </a:r>
          </a:p>
          <a:p>
            <a:pPr marL="0" indent="0">
              <a:buNone/>
            </a:pPr>
            <a:r>
              <a:rPr lang="cs-CZ" sz="2800" b="1" dirty="0"/>
              <a:t>C. Struktura metod z hlediska myšlenkových operací – aspekt logický</a:t>
            </a:r>
          </a:p>
          <a:p>
            <a:pPr marL="571500" indent="-571500">
              <a:buAutoNum type="romanUcPeriod"/>
            </a:pPr>
            <a:r>
              <a:rPr lang="cs-CZ" sz="2800" dirty="0"/>
              <a:t>Postup srovnávací</a:t>
            </a:r>
          </a:p>
          <a:p>
            <a:pPr marL="571500" indent="-571500">
              <a:buAutoNum type="romanUcPeriod"/>
            </a:pPr>
            <a:r>
              <a:rPr lang="cs-CZ" sz="2800" dirty="0"/>
              <a:t>Postup induktivní</a:t>
            </a:r>
          </a:p>
          <a:p>
            <a:pPr marL="571500" indent="-571500">
              <a:buAutoNum type="romanUcPeriod"/>
            </a:pPr>
            <a:r>
              <a:rPr lang="cs-CZ" sz="2800" dirty="0"/>
              <a:t>Postup deduktivní</a:t>
            </a:r>
          </a:p>
          <a:p>
            <a:pPr marL="571500" indent="-571500">
              <a:buAutoNum type="romanUcPeriod"/>
            </a:pPr>
            <a:r>
              <a:rPr lang="cs-CZ" sz="2800" dirty="0"/>
              <a:t>Postup analyticko-syntetický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8B0CE73-2706-4D30-9E53-F87825B48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7C44081-A535-4F01-8921-29ECE3A8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96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9ED959-91B2-44FE-AA93-502925EAC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A6C480A-3389-4163-9FF5-E20F743DF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D.</a:t>
            </a:r>
            <a:r>
              <a:rPr lang="cs-CZ" sz="2800" dirty="0"/>
              <a:t> </a:t>
            </a:r>
            <a:r>
              <a:rPr lang="cs-CZ" sz="2800" b="1" dirty="0"/>
              <a:t>Varianty metod z hlediska fází výuky </a:t>
            </a:r>
          </a:p>
          <a:p>
            <a:pPr marL="571500" indent="-571500">
              <a:buAutoNum type="romanUcPeriod"/>
            </a:pPr>
            <a:r>
              <a:rPr lang="cs-CZ" sz="2800" dirty="0"/>
              <a:t>Metody motivační</a:t>
            </a:r>
          </a:p>
          <a:p>
            <a:pPr marL="571500" indent="-571500">
              <a:buAutoNum type="romanUcPeriod"/>
            </a:pPr>
            <a:r>
              <a:rPr lang="cs-CZ" sz="2800" dirty="0"/>
              <a:t>Metody expoziční</a:t>
            </a:r>
          </a:p>
          <a:p>
            <a:pPr marL="571500" indent="-571500">
              <a:buAutoNum type="romanUcPeriod"/>
            </a:pPr>
            <a:r>
              <a:rPr lang="cs-CZ" sz="2800" dirty="0"/>
              <a:t>Metody fixační</a:t>
            </a:r>
          </a:p>
          <a:p>
            <a:pPr marL="571500" indent="-571500">
              <a:buAutoNum type="romanUcPeriod"/>
            </a:pPr>
            <a:r>
              <a:rPr lang="cs-CZ" sz="2800" dirty="0"/>
              <a:t>Metody diagnostické</a:t>
            </a:r>
          </a:p>
          <a:p>
            <a:pPr marL="571500" indent="-571500">
              <a:buAutoNum type="romanUcPeriod"/>
            </a:pPr>
            <a:r>
              <a:rPr lang="cs-CZ" sz="2800" dirty="0"/>
              <a:t>Metody aplikační</a:t>
            </a:r>
          </a:p>
          <a:p>
            <a:pPr marL="0" indent="0">
              <a:buNone/>
            </a:pPr>
            <a:r>
              <a:rPr lang="cs-CZ" sz="2800" b="1" dirty="0"/>
              <a:t>E. Varianty metod z hlediska výukových forem a prostředků – aspekt organizační</a:t>
            </a:r>
          </a:p>
          <a:p>
            <a:pPr marL="571500" indent="-571500">
              <a:buAutoNum type="romanUcPeriod"/>
            </a:pPr>
            <a:r>
              <a:rPr lang="cs-CZ" sz="2800" dirty="0"/>
              <a:t>Kombinace metod s vyučovacími formami</a:t>
            </a:r>
          </a:p>
          <a:p>
            <a:pPr marL="571500" indent="-571500">
              <a:buAutoNum type="romanUcPeriod"/>
            </a:pPr>
            <a:r>
              <a:rPr lang="cs-CZ" sz="2800" dirty="0"/>
              <a:t>Kombinace metod s vyučovacími pomůckami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1D6B57B-4063-450F-98A7-EDD45A657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E19836E-8A5A-449C-A2A3-EE9E3FE22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2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Metody tradičního vyučování (klasické metody)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Tradiční výuka je direktivní</a:t>
            </a:r>
          </a:p>
          <a:p>
            <a:pPr marL="0" indent="0">
              <a:buNone/>
            </a:pPr>
            <a:endParaRPr lang="cs-CZ" u="sng" dirty="0"/>
          </a:p>
          <a:p>
            <a:r>
              <a:rPr lang="cs-CZ" u="sng" dirty="0"/>
              <a:t>Dominantní</a:t>
            </a:r>
            <a:r>
              <a:rPr lang="cs-CZ" dirty="0"/>
              <a:t> role učitele – nejvyšší míra činnosti, nutná je vnější motivace (klasifikace, tresty)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Většinou prezentována frontální výukou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Přetrvává </a:t>
            </a:r>
            <a:r>
              <a:rPr lang="cs-CZ" u="sng" dirty="0"/>
              <a:t>dodnes</a:t>
            </a:r>
            <a:r>
              <a:rPr lang="cs-CZ" dirty="0"/>
              <a:t> i přes reformní pedagogické směry vyskytující se od konce 19. století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BD0FB-F939-4DBE-8B92-6F9A84FD9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Výhody a nevýhody tradičních a inovativních výukových metod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7C6FCF-3550-42A4-9346-628D757DE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Aktivizující metody jsou hodnoceny jako </a:t>
            </a:r>
            <a:r>
              <a:rPr lang="cs-CZ" u="sng" dirty="0"/>
              <a:t>vysoce účinné pro rozvoj </a:t>
            </a:r>
            <a:r>
              <a:rPr lang="cs-CZ" dirty="0"/>
              <a:t>formativní stránky osobnosti, tvořivosti, aktivity, komunikace, týmové práce a přínosné pro získávání vědomostí, učení se schopnosti práce s informacemi, získávání dovedností, návyků i postojů žáků – </a:t>
            </a:r>
            <a:r>
              <a:rPr lang="cs-CZ" u="sng" dirty="0"/>
              <a:t>jsou náročnější na přípravu a realizaci ve výuce</a:t>
            </a:r>
          </a:p>
          <a:p>
            <a:pPr marL="0" indent="0">
              <a:buNone/>
            </a:pPr>
            <a:endParaRPr lang="cs-CZ" u="sng" dirty="0"/>
          </a:p>
          <a:p>
            <a:r>
              <a:rPr lang="cs-CZ" dirty="0"/>
              <a:t>Překážky ve školách: neukáznění žáci, žáci bez motivace k učení, nedostačující intelektová úroveň žáků pedagogové přetížení mnoha povinnostmi…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8CCEBB-F735-4572-804E-2A320F7F5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537C573-25CB-4E3B-952B-42299EE77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018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D2E7F5-920E-44BB-ADF8-D5429EE66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D62E142-31B5-483E-9B7B-8AC9C67C6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Doporučená literatura:</a:t>
            </a:r>
          </a:p>
          <a:p>
            <a:r>
              <a:rPr lang="cs-CZ" dirty="0"/>
              <a:t>Čapek, R.: Moderní didaktika. Praha: Grada, 2015.</a:t>
            </a:r>
          </a:p>
          <a:p>
            <a:r>
              <a:rPr lang="cs-CZ" dirty="0"/>
              <a:t>Kotrba, T., Lacina, L.: Aktivizační metody ve výuce. Praha: </a:t>
            </a:r>
            <a:r>
              <a:rPr lang="cs-CZ" dirty="0" err="1"/>
              <a:t>Barrister</a:t>
            </a:r>
            <a:r>
              <a:rPr lang="cs-CZ" dirty="0"/>
              <a:t> § </a:t>
            </a:r>
            <a:r>
              <a:rPr lang="cs-CZ" dirty="0" err="1"/>
              <a:t>Principal</a:t>
            </a:r>
            <a:r>
              <a:rPr lang="cs-CZ" dirty="0"/>
              <a:t>, 2011.</a:t>
            </a:r>
          </a:p>
          <a:p>
            <a:r>
              <a:rPr lang="cs-CZ" dirty="0" err="1"/>
              <a:t>Kyloušková</a:t>
            </a:r>
            <a:r>
              <a:rPr lang="cs-CZ" dirty="0"/>
              <a:t>, H.: Jak využít literární text ve výuce cizích jazyků. Brno: Masarykova univerzita, 2007.</a:t>
            </a:r>
          </a:p>
          <a:p>
            <a:r>
              <a:rPr lang="cs-CZ" dirty="0"/>
              <a:t>Maňák, J., Švec, V.: Výukové metody. Brno: </a:t>
            </a:r>
            <a:r>
              <a:rPr lang="cs-CZ" dirty="0" err="1"/>
              <a:t>Paido</a:t>
            </a:r>
            <a:r>
              <a:rPr lang="cs-CZ" dirty="0"/>
              <a:t>, 2003.</a:t>
            </a:r>
          </a:p>
          <a:p>
            <a:r>
              <a:rPr lang="cs-CZ" dirty="0" err="1"/>
              <a:t>Zormanová</a:t>
            </a:r>
            <a:r>
              <a:rPr lang="cs-CZ" dirty="0"/>
              <a:t>, L.: Výukové metody v pedagogice. Praha: Grada, 2012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2370A0-5F96-410E-9C53-77D9A1181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62836CE-5C1E-4AE4-A832-A04E23651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542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91A5F1-7CEC-446B-834C-8ED6FE17E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Výukové metody - definice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57F4F0-0A39-4B14-9DD1-B70AD75A5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Základní kategorie školní didaktiky</a:t>
            </a:r>
          </a:p>
          <a:p>
            <a:r>
              <a:rPr lang="cs-CZ" dirty="0"/>
              <a:t>Výuková metoda jako </a:t>
            </a:r>
            <a:r>
              <a:rPr lang="cs-CZ" u="sng" dirty="0"/>
              <a:t>cesta k</a:t>
            </a:r>
            <a:r>
              <a:rPr lang="cs-CZ" dirty="0"/>
              <a:t> dosažení stanovených </a:t>
            </a:r>
            <a:r>
              <a:rPr lang="cs-CZ" u="sng" dirty="0"/>
              <a:t>výukových cílů</a:t>
            </a:r>
          </a:p>
          <a:p>
            <a:pPr marL="0" indent="0">
              <a:buNone/>
            </a:pPr>
            <a:endParaRPr lang="cs-CZ" u="sng" dirty="0"/>
          </a:p>
          <a:p>
            <a:r>
              <a:rPr lang="cs-CZ" dirty="0"/>
              <a:t>Maňák (1990) = koordinovaný systém vyučovacích činností učitele a učebních aktivit žáka, který je zaměřen na dosažení učitelem stanovených a žáky akceptovatelných výukových cílů</a:t>
            </a:r>
          </a:p>
          <a:p>
            <a:r>
              <a:rPr lang="cs-CZ" dirty="0"/>
              <a:t>Interakce učitel – žák (vzájemná spolupráce)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F8EC36-5D00-4E77-A112-A684A95C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FC4182-C8AC-4930-AB0A-3027E257E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416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FF1010-9B72-47F8-B002-D33627768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Pyramida učení vztahující se k výukovým metodám (% zapamatování)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A5DC4A-59FB-42C1-9F35-5F4D3C877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8289029-6C5A-437D-9DD8-5212434F0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graphicFrame>
        <p:nvGraphicFramePr>
          <p:cNvPr id="6" name="Zástupný symbol pro obsah 3">
            <a:extLst>
              <a:ext uri="{FF2B5EF4-FFF2-40B4-BE49-F238E27FC236}">
                <a16:creationId xmlns:a16="http://schemas.microsoft.com/office/drawing/2014/main" id="{D2C7718B-64FC-435A-B974-7261FABD4A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6871842"/>
              </p:ext>
            </p:extLst>
          </p:nvPr>
        </p:nvGraphicFramePr>
        <p:xfrm>
          <a:off x="534988" y="1187450"/>
          <a:ext cx="9623425" cy="556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232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8FF64B-85E7-45F4-B222-D41C9AC8D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L. Mojžíšek – kritéria didakticky účinné výukové metod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D92154-FC5F-4413-A217-E0CCA218E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u="sng" dirty="0"/>
              <a:t>Informativně nosná</a:t>
            </a:r>
            <a:r>
              <a:rPr lang="cs-CZ" sz="2800" dirty="0"/>
              <a:t>, tj. předává plnohodnotné informace a dovednosti</a:t>
            </a:r>
          </a:p>
          <a:p>
            <a:r>
              <a:rPr lang="cs-CZ" sz="2800" u="sng" dirty="0"/>
              <a:t>Formativně</a:t>
            </a:r>
            <a:r>
              <a:rPr lang="cs-CZ" sz="2800" dirty="0"/>
              <a:t> účinná (rozvíjí poznávací procesy)</a:t>
            </a:r>
          </a:p>
          <a:p>
            <a:r>
              <a:rPr lang="cs-CZ" sz="2800" u="sng" dirty="0"/>
              <a:t>Racionálně a emotivně působivá </a:t>
            </a:r>
            <a:r>
              <a:rPr lang="cs-CZ" sz="2800" dirty="0"/>
              <a:t>(„strhne“)</a:t>
            </a:r>
          </a:p>
          <a:p>
            <a:r>
              <a:rPr lang="cs-CZ" sz="2800" u="sng" dirty="0"/>
              <a:t>Respektuje</a:t>
            </a:r>
            <a:r>
              <a:rPr lang="cs-CZ" sz="2800" dirty="0"/>
              <a:t> systém vědy a poznání</a:t>
            </a:r>
          </a:p>
          <a:p>
            <a:r>
              <a:rPr lang="cs-CZ" sz="2800" u="sng" dirty="0"/>
              <a:t>Výchovná </a:t>
            </a:r>
            <a:r>
              <a:rPr lang="cs-CZ" sz="2800" dirty="0"/>
              <a:t>(rozvoj morální, sociální, pracovní a estetické stránky osobnosti žáka)</a:t>
            </a:r>
          </a:p>
          <a:p>
            <a:r>
              <a:rPr lang="cs-CZ" sz="2800" u="sng" dirty="0"/>
              <a:t>Přirozená</a:t>
            </a:r>
          </a:p>
          <a:p>
            <a:r>
              <a:rPr lang="cs-CZ" sz="2800" u="sng" dirty="0"/>
              <a:t>Použitelná v praxi</a:t>
            </a:r>
          </a:p>
          <a:p>
            <a:r>
              <a:rPr lang="cs-CZ" sz="2800" u="sng" dirty="0"/>
              <a:t>Adekvátní žákům i učiteli</a:t>
            </a:r>
          </a:p>
          <a:p>
            <a:r>
              <a:rPr lang="cs-CZ" sz="2800" u="sng" dirty="0"/>
              <a:t>Hygienická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3DA549-F059-466C-9C4A-43A9B67D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6FB7FFB-2A12-4BD9-9D06-8D451FE2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6932D-3EB9-4BFF-8871-A37C3E65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Klasifikace metod výuky – podle </a:t>
            </a:r>
            <a:r>
              <a:rPr lang="cs-CZ" sz="2800" dirty="0" err="1"/>
              <a:t>Lernera</a:t>
            </a:r>
            <a:r>
              <a:rPr lang="cs-CZ" sz="2800" dirty="0"/>
              <a:t>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ACC1E3-7E49-4171-84FE-B8E9564B0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Vychází z </a:t>
            </a:r>
            <a:r>
              <a:rPr lang="cs-CZ" u="sng" dirty="0"/>
              <a:t>charakteru poznávacích činností </a:t>
            </a:r>
            <a:r>
              <a:rPr lang="cs-CZ" dirty="0"/>
              <a:t>žáka při osvojování obsahu vzdělávání a ze základní charakteristiky činnosti učitele, který tuto činnost ve výuce organizuje – </a:t>
            </a:r>
            <a:r>
              <a:rPr lang="cs-CZ" u="sng" dirty="0"/>
              <a:t>5 metod výuky</a:t>
            </a:r>
            <a:r>
              <a:rPr lang="cs-CZ" dirty="0"/>
              <a:t>:</a:t>
            </a:r>
          </a:p>
          <a:p>
            <a:pPr marL="514350" indent="-514350">
              <a:buAutoNum type="arabicParenR"/>
            </a:pPr>
            <a:r>
              <a:rPr lang="cs-CZ" u="sng" dirty="0"/>
              <a:t>Informačně receptivní metoda</a:t>
            </a:r>
          </a:p>
          <a:p>
            <a:pPr marL="514350" indent="-514350">
              <a:buAutoNum type="arabicParenR"/>
            </a:pPr>
            <a:r>
              <a:rPr lang="cs-CZ" u="sng" dirty="0"/>
              <a:t>Reproduktivní metoda</a:t>
            </a:r>
          </a:p>
          <a:p>
            <a:pPr marL="514350" indent="-514350">
              <a:buAutoNum type="arabicParenR"/>
            </a:pPr>
            <a:r>
              <a:rPr lang="cs-CZ" u="sng" dirty="0"/>
              <a:t>Metoda problémového výkladu</a:t>
            </a:r>
          </a:p>
          <a:p>
            <a:pPr marL="514350" indent="-514350">
              <a:buAutoNum type="arabicParenR"/>
            </a:pPr>
            <a:r>
              <a:rPr lang="cs-CZ" u="sng" dirty="0"/>
              <a:t>Heuristická metoda</a:t>
            </a:r>
          </a:p>
          <a:p>
            <a:pPr marL="514350" indent="-514350">
              <a:buAutoNum type="arabicParenR"/>
            </a:pPr>
            <a:r>
              <a:rPr lang="cs-CZ" u="sng" dirty="0"/>
              <a:t>Výzkumná metoda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B9319A-8E7E-41CA-84F6-EF7AF2892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FE4B7A0-0003-4973-A8A9-5C3CA96B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11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843E6C-8062-4957-8F87-11F010BF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Informačně receptivní metoda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0501B93-1B8E-4862-BF13-F6F240015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Předávání hotových informací žákům, ve všech vyučovacích předmětech na ZŠ a SŠ</a:t>
            </a:r>
          </a:p>
          <a:p>
            <a:r>
              <a:rPr lang="cs-CZ" dirty="0"/>
              <a:t>Výklad, vysvětlování, popis, ilustrace, pomocí tištěného textu (učebnice, pracovní sešity), učebních pomůcek (obrazů, schémat), demonstračních pokusů, poslechem zvukových nahrávek, sledováním videoprogramů, filmů, diafilmů atd.</a:t>
            </a:r>
          </a:p>
          <a:p>
            <a:r>
              <a:rPr lang="cs-CZ" dirty="0"/>
              <a:t>Didaktická podstata metody = prezentace hotové informace učitelem a vědomá percepce a zapamatování ze strany žáků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D72706-8737-43C8-AD6D-8265311E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BC86F6F-9FFF-4F82-9C7B-D216AF1CA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83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B39A2C-D5FF-4461-A713-5BD376AD7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Reproduktivní metoda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116BED0-6E1E-4C05-9861-A2A4E1908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Metoda organizovaného </a:t>
            </a:r>
            <a:r>
              <a:rPr lang="cs-CZ" u="sng" dirty="0"/>
              <a:t>opakování způsobů činnosti</a:t>
            </a:r>
          </a:p>
          <a:p>
            <a:r>
              <a:rPr lang="cs-CZ" dirty="0"/>
              <a:t>Didaktická podstata = učitel konstruuje systém učebních úloh pro činnost, která se ve své podstatě je žákům známa prostřednictvím receptivní metody</a:t>
            </a:r>
          </a:p>
          <a:p>
            <a:r>
              <a:rPr lang="cs-CZ" dirty="0"/>
              <a:t>Ústní reprodukce, opakovací rozhovor, čtení, psaní, řešení typových učebních úloh, napodobování jazykových modelů, čtení map, rýsování schémat…</a:t>
            </a:r>
          </a:p>
          <a:p>
            <a:r>
              <a:rPr lang="cs-CZ" u="sng" dirty="0"/>
              <a:t>Nadměrný počet jednotvárných učebních metod utlumuje žáky, omezuje soustředění a motivaci, zeslabuje trvalost porozumění</a:t>
            </a:r>
            <a:r>
              <a:rPr lang="cs-CZ" dirty="0"/>
              <a:t>!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518F46-0382-4F32-AF86-C7D99F4FD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7732D09-39D8-44E3-8D77-80B470943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9141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64D48-A62E-43A3-9465-0A427DE8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Metoda problémového výkladu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4B7103-D11D-4526-A7FA-59007260D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u="sng" dirty="0"/>
              <a:t>Učitel vytyčuje problém – problém pro žáky</a:t>
            </a:r>
            <a:r>
              <a:rPr lang="cs-CZ" sz="2400" dirty="0"/>
              <a:t>, nikoliv pro učitele, protože ten řešení zná, řeší ho sám a žáky postupně seznamuje s jednotlivými fázemi řešení</a:t>
            </a:r>
          </a:p>
          <a:p>
            <a:r>
              <a:rPr lang="cs-CZ" sz="2400" u="sng" dirty="0"/>
              <a:t>Žáci si fixují postup řešení</a:t>
            </a:r>
            <a:r>
              <a:rPr lang="cs-CZ" sz="2400" dirty="0"/>
              <a:t>:</a:t>
            </a:r>
          </a:p>
          <a:p>
            <a:pPr marL="514350" indent="-514350">
              <a:buAutoNum type="arabicParenR"/>
            </a:pPr>
            <a:r>
              <a:rPr lang="cs-CZ" sz="2400" dirty="0"/>
              <a:t>Formulace problému, stanovení proměnných hodnot a určení neznámé hledané hodnoty</a:t>
            </a:r>
          </a:p>
          <a:p>
            <a:pPr marL="514350" indent="-514350">
              <a:buAutoNum type="arabicParenR"/>
            </a:pPr>
            <a:r>
              <a:rPr lang="cs-CZ" sz="2400" dirty="0"/>
              <a:t>Analýza problému, hledání argumentů a informací</a:t>
            </a:r>
          </a:p>
          <a:p>
            <a:pPr marL="514350" indent="-514350">
              <a:buAutoNum type="arabicParenR"/>
            </a:pPr>
            <a:r>
              <a:rPr lang="cs-CZ" sz="2400" dirty="0"/>
              <a:t>Výběr optimálního řešení</a:t>
            </a:r>
          </a:p>
          <a:p>
            <a:pPr marL="514350" indent="-514350">
              <a:buAutoNum type="arabicParenR"/>
            </a:pPr>
            <a:r>
              <a:rPr lang="cs-CZ" sz="2400" dirty="0"/>
              <a:t>Verifikace vybraného řešení</a:t>
            </a:r>
          </a:p>
          <a:p>
            <a:pPr marL="514350" indent="-514350">
              <a:buAutoNum type="arabicParenR"/>
            </a:pPr>
            <a:r>
              <a:rPr lang="cs-CZ" sz="2400" dirty="0"/>
              <a:t>Vlastní řešení problému, jeho potvrzení, případně změna výběru řešení</a:t>
            </a:r>
          </a:p>
          <a:p>
            <a:pPr>
              <a:buFontTx/>
              <a:buChar char="-"/>
            </a:pPr>
            <a:r>
              <a:rPr lang="cs-CZ" sz="2400" dirty="0"/>
              <a:t>Učitel provádí průběžnou kontrolu</a:t>
            </a:r>
          </a:p>
          <a:p>
            <a:pPr>
              <a:buFontTx/>
              <a:buChar char="-"/>
            </a:pPr>
            <a:r>
              <a:rPr lang="cs-CZ" sz="2400" dirty="0"/>
              <a:t>Hlavní cíl = </a:t>
            </a:r>
            <a:r>
              <a:rPr lang="cs-CZ" sz="2400" u="sng" dirty="0"/>
              <a:t>postupné seznamování </a:t>
            </a:r>
            <a:r>
              <a:rPr lang="cs-CZ" sz="2400" dirty="0"/>
              <a:t>žáků s logikou jednotlivých fází řešení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BC9633-BCA1-4F1E-8766-ABC7A685B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0622A2-6565-4387-AAD6-8A830135D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52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621040-AD73-4D2F-8061-5FD864681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Heuristická metoda (heuréka –našel jsem)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2A21F00-F59D-4D97-A574-0DB030F8A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Také známa jako metoda </a:t>
            </a:r>
            <a:r>
              <a:rPr lang="cs-CZ" u="sng" dirty="0"/>
              <a:t>částečně výzkumná</a:t>
            </a:r>
          </a:p>
          <a:p>
            <a:r>
              <a:rPr lang="cs-CZ" dirty="0"/>
              <a:t>Žáci </a:t>
            </a:r>
            <a:r>
              <a:rPr lang="cs-CZ" u="sng" dirty="0"/>
              <a:t>řeší komplexně problémový úkol</a:t>
            </a:r>
            <a:r>
              <a:rPr lang="cs-CZ" dirty="0"/>
              <a:t>, předtím ale musí umět řešit jednotlivé etapy tohoto tvůrčího procesu</a:t>
            </a:r>
          </a:p>
          <a:p>
            <a:r>
              <a:rPr lang="cs-CZ" dirty="0"/>
              <a:t>Učitel konstruuje učební úlohy tak, aby pro žáky znamenaly určitý rozpor, obtíž, aby se museli aktivně zapojit do jejich řešení – učitel provede vytýčení dílčích problémů, formuluje protiklady, upozorňuje na konfliktní situace, apod.</a:t>
            </a:r>
          </a:p>
          <a:p>
            <a:r>
              <a:rPr lang="cs-CZ" dirty="0"/>
              <a:t>Typický znak = rovnováha mezi aktivitou učitele a žáků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2B03C7-6124-4BA5-8A6D-C7587AFBE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4F3A825-9D71-4A45-B56B-917F527A1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595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90</TotalTime>
  <Words>1011</Words>
  <Application>Microsoft Office PowerPoint</Application>
  <PresentationFormat>Vlastní</PresentationFormat>
  <Paragraphs>132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Clara Sans</vt:lpstr>
      <vt:lpstr>JU_OPVVV</vt:lpstr>
      <vt:lpstr>. </vt:lpstr>
      <vt:lpstr>Výukové metody - definice</vt:lpstr>
      <vt:lpstr>Pyramida učení vztahující se k výukovým metodám (% zapamatování)</vt:lpstr>
      <vt:lpstr>L. Mojžíšek – kritéria didakticky účinné výukové metod</vt:lpstr>
      <vt:lpstr>Klasifikace metod výuky – podle Lernera </vt:lpstr>
      <vt:lpstr>Informačně receptivní metoda</vt:lpstr>
      <vt:lpstr>Reproduktivní metoda</vt:lpstr>
      <vt:lpstr>Metoda problémového výkladu</vt:lpstr>
      <vt:lpstr>Heuristická metoda (heuréka –našel jsem)</vt:lpstr>
      <vt:lpstr>Výzkumná metoda</vt:lpstr>
      <vt:lpstr>Komplexní klasifikace do základních skupin metod výuky (J. Maňák)</vt:lpstr>
      <vt:lpstr>Prezentace aplikace PowerPoint</vt:lpstr>
      <vt:lpstr>Prezentace aplikace PowerPoint</vt:lpstr>
      <vt:lpstr>Prezentace aplikace PowerPoint</vt:lpstr>
      <vt:lpstr>Metody tradičního vyučování (klasické metody)</vt:lpstr>
      <vt:lpstr>Výhody a nevýhody tradičních a inovativních výukových metod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Admin</cp:lastModifiedBy>
  <cp:revision>6</cp:revision>
  <dcterms:created xsi:type="dcterms:W3CDTF">2017-07-17T18:52:59Z</dcterms:created>
  <dcterms:modified xsi:type="dcterms:W3CDTF">2018-12-26T16:19:25Z</dcterms:modified>
</cp:coreProperties>
</file>