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R</a:t>
            </a:r>
            <a:r>
              <a:rPr lang="cs-CZ"/>
              <a:t>ights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44018-3CC4-45CF-AACB-28F9B39B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63F327-403A-41A8-96CF-E8200CDE5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always exist between the subjects of a binding legal relationship</a:t>
            </a:r>
          </a:p>
          <a:p>
            <a:r>
              <a:rPr lang="en-US" sz="2400" dirty="0"/>
              <a:t>parties can generally agree to override individual provisions</a:t>
            </a:r>
          </a:p>
          <a:p>
            <a:r>
              <a:rPr lang="en-US" sz="2400" dirty="0"/>
              <a:t>obligation:</a:t>
            </a:r>
          </a:p>
          <a:p>
            <a:pPr lvl="1"/>
            <a:r>
              <a:rPr lang="en-US" sz="2000" dirty="0"/>
              <a:t>To do something</a:t>
            </a:r>
          </a:p>
          <a:p>
            <a:pPr lvl="1"/>
            <a:r>
              <a:rPr lang="en-US" sz="2000" dirty="0"/>
              <a:t>To provide something</a:t>
            </a:r>
          </a:p>
          <a:p>
            <a:pPr lvl="1"/>
            <a:r>
              <a:rPr lang="en-US" sz="2000" dirty="0"/>
              <a:t>To tolerate something</a:t>
            </a:r>
          </a:p>
          <a:p>
            <a:pPr lvl="1"/>
            <a:r>
              <a:rPr lang="en-US" sz="2000" dirty="0"/>
              <a:t>To refrain from doing something</a:t>
            </a:r>
          </a:p>
          <a:p>
            <a:r>
              <a:rPr lang="en-US" sz="2400" dirty="0"/>
              <a:t>claim is the right of a creditor to a performance from a debtor</a:t>
            </a:r>
          </a:p>
          <a:p>
            <a:r>
              <a:rPr lang="en-US" sz="2400" dirty="0"/>
              <a:t>creditor is a person who is entitled to a performance from a debtor</a:t>
            </a:r>
          </a:p>
          <a:p>
            <a:r>
              <a:rPr lang="en-US" sz="2400" dirty="0"/>
              <a:t>debtor is a person who is obliged to provide a performance under a binding relationship with </a:t>
            </a:r>
            <a:r>
              <a:rPr lang="cs-CZ" sz="2400" dirty="0"/>
              <a:t>a </a:t>
            </a:r>
            <a:r>
              <a:rPr lang="en-US" sz="2400" dirty="0"/>
              <a:t>creditor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B4791-0EA5-4B30-82D1-BA126464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CD521A-B1EB-4F28-B999-04ACA3FA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15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Creation</a:t>
            </a:r>
            <a:r>
              <a:rPr lang="cs-CZ" dirty="0"/>
              <a:t> of </a:t>
            </a:r>
            <a:r>
              <a:rPr lang="cs-CZ" dirty="0" err="1"/>
              <a:t>Obligation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legal </a:t>
            </a:r>
            <a:r>
              <a:rPr lang="en-US" sz="2800" dirty="0"/>
              <a:t>obligations can arise from:</a:t>
            </a:r>
          </a:p>
          <a:p>
            <a:pPr lvl="1"/>
            <a:r>
              <a:rPr lang="en-US" sz="2400" dirty="0"/>
              <a:t>A contract, an illegal act, another legal fac</a:t>
            </a:r>
            <a:r>
              <a:rPr lang="cs-CZ" sz="2400" dirty="0"/>
              <a:t>t</a:t>
            </a:r>
          </a:p>
          <a:p>
            <a:r>
              <a:rPr lang="cs-CZ" sz="2800" dirty="0"/>
              <a:t>c</a:t>
            </a:r>
            <a:r>
              <a:rPr lang="en-US" sz="2800" dirty="0" err="1"/>
              <a:t>ontracts</a:t>
            </a:r>
            <a:r>
              <a:rPr lang="en-US" sz="2800" dirty="0"/>
              <a:t> and the contracting process</a:t>
            </a:r>
            <a:endParaRPr lang="cs-CZ" sz="2800" dirty="0"/>
          </a:p>
          <a:p>
            <a:pPr lvl="1"/>
            <a:r>
              <a:rPr lang="en-US" sz="2400" dirty="0"/>
              <a:t>bilateral or multilateral </a:t>
            </a:r>
          </a:p>
          <a:p>
            <a:pPr lvl="1"/>
            <a:r>
              <a:rPr lang="en-US" sz="2400" dirty="0"/>
              <a:t>is created when offer and acceptance are combined</a:t>
            </a:r>
          </a:p>
          <a:p>
            <a:r>
              <a:rPr lang="en-US" sz="2800" dirty="0"/>
              <a:t>contingent contracts</a:t>
            </a:r>
          </a:p>
          <a:p>
            <a:pPr lvl="1"/>
            <a:r>
              <a:rPr lang="en-US" sz="2400" dirty="0"/>
              <a:t>parties may agree</a:t>
            </a:r>
            <a:r>
              <a:rPr lang="cs-CZ" sz="2400" dirty="0"/>
              <a:t> to enter into a </a:t>
            </a:r>
            <a:r>
              <a:rPr lang="en-US" sz="2400" dirty="0"/>
              <a:t>definite contract in the future</a:t>
            </a:r>
          </a:p>
          <a:p>
            <a:r>
              <a:rPr lang="cs-CZ" sz="2800" dirty="0"/>
              <a:t>c</a:t>
            </a:r>
            <a:r>
              <a:rPr lang="de-DE" sz="2800" dirty="0" err="1"/>
              <a:t>ontracts</a:t>
            </a:r>
            <a:r>
              <a:rPr lang="de-DE" sz="2800" dirty="0"/>
              <a:t> of </a:t>
            </a:r>
            <a:r>
              <a:rPr lang="de-DE" sz="2800" dirty="0" err="1"/>
              <a:t>adhesion</a:t>
            </a:r>
            <a:endParaRPr lang="cs-CZ" sz="2800" dirty="0"/>
          </a:p>
          <a:p>
            <a:pPr lvl="1"/>
            <a:r>
              <a:rPr lang="cs-CZ" sz="2400" dirty="0"/>
              <a:t>a </a:t>
            </a:r>
            <a:r>
              <a:rPr lang="en-US" sz="2400" dirty="0"/>
              <a:t>special kind of contract where the acceptor does not generally have the opportunity to influence their content</a:t>
            </a:r>
          </a:p>
          <a:p>
            <a:pPr lvl="1"/>
            <a:r>
              <a:rPr lang="en-US" sz="2400" dirty="0"/>
              <a:t>often a bank or insurance company</a:t>
            </a:r>
            <a:r>
              <a:rPr lang="cs-CZ" sz="2400" dirty="0"/>
              <a:t>, etc.</a:t>
            </a:r>
          </a:p>
          <a:p>
            <a:pPr lvl="1"/>
            <a:endParaRPr lang="de-DE" dirty="0"/>
          </a:p>
          <a:p>
            <a:endParaRPr lang="de-DE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94B71-18CD-4AF3-8996-790A8292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Obligations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0264C-0ABA-48F5-9D1D-C573ACFA5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person of the creditor</a:t>
            </a:r>
          </a:p>
          <a:p>
            <a:r>
              <a:rPr lang="en-US" dirty="0"/>
              <a:t>in the person of the debtor</a:t>
            </a:r>
          </a:p>
          <a:p>
            <a:pPr lvl="1"/>
            <a:r>
              <a:rPr lang="en-US" dirty="0"/>
              <a:t>assumption of a debt</a:t>
            </a:r>
          </a:p>
          <a:p>
            <a:pPr lvl="1"/>
            <a:r>
              <a:rPr lang="en-US" dirty="0"/>
              <a:t>accession to a debt</a:t>
            </a:r>
          </a:p>
          <a:p>
            <a:pPr lvl="1"/>
            <a:r>
              <a:rPr lang="en-US" dirty="0"/>
              <a:t>takeover of property</a:t>
            </a:r>
          </a:p>
          <a:p>
            <a:r>
              <a:rPr lang="en-US" dirty="0"/>
              <a:t>in the content of an obligation</a:t>
            </a:r>
          </a:p>
          <a:p>
            <a:pPr lvl="1"/>
            <a:r>
              <a:rPr lang="en-US" dirty="0"/>
              <a:t>novation</a:t>
            </a:r>
          </a:p>
          <a:p>
            <a:pPr lvl="1"/>
            <a:r>
              <a:rPr lang="en-US" dirty="0" err="1"/>
              <a:t>settlemen</a:t>
            </a:r>
            <a:r>
              <a:rPr lang="cs-CZ" dirty="0"/>
              <a:t>t</a:t>
            </a:r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005497-FBDD-41A4-8F0A-C52FB853A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F182F2-0C40-4935-9380-09700D82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4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43C43-CB3A-408A-BC45-8C3B1769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Termination</a:t>
            </a:r>
            <a:r>
              <a:rPr lang="cs-CZ" dirty="0"/>
              <a:t> of </a:t>
            </a:r>
            <a:r>
              <a:rPr lang="cs-CZ" dirty="0" err="1"/>
              <a:t>Obligation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2B21-FC65-4E68-9229-35C953FD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fulfilment</a:t>
            </a:r>
          </a:p>
          <a:p>
            <a:pPr lvl="1"/>
            <a:r>
              <a:rPr lang="en-US" dirty="0"/>
              <a:t>most frequent means of extinguishing an obligation</a:t>
            </a:r>
          </a:p>
          <a:p>
            <a:pPr lvl="1"/>
            <a:r>
              <a:rPr lang="en-US" dirty="0"/>
              <a:t>a debtor must fulfil without defects and on time</a:t>
            </a:r>
          </a:p>
          <a:p>
            <a:pPr lvl="1"/>
            <a:r>
              <a:rPr lang="en-US" dirty="0"/>
              <a:t>a debtor who fails to pay a debt in a due and timely manner is in default</a:t>
            </a:r>
          </a:p>
          <a:p>
            <a:pPr lvl="1"/>
            <a:r>
              <a:rPr lang="en-US" dirty="0"/>
              <a:t>a creditor is in default if they fail to accept a properly offered performance or fail to provide the debtor with the assistance necessary </a:t>
            </a:r>
            <a:r>
              <a:rPr lang="cs-CZ" dirty="0"/>
              <a:t>to </a:t>
            </a:r>
            <a:r>
              <a:rPr lang="en-US" dirty="0"/>
              <a:t>pay a debt</a:t>
            </a:r>
          </a:p>
          <a:p>
            <a:pPr lvl="0"/>
            <a:r>
              <a:rPr lang="en-US" dirty="0"/>
              <a:t>agreement</a:t>
            </a:r>
          </a:p>
          <a:p>
            <a:pPr lvl="1"/>
            <a:r>
              <a:rPr lang="en-US" dirty="0"/>
              <a:t>the parties may agree to extinguish an obligation between them without establishing a new one</a:t>
            </a:r>
            <a:br>
              <a:rPr lang="cs-CZ" dirty="0"/>
            </a:b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E5257A-D1EC-4ED6-9F5C-920EDCBC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8813"/>
            <a:ext cx="2495550" cy="401637"/>
          </a:xfrm>
        </p:spPr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B1E383-55C7-40D7-A5F2-083FD231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4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386A3-CFF3-4433-92A1-0FF194EA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Termination</a:t>
            </a:r>
            <a:r>
              <a:rPr lang="cs-CZ" dirty="0"/>
              <a:t> of </a:t>
            </a:r>
            <a:r>
              <a:rPr lang="cs-CZ" dirty="0" err="1"/>
              <a:t>Obligation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7B3609-6B4E-4899-A403-191767F2D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offsetting</a:t>
            </a:r>
            <a:endParaRPr lang="cs-CZ" dirty="0"/>
          </a:p>
          <a:p>
            <a:pPr lvl="1"/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mutual</a:t>
            </a:r>
            <a:r>
              <a:rPr lang="cs-CZ" dirty="0"/>
              <a:t> </a:t>
            </a:r>
            <a:r>
              <a:rPr lang="cs-CZ" dirty="0" err="1"/>
              <a:t>debt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another</a:t>
            </a:r>
            <a:endParaRPr lang="de-DE" dirty="0"/>
          </a:p>
          <a:p>
            <a:pPr lvl="0"/>
            <a:r>
              <a:rPr lang="cs-CZ" dirty="0" err="1"/>
              <a:t>payment</a:t>
            </a:r>
            <a:r>
              <a:rPr lang="cs-CZ" dirty="0"/>
              <a:t> of a </a:t>
            </a:r>
            <a:r>
              <a:rPr lang="cs-CZ" dirty="0" err="1"/>
              <a:t>withdrawal</a:t>
            </a:r>
            <a:r>
              <a:rPr lang="cs-CZ" dirty="0"/>
              <a:t> </a:t>
            </a:r>
            <a:r>
              <a:rPr lang="cs-CZ" dirty="0" err="1"/>
              <a:t>fee</a:t>
            </a:r>
            <a:endParaRPr lang="cs-CZ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agree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of them can </a:t>
            </a:r>
            <a:r>
              <a:rPr lang="cs-CZ" dirty="0" err="1"/>
              <a:t>extinguish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by </a:t>
            </a:r>
            <a:r>
              <a:rPr lang="cs-CZ" dirty="0" err="1"/>
              <a:t>paying</a:t>
            </a:r>
            <a:r>
              <a:rPr lang="cs-CZ" dirty="0"/>
              <a:t> a </a:t>
            </a:r>
            <a:r>
              <a:rPr lang="cs-CZ" dirty="0" err="1"/>
              <a:t>withdrawal</a:t>
            </a:r>
            <a:r>
              <a:rPr lang="cs-CZ" dirty="0"/>
              <a:t> </a:t>
            </a:r>
            <a:r>
              <a:rPr lang="cs-CZ" dirty="0" err="1"/>
              <a:t>fee</a:t>
            </a:r>
            <a:endParaRPr lang="cs-CZ" dirty="0"/>
          </a:p>
          <a:p>
            <a:pPr lvl="1"/>
            <a:r>
              <a:rPr lang="cs-CZ" dirty="0"/>
              <a:t>a party which has </a:t>
            </a:r>
            <a:r>
              <a:rPr lang="cs-CZ" dirty="0" err="1"/>
              <a:t>accepted</a:t>
            </a:r>
            <a:r>
              <a:rPr lang="cs-CZ" dirty="0"/>
              <a:t> a performance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provided</a:t>
            </a:r>
            <a:r>
              <a:rPr lang="cs-CZ" dirty="0"/>
              <a:t> a performance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party </a:t>
            </a:r>
            <a:r>
              <a:rPr lang="cs-CZ" dirty="0" err="1"/>
              <a:t>shall</a:t>
            </a:r>
            <a:r>
              <a:rPr lang="cs-CZ" dirty="0"/>
              <a:t> not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terminate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by </a:t>
            </a:r>
            <a:r>
              <a:rPr lang="cs-CZ" dirty="0" err="1"/>
              <a:t>paying</a:t>
            </a:r>
            <a:r>
              <a:rPr lang="cs-CZ" dirty="0"/>
              <a:t> a </a:t>
            </a:r>
            <a:r>
              <a:rPr lang="cs-CZ" dirty="0" err="1"/>
              <a:t>withdrawal</a:t>
            </a:r>
            <a:r>
              <a:rPr lang="cs-CZ" dirty="0"/>
              <a:t> </a:t>
            </a:r>
            <a:r>
              <a:rPr lang="cs-CZ" dirty="0" err="1"/>
              <a:t>fee</a:t>
            </a:r>
            <a:endParaRPr lang="de-DE" dirty="0"/>
          </a:p>
          <a:p>
            <a:pPr lvl="0"/>
            <a:r>
              <a:rPr lang="cs-CZ" dirty="0" err="1"/>
              <a:t>merger</a:t>
            </a:r>
            <a:endParaRPr lang="cs-CZ" dirty="0"/>
          </a:p>
          <a:p>
            <a:pPr lvl="1"/>
            <a:r>
              <a:rPr lang="cs-CZ" dirty="0" err="1"/>
              <a:t>if</a:t>
            </a:r>
            <a:r>
              <a:rPr lang="cs-CZ" dirty="0"/>
              <a:t> a </a:t>
            </a:r>
            <a:r>
              <a:rPr lang="cs-CZ" dirty="0" err="1"/>
              <a:t>right</a:t>
            </a:r>
            <a:r>
              <a:rPr lang="cs-CZ" dirty="0"/>
              <a:t> and </a:t>
            </a:r>
            <a:r>
              <a:rPr lang="cs-CZ" dirty="0" err="1"/>
              <a:t>obligation</a:t>
            </a:r>
            <a:r>
              <a:rPr lang="cs-CZ" dirty="0"/>
              <a:t> in </a:t>
            </a:r>
            <a:r>
              <a:rPr lang="cs-CZ" dirty="0" err="1"/>
              <a:t>one</a:t>
            </a:r>
            <a:r>
              <a:rPr lang="cs-CZ" dirty="0"/>
              <a:t> person </a:t>
            </a:r>
            <a:r>
              <a:rPr lang="cs-CZ" dirty="0" err="1"/>
              <a:t>merge</a:t>
            </a:r>
            <a:r>
              <a:rPr lang="cs-CZ" dirty="0"/>
              <a:t> in any </a:t>
            </a:r>
            <a:r>
              <a:rPr lang="cs-CZ" dirty="0" err="1"/>
              <a:t>way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and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extinguished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133F36-6C76-4E49-8821-1983D614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BDAB15-4372-45AB-925A-497013B8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92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315C1-AFB4-4804-89BD-F11FFB35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Termination</a:t>
            </a:r>
            <a:r>
              <a:rPr lang="cs-CZ" dirty="0"/>
              <a:t> of </a:t>
            </a:r>
            <a:r>
              <a:rPr lang="cs-CZ" dirty="0" err="1"/>
              <a:t>Obligation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B9165-219E-4C09-B4B1-1AADDFCA3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err="1"/>
              <a:t>waiver</a:t>
            </a:r>
            <a:r>
              <a:rPr lang="cs-CZ" sz="2800" dirty="0"/>
              <a:t> of a </a:t>
            </a:r>
            <a:r>
              <a:rPr lang="cs-CZ" sz="2800" dirty="0" err="1"/>
              <a:t>debt</a:t>
            </a:r>
            <a:endParaRPr lang="de-DE" sz="2800" dirty="0"/>
          </a:p>
          <a:p>
            <a:pPr lvl="0"/>
            <a:r>
              <a:rPr lang="cs-CZ" sz="2800" dirty="0" err="1"/>
              <a:t>termination</a:t>
            </a:r>
            <a:endParaRPr lang="de-DE" sz="2800" dirty="0"/>
          </a:p>
          <a:p>
            <a:pPr lvl="0"/>
            <a:r>
              <a:rPr lang="cs-CZ" sz="2800" dirty="0" err="1"/>
              <a:t>withdrawal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a </a:t>
            </a:r>
            <a:r>
              <a:rPr lang="cs-CZ" sz="2800" dirty="0" err="1"/>
              <a:t>contract</a:t>
            </a:r>
            <a:endParaRPr lang="cs-CZ" sz="2800" dirty="0"/>
          </a:p>
          <a:p>
            <a:pPr lvl="1"/>
            <a:r>
              <a:rPr lang="en-US" sz="2400" dirty="0"/>
              <a:t>the obligation shall be cancelled from the outset</a:t>
            </a:r>
            <a:endParaRPr lang="de-DE" sz="2400" dirty="0"/>
          </a:p>
          <a:p>
            <a:pPr lvl="0"/>
            <a:r>
              <a:rPr lang="cs-CZ" sz="2800" dirty="0" err="1"/>
              <a:t>subsequent</a:t>
            </a:r>
            <a:r>
              <a:rPr lang="cs-CZ" sz="2800" dirty="0"/>
              <a:t> </a:t>
            </a:r>
            <a:r>
              <a:rPr lang="cs-CZ" sz="2800" dirty="0" err="1"/>
              <a:t>impossibility</a:t>
            </a:r>
            <a:r>
              <a:rPr lang="cs-CZ" sz="2800" dirty="0"/>
              <a:t> of performance</a:t>
            </a:r>
          </a:p>
          <a:p>
            <a:pPr lvl="1"/>
            <a:r>
              <a:rPr lang="cs-CZ" sz="2400" dirty="0"/>
              <a:t>s</a:t>
            </a:r>
            <a:r>
              <a:rPr lang="en-US" sz="2400" dirty="0" err="1"/>
              <a:t>ubsequent</a:t>
            </a:r>
            <a:r>
              <a:rPr lang="en-US" sz="2400" dirty="0"/>
              <a:t> impossibility of performance occurs when a debt becomes impossible after the creation of an obligation</a:t>
            </a:r>
            <a:endParaRPr lang="de-DE" sz="2400" dirty="0"/>
          </a:p>
          <a:p>
            <a:r>
              <a:rPr lang="cs-CZ" sz="2800" dirty="0" err="1"/>
              <a:t>death</a:t>
            </a:r>
            <a:r>
              <a:rPr lang="cs-CZ" sz="2800" dirty="0"/>
              <a:t> of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debtor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creditor</a:t>
            </a:r>
            <a:endParaRPr lang="cs-CZ" sz="2800" dirty="0"/>
          </a:p>
          <a:p>
            <a:pPr lvl="1"/>
            <a:r>
              <a:rPr lang="cs-CZ" sz="2400" dirty="0"/>
              <a:t>d</a:t>
            </a:r>
            <a:r>
              <a:rPr lang="en-US" sz="2400" dirty="0" err="1"/>
              <a:t>ebtor</a:t>
            </a:r>
            <a:r>
              <a:rPr lang="cs-CZ" sz="2400" dirty="0"/>
              <a:t>: </a:t>
            </a:r>
            <a:r>
              <a:rPr lang="cs-CZ" sz="2400" dirty="0" err="1"/>
              <a:t>only</a:t>
            </a:r>
            <a:r>
              <a:rPr lang="en-US" sz="2400" dirty="0"/>
              <a:t> if it is consisted in a performance which was to be provided by the debtor personally</a:t>
            </a:r>
            <a:r>
              <a:rPr lang="cs-CZ" sz="2400" dirty="0"/>
              <a:t>, i</a:t>
            </a:r>
            <a:r>
              <a:rPr lang="en-US" sz="2400" dirty="0"/>
              <a:t>n other cases, an obligation does not expire upon the debtor’s death</a:t>
            </a:r>
            <a:endParaRPr lang="cs-CZ" sz="2400" dirty="0"/>
          </a:p>
          <a:p>
            <a:pPr lvl="1"/>
            <a:r>
              <a:rPr lang="cs-CZ" sz="2400" dirty="0"/>
              <a:t>c</a:t>
            </a:r>
            <a:r>
              <a:rPr lang="en-US" sz="2400" dirty="0" err="1"/>
              <a:t>reditor</a:t>
            </a:r>
            <a:r>
              <a:rPr lang="cs-CZ" sz="2400" dirty="0"/>
              <a:t>:</a:t>
            </a:r>
            <a:r>
              <a:rPr lang="en-US" sz="2400" dirty="0"/>
              <a:t> if the performance was only to be provided to them personally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CEC76-1D1E-4C70-981A-A18F73AC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4762AF-43F3-4771-A7A5-794E073C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8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89233-9D3E-4873-8AC6-6C1F4025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Securing</a:t>
            </a:r>
            <a:r>
              <a:rPr lang="cs-CZ" dirty="0"/>
              <a:t> a </a:t>
            </a:r>
            <a:r>
              <a:rPr lang="cs-CZ" dirty="0" err="1"/>
              <a:t>Debt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DA732-5866-49DB-83E2-B9257F7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err="1"/>
              <a:t>suretyship</a:t>
            </a:r>
            <a:endParaRPr lang="cs-CZ" sz="2400" dirty="0"/>
          </a:p>
          <a:p>
            <a:pPr lvl="1"/>
            <a:r>
              <a:rPr lang="cs-CZ" sz="2000" dirty="0"/>
              <a:t>a </a:t>
            </a:r>
            <a:r>
              <a:rPr lang="cs-CZ" sz="2000" dirty="0" err="1"/>
              <a:t>bilateral</a:t>
            </a:r>
            <a:r>
              <a:rPr lang="cs-CZ" sz="2000" dirty="0"/>
              <a:t> </a:t>
            </a:r>
            <a:r>
              <a:rPr lang="cs-CZ" sz="2000" dirty="0" err="1"/>
              <a:t>juridical</a:t>
            </a:r>
            <a:r>
              <a:rPr lang="cs-CZ" sz="2000" dirty="0"/>
              <a:t> </a:t>
            </a:r>
            <a:r>
              <a:rPr lang="cs-CZ" sz="2000" dirty="0" err="1"/>
              <a:t>act</a:t>
            </a:r>
            <a:r>
              <a:rPr lang="cs-CZ" sz="2000" dirty="0"/>
              <a:t> </a:t>
            </a:r>
            <a:r>
              <a:rPr lang="cs-CZ" sz="2000" dirty="0" err="1"/>
              <a:t>between</a:t>
            </a:r>
            <a:r>
              <a:rPr lang="cs-CZ" sz="2000" dirty="0"/>
              <a:t> a </a:t>
            </a:r>
            <a:r>
              <a:rPr lang="cs-CZ" sz="2000" dirty="0" err="1"/>
              <a:t>creditor</a:t>
            </a:r>
            <a:r>
              <a:rPr lang="cs-CZ" sz="2000" dirty="0"/>
              <a:t> and a </a:t>
            </a:r>
            <a:r>
              <a:rPr lang="cs-CZ" sz="2000" dirty="0" err="1"/>
              <a:t>surety</a:t>
            </a:r>
            <a:endParaRPr lang="cs-CZ" sz="2000" dirty="0"/>
          </a:p>
          <a:p>
            <a:pPr lvl="1"/>
            <a:r>
              <a:rPr lang="cs-CZ" sz="2000" dirty="0"/>
              <a:t>a person </a:t>
            </a:r>
            <a:r>
              <a:rPr lang="cs-CZ" sz="2000" dirty="0" err="1"/>
              <a:t>who</a:t>
            </a:r>
            <a:r>
              <a:rPr lang="cs-CZ" sz="2000" dirty="0"/>
              <a:t> </a:t>
            </a:r>
            <a:r>
              <a:rPr lang="cs-CZ" sz="2000" dirty="0" err="1"/>
              <a:t>declares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they</a:t>
            </a:r>
            <a:r>
              <a:rPr lang="cs-CZ" sz="2000" dirty="0"/>
              <a:t> </a:t>
            </a:r>
            <a:r>
              <a:rPr lang="cs-CZ" sz="2000" dirty="0" err="1"/>
              <a:t>will</a:t>
            </a:r>
            <a:r>
              <a:rPr lang="cs-CZ" sz="2000" dirty="0"/>
              <a:t> </a:t>
            </a:r>
            <a:r>
              <a:rPr lang="cs-CZ" sz="2000" dirty="0" err="1"/>
              <a:t>satisfy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rights</a:t>
            </a:r>
            <a:r>
              <a:rPr lang="cs-CZ" sz="2000" dirty="0"/>
              <a:t> of a </a:t>
            </a:r>
            <a:r>
              <a:rPr lang="cs-CZ" sz="2000" dirty="0" err="1"/>
              <a:t>creditor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event </a:t>
            </a:r>
            <a:r>
              <a:rPr lang="cs-CZ" sz="2000" dirty="0" err="1"/>
              <a:t>that</a:t>
            </a:r>
            <a:r>
              <a:rPr lang="cs-CZ" sz="2000" dirty="0"/>
              <a:t> a </a:t>
            </a:r>
            <a:r>
              <a:rPr lang="cs-CZ" sz="2000" dirty="0" err="1"/>
              <a:t>debtor</a:t>
            </a:r>
            <a:r>
              <a:rPr lang="cs-CZ" sz="2000" dirty="0"/>
              <a:t> </a:t>
            </a:r>
            <a:r>
              <a:rPr lang="cs-CZ" sz="2000" dirty="0" err="1"/>
              <a:t>fails</a:t>
            </a:r>
            <a:r>
              <a:rPr lang="cs-CZ" sz="2000" dirty="0"/>
              <a:t> to </a:t>
            </a:r>
            <a:r>
              <a:rPr lang="cs-CZ" sz="2000" dirty="0" err="1"/>
              <a:t>pay</a:t>
            </a:r>
            <a:r>
              <a:rPr lang="cs-CZ" sz="2000" dirty="0"/>
              <a:t> a </a:t>
            </a:r>
            <a:r>
              <a:rPr lang="cs-CZ" sz="2000" dirty="0" err="1"/>
              <a:t>debt</a:t>
            </a:r>
            <a:r>
              <a:rPr lang="cs-CZ" sz="2000" dirty="0"/>
              <a:t> </a:t>
            </a:r>
            <a:r>
              <a:rPr lang="cs-CZ" sz="2000" dirty="0" err="1"/>
              <a:t>becomes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creditor’s</a:t>
            </a:r>
            <a:r>
              <a:rPr lang="cs-CZ" sz="2000" dirty="0"/>
              <a:t> </a:t>
            </a:r>
            <a:r>
              <a:rPr lang="cs-CZ" sz="2000" dirty="0" err="1"/>
              <a:t>surety</a:t>
            </a:r>
            <a:endParaRPr lang="de-DE" sz="2000" dirty="0"/>
          </a:p>
          <a:p>
            <a:pPr lvl="0"/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agreement</a:t>
            </a:r>
            <a:r>
              <a:rPr lang="cs-CZ" sz="2400" dirty="0"/>
              <a:t> on </a:t>
            </a:r>
            <a:r>
              <a:rPr lang="cs-CZ" sz="2400" dirty="0" err="1"/>
              <a:t>deductions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wages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income</a:t>
            </a:r>
            <a:endParaRPr lang="cs-CZ" sz="2400" dirty="0"/>
          </a:p>
          <a:p>
            <a:pPr lvl="1"/>
            <a:r>
              <a:rPr lang="cs-CZ" sz="2000" dirty="0"/>
              <a:t>not </a:t>
            </a:r>
            <a:r>
              <a:rPr lang="cs-CZ" sz="2000" dirty="0" err="1"/>
              <a:t>exceeding</a:t>
            </a:r>
            <a:r>
              <a:rPr lang="cs-CZ" sz="2000" dirty="0"/>
              <a:t> </a:t>
            </a:r>
            <a:r>
              <a:rPr lang="cs-CZ" sz="2000" dirty="0" err="1"/>
              <a:t>half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amount</a:t>
            </a:r>
            <a:r>
              <a:rPr lang="cs-CZ" sz="2000" dirty="0"/>
              <a:t> of </a:t>
            </a:r>
            <a:r>
              <a:rPr lang="cs-CZ" sz="2000" dirty="0" err="1"/>
              <a:t>wage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salary</a:t>
            </a:r>
            <a:endParaRPr lang="cs-CZ" sz="2000" dirty="0"/>
          </a:p>
          <a:p>
            <a:pPr lvl="0"/>
            <a:r>
              <a:rPr lang="cs-CZ" sz="2400" dirty="0" err="1"/>
              <a:t>establishing</a:t>
            </a:r>
            <a:r>
              <a:rPr lang="cs-CZ" sz="2400" dirty="0"/>
              <a:t> a </a:t>
            </a:r>
            <a:r>
              <a:rPr lang="cs-CZ" sz="2400" dirty="0" err="1"/>
              <a:t>pledge</a:t>
            </a:r>
            <a:endParaRPr lang="cs-CZ" sz="2400" dirty="0"/>
          </a:p>
          <a:p>
            <a:pPr lvl="1"/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debtor</a:t>
            </a:r>
            <a:r>
              <a:rPr lang="cs-CZ" sz="2000" dirty="0"/>
              <a:t> </a:t>
            </a:r>
            <a:r>
              <a:rPr lang="cs-CZ" sz="2000" dirty="0" err="1"/>
              <a:t>fails</a:t>
            </a:r>
            <a:r>
              <a:rPr lang="cs-CZ" sz="2000" dirty="0"/>
              <a:t> to </a:t>
            </a:r>
            <a:r>
              <a:rPr lang="cs-CZ" sz="2000" dirty="0" err="1"/>
              <a:t>pay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debt</a:t>
            </a:r>
            <a:r>
              <a:rPr lang="cs-CZ" sz="2000" dirty="0"/>
              <a:t> in a </a:t>
            </a:r>
            <a:r>
              <a:rPr lang="cs-CZ" sz="2000" dirty="0" err="1"/>
              <a:t>due</a:t>
            </a:r>
            <a:r>
              <a:rPr lang="cs-CZ" sz="2000" dirty="0"/>
              <a:t> and </a:t>
            </a:r>
            <a:r>
              <a:rPr lang="cs-CZ" sz="2000" dirty="0" err="1"/>
              <a:t>timely</a:t>
            </a:r>
            <a:r>
              <a:rPr lang="cs-CZ" sz="2000" dirty="0"/>
              <a:t> </a:t>
            </a:r>
            <a:r>
              <a:rPr lang="cs-CZ" sz="2000" dirty="0" err="1"/>
              <a:t>manner</a:t>
            </a:r>
            <a:r>
              <a:rPr lang="cs-CZ" sz="2000" dirty="0"/>
              <a:t>,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creditor</a:t>
            </a:r>
            <a:r>
              <a:rPr lang="cs-CZ" sz="2000" dirty="0"/>
              <a:t> </a:t>
            </a:r>
            <a:r>
              <a:rPr lang="cs-CZ" sz="2000" dirty="0" err="1"/>
              <a:t>shall</a:t>
            </a:r>
            <a:r>
              <a:rPr lang="cs-CZ" sz="2000" dirty="0"/>
              <a:t> </a:t>
            </a:r>
            <a:r>
              <a:rPr lang="cs-CZ" sz="2000" dirty="0" err="1"/>
              <a:t>become</a:t>
            </a:r>
            <a:r>
              <a:rPr lang="cs-CZ" sz="2000" dirty="0"/>
              <a:t> </a:t>
            </a:r>
            <a:r>
              <a:rPr lang="cs-CZ" sz="2000" dirty="0" err="1"/>
              <a:t>entitled</a:t>
            </a:r>
            <a:r>
              <a:rPr lang="cs-CZ" sz="2000" dirty="0"/>
              <a:t> to </a:t>
            </a:r>
            <a:r>
              <a:rPr lang="cs-CZ" sz="2000" dirty="0" err="1"/>
              <a:t>satisfy</a:t>
            </a:r>
            <a:r>
              <a:rPr lang="cs-CZ" sz="2000" dirty="0"/>
              <a:t>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claims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proceeds</a:t>
            </a:r>
            <a:r>
              <a:rPr lang="cs-CZ" sz="2000" dirty="0"/>
              <a:t> </a:t>
            </a:r>
            <a:r>
              <a:rPr lang="cs-CZ" sz="2000" dirty="0" err="1"/>
              <a:t>gained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sale</a:t>
            </a:r>
            <a:r>
              <a:rPr lang="cs-CZ" sz="2000" dirty="0"/>
              <a:t> of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pledged</a:t>
            </a:r>
            <a:r>
              <a:rPr lang="cs-CZ" sz="2000" dirty="0"/>
              <a:t> </a:t>
            </a:r>
            <a:r>
              <a:rPr lang="cs-CZ" sz="2000" dirty="0" err="1"/>
              <a:t>collateral</a:t>
            </a:r>
            <a:r>
              <a:rPr lang="cs-CZ" sz="2000" dirty="0"/>
              <a:t> up to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stipulated</a:t>
            </a:r>
            <a:r>
              <a:rPr lang="cs-CZ" sz="2000" dirty="0"/>
              <a:t> </a:t>
            </a:r>
            <a:r>
              <a:rPr lang="cs-CZ" sz="2000" dirty="0" err="1"/>
              <a:t>amount</a:t>
            </a:r>
            <a:endParaRPr lang="de-DE" sz="2000" dirty="0"/>
          </a:p>
          <a:p>
            <a:pPr lvl="0"/>
            <a:r>
              <a:rPr lang="cs-CZ" sz="2400" dirty="0"/>
              <a:t>a financial </a:t>
            </a:r>
            <a:r>
              <a:rPr lang="cs-CZ" sz="2400" dirty="0" err="1"/>
              <a:t>guarantee</a:t>
            </a:r>
            <a:endParaRPr lang="de-DE" sz="2400" dirty="0"/>
          </a:p>
          <a:p>
            <a:pPr lvl="0"/>
            <a:r>
              <a:rPr lang="cs-CZ" sz="2400" dirty="0"/>
              <a:t>transfer of a </a:t>
            </a:r>
            <a:r>
              <a:rPr lang="cs-CZ" sz="2400" dirty="0" err="1"/>
              <a:t>right</a:t>
            </a:r>
            <a:r>
              <a:rPr lang="cs-CZ" sz="2400" dirty="0"/>
              <a:t> as </a:t>
            </a:r>
            <a:r>
              <a:rPr lang="cs-CZ" sz="2400" dirty="0" err="1"/>
              <a:t>security</a:t>
            </a:r>
            <a:endParaRPr lang="de-DE" sz="2400" dirty="0"/>
          </a:p>
          <a:p>
            <a:pPr lvl="0"/>
            <a:r>
              <a:rPr lang="cs-CZ" sz="2400" dirty="0"/>
              <a:t>a </a:t>
            </a:r>
            <a:r>
              <a:rPr lang="cs-CZ" sz="2400" dirty="0" err="1"/>
              <a:t>promissory</a:t>
            </a:r>
            <a:r>
              <a:rPr lang="cs-CZ" sz="2400" dirty="0"/>
              <a:t> </a:t>
            </a:r>
            <a:r>
              <a:rPr lang="cs-CZ" sz="2400" dirty="0" err="1"/>
              <a:t>note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6448F3-DC6A-45D0-BA66-A5D42FDC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356C31-6B66-4AE3-AB4F-E230CB39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0D2E9-97AD-4490-B49F-BA36EC0A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Corroboration</a:t>
            </a:r>
            <a:r>
              <a:rPr lang="cs-CZ" dirty="0"/>
              <a:t> of a </a:t>
            </a:r>
            <a:r>
              <a:rPr lang="cs-CZ" dirty="0" err="1"/>
              <a:t>Debt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A4B58D-CB27-4C1B-A071-67ABC765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between</a:t>
            </a:r>
            <a:r>
              <a:rPr lang="cs-CZ" dirty="0"/>
              <a:t> a </a:t>
            </a:r>
            <a:r>
              <a:rPr lang="cs-CZ" dirty="0" err="1"/>
              <a:t>creditor</a:t>
            </a:r>
            <a:r>
              <a:rPr lang="cs-CZ" dirty="0"/>
              <a:t> and a </a:t>
            </a:r>
            <a:r>
              <a:rPr lang="cs-CZ" dirty="0" err="1"/>
              <a:t>debtor</a:t>
            </a:r>
            <a:r>
              <a:rPr lang="cs-CZ" dirty="0"/>
              <a:t>, </a:t>
            </a:r>
            <a:r>
              <a:rPr lang="cs-CZ" dirty="0" err="1"/>
              <a:t>there</a:t>
            </a:r>
            <a:r>
              <a:rPr lang="cs-CZ" dirty="0"/>
              <a:t> is no </a:t>
            </a:r>
            <a:r>
              <a:rPr lang="cs-CZ" dirty="0" err="1"/>
              <a:t>third</a:t>
            </a:r>
            <a:r>
              <a:rPr lang="cs-CZ" dirty="0"/>
              <a:t> party </a:t>
            </a:r>
            <a:r>
              <a:rPr lang="cs-CZ" dirty="0" err="1"/>
              <a:t>involved</a:t>
            </a:r>
            <a:endParaRPr lang="cs-CZ" dirty="0"/>
          </a:p>
          <a:p>
            <a:pPr lvl="1"/>
            <a:r>
              <a:rPr lang="cs-CZ" dirty="0"/>
              <a:t>contractual </a:t>
            </a:r>
            <a:r>
              <a:rPr lang="cs-CZ" dirty="0" err="1"/>
              <a:t>penalties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event </a:t>
            </a:r>
            <a:r>
              <a:rPr lang="cs-CZ" dirty="0" err="1"/>
              <a:t>that</a:t>
            </a:r>
            <a:r>
              <a:rPr lang="cs-CZ" dirty="0"/>
              <a:t> a contractual </a:t>
            </a:r>
            <a:r>
              <a:rPr lang="cs-CZ" dirty="0" err="1"/>
              <a:t>obligation</a:t>
            </a:r>
            <a:r>
              <a:rPr lang="cs-CZ" dirty="0"/>
              <a:t> is </a:t>
            </a:r>
            <a:r>
              <a:rPr lang="cs-CZ" dirty="0" err="1"/>
              <a:t>breached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can </a:t>
            </a:r>
            <a:r>
              <a:rPr lang="cs-CZ" dirty="0" err="1"/>
              <a:t>agree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 </a:t>
            </a:r>
            <a:r>
              <a:rPr lang="cs-CZ" dirty="0" err="1"/>
              <a:t>responsible</a:t>
            </a:r>
            <a:r>
              <a:rPr lang="cs-CZ" dirty="0"/>
              <a:t> for </a:t>
            </a:r>
            <a:r>
              <a:rPr lang="cs-CZ" dirty="0" err="1"/>
              <a:t>breaching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agreed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obliged</a:t>
            </a:r>
            <a:r>
              <a:rPr lang="cs-CZ" dirty="0"/>
              <a:t> to </a:t>
            </a:r>
            <a:r>
              <a:rPr lang="cs-CZ" dirty="0" err="1"/>
              <a:t>pay</a:t>
            </a:r>
            <a:r>
              <a:rPr lang="cs-CZ" dirty="0"/>
              <a:t> a contractual penalty</a:t>
            </a:r>
            <a:endParaRPr lang="de-DE" dirty="0"/>
          </a:p>
          <a:p>
            <a:pPr lvl="1"/>
            <a:r>
              <a:rPr lang="cs-CZ" dirty="0" err="1"/>
              <a:t>acknowledgement</a:t>
            </a:r>
            <a:r>
              <a:rPr lang="cs-CZ" dirty="0"/>
              <a:t> of a </a:t>
            </a:r>
            <a:r>
              <a:rPr lang="cs-CZ" dirty="0" err="1"/>
              <a:t>debt</a:t>
            </a:r>
            <a:endParaRPr lang="cs-CZ" dirty="0"/>
          </a:p>
          <a:p>
            <a:pPr lvl="2"/>
            <a:r>
              <a:rPr lang="cs-CZ" dirty="0" err="1"/>
              <a:t>an</a:t>
            </a:r>
            <a:r>
              <a:rPr lang="cs-CZ" dirty="0"/>
              <a:t> entity </a:t>
            </a:r>
            <a:r>
              <a:rPr lang="cs-CZ" dirty="0" err="1"/>
              <a:t>acknowledges</a:t>
            </a:r>
            <a:r>
              <a:rPr lang="cs-CZ" dirty="0"/>
              <a:t> a </a:t>
            </a:r>
            <a:r>
              <a:rPr lang="cs-CZ" dirty="0" err="1"/>
              <a:t>debt</a:t>
            </a:r>
            <a:r>
              <a:rPr lang="cs-CZ" dirty="0"/>
              <a:t> in </a:t>
            </a:r>
            <a:r>
              <a:rPr lang="cs-CZ" dirty="0" err="1"/>
              <a:t>terms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and </a:t>
            </a:r>
            <a:r>
              <a:rPr lang="cs-CZ" dirty="0" err="1"/>
              <a:t>grounds</a:t>
            </a:r>
            <a:r>
              <a:rPr lang="cs-CZ" dirty="0"/>
              <a:t> by </a:t>
            </a:r>
            <a:r>
              <a:rPr lang="cs-CZ" dirty="0" err="1"/>
              <a:t>making</a:t>
            </a:r>
            <a:r>
              <a:rPr lang="cs-CZ" dirty="0"/>
              <a:t> a written </a:t>
            </a:r>
            <a:r>
              <a:rPr lang="cs-CZ" dirty="0" err="1"/>
              <a:t>declaration</a:t>
            </a:r>
            <a:endParaRPr lang="cs-CZ" dirty="0"/>
          </a:p>
          <a:p>
            <a:pPr lvl="2"/>
            <a:r>
              <a:rPr lang="cs-CZ" dirty="0"/>
              <a:t>has </a:t>
            </a:r>
            <a:r>
              <a:rPr lang="cs-CZ" dirty="0" err="1"/>
              <a:t>substantive</a:t>
            </a:r>
            <a:r>
              <a:rPr lang="cs-CZ" dirty="0"/>
              <a:t> legal </a:t>
            </a:r>
            <a:r>
              <a:rPr lang="cs-CZ" dirty="0" err="1"/>
              <a:t>consequences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3EA13-2AEE-4623-9660-9647AAD7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139BCF-FC23-4188-80D8-3AB66602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15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</TotalTime>
  <Words>673</Words>
  <Application>Microsoft Office PowerPoint</Application>
  <PresentationFormat>Vlastní</PresentationFormat>
  <Paragraphs>96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Relative Property Rights</vt:lpstr>
      <vt:lpstr>Relative Property Rights</vt:lpstr>
      <vt:lpstr>Creation of Obligation</vt:lpstr>
      <vt:lpstr>Changes in Obligations</vt:lpstr>
      <vt:lpstr>Termination of Obligation</vt:lpstr>
      <vt:lpstr>Termination of Obligation</vt:lpstr>
      <vt:lpstr>Termination of Obligation</vt:lpstr>
      <vt:lpstr>Securing a Debt</vt:lpstr>
      <vt:lpstr>Corroboration of a Debt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11</cp:revision>
  <dcterms:created xsi:type="dcterms:W3CDTF">2017-07-17T18:52:59Z</dcterms:created>
  <dcterms:modified xsi:type="dcterms:W3CDTF">2019-02-28T21:00:12Z</dcterms:modified>
</cp:coreProperties>
</file>