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56" r:id="rId1"/>
  </p:sldMasterIdLst>
  <p:notesMasterIdLst>
    <p:notesMasterId r:id="rId11"/>
  </p:notesMasterIdLst>
  <p:sldIdLst>
    <p:sldId id="256" r:id="rId2"/>
    <p:sldId id="258" r:id="rId3"/>
    <p:sldId id="257" r:id="rId4"/>
    <p:sldId id="259" r:id="rId5"/>
    <p:sldId id="260" r:id="rId6"/>
    <p:sldId id="262" r:id="rId7"/>
    <p:sldId id="263" r:id="rId8"/>
    <p:sldId id="261" r:id="rId9"/>
    <p:sldId id="264" r:id="rId10"/>
  </p:sldIdLst>
  <p:sldSz cx="10693400" cy="7561263"/>
  <p:notesSz cx="6797675" cy="9926638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381">
          <p15:clr>
            <a:srgbClr val="A4A3A4"/>
          </p15:clr>
        </p15:guide>
        <p15:guide id="2" pos="3368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80" autoAdjust="0"/>
    <p:restoredTop sz="94660"/>
  </p:normalViewPr>
  <p:slideViewPr>
    <p:cSldViewPr snapToGrid="0">
      <p:cViewPr varScale="1">
        <p:scale>
          <a:sx n="65" d="100"/>
          <a:sy n="65" d="100"/>
        </p:scale>
        <p:origin x="1242" y="78"/>
      </p:cViewPr>
      <p:guideLst>
        <p:guide orient="horz" pos="2381"/>
        <p:guide pos="3368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C81D14C-5566-445D-BD74-763B41037513}" type="datetimeFigureOut">
              <a:rPr lang="cs-CZ" smtClean="0"/>
              <a:t>28.02.2019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030288" y="1241425"/>
            <a:ext cx="473710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DD68CE-66E3-4B61-B1C6-4A829A62593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406254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DD68CE-66E3-4B61-B1C6-4A829A625939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812246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Obdélník 16"/>
          <p:cNvSpPr/>
          <p:nvPr/>
        </p:nvSpPr>
        <p:spPr>
          <a:xfrm>
            <a:off x="0" y="0"/>
            <a:ext cx="10693400" cy="756126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4" name="Obdélník 13"/>
          <p:cNvSpPr/>
          <p:nvPr/>
        </p:nvSpPr>
        <p:spPr>
          <a:xfrm>
            <a:off x="0" y="1887568"/>
            <a:ext cx="10693400" cy="1890000"/>
          </a:xfrm>
          <a:prstGeom prst="rect">
            <a:avLst/>
          </a:prstGeom>
          <a:solidFill>
            <a:srgbClr val="E0003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marL="1165225" fontAlgn="auto">
              <a:spcBef>
                <a:spcPts val="0"/>
              </a:spcBef>
              <a:spcAft>
                <a:spcPts val="0"/>
              </a:spcAft>
              <a:defRPr/>
            </a:pPr>
            <a:endParaRPr lang="cs-CZ" sz="2800" dirty="0">
              <a:latin typeface="Clara Sans" pitchFamily="50" charset="0"/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602284" y="2024330"/>
            <a:ext cx="8289110" cy="1503745"/>
          </a:xfrm>
        </p:spPr>
        <p:txBody>
          <a:bodyPr/>
          <a:lstStyle>
            <a:lvl1pPr marL="0" indent="0" algn="l">
              <a:defRPr sz="4400">
                <a:solidFill>
                  <a:schemeClr val="bg1"/>
                </a:solidFill>
                <a:latin typeface="Clara Sans" pitchFamily="50" charset="0"/>
              </a:defRPr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602284" y="3957618"/>
            <a:ext cx="8640960" cy="720080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1">
                    <a:tint val="75000"/>
                  </a:schemeClr>
                </a:solidFill>
                <a:latin typeface="Clara Sans" pitchFamily="50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lze upravit styl předlohy.</a:t>
            </a:r>
            <a:endParaRPr lang="cs-CZ" dirty="0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Clara Sans" pitchFamily="50" charset="0"/>
              </a:defRPr>
            </a:lvl1pPr>
          </a:lstStyle>
          <a:p>
            <a:pPr>
              <a:defRPr/>
            </a:pPr>
            <a:fld id="{861E5E6D-9964-443D-8A1A-2F174139E214}" type="datetime1">
              <a:rPr lang="cs-CZ" smtClean="0"/>
              <a:t>28.02.2019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Clara Sans" pitchFamily="50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Clara Sans" pitchFamily="50" charset="0"/>
              </a:defRPr>
            </a:lvl1pPr>
          </a:lstStyle>
          <a:p>
            <a:pPr>
              <a:defRPr/>
            </a:pPr>
            <a:fld id="{9251B02E-AEA4-4A25-B995-7FBC9F8D11D8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  <p:sp>
        <p:nvSpPr>
          <p:cNvPr id="8" name="Obdélník 7"/>
          <p:cNvSpPr/>
          <p:nvPr/>
        </p:nvSpPr>
        <p:spPr>
          <a:xfrm>
            <a:off x="0" y="0"/>
            <a:ext cx="3030538" cy="126035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9" name="Picture 2" descr="I:\Mayna\!!_práce\RadkaF\JU České Budějovice\PPT prezentace\Podklady\HlavPapir Ekonomická fakulta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6140" y="212887"/>
            <a:ext cx="3973746" cy="10177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Obrázek 9"/>
          <p:cNvPicPr/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430913" y="6228903"/>
            <a:ext cx="4610100" cy="6381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9904276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1A390B-2DF6-4A98-8CD3-57C620926EC6}" type="datetime1">
              <a:rPr lang="cs-CZ" smtClean="0"/>
              <a:t>28.02.2019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E80E49-5BFC-4E79-BF4D-A767D26BC07E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133625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7752716" y="1044327"/>
            <a:ext cx="2406015" cy="5710054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534670" y="1044327"/>
            <a:ext cx="7039822" cy="5710054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BE73E3-272C-49D3-A172-02F9E4E9562B}" type="datetime1">
              <a:rPr lang="cs-CZ" smtClean="0"/>
              <a:t>28.02.2019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254864-5606-4A31-B3E2-746352118BF3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427460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731325" y="180231"/>
            <a:ext cx="7427088" cy="662917"/>
          </a:xfrm>
        </p:spPr>
        <p:txBody>
          <a:bodyPr/>
          <a:lstStyle>
            <a:lvl1pPr>
              <a:defRPr sz="3600"/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4988" y="1187532"/>
            <a:ext cx="9623425" cy="5567281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63D660-356F-4B7B-9477-B5CEBBE7ED6F}" type="datetime1">
              <a:rPr lang="cs-CZ" smtClean="0"/>
              <a:t>28.02.2019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39112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44705" y="4858813"/>
            <a:ext cx="9089390" cy="1501751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44705" y="3204786"/>
            <a:ext cx="9089390" cy="1654026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8E90E3-EF82-41EA-9CBB-69D0C1CE9A68}" type="datetime1">
              <a:rPr lang="cs-CZ" smtClean="0"/>
              <a:t>28.02.2019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C60EE9-DB36-4AC0-93AC-EAF55A4D2F9E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729833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534670" y="1764296"/>
            <a:ext cx="4722918" cy="499008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5435812" y="1764296"/>
            <a:ext cx="4722918" cy="499008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BEF439-A903-4BAB-BE0E-D1DEB9C70BCB}" type="datetime1">
              <a:rPr lang="cs-CZ" smtClean="0"/>
              <a:t>28.02.2019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25203F-6002-47B2-BA6E-0944EEA53219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588734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522164" y="1188343"/>
            <a:ext cx="4724775" cy="70536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534671" y="1980431"/>
            <a:ext cx="4724775" cy="47739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5444605" y="1188343"/>
            <a:ext cx="4726631" cy="70536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5432100" y="1980431"/>
            <a:ext cx="4726631" cy="47739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3A1EA3-E2BC-48E8-A352-50577628A881}" type="datetime1">
              <a:rPr lang="cs-CZ" smtClean="0"/>
              <a:t>28.02.2019</a:t>
            </a:fld>
            <a:endParaRPr lang="cs-CZ"/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744537-99EA-4D2E-83BE-317CA3E7C592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366853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DF245D-D6AC-44C9-87B3-4C6EEA36FB51}" type="datetime1">
              <a:rPr lang="cs-CZ" smtClean="0"/>
              <a:t>28.02.2019</a:t>
            </a:fld>
            <a:endParaRPr lang="cs-CZ"/>
          </a:p>
        </p:txBody>
      </p:sp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C53024-765D-4A8F-A60F-9D142B3F1564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909414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E81568-6828-4203-9B7C-12AC327FE14E}" type="datetime1">
              <a:rPr lang="cs-CZ" smtClean="0"/>
              <a:t>28.02.2019</a:t>
            </a:fld>
            <a:endParaRPr lang="cs-CZ"/>
          </a:p>
        </p:txBody>
      </p:sp>
      <p:sp>
        <p:nvSpPr>
          <p:cNvPr id="3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74965D-B6FC-48F4-BDEB-A25D835DCF79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94688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34672" y="972318"/>
            <a:ext cx="3518055" cy="60994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180822" y="301052"/>
            <a:ext cx="5977908" cy="6453328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534672" y="1582266"/>
            <a:ext cx="3518055" cy="517211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48B92B-E7FC-4C9D-A25B-8D733F1B7F04}" type="datetime1">
              <a:rPr lang="cs-CZ" smtClean="0"/>
              <a:t>28.02.2019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235B1B-A23A-4D82-B975-BDB1401989B8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603630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095981" y="5292884"/>
            <a:ext cx="6416040" cy="62485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2095981" y="972319"/>
            <a:ext cx="6416040" cy="4240052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cs-CZ" noProof="0"/>
              <a:t>Kliknutím na ikonu přidáte obrázek.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2095981" y="5917739"/>
            <a:ext cx="6416040" cy="88739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806EB7-D81F-404B-ACAE-5954E4C5B005}" type="datetime1">
              <a:rPr lang="cs-CZ" smtClean="0"/>
              <a:t>28.02.2019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20E438-300D-426D-956D-FF05AA67C7E2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505037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0" y="996333"/>
            <a:ext cx="10693400" cy="656493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26" name="Zástupný symbol pro nadpis 1"/>
          <p:cNvSpPr>
            <a:spLocks noGrp="1"/>
          </p:cNvSpPr>
          <p:nvPr>
            <p:ph type="title"/>
          </p:nvPr>
        </p:nvSpPr>
        <p:spPr bwMode="auto">
          <a:xfrm>
            <a:off x="3030538" y="145125"/>
            <a:ext cx="7488312" cy="719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cs-CZ" dirty="0"/>
          </a:p>
        </p:txBody>
      </p:sp>
      <p:sp>
        <p:nvSpPr>
          <p:cNvPr id="1027" name="Zástupný symbol pro text 2"/>
          <p:cNvSpPr>
            <a:spLocks noGrp="1"/>
          </p:cNvSpPr>
          <p:nvPr>
            <p:ph type="body" idx="1"/>
          </p:nvPr>
        </p:nvSpPr>
        <p:spPr bwMode="auto">
          <a:xfrm>
            <a:off x="534988" y="1260475"/>
            <a:ext cx="9623425" cy="5494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534988" y="7008813"/>
            <a:ext cx="2495550" cy="401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Clara Sans" pitchFamily="50" charset="0"/>
              </a:defRPr>
            </a:lvl1pPr>
          </a:lstStyle>
          <a:p>
            <a:pPr>
              <a:defRPr/>
            </a:pPr>
            <a:fld id="{B5044EDA-262F-488C-9A1C-4884F878AF7B}" type="datetime1">
              <a:rPr lang="cs-CZ" smtClean="0"/>
              <a:t>28.02.2019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652838" y="7008813"/>
            <a:ext cx="3387725" cy="401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Clara Sans" pitchFamily="50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7662863" y="7008813"/>
            <a:ext cx="2495550" cy="401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Clara Sans" pitchFamily="50" charset="0"/>
              </a:defRPr>
            </a:lvl1pPr>
          </a:lstStyle>
          <a:p>
            <a:pPr>
              <a:defRPr/>
            </a:pPr>
            <a:fld id="{C0EA4A2D-1AC4-4A39-9436-83225DB5FE6C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  <p:pic>
        <p:nvPicPr>
          <p:cNvPr id="1031" name="Picture 2" descr="I:\Mayna\!!_práce\RadkaF\JU České Budějovice\PPT prezentace\Podklady\HlavPapir Ekonomická fakulta.jpg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2124" y="216823"/>
            <a:ext cx="2376264" cy="608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212337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hf hdr="0" ftr="0"/>
  <p:txStyles>
    <p:titleStyle>
      <a:lvl1pPr algn="r" rtl="0" eaLnBrk="1" fontAlgn="base" hangingPunct="1">
        <a:spcBef>
          <a:spcPct val="0"/>
        </a:spcBef>
        <a:spcAft>
          <a:spcPct val="0"/>
        </a:spcAft>
        <a:defRPr sz="2800" kern="1200">
          <a:solidFill>
            <a:schemeClr val="tx2"/>
          </a:solidFill>
          <a:latin typeface="Clara Sans" pitchFamily="50" charset="0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lara Sans" pitchFamily="50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lara Sans" pitchFamily="50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lara Sans" pitchFamily="50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lara Sans" pitchFamily="50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err="1"/>
              <a:t>Relative</a:t>
            </a:r>
            <a:r>
              <a:rPr lang="cs-CZ" dirty="0"/>
              <a:t> </a:t>
            </a:r>
            <a:r>
              <a:rPr lang="cs-CZ" dirty="0" err="1"/>
              <a:t>Property</a:t>
            </a:r>
            <a:r>
              <a:rPr lang="cs-CZ" dirty="0"/>
              <a:t> R</a:t>
            </a:r>
            <a:r>
              <a:rPr lang="cs-CZ"/>
              <a:t>ights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272150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F544018-3CC4-45CF-AACB-28F9B39B6D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Relative</a:t>
            </a:r>
            <a:r>
              <a:rPr lang="cs-CZ" dirty="0"/>
              <a:t> </a:t>
            </a:r>
            <a:r>
              <a:rPr lang="cs-CZ" dirty="0" err="1"/>
              <a:t>Property</a:t>
            </a:r>
            <a:r>
              <a:rPr lang="cs-CZ" dirty="0"/>
              <a:t> </a:t>
            </a:r>
            <a:r>
              <a:rPr lang="cs-CZ" dirty="0" err="1"/>
              <a:t>Rights</a:t>
            </a:r>
            <a:endParaRPr lang="de-DE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E63F327-403A-41A8-96CF-E8200CDE57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always exist between the subjects of a binding legal relationship</a:t>
            </a:r>
          </a:p>
          <a:p>
            <a:r>
              <a:rPr lang="en-US" sz="2400" dirty="0"/>
              <a:t>parties can generally agree to override individual provisions</a:t>
            </a:r>
          </a:p>
          <a:p>
            <a:r>
              <a:rPr lang="en-US" sz="2400" dirty="0"/>
              <a:t>obligation:</a:t>
            </a:r>
          </a:p>
          <a:p>
            <a:pPr lvl="1"/>
            <a:r>
              <a:rPr lang="en-US" sz="2000" dirty="0"/>
              <a:t>To do something</a:t>
            </a:r>
          </a:p>
          <a:p>
            <a:pPr lvl="1"/>
            <a:r>
              <a:rPr lang="en-US" sz="2000" dirty="0"/>
              <a:t>To provide something</a:t>
            </a:r>
          </a:p>
          <a:p>
            <a:pPr lvl="1"/>
            <a:r>
              <a:rPr lang="en-US" sz="2000" dirty="0"/>
              <a:t>To tolerate something</a:t>
            </a:r>
          </a:p>
          <a:p>
            <a:pPr lvl="1"/>
            <a:r>
              <a:rPr lang="en-US" sz="2000" dirty="0"/>
              <a:t>To refrain from doing something</a:t>
            </a:r>
          </a:p>
          <a:p>
            <a:r>
              <a:rPr lang="en-US" sz="2400" dirty="0"/>
              <a:t>claim is the right of a creditor to a performance from a debtor</a:t>
            </a:r>
          </a:p>
          <a:p>
            <a:r>
              <a:rPr lang="en-US" sz="2400" dirty="0"/>
              <a:t>creditor is a person who is entitled to a performance from a debtor</a:t>
            </a:r>
          </a:p>
          <a:p>
            <a:r>
              <a:rPr lang="en-US" sz="2400" dirty="0"/>
              <a:t>debtor is a person who is obliged to provide a performance under a binding relationship with </a:t>
            </a:r>
            <a:r>
              <a:rPr lang="cs-CZ" sz="2400" dirty="0"/>
              <a:t>a </a:t>
            </a:r>
            <a:r>
              <a:rPr lang="en-US" sz="2400" dirty="0"/>
              <a:t>creditor</a:t>
            </a:r>
          </a:p>
          <a:p>
            <a:endParaRPr lang="de-DE" dirty="0"/>
          </a:p>
          <a:p>
            <a:endParaRPr lang="de-DE" dirty="0"/>
          </a:p>
          <a:p>
            <a:endParaRPr lang="de-DE" dirty="0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BF9B4791-0EA5-4B30-82D1-BA12646444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28.02.2019</a:t>
            </a:fld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6ECD521A-B1EB-4F28-B999-04ACA3FAC6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451545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Creation</a:t>
            </a:r>
            <a:r>
              <a:rPr lang="cs-CZ" dirty="0"/>
              <a:t> of </a:t>
            </a:r>
            <a:r>
              <a:rPr lang="cs-CZ" dirty="0" err="1"/>
              <a:t>Obligation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2800" dirty="0"/>
              <a:t>legal </a:t>
            </a:r>
            <a:r>
              <a:rPr lang="en-US" sz="2800" dirty="0"/>
              <a:t>obligations can arise from:</a:t>
            </a:r>
          </a:p>
          <a:p>
            <a:pPr lvl="1"/>
            <a:r>
              <a:rPr lang="en-US" sz="2400" dirty="0"/>
              <a:t>A contract, an illegal act, another legal fac</a:t>
            </a:r>
            <a:r>
              <a:rPr lang="cs-CZ" sz="2400" dirty="0"/>
              <a:t>t</a:t>
            </a:r>
          </a:p>
          <a:p>
            <a:r>
              <a:rPr lang="cs-CZ" sz="2800" dirty="0"/>
              <a:t>c</a:t>
            </a:r>
            <a:r>
              <a:rPr lang="en-US" sz="2800" dirty="0" err="1"/>
              <a:t>ontracts</a:t>
            </a:r>
            <a:r>
              <a:rPr lang="en-US" sz="2800" dirty="0"/>
              <a:t> and the contracting process</a:t>
            </a:r>
            <a:endParaRPr lang="cs-CZ" sz="2800" dirty="0"/>
          </a:p>
          <a:p>
            <a:pPr lvl="1"/>
            <a:r>
              <a:rPr lang="en-US" sz="2400" dirty="0"/>
              <a:t>bilateral or multilateral </a:t>
            </a:r>
          </a:p>
          <a:p>
            <a:pPr lvl="1"/>
            <a:r>
              <a:rPr lang="en-US" sz="2400" dirty="0"/>
              <a:t>is created when offer and acceptance are combined</a:t>
            </a:r>
          </a:p>
          <a:p>
            <a:r>
              <a:rPr lang="en-US" sz="2800" dirty="0"/>
              <a:t>contingent contracts</a:t>
            </a:r>
          </a:p>
          <a:p>
            <a:pPr lvl="1"/>
            <a:r>
              <a:rPr lang="en-US" sz="2400" dirty="0"/>
              <a:t>parties may agree</a:t>
            </a:r>
            <a:r>
              <a:rPr lang="cs-CZ" sz="2400" dirty="0"/>
              <a:t> to enter into a </a:t>
            </a:r>
            <a:r>
              <a:rPr lang="en-US" sz="2400" dirty="0"/>
              <a:t>definite contract in the future</a:t>
            </a:r>
          </a:p>
          <a:p>
            <a:r>
              <a:rPr lang="cs-CZ" sz="2800" dirty="0"/>
              <a:t>c</a:t>
            </a:r>
            <a:r>
              <a:rPr lang="de-DE" sz="2800" dirty="0" err="1"/>
              <a:t>ontracts</a:t>
            </a:r>
            <a:r>
              <a:rPr lang="de-DE" sz="2800" dirty="0"/>
              <a:t> of </a:t>
            </a:r>
            <a:r>
              <a:rPr lang="de-DE" sz="2800" dirty="0" err="1"/>
              <a:t>adhesion</a:t>
            </a:r>
            <a:endParaRPr lang="cs-CZ" sz="2800" dirty="0"/>
          </a:p>
          <a:p>
            <a:pPr lvl="1"/>
            <a:r>
              <a:rPr lang="cs-CZ" sz="2400" dirty="0"/>
              <a:t>a </a:t>
            </a:r>
            <a:r>
              <a:rPr lang="en-US" sz="2400" dirty="0"/>
              <a:t>special kind of contract where the acceptor does not generally have the opportunity to influence their content</a:t>
            </a:r>
          </a:p>
          <a:p>
            <a:pPr lvl="1"/>
            <a:r>
              <a:rPr lang="en-US" sz="2400" dirty="0"/>
              <a:t>often a bank or insurance company</a:t>
            </a:r>
            <a:r>
              <a:rPr lang="cs-CZ" sz="2400" dirty="0"/>
              <a:t>, etc.</a:t>
            </a:r>
          </a:p>
          <a:p>
            <a:pPr lvl="1"/>
            <a:endParaRPr lang="de-DE" dirty="0"/>
          </a:p>
          <a:p>
            <a:endParaRPr lang="de-DE" dirty="0"/>
          </a:p>
          <a:p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26CC4F1-5057-4CD5-A5C6-D728C577C984}" type="datetime1">
              <a:rPr lang="cs-CZ" smtClean="0"/>
              <a:t>28.02.2019</a:t>
            </a:fld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3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751862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CD94B71-18CD-4AF3-8996-790A829259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Changes</a:t>
            </a:r>
            <a:r>
              <a:rPr lang="cs-CZ" dirty="0"/>
              <a:t> in </a:t>
            </a:r>
            <a:r>
              <a:rPr lang="cs-CZ" dirty="0" err="1"/>
              <a:t>Obligations</a:t>
            </a:r>
            <a:endParaRPr lang="de-DE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D250264C-0ABA-48F5-9D1D-C573ACFA53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 the person of the creditor</a:t>
            </a:r>
          </a:p>
          <a:p>
            <a:r>
              <a:rPr lang="en-US" dirty="0"/>
              <a:t>in the person of the debtor</a:t>
            </a:r>
          </a:p>
          <a:p>
            <a:pPr lvl="1"/>
            <a:r>
              <a:rPr lang="en-US" dirty="0"/>
              <a:t>assumption of a debt</a:t>
            </a:r>
          </a:p>
          <a:p>
            <a:pPr lvl="1"/>
            <a:r>
              <a:rPr lang="en-US" dirty="0"/>
              <a:t>accession to a debt</a:t>
            </a:r>
          </a:p>
          <a:p>
            <a:pPr lvl="1"/>
            <a:r>
              <a:rPr lang="en-US" dirty="0"/>
              <a:t>takeover of property</a:t>
            </a:r>
          </a:p>
          <a:p>
            <a:r>
              <a:rPr lang="en-US" dirty="0"/>
              <a:t>in the content of an obligation</a:t>
            </a:r>
          </a:p>
          <a:p>
            <a:pPr lvl="1"/>
            <a:r>
              <a:rPr lang="en-US" dirty="0"/>
              <a:t>novation</a:t>
            </a:r>
          </a:p>
          <a:p>
            <a:pPr lvl="1"/>
            <a:r>
              <a:rPr lang="en-US" dirty="0" err="1"/>
              <a:t>settlemen</a:t>
            </a:r>
            <a:r>
              <a:rPr lang="cs-CZ" dirty="0"/>
              <a:t>t</a:t>
            </a:r>
            <a:endParaRPr lang="de-DE" dirty="0"/>
          </a:p>
          <a:p>
            <a:endParaRPr lang="de-DE" dirty="0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1D005497-FBDD-41A4-8F0A-C52FB853A7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28.02.2019</a:t>
            </a:fld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F6F182F2-0C40-4935-9380-09700D827E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834731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5843C43-CB3A-408A-BC45-8C3B1769C9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Termination</a:t>
            </a:r>
            <a:r>
              <a:rPr lang="cs-CZ" dirty="0"/>
              <a:t> of </a:t>
            </a:r>
            <a:r>
              <a:rPr lang="cs-CZ" dirty="0" err="1"/>
              <a:t>Obligation</a:t>
            </a:r>
            <a:endParaRPr lang="de-DE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F122B21-FC65-4E68-9229-35C953FD47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fulfilment</a:t>
            </a:r>
          </a:p>
          <a:p>
            <a:pPr lvl="1"/>
            <a:r>
              <a:rPr lang="en-US" dirty="0"/>
              <a:t>most frequent means of extinguishing an obligation</a:t>
            </a:r>
          </a:p>
          <a:p>
            <a:pPr lvl="1"/>
            <a:r>
              <a:rPr lang="en-US" dirty="0"/>
              <a:t>a debtor must fulfil without defects and on time</a:t>
            </a:r>
          </a:p>
          <a:p>
            <a:pPr lvl="1"/>
            <a:r>
              <a:rPr lang="en-US" dirty="0"/>
              <a:t>a debtor who fails to pay a debt in a due and timely manner is in default</a:t>
            </a:r>
          </a:p>
          <a:p>
            <a:pPr lvl="1"/>
            <a:r>
              <a:rPr lang="en-US" dirty="0"/>
              <a:t>a creditor is in default if they fail to accept a properly offered performance or fail to provide the debtor with the assistance necessary </a:t>
            </a:r>
            <a:r>
              <a:rPr lang="cs-CZ" dirty="0"/>
              <a:t>to </a:t>
            </a:r>
            <a:r>
              <a:rPr lang="en-US" dirty="0"/>
              <a:t>pay a debt</a:t>
            </a:r>
          </a:p>
          <a:p>
            <a:pPr lvl="0"/>
            <a:r>
              <a:rPr lang="en-US" dirty="0"/>
              <a:t>agreement</a:t>
            </a:r>
          </a:p>
          <a:p>
            <a:pPr lvl="1"/>
            <a:r>
              <a:rPr lang="en-US" dirty="0"/>
              <a:t>the parties may agree to extinguish an obligation between them without establishing a new one</a:t>
            </a:r>
            <a:br>
              <a:rPr lang="cs-CZ" dirty="0"/>
            </a:br>
            <a:endParaRPr lang="de-DE" dirty="0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65E5257A-D1EC-4ED6-9F5C-920EDCBCFFE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34988" y="7008813"/>
            <a:ext cx="2495550" cy="401637"/>
          </a:xfrm>
        </p:spPr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28.02.2019</a:t>
            </a:fld>
            <a:endParaRPr lang="cs-CZ" dirty="0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76B1E383-55C7-40D7-A5F2-083FD23188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323493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9F386A3-CFF3-4433-92A1-0FF194EA5E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Termination</a:t>
            </a:r>
            <a:r>
              <a:rPr lang="cs-CZ" dirty="0"/>
              <a:t> of </a:t>
            </a:r>
            <a:r>
              <a:rPr lang="cs-CZ" dirty="0" err="1"/>
              <a:t>Obligation</a:t>
            </a:r>
            <a:endParaRPr lang="de-DE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347B3609-6B4E-4899-A403-191767F2DD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dirty="0" err="1"/>
              <a:t>offsetting</a:t>
            </a:r>
            <a:endParaRPr lang="cs-CZ" dirty="0"/>
          </a:p>
          <a:p>
            <a:pPr lvl="1"/>
            <a:r>
              <a:rPr lang="cs-CZ" dirty="0" err="1"/>
              <a:t>must</a:t>
            </a:r>
            <a:r>
              <a:rPr lang="cs-CZ" dirty="0"/>
              <a:t> </a:t>
            </a:r>
            <a:r>
              <a:rPr lang="cs-CZ" dirty="0" err="1"/>
              <a:t>have</a:t>
            </a:r>
            <a:r>
              <a:rPr lang="cs-CZ" dirty="0"/>
              <a:t> a </a:t>
            </a:r>
            <a:r>
              <a:rPr lang="cs-CZ" dirty="0" err="1"/>
              <a:t>mutual</a:t>
            </a:r>
            <a:r>
              <a:rPr lang="cs-CZ" dirty="0"/>
              <a:t> </a:t>
            </a:r>
            <a:r>
              <a:rPr lang="cs-CZ" dirty="0" err="1"/>
              <a:t>debt</a:t>
            </a:r>
            <a:r>
              <a:rPr lang="cs-CZ" dirty="0"/>
              <a:t> of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same</a:t>
            </a:r>
            <a:r>
              <a:rPr lang="cs-CZ" dirty="0"/>
              <a:t> </a:t>
            </a:r>
            <a:r>
              <a:rPr lang="cs-CZ" dirty="0" err="1"/>
              <a:t>kind</a:t>
            </a:r>
            <a:r>
              <a:rPr lang="cs-CZ" dirty="0"/>
              <a:t> </a:t>
            </a:r>
            <a:r>
              <a:rPr lang="cs-CZ" dirty="0" err="1"/>
              <a:t>towards</a:t>
            </a:r>
            <a:r>
              <a:rPr lang="cs-CZ" dirty="0"/>
              <a:t> </a:t>
            </a:r>
            <a:r>
              <a:rPr lang="cs-CZ" dirty="0" err="1"/>
              <a:t>one</a:t>
            </a:r>
            <a:r>
              <a:rPr lang="cs-CZ" dirty="0"/>
              <a:t> </a:t>
            </a:r>
            <a:r>
              <a:rPr lang="cs-CZ" dirty="0" err="1"/>
              <a:t>another</a:t>
            </a:r>
            <a:endParaRPr lang="de-DE" dirty="0"/>
          </a:p>
          <a:p>
            <a:pPr lvl="0"/>
            <a:r>
              <a:rPr lang="cs-CZ" dirty="0" err="1"/>
              <a:t>payment</a:t>
            </a:r>
            <a:r>
              <a:rPr lang="cs-CZ" dirty="0"/>
              <a:t> of a </a:t>
            </a:r>
            <a:r>
              <a:rPr lang="cs-CZ" dirty="0" err="1"/>
              <a:t>withdrawal</a:t>
            </a:r>
            <a:r>
              <a:rPr lang="cs-CZ" dirty="0"/>
              <a:t> </a:t>
            </a:r>
            <a:r>
              <a:rPr lang="cs-CZ" dirty="0" err="1"/>
              <a:t>fee</a:t>
            </a:r>
            <a:endParaRPr lang="cs-CZ" dirty="0"/>
          </a:p>
          <a:p>
            <a:pPr lvl="1"/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parties</a:t>
            </a:r>
            <a:r>
              <a:rPr lang="cs-CZ" dirty="0"/>
              <a:t> </a:t>
            </a:r>
            <a:r>
              <a:rPr lang="cs-CZ" dirty="0" err="1"/>
              <a:t>may</a:t>
            </a:r>
            <a:r>
              <a:rPr lang="cs-CZ" dirty="0"/>
              <a:t> </a:t>
            </a:r>
            <a:r>
              <a:rPr lang="cs-CZ" dirty="0" err="1"/>
              <a:t>agree</a:t>
            </a:r>
            <a:r>
              <a:rPr lang="cs-CZ" dirty="0"/>
              <a:t> </a:t>
            </a:r>
            <a:r>
              <a:rPr lang="cs-CZ" dirty="0" err="1"/>
              <a:t>that</a:t>
            </a:r>
            <a:r>
              <a:rPr lang="cs-CZ" dirty="0"/>
              <a:t> </a:t>
            </a:r>
            <a:r>
              <a:rPr lang="cs-CZ" dirty="0" err="1"/>
              <a:t>one</a:t>
            </a:r>
            <a:r>
              <a:rPr lang="cs-CZ" dirty="0"/>
              <a:t> of them can </a:t>
            </a:r>
            <a:r>
              <a:rPr lang="cs-CZ" dirty="0" err="1"/>
              <a:t>extinguish</a:t>
            </a:r>
            <a:r>
              <a:rPr lang="cs-CZ" dirty="0"/>
              <a:t> </a:t>
            </a:r>
            <a:r>
              <a:rPr lang="cs-CZ" dirty="0" err="1"/>
              <a:t>an</a:t>
            </a:r>
            <a:r>
              <a:rPr lang="cs-CZ" dirty="0"/>
              <a:t> </a:t>
            </a:r>
            <a:r>
              <a:rPr lang="cs-CZ" dirty="0" err="1"/>
              <a:t>obligation</a:t>
            </a:r>
            <a:r>
              <a:rPr lang="cs-CZ" dirty="0"/>
              <a:t> by </a:t>
            </a:r>
            <a:r>
              <a:rPr lang="cs-CZ" dirty="0" err="1"/>
              <a:t>paying</a:t>
            </a:r>
            <a:r>
              <a:rPr lang="cs-CZ" dirty="0"/>
              <a:t> a </a:t>
            </a:r>
            <a:r>
              <a:rPr lang="cs-CZ" dirty="0" err="1"/>
              <a:t>withdrawal</a:t>
            </a:r>
            <a:r>
              <a:rPr lang="cs-CZ" dirty="0"/>
              <a:t> </a:t>
            </a:r>
            <a:r>
              <a:rPr lang="cs-CZ" dirty="0" err="1"/>
              <a:t>fee</a:t>
            </a:r>
            <a:endParaRPr lang="cs-CZ" dirty="0"/>
          </a:p>
          <a:p>
            <a:pPr lvl="1"/>
            <a:r>
              <a:rPr lang="cs-CZ" dirty="0"/>
              <a:t>a party which has </a:t>
            </a:r>
            <a:r>
              <a:rPr lang="cs-CZ" dirty="0" err="1"/>
              <a:t>accepted</a:t>
            </a:r>
            <a:r>
              <a:rPr lang="cs-CZ" dirty="0"/>
              <a:t> a performance </a:t>
            </a:r>
            <a:r>
              <a:rPr lang="cs-CZ" dirty="0" err="1"/>
              <a:t>from</a:t>
            </a:r>
            <a:r>
              <a:rPr lang="cs-CZ" dirty="0"/>
              <a:t> </a:t>
            </a:r>
            <a:r>
              <a:rPr lang="cs-CZ" dirty="0" err="1"/>
              <a:t>or</a:t>
            </a:r>
            <a:r>
              <a:rPr lang="cs-CZ" dirty="0"/>
              <a:t> </a:t>
            </a:r>
            <a:r>
              <a:rPr lang="cs-CZ" dirty="0" err="1"/>
              <a:t>provided</a:t>
            </a:r>
            <a:r>
              <a:rPr lang="cs-CZ" dirty="0"/>
              <a:t> a performance to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other</a:t>
            </a:r>
            <a:r>
              <a:rPr lang="cs-CZ" dirty="0"/>
              <a:t> party </a:t>
            </a:r>
            <a:r>
              <a:rPr lang="cs-CZ" dirty="0" err="1"/>
              <a:t>shall</a:t>
            </a:r>
            <a:r>
              <a:rPr lang="cs-CZ" dirty="0"/>
              <a:t> not </a:t>
            </a:r>
            <a:r>
              <a:rPr lang="cs-CZ" dirty="0" err="1"/>
              <a:t>have</a:t>
            </a:r>
            <a:r>
              <a:rPr lang="cs-CZ" dirty="0"/>
              <a:t>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right</a:t>
            </a:r>
            <a:r>
              <a:rPr lang="cs-CZ" dirty="0"/>
              <a:t> to </a:t>
            </a:r>
            <a:r>
              <a:rPr lang="cs-CZ" dirty="0" err="1"/>
              <a:t>terminate</a:t>
            </a:r>
            <a:r>
              <a:rPr lang="cs-CZ" dirty="0"/>
              <a:t> </a:t>
            </a:r>
            <a:r>
              <a:rPr lang="cs-CZ" dirty="0" err="1"/>
              <a:t>an</a:t>
            </a:r>
            <a:r>
              <a:rPr lang="cs-CZ" dirty="0"/>
              <a:t> </a:t>
            </a:r>
            <a:r>
              <a:rPr lang="cs-CZ" dirty="0" err="1"/>
              <a:t>obligation</a:t>
            </a:r>
            <a:r>
              <a:rPr lang="cs-CZ" dirty="0"/>
              <a:t> by </a:t>
            </a:r>
            <a:r>
              <a:rPr lang="cs-CZ" dirty="0" err="1"/>
              <a:t>paying</a:t>
            </a:r>
            <a:r>
              <a:rPr lang="cs-CZ" dirty="0"/>
              <a:t> a </a:t>
            </a:r>
            <a:r>
              <a:rPr lang="cs-CZ" dirty="0" err="1"/>
              <a:t>withdrawal</a:t>
            </a:r>
            <a:r>
              <a:rPr lang="cs-CZ" dirty="0"/>
              <a:t> </a:t>
            </a:r>
            <a:r>
              <a:rPr lang="cs-CZ" dirty="0" err="1"/>
              <a:t>fee</a:t>
            </a:r>
            <a:endParaRPr lang="de-DE" dirty="0"/>
          </a:p>
          <a:p>
            <a:pPr lvl="0"/>
            <a:r>
              <a:rPr lang="cs-CZ" dirty="0" err="1"/>
              <a:t>merger</a:t>
            </a:r>
            <a:endParaRPr lang="cs-CZ" dirty="0"/>
          </a:p>
          <a:p>
            <a:pPr lvl="1"/>
            <a:r>
              <a:rPr lang="cs-CZ" dirty="0" err="1"/>
              <a:t>if</a:t>
            </a:r>
            <a:r>
              <a:rPr lang="cs-CZ" dirty="0"/>
              <a:t> a </a:t>
            </a:r>
            <a:r>
              <a:rPr lang="cs-CZ" dirty="0" err="1"/>
              <a:t>right</a:t>
            </a:r>
            <a:r>
              <a:rPr lang="cs-CZ" dirty="0"/>
              <a:t> and </a:t>
            </a:r>
            <a:r>
              <a:rPr lang="cs-CZ" dirty="0" err="1"/>
              <a:t>obligation</a:t>
            </a:r>
            <a:r>
              <a:rPr lang="cs-CZ" dirty="0"/>
              <a:t> in </a:t>
            </a:r>
            <a:r>
              <a:rPr lang="cs-CZ" dirty="0" err="1"/>
              <a:t>one</a:t>
            </a:r>
            <a:r>
              <a:rPr lang="cs-CZ" dirty="0"/>
              <a:t> person </a:t>
            </a:r>
            <a:r>
              <a:rPr lang="cs-CZ" dirty="0" err="1"/>
              <a:t>merge</a:t>
            </a:r>
            <a:r>
              <a:rPr lang="cs-CZ" dirty="0"/>
              <a:t> in any </a:t>
            </a:r>
            <a:r>
              <a:rPr lang="cs-CZ" dirty="0" err="1"/>
              <a:t>way</a:t>
            </a:r>
            <a:r>
              <a:rPr lang="cs-CZ" dirty="0"/>
              <a:t>,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right</a:t>
            </a:r>
            <a:r>
              <a:rPr lang="cs-CZ" dirty="0"/>
              <a:t> and </a:t>
            </a:r>
            <a:r>
              <a:rPr lang="cs-CZ" dirty="0" err="1"/>
              <a:t>obligation</a:t>
            </a:r>
            <a:r>
              <a:rPr lang="cs-CZ" dirty="0"/>
              <a:t> </a:t>
            </a:r>
            <a:r>
              <a:rPr lang="cs-CZ" dirty="0" err="1"/>
              <a:t>shall</a:t>
            </a:r>
            <a:r>
              <a:rPr lang="cs-CZ" dirty="0"/>
              <a:t> </a:t>
            </a:r>
            <a:r>
              <a:rPr lang="cs-CZ" dirty="0" err="1"/>
              <a:t>be</a:t>
            </a:r>
            <a:r>
              <a:rPr lang="cs-CZ" dirty="0"/>
              <a:t> </a:t>
            </a:r>
            <a:r>
              <a:rPr lang="cs-CZ" dirty="0" err="1"/>
              <a:t>extinguished</a:t>
            </a:r>
            <a:endParaRPr lang="cs-CZ" dirty="0"/>
          </a:p>
          <a:p>
            <a:pPr lvl="0"/>
            <a:endParaRPr lang="cs-CZ" dirty="0"/>
          </a:p>
          <a:p>
            <a:pPr lvl="0"/>
            <a:endParaRPr lang="de-DE" dirty="0"/>
          </a:p>
          <a:p>
            <a:endParaRPr lang="de-DE" dirty="0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AE133F36-6C76-4E49-8821-1983D614F1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28.02.2019</a:t>
            </a:fld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C8BDAB15-4372-45AB-925A-497013B802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6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869254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97315C1-AFB4-4804-89BD-F11FFB352A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Termination</a:t>
            </a:r>
            <a:r>
              <a:rPr lang="cs-CZ" dirty="0"/>
              <a:t> of </a:t>
            </a:r>
            <a:r>
              <a:rPr lang="cs-CZ" dirty="0" err="1"/>
              <a:t>Obligation</a:t>
            </a:r>
            <a:endParaRPr lang="de-DE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D2B9165-219E-4C09-B4B1-1AADDFCA33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z="2800" dirty="0" err="1"/>
              <a:t>waiver</a:t>
            </a:r>
            <a:r>
              <a:rPr lang="cs-CZ" sz="2800" dirty="0"/>
              <a:t> of a </a:t>
            </a:r>
            <a:r>
              <a:rPr lang="cs-CZ" sz="2800" dirty="0" err="1"/>
              <a:t>debt</a:t>
            </a:r>
            <a:endParaRPr lang="de-DE" sz="2800" dirty="0"/>
          </a:p>
          <a:p>
            <a:pPr lvl="0"/>
            <a:r>
              <a:rPr lang="cs-CZ" sz="2800" dirty="0" err="1"/>
              <a:t>termination</a:t>
            </a:r>
            <a:endParaRPr lang="de-DE" sz="2800" dirty="0"/>
          </a:p>
          <a:p>
            <a:pPr lvl="0"/>
            <a:r>
              <a:rPr lang="cs-CZ" sz="2800" dirty="0" err="1"/>
              <a:t>withdrawal</a:t>
            </a:r>
            <a:r>
              <a:rPr lang="cs-CZ" sz="2800" dirty="0"/>
              <a:t> </a:t>
            </a:r>
            <a:r>
              <a:rPr lang="cs-CZ" sz="2800" dirty="0" err="1"/>
              <a:t>from</a:t>
            </a:r>
            <a:r>
              <a:rPr lang="cs-CZ" sz="2800" dirty="0"/>
              <a:t> a </a:t>
            </a:r>
            <a:r>
              <a:rPr lang="cs-CZ" sz="2800" dirty="0" err="1"/>
              <a:t>contract</a:t>
            </a:r>
            <a:endParaRPr lang="cs-CZ" sz="2800" dirty="0"/>
          </a:p>
          <a:p>
            <a:pPr lvl="1"/>
            <a:r>
              <a:rPr lang="en-US" sz="2400" dirty="0"/>
              <a:t>the obligation shall be cancelled from the outset</a:t>
            </a:r>
            <a:endParaRPr lang="de-DE" sz="2400" dirty="0"/>
          </a:p>
          <a:p>
            <a:pPr lvl="0"/>
            <a:r>
              <a:rPr lang="cs-CZ" sz="2800" dirty="0" err="1"/>
              <a:t>subsequent</a:t>
            </a:r>
            <a:r>
              <a:rPr lang="cs-CZ" sz="2800" dirty="0"/>
              <a:t> </a:t>
            </a:r>
            <a:r>
              <a:rPr lang="cs-CZ" sz="2800" dirty="0" err="1"/>
              <a:t>impossibility</a:t>
            </a:r>
            <a:r>
              <a:rPr lang="cs-CZ" sz="2800" dirty="0"/>
              <a:t> of performance</a:t>
            </a:r>
          </a:p>
          <a:p>
            <a:pPr lvl="1"/>
            <a:r>
              <a:rPr lang="cs-CZ" sz="2400" dirty="0"/>
              <a:t>s</a:t>
            </a:r>
            <a:r>
              <a:rPr lang="en-US" sz="2400" dirty="0" err="1"/>
              <a:t>ubsequent</a:t>
            </a:r>
            <a:r>
              <a:rPr lang="en-US" sz="2400" dirty="0"/>
              <a:t> impossibility of performance occurs when a debt becomes impossible after the creation of an obligation</a:t>
            </a:r>
            <a:endParaRPr lang="de-DE" sz="2400" dirty="0"/>
          </a:p>
          <a:p>
            <a:r>
              <a:rPr lang="cs-CZ" sz="2800" dirty="0" err="1"/>
              <a:t>death</a:t>
            </a:r>
            <a:r>
              <a:rPr lang="cs-CZ" sz="2800" dirty="0"/>
              <a:t> of </a:t>
            </a:r>
            <a:r>
              <a:rPr lang="cs-CZ" sz="2800" dirty="0" err="1"/>
              <a:t>the</a:t>
            </a:r>
            <a:r>
              <a:rPr lang="cs-CZ" sz="2800" dirty="0"/>
              <a:t> </a:t>
            </a:r>
            <a:r>
              <a:rPr lang="cs-CZ" sz="2800" dirty="0" err="1"/>
              <a:t>debtor</a:t>
            </a:r>
            <a:r>
              <a:rPr lang="cs-CZ" sz="2800" dirty="0"/>
              <a:t> </a:t>
            </a:r>
            <a:r>
              <a:rPr lang="cs-CZ" sz="2800" dirty="0" err="1"/>
              <a:t>or</a:t>
            </a:r>
            <a:r>
              <a:rPr lang="cs-CZ" sz="2800" dirty="0"/>
              <a:t> </a:t>
            </a:r>
            <a:r>
              <a:rPr lang="cs-CZ" sz="2800" dirty="0" err="1"/>
              <a:t>creditor</a:t>
            </a:r>
            <a:endParaRPr lang="cs-CZ" sz="2800" dirty="0"/>
          </a:p>
          <a:p>
            <a:pPr lvl="1"/>
            <a:r>
              <a:rPr lang="cs-CZ" sz="2400" dirty="0"/>
              <a:t>d</a:t>
            </a:r>
            <a:r>
              <a:rPr lang="en-US" sz="2400" dirty="0" err="1"/>
              <a:t>ebtor</a:t>
            </a:r>
            <a:r>
              <a:rPr lang="cs-CZ" sz="2400" dirty="0"/>
              <a:t>: </a:t>
            </a:r>
            <a:r>
              <a:rPr lang="cs-CZ" sz="2400" dirty="0" err="1"/>
              <a:t>only</a:t>
            </a:r>
            <a:r>
              <a:rPr lang="en-US" sz="2400" dirty="0"/>
              <a:t> if it is consisted in a performance which was to be provided by the debtor personally</a:t>
            </a:r>
            <a:r>
              <a:rPr lang="cs-CZ" sz="2400" dirty="0"/>
              <a:t>, i</a:t>
            </a:r>
            <a:r>
              <a:rPr lang="en-US" sz="2400" dirty="0"/>
              <a:t>n other cases, an obligation does not expire upon the debtor’s death</a:t>
            </a:r>
            <a:endParaRPr lang="cs-CZ" sz="2400" dirty="0"/>
          </a:p>
          <a:p>
            <a:pPr lvl="1"/>
            <a:r>
              <a:rPr lang="cs-CZ" sz="2400" dirty="0"/>
              <a:t>c</a:t>
            </a:r>
            <a:r>
              <a:rPr lang="en-US" sz="2400" dirty="0" err="1"/>
              <a:t>reditor</a:t>
            </a:r>
            <a:r>
              <a:rPr lang="cs-CZ" sz="2400" dirty="0"/>
              <a:t>:</a:t>
            </a:r>
            <a:r>
              <a:rPr lang="en-US" sz="2400" dirty="0"/>
              <a:t> if the performance was only to be provided to them personally</a:t>
            </a:r>
            <a:endParaRPr lang="cs-CZ" dirty="0"/>
          </a:p>
          <a:p>
            <a:pPr lvl="1"/>
            <a:endParaRPr lang="cs-CZ" dirty="0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F8ECEC76-1D1E-4C70-981A-A18F73AC11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28.02.2019</a:t>
            </a:fld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EC4762AF-43F3-4771-A7A5-794E073C82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340816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E489233-9D3E-4873-8AC6-6C1F4025C3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Securing</a:t>
            </a:r>
            <a:r>
              <a:rPr lang="cs-CZ" dirty="0"/>
              <a:t> a </a:t>
            </a:r>
            <a:r>
              <a:rPr lang="cs-CZ" dirty="0" err="1"/>
              <a:t>Debt</a:t>
            </a:r>
            <a:endParaRPr lang="de-DE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C0DA732-5866-49DB-83E2-B9257F794C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z="2400" dirty="0" err="1"/>
              <a:t>suretyship</a:t>
            </a:r>
            <a:endParaRPr lang="cs-CZ" sz="2400" dirty="0"/>
          </a:p>
          <a:p>
            <a:pPr lvl="1"/>
            <a:r>
              <a:rPr lang="cs-CZ" sz="2000" dirty="0"/>
              <a:t>a </a:t>
            </a:r>
            <a:r>
              <a:rPr lang="cs-CZ" sz="2000" dirty="0" err="1"/>
              <a:t>bilateral</a:t>
            </a:r>
            <a:r>
              <a:rPr lang="cs-CZ" sz="2000" dirty="0"/>
              <a:t> </a:t>
            </a:r>
            <a:r>
              <a:rPr lang="cs-CZ" sz="2000" dirty="0" err="1"/>
              <a:t>juridical</a:t>
            </a:r>
            <a:r>
              <a:rPr lang="cs-CZ" sz="2000" dirty="0"/>
              <a:t> </a:t>
            </a:r>
            <a:r>
              <a:rPr lang="cs-CZ" sz="2000" dirty="0" err="1"/>
              <a:t>act</a:t>
            </a:r>
            <a:r>
              <a:rPr lang="cs-CZ" sz="2000" dirty="0"/>
              <a:t> </a:t>
            </a:r>
            <a:r>
              <a:rPr lang="cs-CZ" sz="2000" dirty="0" err="1"/>
              <a:t>between</a:t>
            </a:r>
            <a:r>
              <a:rPr lang="cs-CZ" sz="2000" dirty="0"/>
              <a:t> a </a:t>
            </a:r>
            <a:r>
              <a:rPr lang="cs-CZ" sz="2000" dirty="0" err="1"/>
              <a:t>creditor</a:t>
            </a:r>
            <a:r>
              <a:rPr lang="cs-CZ" sz="2000" dirty="0"/>
              <a:t> and a </a:t>
            </a:r>
            <a:r>
              <a:rPr lang="cs-CZ" sz="2000" dirty="0" err="1"/>
              <a:t>surety</a:t>
            </a:r>
            <a:endParaRPr lang="cs-CZ" sz="2000" dirty="0"/>
          </a:p>
          <a:p>
            <a:pPr lvl="1"/>
            <a:r>
              <a:rPr lang="cs-CZ" sz="2000" dirty="0"/>
              <a:t>a person </a:t>
            </a:r>
            <a:r>
              <a:rPr lang="cs-CZ" sz="2000" dirty="0" err="1"/>
              <a:t>who</a:t>
            </a:r>
            <a:r>
              <a:rPr lang="cs-CZ" sz="2000" dirty="0"/>
              <a:t> </a:t>
            </a:r>
            <a:r>
              <a:rPr lang="cs-CZ" sz="2000" dirty="0" err="1"/>
              <a:t>declares</a:t>
            </a:r>
            <a:r>
              <a:rPr lang="cs-CZ" sz="2000" dirty="0"/>
              <a:t> </a:t>
            </a:r>
            <a:r>
              <a:rPr lang="cs-CZ" sz="2000" dirty="0" err="1"/>
              <a:t>that</a:t>
            </a:r>
            <a:r>
              <a:rPr lang="cs-CZ" sz="2000" dirty="0"/>
              <a:t> </a:t>
            </a:r>
            <a:r>
              <a:rPr lang="cs-CZ" sz="2000" dirty="0" err="1"/>
              <a:t>they</a:t>
            </a:r>
            <a:r>
              <a:rPr lang="cs-CZ" sz="2000" dirty="0"/>
              <a:t> </a:t>
            </a:r>
            <a:r>
              <a:rPr lang="cs-CZ" sz="2000" dirty="0" err="1"/>
              <a:t>will</a:t>
            </a:r>
            <a:r>
              <a:rPr lang="cs-CZ" sz="2000" dirty="0"/>
              <a:t> </a:t>
            </a:r>
            <a:r>
              <a:rPr lang="cs-CZ" sz="2000" dirty="0" err="1"/>
              <a:t>satisfy</a:t>
            </a:r>
            <a:r>
              <a:rPr lang="cs-CZ" sz="2000" dirty="0"/>
              <a:t> </a:t>
            </a:r>
            <a:r>
              <a:rPr lang="cs-CZ" sz="2000" dirty="0" err="1"/>
              <a:t>the</a:t>
            </a:r>
            <a:r>
              <a:rPr lang="cs-CZ" sz="2000" dirty="0"/>
              <a:t> </a:t>
            </a:r>
            <a:r>
              <a:rPr lang="cs-CZ" sz="2000" dirty="0" err="1"/>
              <a:t>rights</a:t>
            </a:r>
            <a:r>
              <a:rPr lang="cs-CZ" sz="2000" dirty="0"/>
              <a:t> of a </a:t>
            </a:r>
            <a:r>
              <a:rPr lang="cs-CZ" sz="2000" dirty="0" err="1"/>
              <a:t>creditor</a:t>
            </a:r>
            <a:r>
              <a:rPr lang="cs-CZ" sz="2000" dirty="0"/>
              <a:t> in </a:t>
            </a:r>
            <a:r>
              <a:rPr lang="cs-CZ" sz="2000" dirty="0" err="1"/>
              <a:t>the</a:t>
            </a:r>
            <a:r>
              <a:rPr lang="cs-CZ" sz="2000" dirty="0"/>
              <a:t> event </a:t>
            </a:r>
            <a:r>
              <a:rPr lang="cs-CZ" sz="2000" dirty="0" err="1"/>
              <a:t>that</a:t>
            </a:r>
            <a:r>
              <a:rPr lang="cs-CZ" sz="2000" dirty="0"/>
              <a:t> a </a:t>
            </a:r>
            <a:r>
              <a:rPr lang="cs-CZ" sz="2000" dirty="0" err="1"/>
              <a:t>debtor</a:t>
            </a:r>
            <a:r>
              <a:rPr lang="cs-CZ" sz="2000" dirty="0"/>
              <a:t> </a:t>
            </a:r>
            <a:r>
              <a:rPr lang="cs-CZ" sz="2000" dirty="0" err="1"/>
              <a:t>fails</a:t>
            </a:r>
            <a:r>
              <a:rPr lang="cs-CZ" sz="2000" dirty="0"/>
              <a:t> to </a:t>
            </a:r>
            <a:r>
              <a:rPr lang="cs-CZ" sz="2000" dirty="0" err="1"/>
              <a:t>pay</a:t>
            </a:r>
            <a:r>
              <a:rPr lang="cs-CZ" sz="2000" dirty="0"/>
              <a:t> a </a:t>
            </a:r>
            <a:r>
              <a:rPr lang="cs-CZ" sz="2000" dirty="0" err="1"/>
              <a:t>debt</a:t>
            </a:r>
            <a:r>
              <a:rPr lang="cs-CZ" sz="2000" dirty="0"/>
              <a:t> </a:t>
            </a:r>
            <a:r>
              <a:rPr lang="cs-CZ" sz="2000" dirty="0" err="1"/>
              <a:t>becomes</a:t>
            </a:r>
            <a:r>
              <a:rPr lang="cs-CZ" sz="2000" dirty="0"/>
              <a:t> </a:t>
            </a:r>
            <a:r>
              <a:rPr lang="cs-CZ" sz="2000" dirty="0" err="1"/>
              <a:t>that</a:t>
            </a:r>
            <a:r>
              <a:rPr lang="cs-CZ" sz="2000" dirty="0"/>
              <a:t> </a:t>
            </a:r>
            <a:r>
              <a:rPr lang="cs-CZ" sz="2000" dirty="0" err="1"/>
              <a:t>creditor’s</a:t>
            </a:r>
            <a:r>
              <a:rPr lang="cs-CZ" sz="2000" dirty="0"/>
              <a:t> </a:t>
            </a:r>
            <a:r>
              <a:rPr lang="cs-CZ" sz="2000" dirty="0" err="1"/>
              <a:t>surety</a:t>
            </a:r>
            <a:endParaRPr lang="de-DE" sz="2000" dirty="0"/>
          </a:p>
          <a:p>
            <a:pPr lvl="0"/>
            <a:r>
              <a:rPr lang="cs-CZ" sz="2400" dirty="0" err="1"/>
              <a:t>an</a:t>
            </a:r>
            <a:r>
              <a:rPr lang="cs-CZ" sz="2400" dirty="0"/>
              <a:t> </a:t>
            </a:r>
            <a:r>
              <a:rPr lang="cs-CZ" sz="2400" dirty="0" err="1"/>
              <a:t>agreement</a:t>
            </a:r>
            <a:r>
              <a:rPr lang="cs-CZ" sz="2400" dirty="0"/>
              <a:t> on </a:t>
            </a:r>
            <a:r>
              <a:rPr lang="cs-CZ" sz="2400" dirty="0" err="1"/>
              <a:t>deductions</a:t>
            </a:r>
            <a:r>
              <a:rPr lang="cs-CZ" sz="2400" dirty="0"/>
              <a:t> </a:t>
            </a:r>
            <a:r>
              <a:rPr lang="cs-CZ" sz="2400" dirty="0" err="1"/>
              <a:t>from</a:t>
            </a:r>
            <a:r>
              <a:rPr lang="cs-CZ" sz="2400" dirty="0"/>
              <a:t> </a:t>
            </a:r>
            <a:r>
              <a:rPr lang="cs-CZ" sz="2400" dirty="0" err="1"/>
              <a:t>wages</a:t>
            </a:r>
            <a:r>
              <a:rPr lang="cs-CZ" sz="2400" dirty="0"/>
              <a:t> </a:t>
            </a:r>
            <a:r>
              <a:rPr lang="cs-CZ" sz="2400" dirty="0" err="1"/>
              <a:t>or</a:t>
            </a:r>
            <a:r>
              <a:rPr lang="cs-CZ" sz="2400" dirty="0"/>
              <a:t> </a:t>
            </a:r>
            <a:r>
              <a:rPr lang="cs-CZ" sz="2400" dirty="0" err="1"/>
              <a:t>other</a:t>
            </a:r>
            <a:r>
              <a:rPr lang="cs-CZ" sz="2400" dirty="0"/>
              <a:t> </a:t>
            </a:r>
            <a:r>
              <a:rPr lang="cs-CZ" sz="2400" dirty="0" err="1"/>
              <a:t>income</a:t>
            </a:r>
            <a:endParaRPr lang="cs-CZ" sz="2400" dirty="0"/>
          </a:p>
          <a:p>
            <a:pPr lvl="1"/>
            <a:r>
              <a:rPr lang="cs-CZ" sz="2000" dirty="0"/>
              <a:t>not </a:t>
            </a:r>
            <a:r>
              <a:rPr lang="cs-CZ" sz="2000" dirty="0" err="1"/>
              <a:t>exceeding</a:t>
            </a:r>
            <a:r>
              <a:rPr lang="cs-CZ" sz="2000" dirty="0"/>
              <a:t> </a:t>
            </a:r>
            <a:r>
              <a:rPr lang="cs-CZ" sz="2000" dirty="0" err="1"/>
              <a:t>half</a:t>
            </a:r>
            <a:r>
              <a:rPr lang="cs-CZ" sz="2000" dirty="0"/>
              <a:t> </a:t>
            </a:r>
            <a:r>
              <a:rPr lang="cs-CZ" sz="2000" dirty="0" err="1"/>
              <a:t>the</a:t>
            </a:r>
            <a:r>
              <a:rPr lang="cs-CZ" sz="2000" dirty="0"/>
              <a:t> </a:t>
            </a:r>
            <a:r>
              <a:rPr lang="cs-CZ" sz="2000" dirty="0" err="1"/>
              <a:t>amount</a:t>
            </a:r>
            <a:r>
              <a:rPr lang="cs-CZ" sz="2000" dirty="0"/>
              <a:t> of </a:t>
            </a:r>
            <a:r>
              <a:rPr lang="cs-CZ" sz="2000" dirty="0" err="1"/>
              <a:t>wage</a:t>
            </a:r>
            <a:r>
              <a:rPr lang="cs-CZ" sz="2000" dirty="0"/>
              <a:t> </a:t>
            </a:r>
            <a:r>
              <a:rPr lang="cs-CZ" sz="2000" dirty="0" err="1"/>
              <a:t>or</a:t>
            </a:r>
            <a:r>
              <a:rPr lang="cs-CZ" sz="2000" dirty="0"/>
              <a:t> </a:t>
            </a:r>
            <a:r>
              <a:rPr lang="cs-CZ" sz="2000" dirty="0" err="1"/>
              <a:t>salary</a:t>
            </a:r>
            <a:endParaRPr lang="cs-CZ" sz="2000" dirty="0"/>
          </a:p>
          <a:p>
            <a:pPr lvl="0"/>
            <a:r>
              <a:rPr lang="cs-CZ" sz="2400" dirty="0" err="1"/>
              <a:t>establishing</a:t>
            </a:r>
            <a:r>
              <a:rPr lang="cs-CZ" sz="2400" dirty="0"/>
              <a:t> a </a:t>
            </a:r>
            <a:r>
              <a:rPr lang="cs-CZ" sz="2400" dirty="0" err="1"/>
              <a:t>pledge</a:t>
            </a:r>
            <a:endParaRPr lang="cs-CZ" sz="2400" dirty="0"/>
          </a:p>
          <a:p>
            <a:pPr lvl="1"/>
            <a:r>
              <a:rPr lang="cs-CZ" sz="2000" dirty="0" err="1"/>
              <a:t>if</a:t>
            </a:r>
            <a:r>
              <a:rPr lang="cs-CZ" sz="2000" dirty="0"/>
              <a:t> </a:t>
            </a:r>
            <a:r>
              <a:rPr lang="cs-CZ" sz="2000" dirty="0" err="1"/>
              <a:t>debtor</a:t>
            </a:r>
            <a:r>
              <a:rPr lang="cs-CZ" sz="2000" dirty="0"/>
              <a:t> </a:t>
            </a:r>
            <a:r>
              <a:rPr lang="cs-CZ" sz="2000" dirty="0" err="1"/>
              <a:t>fails</a:t>
            </a:r>
            <a:r>
              <a:rPr lang="cs-CZ" sz="2000" dirty="0"/>
              <a:t> to </a:t>
            </a:r>
            <a:r>
              <a:rPr lang="cs-CZ" sz="2000" dirty="0" err="1"/>
              <a:t>pay</a:t>
            </a:r>
            <a:r>
              <a:rPr lang="cs-CZ" sz="2000" dirty="0"/>
              <a:t> </a:t>
            </a:r>
            <a:r>
              <a:rPr lang="cs-CZ" sz="2000" dirty="0" err="1"/>
              <a:t>the</a:t>
            </a:r>
            <a:r>
              <a:rPr lang="cs-CZ" sz="2000" dirty="0"/>
              <a:t> </a:t>
            </a:r>
            <a:r>
              <a:rPr lang="cs-CZ" sz="2000" dirty="0" err="1"/>
              <a:t>debt</a:t>
            </a:r>
            <a:r>
              <a:rPr lang="cs-CZ" sz="2000" dirty="0"/>
              <a:t> in a </a:t>
            </a:r>
            <a:r>
              <a:rPr lang="cs-CZ" sz="2000" dirty="0" err="1"/>
              <a:t>due</a:t>
            </a:r>
            <a:r>
              <a:rPr lang="cs-CZ" sz="2000" dirty="0"/>
              <a:t> and </a:t>
            </a:r>
            <a:r>
              <a:rPr lang="cs-CZ" sz="2000" dirty="0" err="1"/>
              <a:t>timely</a:t>
            </a:r>
            <a:r>
              <a:rPr lang="cs-CZ" sz="2000" dirty="0"/>
              <a:t> </a:t>
            </a:r>
            <a:r>
              <a:rPr lang="cs-CZ" sz="2000" dirty="0" err="1"/>
              <a:t>manner</a:t>
            </a:r>
            <a:r>
              <a:rPr lang="cs-CZ" sz="2000" dirty="0"/>
              <a:t>, </a:t>
            </a:r>
            <a:r>
              <a:rPr lang="cs-CZ" sz="2000" dirty="0" err="1"/>
              <a:t>the</a:t>
            </a:r>
            <a:r>
              <a:rPr lang="cs-CZ" sz="2000" dirty="0"/>
              <a:t> </a:t>
            </a:r>
            <a:r>
              <a:rPr lang="cs-CZ" sz="2000" dirty="0" err="1"/>
              <a:t>creditor</a:t>
            </a:r>
            <a:r>
              <a:rPr lang="cs-CZ" sz="2000" dirty="0"/>
              <a:t> </a:t>
            </a:r>
            <a:r>
              <a:rPr lang="cs-CZ" sz="2000" dirty="0" err="1"/>
              <a:t>shall</a:t>
            </a:r>
            <a:r>
              <a:rPr lang="cs-CZ" sz="2000" dirty="0"/>
              <a:t> </a:t>
            </a:r>
            <a:r>
              <a:rPr lang="cs-CZ" sz="2000" dirty="0" err="1"/>
              <a:t>become</a:t>
            </a:r>
            <a:r>
              <a:rPr lang="cs-CZ" sz="2000" dirty="0"/>
              <a:t> </a:t>
            </a:r>
            <a:r>
              <a:rPr lang="cs-CZ" sz="2000" dirty="0" err="1"/>
              <a:t>entitled</a:t>
            </a:r>
            <a:r>
              <a:rPr lang="cs-CZ" sz="2000" dirty="0"/>
              <a:t> to </a:t>
            </a:r>
            <a:r>
              <a:rPr lang="cs-CZ" sz="2000" dirty="0" err="1"/>
              <a:t>satisfy</a:t>
            </a:r>
            <a:r>
              <a:rPr lang="cs-CZ" sz="2000" dirty="0"/>
              <a:t> </a:t>
            </a:r>
            <a:r>
              <a:rPr lang="cs-CZ" sz="2000" dirty="0" err="1"/>
              <a:t>their</a:t>
            </a:r>
            <a:r>
              <a:rPr lang="cs-CZ" sz="2000" dirty="0"/>
              <a:t> </a:t>
            </a:r>
            <a:r>
              <a:rPr lang="cs-CZ" sz="2000" dirty="0" err="1"/>
              <a:t>claims</a:t>
            </a:r>
            <a:r>
              <a:rPr lang="cs-CZ" sz="2000" dirty="0"/>
              <a:t> </a:t>
            </a:r>
            <a:r>
              <a:rPr lang="cs-CZ" sz="2000" dirty="0" err="1"/>
              <a:t>from</a:t>
            </a:r>
            <a:r>
              <a:rPr lang="cs-CZ" sz="2000" dirty="0"/>
              <a:t> </a:t>
            </a:r>
            <a:r>
              <a:rPr lang="cs-CZ" sz="2000" dirty="0" err="1"/>
              <a:t>the</a:t>
            </a:r>
            <a:r>
              <a:rPr lang="cs-CZ" sz="2000" dirty="0"/>
              <a:t> </a:t>
            </a:r>
            <a:r>
              <a:rPr lang="cs-CZ" sz="2000" dirty="0" err="1"/>
              <a:t>proceeds</a:t>
            </a:r>
            <a:r>
              <a:rPr lang="cs-CZ" sz="2000" dirty="0"/>
              <a:t> </a:t>
            </a:r>
            <a:r>
              <a:rPr lang="cs-CZ" sz="2000" dirty="0" err="1"/>
              <a:t>gained</a:t>
            </a:r>
            <a:r>
              <a:rPr lang="cs-CZ" sz="2000" dirty="0"/>
              <a:t> </a:t>
            </a:r>
            <a:r>
              <a:rPr lang="cs-CZ" sz="2000" dirty="0" err="1"/>
              <a:t>from</a:t>
            </a:r>
            <a:r>
              <a:rPr lang="cs-CZ" sz="2000" dirty="0"/>
              <a:t> </a:t>
            </a:r>
            <a:r>
              <a:rPr lang="cs-CZ" sz="2000" dirty="0" err="1"/>
              <a:t>the</a:t>
            </a:r>
            <a:r>
              <a:rPr lang="cs-CZ" sz="2000" dirty="0"/>
              <a:t> </a:t>
            </a:r>
            <a:r>
              <a:rPr lang="cs-CZ" sz="2000" dirty="0" err="1"/>
              <a:t>sale</a:t>
            </a:r>
            <a:r>
              <a:rPr lang="cs-CZ" sz="2000" dirty="0"/>
              <a:t> of </a:t>
            </a:r>
            <a:r>
              <a:rPr lang="cs-CZ" sz="2000" dirty="0" err="1"/>
              <a:t>the</a:t>
            </a:r>
            <a:r>
              <a:rPr lang="cs-CZ" sz="2000" dirty="0"/>
              <a:t> </a:t>
            </a:r>
            <a:r>
              <a:rPr lang="cs-CZ" sz="2000" dirty="0" err="1"/>
              <a:t>pledged</a:t>
            </a:r>
            <a:r>
              <a:rPr lang="cs-CZ" sz="2000" dirty="0"/>
              <a:t> </a:t>
            </a:r>
            <a:r>
              <a:rPr lang="cs-CZ" sz="2000" dirty="0" err="1"/>
              <a:t>collateral</a:t>
            </a:r>
            <a:r>
              <a:rPr lang="cs-CZ" sz="2000" dirty="0"/>
              <a:t> up to </a:t>
            </a:r>
            <a:r>
              <a:rPr lang="cs-CZ" sz="2000" dirty="0" err="1"/>
              <a:t>the</a:t>
            </a:r>
            <a:r>
              <a:rPr lang="cs-CZ" sz="2000" dirty="0"/>
              <a:t> </a:t>
            </a:r>
            <a:r>
              <a:rPr lang="cs-CZ" sz="2000" dirty="0" err="1"/>
              <a:t>stipulated</a:t>
            </a:r>
            <a:r>
              <a:rPr lang="cs-CZ" sz="2000" dirty="0"/>
              <a:t> </a:t>
            </a:r>
            <a:r>
              <a:rPr lang="cs-CZ" sz="2000" dirty="0" err="1"/>
              <a:t>amount</a:t>
            </a:r>
            <a:endParaRPr lang="de-DE" sz="2000" dirty="0"/>
          </a:p>
          <a:p>
            <a:pPr lvl="0"/>
            <a:r>
              <a:rPr lang="cs-CZ" sz="2400" dirty="0"/>
              <a:t>a financial </a:t>
            </a:r>
            <a:r>
              <a:rPr lang="cs-CZ" sz="2400" dirty="0" err="1"/>
              <a:t>guarantee</a:t>
            </a:r>
            <a:endParaRPr lang="de-DE" sz="2400" dirty="0"/>
          </a:p>
          <a:p>
            <a:pPr lvl="0"/>
            <a:r>
              <a:rPr lang="cs-CZ" sz="2400" dirty="0"/>
              <a:t>transfer of a </a:t>
            </a:r>
            <a:r>
              <a:rPr lang="cs-CZ" sz="2400" dirty="0" err="1"/>
              <a:t>right</a:t>
            </a:r>
            <a:r>
              <a:rPr lang="cs-CZ" sz="2400" dirty="0"/>
              <a:t> as </a:t>
            </a:r>
            <a:r>
              <a:rPr lang="cs-CZ" sz="2400" dirty="0" err="1"/>
              <a:t>security</a:t>
            </a:r>
            <a:endParaRPr lang="de-DE" sz="2400" dirty="0"/>
          </a:p>
          <a:p>
            <a:pPr lvl="0"/>
            <a:r>
              <a:rPr lang="cs-CZ" sz="2400" dirty="0"/>
              <a:t>a </a:t>
            </a:r>
            <a:r>
              <a:rPr lang="cs-CZ" sz="2400" dirty="0" err="1"/>
              <a:t>promissory</a:t>
            </a:r>
            <a:r>
              <a:rPr lang="cs-CZ" sz="2400" dirty="0"/>
              <a:t> </a:t>
            </a:r>
            <a:r>
              <a:rPr lang="cs-CZ" sz="2400" dirty="0" err="1"/>
              <a:t>note</a:t>
            </a:r>
            <a:endParaRPr lang="de-DE" sz="2400" dirty="0"/>
          </a:p>
          <a:p>
            <a:endParaRPr lang="de-DE" dirty="0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D56448F3-DC6A-45D0-BA66-A5D42FDC95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28.02.2019</a:t>
            </a:fld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83356C31-6B66-4AE3-AB4F-E230CB3937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617465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DA0D2E9-97AD-4490-B49F-BA36EC0A73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Corroboration</a:t>
            </a:r>
            <a:r>
              <a:rPr lang="cs-CZ" dirty="0"/>
              <a:t> of a </a:t>
            </a:r>
            <a:r>
              <a:rPr lang="cs-CZ" dirty="0" err="1"/>
              <a:t>Debt</a:t>
            </a:r>
            <a:endParaRPr lang="de-DE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7A4B58D-CB27-4C1B-A071-67ABC7654B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dirty="0" err="1"/>
              <a:t>between</a:t>
            </a:r>
            <a:r>
              <a:rPr lang="cs-CZ" dirty="0"/>
              <a:t> a </a:t>
            </a:r>
            <a:r>
              <a:rPr lang="cs-CZ" dirty="0" err="1"/>
              <a:t>creditor</a:t>
            </a:r>
            <a:r>
              <a:rPr lang="cs-CZ" dirty="0"/>
              <a:t> and a </a:t>
            </a:r>
            <a:r>
              <a:rPr lang="cs-CZ" dirty="0" err="1"/>
              <a:t>debtor</a:t>
            </a:r>
            <a:r>
              <a:rPr lang="cs-CZ" dirty="0"/>
              <a:t>, </a:t>
            </a:r>
            <a:r>
              <a:rPr lang="cs-CZ" dirty="0" err="1"/>
              <a:t>there</a:t>
            </a:r>
            <a:r>
              <a:rPr lang="cs-CZ" dirty="0"/>
              <a:t> is no </a:t>
            </a:r>
            <a:r>
              <a:rPr lang="cs-CZ" dirty="0" err="1"/>
              <a:t>third</a:t>
            </a:r>
            <a:r>
              <a:rPr lang="cs-CZ" dirty="0"/>
              <a:t> party </a:t>
            </a:r>
            <a:r>
              <a:rPr lang="cs-CZ" dirty="0" err="1"/>
              <a:t>involved</a:t>
            </a:r>
            <a:endParaRPr lang="cs-CZ" dirty="0"/>
          </a:p>
          <a:p>
            <a:pPr lvl="1"/>
            <a:r>
              <a:rPr lang="cs-CZ" dirty="0"/>
              <a:t>contractual </a:t>
            </a:r>
            <a:r>
              <a:rPr lang="cs-CZ" dirty="0" err="1"/>
              <a:t>penalties</a:t>
            </a:r>
            <a:r>
              <a:rPr lang="cs-CZ" dirty="0"/>
              <a:t> </a:t>
            </a:r>
          </a:p>
          <a:p>
            <a:pPr lvl="2"/>
            <a:r>
              <a:rPr lang="cs-CZ" dirty="0"/>
              <a:t>in </a:t>
            </a:r>
            <a:r>
              <a:rPr lang="cs-CZ" dirty="0" err="1"/>
              <a:t>the</a:t>
            </a:r>
            <a:r>
              <a:rPr lang="cs-CZ" dirty="0"/>
              <a:t> event </a:t>
            </a:r>
            <a:r>
              <a:rPr lang="cs-CZ" dirty="0" err="1"/>
              <a:t>that</a:t>
            </a:r>
            <a:r>
              <a:rPr lang="cs-CZ" dirty="0"/>
              <a:t> a contractual </a:t>
            </a:r>
            <a:r>
              <a:rPr lang="cs-CZ" dirty="0" err="1"/>
              <a:t>obligation</a:t>
            </a:r>
            <a:r>
              <a:rPr lang="cs-CZ" dirty="0"/>
              <a:t> is </a:t>
            </a:r>
            <a:r>
              <a:rPr lang="cs-CZ" dirty="0" err="1"/>
              <a:t>breached</a:t>
            </a:r>
            <a:r>
              <a:rPr lang="cs-CZ" dirty="0"/>
              <a:t>,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parties</a:t>
            </a:r>
            <a:r>
              <a:rPr lang="cs-CZ" dirty="0"/>
              <a:t> can </a:t>
            </a:r>
            <a:r>
              <a:rPr lang="cs-CZ" dirty="0" err="1"/>
              <a:t>agree</a:t>
            </a:r>
            <a:r>
              <a:rPr lang="cs-CZ" dirty="0"/>
              <a:t> </a:t>
            </a:r>
            <a:r>
              <a:rPr lang="cs-CZ" dirty="0" err="1"/>
              <a:t>that</a:t>
            </a:r>
            <a:r>
              <a:rPr lang="cs-CZ" dirty="0"/>
              <a:t> </a:t>
            </a:r>
            <a:r>
              <a:rPr lang="cs-CZ" dirty="0" err="1"/>
              <a:t>the</a:t>
            </a:r>
            <a:r>
              <a:rPr lang="cs-CZ" dirty="0"/>
              <a:t> party </a:t>
            </a:r>
            <a:r>
              <a:rPr lang="cs-CZ" dirty="0" err="1"/>
              <a:t>responsible</a:t>
            </a:r>
            <a:r>
              <a:rPr lang="cs-CZ" dirty="0"/>
              <a:t> for </a:t>
            </a:r>
            <a:r>
              <a:rPr lang="cs-CZ" dirty="0" err="1"/>
              <a:t>breaching</a:t>
            </a:r>
            <a:r>
              <a:rPr lang="cs-CZ" dirty="0"/>
              <a:t>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agreed</a:t>
            </a:r>
            <a:r>
              <a:rPr lang="cs-CZ" dirty="0"/>
              <a:t> </a:t>
            </a:r>
            <a:r>
              <a:rPr lang="cs-CZ" dirty="0" err="1"/>
              <a:t>obligation</a:t>
            </a:r>
            <a:r>
              <a:rPr lang="cs-CZ" dirty="0"/>
              <a:t> </a:t>
            </a:r>
            <a:r>
              <a:rPr lang="cs-CZ" dirty="0" err="1"/>
              <a:t>shall</a:t>
            </a:r>
            <a:r>
              <a:rPr lang="cs-CZ" dirty="0"/>
              <a:t> </a:t>
            </a:r>
            <a:r>
              <a:rPr lang="cs-CZ" dirty="0" err="1"/>
              <a:t>be</a:t>
            </a:r>
            <a:r>
              <a:rPr lang="cs-CZ" dirty="0"/>
              <a:t> </a:t>
            </a:r>
            <a:r>
              <a:rPr lang="cs-CZ" dirty="0" err="1"/>
              <a:t>obliged</a:t>
            </a:r>
            <a:r>
              <a:rPr lang="cs-CZ" dirty="0"/>
              <a:t> to </a:t>
            </a:r>
            <a:r>
              <a:rPr lang="cs-CZ" dirty="0" err="1"/>
              <a:t>pay</a:t>
            </a:r>
            <a:r>
              <a:rPr lang="cs-CZ" dirty="0"/>
              <a:t> a contractual penalty</a:t>
            </a:r>
            <a:endParaRPr lang="de-DE" dirty="0"/>
          </a:p>
          <a:p>
            <a:pPr lvl="1"/>
            <a:r>
              <a:rPr lang="cs-CZ" dirty="0" err="1"/>
              <a:t>acknowledgement</a:t>
            </a:r>
            <a:r>
              <a:rPr lang="cs-CZ" dirty="0"/>
              <a:t> of a </a:t>
            </a:r>
            <a:r>
              <a:rPr lang="cs-CZ" dirty="0" err="1"/>
              <a:t>debt</a:t>
            </a:r>
            <a:endParaRPr lang="cs-CZ" dirty="0"/>
          </a:p>
          <a:p>
            <a:pPr lvl="2"/>
            <a:r>
              <a:rPr lang="cs-CZ" dirty="0" err="1"/>
              <a:t>an</a:t>
            </a:r>
            <a:r>
              <a:rPr lang="cs-CZ" dirty="0"/>
              <a:t> entity </a:t>
            </a:r>
            <a:r>
              <a:rPr lang="cs-CZ" dirty="0" err="1"/>
              <a:t>acknowledges</a:t>
            </a:r>
            <a:r>
              <a:rPr lang="cs-CZ" dirty="0"/>
              <a:t> a </a:t>
            </a:r>
            <a:r>
              <a:rPr lang="cs-CZ" dirty="0" err="1"/>
              <a:t>debt</a:t>
            </a:r>
            <a:r>
              <a:rPr lang="cs-CZ" dirty="0"/>
              <a:t> in </a:t>
            </a:r>
            <a:r>
              <a:rPr lang="cs-CZ" dirty="0" err="1"/>
              <a:t>terms</a:t>
            </a:r>
            <a:r>
              <a:rPr lang="cs-CZ" dirty="0"/>
              <a:t> of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amount</a:t>
            </a:r>
            <a:r>
              <a:rPr lang="cs-CZ" dirty="0"/>
              <a:t> and </a:t>
            </a:r>
            <a:r>
              <a:rPr lang="cs-CZ" dirty="0" err="1"/>
              <a:t>grounds</a:t>
            </a:r>
            <a:r>
              <a:rPr lang="cs-CZ" dirty="0"/>
              <a:t> by </a:t>
            </a:r>
            <a:r>
              <a:rPr lang="cs-CZ" dirty="0" err="1"/>
              <a:t>making</a:t>
            </a:r>
            <a:r>
              <a:rPr lang="cs-CZ" dirty="0"/>
              <a:t> a written </a:t>
            </a:r>
            <a:r>
              <a:rPr lang="cs-CZ" dirty="0" err="1"/>
              <a:t>declaration</a:t>
            </a:r>
            <a:endParaRPr lang="cs-CZ" dirty="0"/>
          </a:p>
          <a:p>
            <a:pPr lvl="2"/>
            <a:r>
              <a:rPr lang="cs-CZ" dirty="0"/>
              <a:t>has </a:t>
            </a:r>
            <a:r>
              <a:rPr lang="cs-CZ" dirty="0" err="1"/>
              <a:t>substantive</a:t>
            </a:r>
            <a:r>
              <a:rPr lang="cs-CZ" dirty="0"/>
              <a:t> legal </a:t>
            </a:r>
            <a:r>
              <a:rPr lang="cs-CZ" dirty="0" err="1"/>
              <a:t>consequences</a:t>
            </a:r>
            <a:endParaRPr lang="de-DE" dirty="0"/>
          </a:p>
          <a:p>
            <a:pPr marL="0" indent="0">
              <a:buNone/>
            </a:pPr>
            <a:endParaRPr lang="de-DE" dirty="0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6B83EA13-2AEE-4623-9660-9647AAD78E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28.02.2019</a:t>
            </a:fld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80139BCF-FC23-4188-80D8-3AB6660298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331563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JU_OPVVV">
  <a:themeElements>
    <a:clrScheme name="JU">
      <a:dk1>
        <a:srgbClr val="151515"/>
      </a:dk1>
      <a:lt1>
        <a:sysClr val="window" lastClr="FFFFFF"/>
      </a:lt1>
      <a:dk2>
        <a:srgbClr val="E00034"/>
      </a:dk2>
      <a:lt2>
        <a:srgbClr val="D8D8D8"/>
      </a:lt2>
      <a:accent1>
        <a:srgbClr val="E00034"/>
      </a:accent1>
      <a:accent2>
        <a:srgbClr val="E98300"/>
      </a:accent2>
      <a:accent3>
        <a:srgbClr val="007D57"/>
      </a:accent3>
      <a:accent4>
        <a:srgbClr val="9C5FB5"/>
      </a:accent4>
      <a:accent5>
        <a:srgbClr val="5BBBB7"/>
      </a:accent5>
      <a:accent6>
        <a:srgbClr val="D10074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JU_OPVVV" id="{308B95AC-FC2F-4F17-80AD-0B8665254CCB}" vid="{353A2476-A1C0-4E71-97AE-34FA5EB80CF7}"/>
    </a:ext>
  </a:extLst>
</a:theme>
</file>

<file path=ppt/theme/theme2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</Template>
  <TotalTime>11</TotalTime>
  <Words>673</Words>
  <Application>Microsoft Office PowerPoint</Application>
  <PresentationFormat>Vlastní</PresentationFormat>
  <Paragraphs>96</Paragraphs>
  <Slides>9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9</vt:i4>
      </vt:variant>
    </vt:vector>
  </HeadingPairs>
  <TitlesOfParts>
    <vt:vector size="13" baseType="lpstr">
      <vt:lpstr>Arial</vt:lpstr>
      <vt:lpstr>Calibri</vt:lpstr>
      <vt:lpstr>Clara Sans</vt:lpstr>
      <vt:lpstr>JU_OPVVV</vt:lpstr>
      <vt:lpstr>Relative Property Rights</vt:lpstr>
      <vt:lpstr>Relative Property Rights</vt:lpstr>
      <vt:lpstr>Creation of Obligation</vt:lpstr>
      <vt:lpstr>Changes in Obligations</vt:lpstr>
      <vt:lpstr>Termination of Obligation</vt:lpstr>
      <vt:lpstr>Termination of Obligation</vt:lpstr>
      <vt:lpstr>Termination of Obligation</vt:lpstr>
      <vt:lpstr>Securing a Debt</vt:lpstr>
      <vt:lpstr>Corroboration of a Debt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Ing. Tomáš Lysenko-Chvíla</dc:creator>
  <cp:lastModifiedBy>Kateřina Navrátilová</cp:lastModifiedBy>
  <cp:revision>11</cp:revision>
  <dcterms:created xsi:type="dcterms:W3CDTF">2017-07-17T18:52:59Z</dcterms:created>
  <dcterms:modified xsi:type="dcterms:W3CDTF">2019-02-28T21:00:12Z</dcterms:modified>
</cp:coreProperties>
</file>