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2" r:id="rId1"/>
  </p:sldMasterIdLst>
  <p:notesMasterIdLst>
    <p:notesMasterId r:id="rId56"/>
  </p:notesMasterIdLst>
  <p:sldIdLst>
    <p:sldId id="256" r:id="rId2"/>
    <p:sldId id="311" r:id="rId3"/>
    <p:sldId id="360" r:id="rId4"/>
    <p:sldId id="346" r:id="rId5"/>
    <p:sldId id="336" r:id="rId6"/>
    <p:sldId id="379" r:id="rId7"/>
    <p:sldId id="350" r:id="rId8"/>
    <p:sldId id="347" r:id="rId9"/>
    <p:sldId id="348" r:id="rId10"/>
    <p:sldId id="380" r:id="rId11"/>
    <p:sldId id="367" r:id="rId12"/>
    <p:sldId id="349" r:id="rId13"/>
    <p:sldId id="334" r:id="rId14"/>
    <p:sldId id="332" r:id="rId15"/>
    <p:sldId id="300" r:id="rId16"/>
    <p:sldId id="339" r:id="rId17"/>
    <p:sldId id="321" r:id="rId18"/>
    <p:sldId id="372" r:id="rId19"/>
    <p:sldId id="373" r:id="rId20"/>
    <p:sldId id="329" r:id="rId21"/>
    <p:sldId id="330" r:id="rId22"/>
    <p:sldId id="325" r:id="rId23"/>
    <p:sldId id="376" r:id="rId24"/>
    <p:sldId id="331" r:id="rId25"/>
    <p:sldId id="352" r:id="rId26"/>
    <p:sldId id="333" r:id="rId27"/>
    <p:sldId id="357" r:id="rId28"/>
    <p:sldId id="344" r:id="rId29"/>
    <p:sldId id="335" r:id="rId30"/>
    <p:sldId id="307" r:id="rId31"/>
    <p:sldId id="305" r:id="rId32"/>
    <p:sldId id="351" r:id="rId33"/>
    <p:sldId id="313" r:id="rId34"/>
    <p:sldId id="326" r:id="rId35"/>
    <p:sldId id="365" r:id="rId36"/>
    <p:sldId id="359" r:id="rId37"/>
    <p:sldId id="314" r:id="rId38"/>
    <p:sldId id="340" r:id="rId39"/>
    <p:sldId id="341" r:id="rId40"/>
    <p:sldId id="342" r:id="rId41"/>
    <p:sldId id="343" r:id="rId42"/>
    <p:sldId id="356" r:id="rId43"/>
    <p:sldId id="363" r:id="rId44"/>
    <p:sldId id="364" r:id="rId45"/>
    <p:sldId id="337" r:id="rId46"/>
    <p:sldId id="354" r:id="rId47"/>
    <p:sldId id="355" r:id="rId48"/>
    <p:sldId id="353" r:id="rId49"/>
    <p:sldId id="371" r:id="rId50"/>
    <p:sldId id="361" r:id="rId51"/>
    <p:sldId id="377" r:id="rId52"/>
    <p:sldId id="378" r:id="rId53"/>
    <p:sldId id="375" r:id="rId54"/>
    <p:sldId id="366" r:id="rId55"/>
  </p:sldIdLst>
  <p:sldSz cx="9144000" cy="6858000" type="screen4x3"/>
  <p:notesSz cx="6870700" cy="9774238"/>
  <p:embeddedFontLst>
    <p:embeddedFont>
      <p:font typeface="Tahoma" pitchFamily="34" charset="0"/>
      <p:regular r:id="rId57"/>
      <p:bold r:id="rId58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B2E68E"/>
    <a:srgbClr val="E99B9B"/>
    <a:srgbClr val="2C5631"/>
    <a:srgbClr val="275B21"/>
    <a:srgbClr val="46624A"/>
    <a:srgbClr val="375B37"/>
    <a:srgbClr val="0066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8" autoAdjust="0"/>
  </p:normalViewPr>
  <p:slideViewPr>
    <p:cSldViewPr showGuides="1">
      <p:cViewPr varScale="1">
        <p:scale>
          <a:sx n="52" d="100"/>
          <a:sy n="52" d="100"/>
        </p:scale>
        <p:origin x="-1142" y="-86"/>
      </p:cViewPr>
      <p:guideLst>
        <p:guide orient="horz" pos="23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0"/>
    </p:cViewPr>
  </p:sorterViewPr>
  <p:notesViewPr>
    <p:cSldViewPr showGuides="1">
      <p:cViewPr varScale="1">
        <p:scale>
          <a:sx n="59" d="100"/>
          <a:sy n="59" d="100"/>
        </p:scale>
        <p:origin x="-2508" y="-102"/>
      </p:cViewPr>
      <p:guideLst>
        <p:guide orient="horz" pos="3078"/>
        <p:guide pos="216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765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33425"/>
            <a:ext cx="4889500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643438"/>
            <a:ext cx="5038725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07" tIns="47553" rIns="95107" bIns="47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765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9285288"/>
            <a:ext cx="29765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07" tIns="47553" rIns="95107" bIns="47553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84A5E49-2F60-45DB-861D-F0C281CEE1B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063F2D-A003-4E14-A3E2-0EECB2574AEA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40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33425"/>
            <a:ext cx="4886325" cy="36655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74D12A-430C-4EE4-972E-D814FEA73F4F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61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33425"/>
            <a:ext cx="4886325" cy="3665538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A0310D-4B23-48EF-9ECE-B12476E22114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02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33425"/>
            <a:ext cx="4886325" cy="3665538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26F958C-8B3F-46AC-B4E4-79C3E683848C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33425"/>
            <a:ext cx="4886325" cy="366553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5F3F5-EC81-4EDD-8D64-AF51D4D1465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E6EE3-6371-4768-852D-758345A0E93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99507-BE12-4737-916C-14C8C6DB654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4ECF-0C82-45AA-8580-7DCEC1147BE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7FC0B-7029-4788-8DC8-412C73FB645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13AF1-08FA-4688-B80C-B500DA89BC9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5E78B-23CB-493D-885F-D65E4110D8A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70F27-AD77-44D3-A919-747E099CC7F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337DB-AEE9-462C-AB4B-43D52576382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BD5B4-0786-4183-9A2E-330E8C369AA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114783-AE6D-4FBA-B426-CB55E2E2118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BD4E2-16C7-4634-8B69-2F27B186AAB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5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D2E9FBD-8362-44F0-A284-0B5B63B8B00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6748463" y="6143625"/>
            <a:ext cx="2187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800" b="1">
                <a:latin typeface="Arial" charset="0"/>
              </a:rPr>
              <a:t>Roman Sobotka</a:t>
            </a:r>
            <a:endParaRPr lang="cs-CZ" altLang="cs-CZ" sz="1800">
              <a:latin typeface="Arial" charset="0"/>
            </a:endParaRPr>
          </a:p>
        </p:txBody>
      </p:sp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520700" y="484188"/>
            <a:ext cx="4829175" cy="46672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400"/>
              <a:t>Light and chloroplast development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pic>
        <p:nvPicPr>
          <p:cNvPr id="307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1379538"/>
            <a:ext cx="61531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4105275" y="4711700"/>
            <a:ext cx="433388" cy="4333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2062" name="Picture 14" descr="bsd-linux-dev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5084763"/>
            <a:ext cx="1150937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95288" y="476250"/>
            <a:ext cx="402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Singlet state and triplet state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15363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1557338"/>
            <a:ext cx="81549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Šipka doprava 4"/>
          <p:cNvSpPr>
            <a:spLocks noChangeArrowheads="1"/>
          </p:cNvSpPr>
          <p:nvPr/>
        </p:nvSpPr>
        <p:spPr bwMode="auto">
          <a:xfrm>
            <a:off x="2555875" y="2924175"/>
            <a:ext cx="431800" cy="360363"/>
          </a:xfrm>
          <a:prstGeom prst="rightArrow">
            <a:avLst>
              <a:gd name="adj1" fmla="val 50000"/>
              <a:gd name="adj2" fmla="val 6235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5148263" y="3789363"/>
            <a:ext cx="2895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cs-CZ" b="1"/>
              <a:t>Porphyria</a:t>
            </a:r>
            <a:r>
              <a:rPr lang="en-GB" altLang="cs-CZ"/>
              <a:t> - </a:t>
            </a:r>
            <a:r>
              <a:rPr lang="cs-CZ" altLang="cs-CZ"/>
              <a:t>disorders of certain enzymes in the heme biosynthetic pathway</a:t>
            </a:r>
            <a:endParaRPr lang="cs-CZ" altLang="cs-CZ">
              <a:latin typeface="Times New Roman" pitchFamily="18" charset="0"/>
            </a:endParaRPr>
          </a:p>
        </p:txBody>
      </p:sp>
      <p:pic>
        <p:nvPicPr>
          <p:cNvPr id="16387" name="Picture 5" descr="toxic proto_papenpr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425" y="1789113"/>
            <a:ext cx="7080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25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216150"/>
            <a:ext cx="20574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936625" y="3922713"/>
            <a:ext cx="3419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cs-CZ"/>
              <a:t>Necrotic leaf of the ferrochelatase antisense tabacco</a:t>
            </a:r>
            <a:endParaRPr lang="cs-CZ" altLang="cs-CZ">
              <a:solidFill>
                <a:schemeClr val="hlink"/>
              </a:solidFill>
            </a:endParaRP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1331913" y="549275"/>
            <a:ext cx="5819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Misregulation of tetrapyrrole metabolism ...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95288" y="476250"/>
            <a:ext cx="3819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Babies have to be protected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137226" name="Group 10"/>
          <p:cNvGrpSpPr>
            <a:grpSpLocks/>
          </p:cNvGrpSpPr>
          <p:nvPr/>
        </p:nvGrpSpPr>
        <p:grpSpPr bwMode="auto">
          <a:xfrm>
            <a:off x="468313" y="1341438"/>
            <a:ext cx="5084762" cy="4344987"/>
            <a:chOff x="295" y="845"/>
            <a:chExt cx="3203" cy="2737"/>
          </a:xfrm>
        </p:grpSpPr>
        <p:pic>
          <p:nvPicPr>
            <p:cNvPr id="17413" name="Picture 5" descr="38_10SeedGermination-dico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845"/>
              <a:ext cx="3187" cy="2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295" y="2976"/>
              <a:ext cx="1315" cy="3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1610" y="2976"/>
              <a:ext cx="1888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95" y="3370"/>
              <a:ext cx="29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>
                  <a:solidFill>
                    <a:schemeClr val="tx1"/>
                  </a:solidFill>
                </a:rPr>
                <a:t>       Dark phase</a:t>
              </a:r>
              <a:r>
                <a:rPr lang="en-US" altLang="cs-CZ" b="1">
                  <a:solidFill>
                    <a:srgbClr val="98E4FC"/>
                  </a:solidFill>
                </a:rPr>
                <a:t>                   </a:t>
              </a:r>
              <a:r>
                <a:rPr lang="en-US" altLang="cs-CZ" b="1"/>
                <a:t>Autotrophic grow</a:t>
              </a:r>
              <a:endParaRPr lang="cs-CZ" altLang="cs-CZ" b="1"/>
            </a:p>
          </p:txBody>
        </p:sp>
      </p:grpSp>
      <p:pic>
        <p:nvPicPr>
          <p:cNvPr id="17412" name="Picture 9" descr="Seed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765175"/>
            <a:ext cx="1890713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totomorph_populatio_e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00213"/>
            <a:ext cx="181133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ptotomorph_populatio_gre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711325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55650" y="333375"/>
            <a:ext cx="2976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400">
                <a:solidFill>
                  <a:srgbClr val="FFFF00"/>
                </a:solidFill>
              </a:rPr>
              <a:t> </a:t>
            </a:r>
            <a:r>
              <a:rPr lang="en-US" altLang="cs-CZ" sz="2000" b="1">
                <a:solidFill>
                  <a:srgbClr val="98E4FC"/>
                </a:solidFill>
              </a:rPr>
              <a:t>Photomorphogenesis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27088" y="1125538"/>
            <a:ext cx="6765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- light-mediated changes in plant growth and development</a:t>
            </a:r>
            <a:endParaRPr lang="cs-CZ" altLang="cs-CZ" sz="2000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132138" y="3968750"/>
            <a:ext cx="286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/>
              <a:t>Skotomorphogenesis</a:t>
            </a:r>
            <a:endParaRPr lang="cs-CZ" altLang="cs-CZ" sz="2000" b="1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>
            <a:off x="3367088" y="3775075"/>
            <a:ext cx="2376487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440" name="Text Box 17"/>
          <p:cNvSpPr txBox="1">
            <a:spLocks noChangeArrowheads="1"/>
          </p:cNvSpPr>
          <p:nvPr/>
        </p:nvSpPr>
        <p:spPr bwMode="auto">
          <a:xfrm>
            <a:off x="827088" y="4652963"/>
            <a:ext cx="77279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cs-CZ" sz="1800"/>
              <a:t> Photoprotection of seedlings (very probable, however, problem to prove)</a:t>
            </a:r>
          </a:p>
          <a:p>
            <a:pPr>
              <a:buFontTx/>
              <a:buChar char="•"/>
            </a:pPr>
            <a:endParaRPr lang="en-US" altLang="cs-CZ" sz="1800"/>
          </a:p>
          <a:p>
            <a:pPr>
              <a:buFontTx/>
              <a:buChar char="•"/>
            </a:pPr>
            <a:r>
              <a:rPr lang="en-US" altLang="cs-CZ" sz="1800"/>
              <a:t> Save of energy? (chloroplasts   ~ 50% of the total cell protein)</a:t>
            </a:r>
          </a:p>
          <a:p>
            <a:pPr>
              <a:buFontTx/>
              <a:buChar char="•"/>
            </a:pPr>
            <a:endParaRPr lang="en-US" altLang="cs-CZ" sz="1800"/>
          </a:p>
          <a:p>
            <a:pPr>
              <a:buFontTx/>
              <a:buChar char="•"/>
            </a:pPr>
            <a:r>
              <a:rPr lang="en-US" altLang="cs-CZ" sz="1800"/>
              <a:t> Shade avoidance</a:t>
            </a:r>
          </a:p>
          <a:p>
            <a:pPr>
              <a:buFontTx/>
              <a:buChar char="•"/>
            </a:pPr>
            <a:endParaRPr lang="en-US" altLang="cs-CZ" sz="1800"/>
          </a:p>
          <a:p>
            <a:pPr>
              <a:buFontTx/>
              <a:buChar char="•"/>
            </a:pPr>
            <a:r>
              <a:rPr lang="en-US" altLang="cs-CZ" sz="1800"/>
              <a:t> 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468313" y="1628775"/>
            <a:ext cx="4175125" cy="4968875"/>
          </a:xfrm>
          <a:prstGeom prst="rect">
            <a:avLst/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26035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Comparison of dark-grown (etiolated) and light-grown seedlings</a:t>
            </a:r>
            <a:r>
              <a:rPr lang="en-US" altLang="cs-CZ" sz="400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76250" y="1789113"/>
            <a:ext cx="4240213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Distinct "apical hook"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No leaf growth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 b="1"/>
              <a:t>Etioplasts, no chlorophyll</a:t>
            </a:r>
            <a:r>
              <a:rPr lang="en-US" altLang="cs-CZ" sz="1800"/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Rapid stem elongation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Limited root elongation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Limited production of lateral roots </a:t>
            </a: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148263" y="1717675"/>
            <a:ext cx="381000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Apical hook opens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Leaf growth promoted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 b="1"/>
              <a:t>Chloroplats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Stem elongation suppressed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Radial expansion of stem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Root elongation promoted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cs-CZ" sz="1800"/>
              <a:t>Lateral root development   accelerated </a:t>
            </a: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395288" y="1654175"/>
            <a:ext cx="42481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5073650" y="1654175"/>
            <a:ext cx="36020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1908175" y="1196975"/>
            <a:ext cx="1239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Etiolated 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5895975" y="1203325"/>
            <a:ext cx="154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De-etiolated</a:t>
            </a:r>
          </a:p>
        </p:txBody>
      </p:sp>
      <p:pic>
        <p:nvPicPr>
          <p:cNvPr id="19466" name="Picture 9" descr="etiolated seedling-pop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076700"/>
            <a:ext cx="1260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0" descr="de-etiolated seedling pop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221163"/>
            <a:ext cx="13509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5076825" y="1628775"/>
            <a:ext cx="3743325" cy="496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/>
      <p:bldP spid="962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65138" y="454025"/>
            <a:ext cx="370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Etioplast versus chloroplast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20483" name="Picture 9" descr="etiob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16113"/>
            <a:ext cx="2462212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323850" y="1341438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800"/>
              <a:t>Dividing etioplast</a:t>
            </a:r>
          </a:p>
        </p:txBody>
      </p:sp>
      <p:pic>
        <p:nvPicPr>
          <p:cNvPr id="20485" name="Picture 13" descr="chloro_spina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508500"/>
            <a:ext cx="23050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14"/>
          <p:cNvSpPr>
            <a:spLocks noChangeArrowheads="1"/>
          </p:cNvSpPr>
          <p:nvPr/>
        </p:nvSpPr>
        <p:spPr bwMode="auto">
          <a:xfrm>
            <a:off x="5148263" y="1196975"/>
            <a:ext cx="34004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800"/>
              <a:t>Etioplasts lack:</a:t>
            </a:r>
          </a:p>
          <a:p>
            <a:endParaRPr lang="en-US" altLang="cs-CZ" sz="1800"/>
          </a:p>
          <a:p>
            <a:r>
              <a:rPr lang="cs-CZ" altLang="cs-CZ" sz="1800"/>
              <a:t>majority of</a:t>
            </a:r>
            <a:r>
              <a:rPr lang="en-US" altLang="cs-CZ" sz="1800"/>
              <a:t> proteins</a:t>
            </a:r>
          </a:p>
          <a:p>
            <a:r>
              <a:rPr lang="en-US" altLang="cs-CZ" sz="1800"/>
              <a:t>chlorophyll</a:t>
            </a:r>
          </a:p>
          <a:p>
            <a:r>
              <a:rPr lang="en-US" altLang="cs-CZ" sz="1800"/>
              <a:t>photosynthetic capacity</a:t>
            </a:r>
          </a:p>
          <a:p>
            <a:r>
              <a:rPr lang="en-US" altLang="cs-CZ" sz="1800"/>
              <a:t>chloroplast membrane structure</a:t>
            </a:r>
          </a:p>
          <a:p>
            <a:r>
              <a:rPr lang="en-US" altLang="cs-CZ" sz="1800"/>
              <a:t>...</a:t>
            </a:r>
            <a:r>
              <a:rPr lang="en-US" altLang="cs-CZ" sz="1800">
                <a:latin typeface="Times New Roman" pitchFamily="18" charset="0"/>
              </a:rPr>
              <a:t> </a:t>
            </a:r>
          </a:p>
          <a:p>
            <a:endParaRPr lang="cs-CZ" altLang="cs-CZ" sz="1800">
              <a:latin typeface="Times New Roman" pitchFamily="18" charset="0"/>
            </a:endParaRPr>
          </a:p>
        </p:txBody>
      </p:sp>
      <p:pic>
        <p:nvPicPr>
          <p:cNvPr id="20487" name="Picture 15" descr="prolamenal bod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844675"/>
            <a:ext cx="165735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6" descr="stro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508500"/>
            <a:ext cx="2160588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Line 17"/>
          <p:cNvSpPr>
            <a:spLocks noChangeShapeType="1"/>
          </p:cNvSpPr>
          <p:nvPr/>
        </p:nvSpPr>
        <p:spPr bwMode="auto">
          <a:xfrm>
            <a:off x="395288" y="3789363"/>
            <a:ext cx="8137525" cy="0"/>
          </a:xfrm>
          <a:prstGeom prst="line">
            <a:avLst/>
          </a:prstGeom>
          <a:noFill/>
          <a:ln w="9525">
            <a:solidFill>
              <a:srgbClr val="98E4F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Text Box 18"/>
          <p:cNvSpPr txBox="1">
            <a:spLocks noChangeArrowheads="1"/>
          </p:cNvSpPr>
          <p:nvPr/>
        </p:nvSpPr>
        <p:spPr bwMode="auto">
          <a:xfrm>
            <a:off x="2987675" y="134143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>
                <a:latin typeface="Arial" charset="0"/>
              </a:rPr>
              <a:t>Prolamellar body</a:t>
            </a:r>
            <a:endParaRPr lang="cs-CZ" altLang="cs-CZ" sz="1800">
              <a:latin typeface="Arial" charset="0"/>
            </a:endParaRPr>
          </a:p>
        </p:txBody>
      </p:sp>
      <p:sp>
        <p:nvSpPr>
          <p:cNvPr id="20491" name="Text Box 19"/>
          <p:cNvSpPr txBox="1">
            <a:spLocks noChangeArrowheads="1"/>
          </p:cNvSpPr>
          <p:nvPr/>
        </p:nvSpPr>
        <p:spPr bwMode="auto">
          <a:xfrm>
            <a:off x="323850" y="4005263"/>
            <a:ext cx="2376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/>
              <a:t>Mature chloroplast</a:t>
            </a:r>
            <a:endParaRPr lang="cs-CZ" altLang="cs-CZ" sz="1800"/>
          </a:p>
        </p:txBody>
      </p:sp>
      <p:sp>
        <p:nvSpPr>
          <p:cNvPr id="20492" name="Text Box 20"/>
          <p:cNvSpPr txBox="1">
            <a:spLocks noChangeArrowheads="1"/>
          </p:cNvSpPr>
          <p:nvPr/>
        </p:nvSpPr>
        <p:spPr bwMode="auto">
          <a:xfrm>
            <a:off x="2916238" y="4005263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>
                <a:latin typeface="Arial" charset="0"/>
              </a:rPr>
              <a:t>Thylakoid membranes</a:t>
            </a:r>
            <a:endParaRPr lang="cs-CZ" altLang="cs-CZ" sz="1800">
              <a:latin typeface="Arial" charset="0"/>
            </a:endParaRPr>
          </a:p>
        </p:txBody>
      </p:sp>
      <p:pic>
        <p:nvPicPr>
          <p:cNvPr id="20493" name="Picture 21" descr="chloroplast struc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4149725"/>
            <a:ext cx="3468688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otomorfogene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4140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539750" y="525463"/>
            <a:ext cx="4727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Chloroplast development -overview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126991" name="Group 15"/>
          <p:cNvGrpSpPr>
            <a:grpSpLocks/>
          </p:cNvGrpSpPr>
          <p:nvPr/>
        </p:nvGrpSpPr>
        <p:grpSpPr bwMode="auto">
          <a:xfrm>
            <a:off x="1187450" y="1412875"/>
            <a:ext cx="7381875" cy="1439863"/>
            <a:chOff x="748" y="890"/>
            <a:chExt cx="4650" cy="907"/>
          </a:xfrm>
        </p:grpSpPr>
        <p:sp>
          <p:nvSpPr>
            <p:cNvPr id="22541" name="Rectangle 6"/>
            <p:cNvSpPr>
              <a:spLocks noChangeArrowheads="1"/>
            </p:cNvSpPr>
            <p:nvPr/>
          </p:nvSpPr>
          <p:spPr bwMode="auto">
            <a:xfrm>
              <a:off x="3288" y="890"/>
              <a:ext cx="211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Sensing of light - photoreceptors</a:t>
              </a:r>
              <a:r>
                <a:rPr lang="en-US" altLang="cs-CZ" sz="1400"/>
                <a:t> </a:t>
              </a:r>
              <a:r>
                <a:rPr lang="en-US" altLang="cs-CZ" sz="2000"/>
                <a:t> 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  <p:sp>
          <p:nvSpPr>
            <p:cNvPr id="22542" name="Rectangle 7"/>
            <p:cNvSpPr>
              <a:spLocks noChangeArrowheads="1"/>
            </p:cNvSpPr>
            <p:nvPr/>
          </p:nvSpPr>
          <p:spPr bwMode="auto">
            <a:xfrm>
              <a:off x="748" y="1570"/>
              <a:ext cx="1361" cy="22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22543" name="Line 8"/>
            <p:cNvSpPr>
              <a:spLocks noChangeShapeType="1"/>
            </p:cNvSpPr>
            <p:nvPr/>
          </p:nvSpPr>
          <p:spPr bwMode="auto">
            <a:xfrm flipV="1">
              <a:off x="2109" y="1026"/>
              <a:ext cx="1089" cy="635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992" name="Group 16"/>
          <p:cNvGrpSpPr>
            <a:grpSpLocks/>
          </p:cNvGrpSpPr>
          <p:nvPr/>
        </p:nvGrpSpPr>
        <p:grpSpPr bwMode="auto">
          <a:xfrm>
            <a:off x="1403350" y="2997200"/>
            <a:ext cx="7489825" cy="1152525"/>
            <a:chOff x="884" y="1888"/>
            <a:chExt cx="4718" cy="726"/>
          </a:xfrm>
        </p:grpSpPr>
        <p:sp>
          <p:nvSpPr>
            <p:cNvPr id="22538" name="Rectangle 9"/>
            <p:cNvSpPr>
              <a:spLocks noChangeArrowheads="1"/>
            </p:cNvSpPr>
            <p:nvPr/>
          </p:nvSpPr>
          <p:spPr bwMode="auto">
            <a:xfrm>
              <a:off x="884" y="2251"/>
              <a:ext cx="1860" cy="363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flipV="1">
              <a:off x="2744" y="2160"/>
              <a:ext cx="499" cy="272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3334" y="1888"/>
              <a:ext cx="2268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Signal transduction – expression of genes in the nucleus, protein  transport into plastids  </a:t>
              </a:r>
              <a:endParaRPr lang="cs-CZ" altLang="cs-CZ" b="1">
                <a:solidFill>
                  <a:schemeClr val="tx1"/>
                </a:solidFill>
              </a:endParaRPr>
            </a:p>
          </p:txBody>
        </p:sp>
      </p:grpSp>
      <p:grpSp>
        <p:nvGrpSpPr>
          <p:cNvPr id="126993" name="Group 17"/>
          <p:cNvGrpSpPr>
            <a:grpSpLocks/>
          </p:cNvGrpSpPr>
          <p:nvPr/>
        </p:nvGrpSpPr>
        <p:grpSpPr bwMode="auto">
          <a:xfrm>
            <a:off x="2843213" y="4292600"/>
            <a:ext cx="6049962" cy="1606550"/>
            <a:chOff x="1791" y="2704"/>
            <a:chExt cx="3811" cy="1012"/>
          </a:xfrm>
        </p:grpSpPr>
        <p:sp>
          <p:nvSpPr>
            <p:cNvPr id="22535" name="Rectangle 10"/>
            <p:cNvSpPr>
              <a:spLocks noChangeArrowheads="1"/>
            </p:cNvSpPr>
            <p:nvPr/>
          </p:nvSpPr>
          <p:spPr bwMode="auto">
            <a:xfrm>
              <a:off x="1791" y="2704"/>
              <a:ext cx="953" cy="499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22536" name="Line 13"/>
            <p:cNvSpPr>
              <a:spLocks noChangeShapeType="1"/>
            </p:cNvSpPr>
            <p:nvPr/>
          </p:nvSpPr>
          <p:spPr bwMode="auto">
            <a:xfrm>
              <a:off x="2744" y="2931"/>
              <a:ext cx="544" cy="363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Rectangle 14"/>
            <p:cNvSpPr>
              <a:spLocks noChangeArrowheads="1"/>
            </p:cNvSpPr>
            <p:nvPr/>
          </p:nvSpPr>
          <p:spPr bwMode="auto">
            <a:xfrm>
              <a:off x="3334" y="3158"/>
              <a:ext cx="2268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Expression and accumulation of proteins coded by plastid DNA, chlorophyll biosynthesis </a:t>
              </a:r>
              <a:r>
                <a:rPr lang="en-US" altLang="cs-CZ" sz="1400"/>
                <a:t> </a:t>
              </a:r>
              <a:r>
                <a:rPr lang="en-US" altLang="cs-CZ" sz="2000"/>
                <a:t> 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62000" y="533400"/>
            <a:ext cx="2868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Plant photoreceptors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572000" y="1371600"/>
            <a:ext cx="38830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cs-CZ"/>
              <a:t> </a:t>
            </a:r>
            <a:r>
              <a:rPr lang="en-US" altLang="cs-CZ" sz="2000"/>
              <a:t>intensity</a:t>
            </a:r>
          </a:p>
          <a:p>
            <a:pPr>
              <a:buFontTx/>
              <a:buChar char="•"/>
            </a:pPr>
            <a:r>
              <a:rPr lang="en-US" altLang="cs-CZ" sz="2000"/>
              <a:t> wavelength</a:t>
            </a:r>
          </a:p>
          <a:p>
            <a:pPr>
              <a:buFontTx/>
              <a:buChar char="•"/>
            </a:pPr>
            <a:r>
              <a:rPr lang="en-US" altLang="cs-CZ" sz="2000"/>
              <a:t> direction</a:t>
            </a:r>
          </a:p>
          <a:p>
            <a:pPr>
              <a:buFontTx/>
              <a:buChar char="•"/>
            </a:pPr>
            <a:r>
              <a:rPr lang="en-US" altLang="cs-CZ" sz="2000"/>
              <a:t> spectral characteristics (colour)</a:t>
            </a:r>
          </a:p>
          <a:p>
            <a:pPr>
              <a:buFontTx/>
              <a:buChar char="•"/>
            </a:pPr>
            <a:r>
              <a:rPr lang="en-US" altLang="cs-CZ" sz="2000" b="1"/>
              <a:t> </a:t>
            </a:r>
            <a:r>
              <a:rPr lang="en-US" altLang="cs-CZ" sz="2000"/>
              <a:t>time of exposition</a:t>
            </a:r>
          </a:p>
          <a:p>
            <a:r>
              <a:rPr lang="en-US" altLang="cs-CZ" sz="2000"/>
              <a:t>....</a:t>
            </a:r>
          </a:p>
          <a:p>
            <a:r>
              <a:rPr lang="en-US" altLang="cs-CZ" sz="2000"/>
              <a:t>    </a:t>
            </a:r>
            <a:endParaRPr lang="cs-CZ" altLang="cs-CZ" sz="2000"/>
          </a:p>
        </p:txBody>
      </p:sp>
      <p:pic>
        <p:nvPicPr>
          <p:cNvPr id="23556" name="Picture 5" descr="photoreceptors_over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340201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395288" y="333375"/>
            <a:ext cx="2719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UV-B photoreceptor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95288" y="981075"/>
            <a:ext cx="82804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b="1" u="sng"/>
              <a:t>UVR8</a:t>
            </a:r>
            <a:r>
              <a:rPr lang="en-US" altLang="cs-CZ" b="1" u="sng"/>
              <a:t> protein</a:t>
            </a:r>
          </a:p>
          <a:p>
            <a:endParaRPr lang="en-US" altLang="cs-CZ"/>
          </a:p>
          <a:p>
            <a:r>
              <a:rPr lang="cs-CZ" altLang="cs-CZ" sz="1400"/>
              <a:t>Kliebenstein </a:t>
            </a:r>
            <a:r>
              <a:rPr lang="cs-CZ" altLang="cs-CZ" sz="1400" i="1"/>
              <a:t>et al</a:t>
            </a:r>
            <a:r>
              <a:rPr lang="en-US" altLang="cs-CZ" sz="1400"/>
              <a:t>.</a:t>
            </a:r>
            <a:r>
              <a:rPr lang="cs-CZ" altLang="cs-CZ" sz="1400"/>
              <a:t> Arabidopsis UVR8 regulates ultraviolet-B signal transduction and tolerance and contains sequence similarity to human regulator of chromatin condensation 1.</a:t>
            </a:r>
            <a:r>
              <a:rPr lang="en-US" altLang="cs-CZ" sz="1400"/>
              <a:t> </a:t>
            </a:r>
            <a:r>
              <a:rPr lang="cs-CZ" altLang="cs-CZ" sz="1400" b="1"/>
              <a:t>Plant Physiol.</a:t>
            </a:r>
            <a:r>
              <a:rPr lang="cs-CZ" altLang="cs-CZ" sz="1400"/>
              <a:t> 2002</a:t>
            </a:r>
            <a:endParaRPr lang="en-US" altLang="cs-CZ" sz="1400"/>
          </a:p>
          <a:p>
            <a:endParaRPr lang="en-US" altLang="cs-CZ" sz="1400"/>
          </a:p>
          <a:p>
            <a:pPr>
              <a:buFont typeface="Wingdings" pitchFamily="2" charset="2"/>
              <a:buChar char="à"/>
            </a:pPr>
            <a:r>
              <a:rPr lang="en-US" altLang="cs-CZ" sz="1400">
                <a:sym typeface="Wingdings" pitchFamily="2" charset="2"/>
              </a:rPr>
              <a:t> </a:t>
            </a:r>
            <a:r>
              <a:rPr lang="en-US" altLang="cs-CZ" b="1">
                <a:sym typeface="Wingdings" pitchFamily="2" charset="2"/>
              </a:rPr>
              <a:t>isolation of a Arabidopsis mutant hypersensitive to UV light</a:t>
            </a:r>
          </a:p>
          <a:p>
            <a:pPr>
              <a:buFont typeface="Wingdings" pitchFamily="2" charset="2"/>
              <a:buChar char="à"/>
            </a:pPr>
            <a:endParaRPr lang="en-US" altLang="cs-CZ" b="1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en-US" altLang="cs-CZ" sz="1400" b="1"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r>
              <a:rPr lang="en-US" altLang="cs-CZ" sz="1400"/>
              <a:t>Rizzini et al, Perception of UV-B by the Arabidopsis UVR8 protein. </a:t>
            </a:r>
            <a:r>
              <a:rPr lang="en-US" altLang="cs-CZ" sz="1400" b="1"/>
              <a:t>Science</a:t>
            </a:r>
            <a:r>
              <a:rPr lang="en-US" altLang="cs-CZ" sz="1400"/>
              <a:t>. 2011 </a:t>
            </a:r>
            <a:r>
              <a:rPr lang="cs-CZ" altLang="cs-CZ" sz="1400"/>
              <a:t> </a:t>
            </a:r>
            <a:endParaRPr lang="en-US" altLang="cs-CZ" sz="1400"/>
          </a:p>
          <a:p>
            <a:pPr>
              <a:buFont typeface="Wingdings" pitchFamily="2" charset="2"/>
              <a:buNone/>
            </a:pPr>
            <a:endParaRPr lang="en-US" altLang="cs-CZ" sz="1400"/>
          </a:p>
          <a:p>
            <a:pPr>
              <a:buFont typeface="Wingdings" pitchFamily="2" charset="2"/>
              <a:buNone/>
            </a:pPr>
            <a:r>
              <a:rPr lang="en-US" altLang="cs-CZ" sz="1400">
                <a:sym typeface="Wingdings" pitchFamily="2" charset="2"/>
              </a:rPr>
              <a:t> </a:t>
            </a:r>
            <a:r>
              <a:rPr lang="en-US" altLang="cs-CZ" b="1">
                <a:sym typeface="Wingdings" pitchFamily="2" charset="2"/>
              </a:rPr>
              <a:t>UVR8 is a UV-B receptor</a:t>
            </a:r>
            <a:r>
              <a:rPr lang="en-US" altLang="cs-CZ" b="1"/>
              <a:t>  </a:t>
            </a:r>
          </a:p>
          <a:p>
            <a:pPr>
              <a:buFont typeface="Wingdings" pitchFamily="2" charset="2"/>
              <a:buChar char="à"/>
            </a:pPr>
            <a:endParaRPr lang="en-US" altLang="cs-CZ" b="1"/>
          </a:p>
          <a:p>
            <a:endParaRPr lang="en-US" altLang="cs-CZ"/>
          </a:p>
          <a:p>
            <a:r>
              <a:rPr lang="en-US" altLang="cs-CZ" sz="1400"/>
              <a:t>Christie et al, Plant UVR8 photoreceptor senses UV-B by tryptophan-mediated disruption of cross-dimer salt bridges. </a:t>
            </a:r>
            <a:r>
              <a:rPr lang="en-US" altLang="cs-CZ" sz="1400" b="1"/>
              <a:t>Science</a:t>
            </a:r>
            <a:r>
              <a:rPr lang="en-US" altLang="cs-CZ" sz="1400"/>
              <a:t> 2012 </a:t>
            </a:r>
          </a:p>
          <a:p>
            <a:endParaRPr lang="en-US" altLang="cs-CZ" sz="1400"/>
          </a:p>
          <a:p>
            <a:r>
              <a:rPr lang="en-US" altLang="cs-CZ" sz="1400"/>
              <a:t>Wu et al, Structural basis of ultraviolet-B perception by UVR8. </a:t>
            </a:r>
            <a:r>
              <a:rPr lang="en-US" altLang="cs-CZ" sz="1400" b="1"/>
              <a:t>Nature</a:t>
            </a:r>
            <a:r>
              <a:rPr lang="en-US" altLang="cs-CZ" sz="1400"/>
              <a:t> 2012</a:t>
            </a:r>
          </a:p>
          <a:p>
            <a:pPr>
              <a:buFont typeface="Wingdings" pitchFamily="2" charset="2"/>
              <a:buNone/>
            </a:pPr>
            <a:endParaRPr lang="en-US" altLang="cs-CZ" sz="1400"/>
          </a:p>
          <a:p>
            <a:pPr>
              <a:buFont typeface="Wingdings" pitchFamily="2" charset="2"/>
              <a:buNone/>
            </a:pPr>
            <a:r>
              <a:rPr lang="en-US" altLang="cs-CZ">
                <a:sym typeface="Wingdings" pitchFamily="2" charset="2"/>
              </a:rPr>
              <a:t> </a:t>
            </a:r>
            <a:r>
              <a:rPr lang="en-US" altLang="cs-CZ" b="1">
                <a:sym typeface="Wingdings" pitchFamily="2" charset="2"/>
              </a:rPr>
              <a:t>two independent structures of UVR8</a:t>
            </a:r>
            <a:endParaRPr lang="cs-CZ" altLang="cs-CZ" b="1"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95288" y="333375"/>
            <a:ext cx="2719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UV-B photoreceptor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25603" name="Picture 5" descr="UVB 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521200"/>
            <a:ext cx="7704137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539750" y="3884613"/>
            <a:ext cx="8424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/>
              <a:t>The UVB8 dimer is disrupted by UV-B into monomers, UV-B is absorbed by tryptophans</a:t>
            </a:r>
            <a:endParaRPr lang="cs-CZ" altLang="cs-CZ"/>
          </a:p>
        </p:txBody>
      </p:sp>
      <p:pic>
        <p:nvPicPr>
          <p:cNvPr id="25605" name="Picture 7" descr="science UVB8 structure sc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33375"/>
            <a:ext cx="28241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5800" y="457200"/>
            <a:ext cx="5843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Light is alpha and omega for the ’green’ cell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708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1800">
                <a:latin typeface="Arial" charset="0"/>
              </a:rPr>
              <a:t> </a:t>
            </a:r>
            <a:r>
              <a:rPr lang="en-US" altLang="cs-CZ" sz="2000">
                <a:latin typeface="Arial" charset="0"/>
              </a:rPr>
              <a:t>The cell d</a:t>
            </a:r>
            <a:r>
              <a:rPr lang="cs-CZ" altLang="cs-CZ" sz="2000">
                <a:latin typeface="Arial" charset="0"/>
              </a:rPr>
              <a:t>epends</a:t>
            </a:r>
            <a:r>
              <a:rPr lang="cs-CZ" altLang="cs-CZ" sz="20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cs-CZ" sz="2000">
                <a:latin typeface="Arial" charset="0"/>
              </a:rPr>
              <a:t>c</a:t>
            </a:r>
            <a:r>
              <a:rPr lang="cs-CZ" altLang="cs-CZ" sz="2000">
                <a:latin typeface="Arial" charset="0"/>
              </a:rPr>
              <a:t>ompletely on light as a source of energy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611188" y="1844675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cs-CZ" altLang="cs-CZ" sz="2000">
                <a:latin typeface="Arial" charset="0"/>
              </a:rPr>
              <a:t> </a:t>
            </a:r>
            <a:r>
              <a:rPr lang="en-US" altLang="cs-CZ" sz="2000" b="1">
                <a:latin typeface="Arial" charset="0"/>
              </a:rPr>
              <a:t>and.. c</a:t>
            </a:r>
            <a:r>
              <a:rPr lang="cs-CZ" altLang="cs-CZ" sz="2000" b="1">
                <a:latin typeface="Arial" charset="0"/>
              </a:rPr>
              <a:t>an be destroyed by an excess light  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95288" y="2492375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>
                <a:latin typeface="Arial" charset="0"/>
              </a:rPr>
              <a:t>As l</a:t>
            </a:r>
            <a:r>
              <a:rPr lang="cs-CZ" altLang="cs-CZ" sz="2000">
                <a:latin typeface="Arial" charset="0"/>
              </a:rPr>
              <a:t>ight </a:t>
            </a:r>
            <a:r>
              <a:rPr lang="en-US" altLang="cs-CZ" sz="2000">
                <a:latin typeface="Arial" charset="0"/>
              </a:rPr>
              <a:t>intensity </a:t>
            </a:r>
            <a:r>
              <a:rPr lang="cs-CZ" altLang="cs-CZ" sz="2000">
                <a:latin typeface="Arial" charset="0"/>
              </a:rPr>
              <a:t>is </a:t>
            </a:r>
            <a:r>
              <a:rPr lang="en-US" altLang="cs-CZ" sz="2000">
                <a:latin typeface="Arial" charset="0"/>
              </a:rPr>
              <a:t>very oscillating  </a:t>
            </a:r>
            <a:r>
              <a:rPr lang="en-US" altLang="cs-CZ" sz="2000" b="1">
                <a:latin typeface="Arial" charset="0"/>
              </a:rPr>
              <a:t>&gt;&gt;&gt;</a:t>
            </a:r>
            <a:r>
              <a:rPr lang="en-US" altLang="cs-CZ" sz="2000">
                <a:latin typeface="Arial" charset="0"/>
              </a:rPr>
              <a:t> </a:t>
            </a:r>
            <a:r>
              <a:rPr lang="cs-CZ" altLang="cs-CZ" sz="2000">
                <a:latin typeface="Arial" charset="0"/>
              </a:rPr>
              <a:t>the ‘first of all‘ singnaling event </a:t>
            </a:r>
            <a:r>
              <a:rPr lang="en-US" altLang="cs-CZ" sz="2000">
                <a:latin typeface="Arial" charset="0"/>
              </a:rPr>
              <a:t>for</a:t>
            </a:r>
            <a:r>
              <a:rPr lang="cs-CZ" altLang="cs-CZ" sz="2000">
                <a:latin typeface="Arial" charset="0"/>
              </a:rPr>
              <a:t> the </a:t>
            </a:r>
            <a:r>
              <a:rPr lang="en-US" altLang="cs-CZ" sz="2000">
                <a:latin typeface="Arial" charset="0"/>
              </a:rPr>
              <a:t>photosynthetic </a:t>
            </a:r>
            <a:r>
              <a:rPr lang="cs-CZ" altLang="cs-CZ" sz="2000">
                <a:latin typeface="Arial" charset="0"/>
              </a:rPr>
              <a:t>cell </a:t>
            </a:r>
          </a:p>
        </p:txBody>
      </p:sp>
      <p:pic>
        <p:nvPicPr>
          <p:cNvPr id="71695" name="Picture 15" descr="distant-clouds-through-gr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933825"/>
            <a:ext cx="2881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6" name="Picture 16" descr="nyc_centralPark_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644900"/>
            <a:ext cx="210185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7" name="Picture 17" descr="corn-field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3644900"/>
            <a:ext cx="24701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 autoUpdateAnimBg="0"/>
      <p:bldP spid="71686" grpId="0" autoUpdateAnimBg="0"/>
      <p:bldP spid="716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9750" y="476250"/>
            <a:ext cx="75438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cs-CZ" sz="2000" b="1">
                <a:solidFill>
                  <a:srgbClr val="98E4FC"/>
                </a:solidFill>
              </a:rPr>
              <a:t>Phototropins - UV/A and blue light receptors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95288" y="4868863"/>
            <a:ext cx="57150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cs-CZ" i="1">
                <a:latin typeface="Arial" charset="0"/>
              </a:rPr>
              <a:t>Arabidopsis</a:t>
            </a:r>
            <a:r>
              <a:rPr lang="en-US" altLang="cs-CZ">
                <a:latin typeface="Arial" charset="0"/>
              </a:rPr>
              <a:t> - PHOT1  Low Light response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cs-CZ">
                <a:latin typeface="Arial" charset="0"/>
              </a:rPr>
              <a:t>                   - PHOT2  High Light response</a:t>
            </a:r>
            <a:endParaRPr lang="en-US" altLang="cs-CZ" sz="1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6628" name="Picture 4" descr="pp1804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371600"/>
            <a:ext cx="2365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77050" y="981075"/>
            <a:ext cx="1901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latin typeface="Arial" charset="0"/>
              </a:rPr>
              <a:t>Phototropin mutant</a:t>
            </a:r>
            <a:endParaRPr lang="cs-CZ" altLang="cs-CZ">
              <a:latin typeface="Arial" charset="0"/>
            </a:endParaRPr>
          </a:p>
        </p:txBody>
      </p:sp>
      <p:pic>
        <p:nvPicPr>
          <p:cNvPr id="26630" name="Picture 6" descr="phototropin_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21336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09600" y="1446213"/>
            <a:ext cx="57705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>
                <a:latin typeface="Arial" charset="0"/>
              </a:rPr>
              <a:t>Function</a:t>
            </a:r>
            <a:r>
              <a:rPr lang="en-US" altLang="cs-CZ">
                <a:latin typeface="Arial" charset="0"/>
              </a:rPr>
              <a:t> - </a:t>
            </a:r>
            <a:r>
              <a:rPr lang="en-US" altLang="cs-CZ"/>
              <a:t>phototropism, growth toward or away from light</a:t>
            </a:r>
          </a:p>
          <a:p>
            <a:r>
              <a:rPr lang="en-US" altLang="cs-CZ"/>
              <a:t>              - photoperiodism (orientation in time during season)</a:t>
            </a:r>
            <a:endParaRPr lang="cs-CZ" altLang="cs-CZ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755650" y="4310063"/>
            <a:ext cx="423545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cs-CZ"/>
              <a:t>Flavoproteins (2 FMN) Sites + Kinase domain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62000" y="533400"/>
            <a:ext cx="4537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Cryptochromes - </a:t>
            </a:r>
            <a:r>
              <a:rPr lang="en-US" altLang="cs-CZ" sz="2000">
                <a:solidFill>
                  <a:srgbClr val="98E4FC"/>
                </a:solidFill>
              </a:rPr>
              <a:t>blue light receptors</a:t>
            </a:r>
            <a:endParaRPr lang="cs-CZ" altLang="cs-CZ" sz="2000">
              <a:solidFill>
                <a:srgbClr val="98E4FC"/>
              </a:solidFill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762000" y="2095500"/>
            <a:ext cx="5791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altLang="cs-CZ" i="1">
                <a:latin typeface="Arial" charset="0"/>
              </a:rPr>
              <a:t>Arabidopsis </a:t>
            </a:r>
            <a:r>
              <a:rPr lang="en-US" altLang="cs-CZ">
                <a:latin typeface="Arial" charset="0"/>
              </a:rPr>
              <a:t> Cry1 Hypocotyl elongation </a:t>
            </a:r>
          </a:p>
          <a:p>
            <a:pPr lvl="1">
              <a:lnSpc>
                <a:spcPct val="80000"/>
              </a:lnSpc>
            </a:pPr>
            <a:r>
              <a:rPr lang="en-US" altLang="cs-CZ">
                <a:latin typeface="Arial" charset="0"/>
              </a:rPr>
              <a:t>                    </a:t>
            </a:r>
          </a:p>
          <a:p>
            <a:pPr lvl="1">
              <a:lnSpc>
                <a:spcPct val="80000"/>
              </a:lnSpc>
            </a:pPr>
            <a:r>
              <a:rPr lang="en-US" altLang="cs-CZ">
                <a:latin typeface="Arial" charset="0"/>
              </a:rPr>
              <a:t>                    Cry2 Flowering, circadian clock setting</a:t>
            </a:r>
          </a:p>
          <a:p>
            <a:pPr lvl="1">
              <a:lnSpc>
                <a:spcPct val="80000"/>
              </a:lnSpc>
            </a:pPr>
            <a:r>
              <a:rPr lang="en-US" altLang="cs-CZ">
                <a:latin typeface="Arial" charset="0"/>
              </a:rPr>
              <a:t> </a:t>
            </a:r>
          </a:p>
        </p:txBody>
      </p:sp>
      <p:pic>
        <p:nvPicPr>
          <p:cNvPr id="27652" name="Picture 4" descr="cryptochrome_structure_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4450" y="609600"/>
            <a:ext cx="22209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14400" y="1400175"/>
            <a:ext cx="313055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/>
              <a:t>Flavoproteins (Pterin + FAD site)</a:t>
            </a:r>
          </a:p>
        </p:txBody>
      </p:sp>
      <p:pic>
        <p:nvPicPr>
          <p:cNvPr id="27654" name="Picture 6" descr="pp18010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429000"/>
            <a:ext cx="331152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011238" y="6170613"/>
            <a:ext cx="29352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/>
              <a:t>Cryptochrome action spectrum</a:t>
            </a:r>
          </a:p>
        </p:txBody>
      </p:sp>
      <p:pic>
        <p:nvPicPr>
          <p:cNvPr id="27656" name="Obráze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076700"/>
            <a:ext cx="219392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Obdélník 2"/>
          <p:cNvSpPr>
            <a:spLocks noChangeArrowheads="1"/>
          </p:cNvSpPr>
          <p:nvPr/>
        </p:nvSpPr>
        <p:spPr bwMode="auto">
          <a:xfrm>
            <a:off x="6683375" y="5594350"/>
            <a:ext cx="708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/>
              <a:t>Pterin</a:t>
            </a:r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4213" y="476250"/>
            <a:ext cx="497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Phytochromes - activated by red light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28675" name="Picture 3" descr="fytochrom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0213"/>
            <a:ext cx="19542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fytochr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914400"/>
            <a:ext cx="1582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fytochrom struktu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1773238"/>
            <a:ext cx="16557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676400" y="1066800"/>
            <a:ext cx="4872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.. and de-activated (reset) by far-red light</a:t>
            </a:r>
            <a:endParaRPr lang="en-GB" altLang="cs-CZ" sz="2000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39750" y="3716338"/>
            <a:ext cx="622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>
                <a:latin typeface="Arial" charset="0"/>
              </a:rPr>
              <a:t>Chromophor</a:t>
            </a:r>
            <a:r>
              <a:rPr lang="en-US" altLang="cs-CZ">
                <a:latin typeface="Arial" charset="0"/>
              </a:rPr>
              <a:t> - phytochromobilin, synthesized by oxidizing of heme</a:t>
            </a:r>
          </a:p>
          <a:p>
            <a:endParaRPr lang="en-US" altLang="cs-CZ">
              <a:latin typeface="Arial" charset="0"/>
            </a:endParaRPr>
          </a:p>
          <a:p>
            <a:r>
              <a:rPr lang="en-US" altLang="cs-CZ" b="1">
                <a:latin typeface="Arial" charset="0"/>
              </a:rPr>
              <a:t>Serine/threonine kinase domain –&gt; light regulated kinases</a:t>
            </a:r>
            <a:endParaRPr lang="cs-CZ" altLang="cs-CZ" b="1">
              <a:latin typeface="Arial" charset="0"/>
            </a:endParaRP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68313" y="4724400"/>
            <a:ext cx="799306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i="1"/>
              <a:t>Arabidopsis</a:t>
            </a:r>
            <a:r>
              <a:rPr lang="en-US" altLang="cs-CZ"/>
              <a:t> has 5 phytochromes - PhyA, PhyB, PhyC, PhyD, PhyE</a:t>
            </a:r>
            <a:endParaRPr lang="cs-CZ" altLang="cs-CZ"/>
          </a:p>
          <a:p>
            <a:endParaRPr lang="en-US" altLang="cs-CZ"/>
          </a:p>
          <a:p>
            <a:r>
              <a:rPr lang="en-US" altLang="cs-CZ"/>
              <a:t>The different Phy control different responses </a:t>
            </a:r>
          </a:p>
          <a:p>
            <a:r>
              <a:rPr lang="en-US" altLang="cs-CZ"/>
              <a:t>Redundancy - in the absence of one, another may take on the missing functions</a:t>
            </a:r>
          </a:p>
          <a:p>
            <a:endParaRPr lang="en-US" altLang="cs-CZ"/>
          </a:p>
          <a:p>
            <a:r>
              <a:rPr lang="en-US" altLang="cs-CZ"/>
              <a:t>PhyA – photolabile, PhyB,C,D,E - photostabile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5411788" y="6092825"/>
            <a:ext cx="3284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altLang="cs-CZ"/>
              <a:t>Heikki Takala, et al. </a:t>
            </a:r>
            <a:r>
              <a:rPr lang="fi-FI" altLang="cs-CZ" i="1"/>
              <a:t>Nature</a:t>
            </a:r>
            <a:r>
              <a:rPr lang="fi-FI" altLang="cs-CZ"/>
              <a:t> (2014)</a:t>
            </a:r>
            <a:endParaRPr lang="cs-CZ" altLang="cs-CZ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84213" y="476250"/>
            <a:ext cx="3278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Phytochromes structure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2970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196975"/>
            <a:ext cx="7364412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fytochrom strukt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3" y="3914775"/>
            <a:ext cx="1655762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02" name="Obdélník 5"/>
          <p:cNvSpPr>
            <a:spLocks noChangeArrowheads="1"/>
          </p:cNvSpPr>
          <p:nvPr/>
        </p:nvSpPr>
        <p:spPr bwMode="auto">
          <a:xfrm>
            <a:off x="2098675" y="5167313"/>
            <a:ext cx="1284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altLang="cs-CZ"/>
              <a:t>GAF domain</a:t>
            </a:r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447800" y="2286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Why red/far-red receptors?</a:t>
            </a:r>
            <a:r>
              <a:rPr lang="en-US" altLang="cs-CZ" sz="2000">
                <a:solidFill>
                  <a:srgbClr val="FFFF00"/>
                </a:solidFill>
              </a:rPr>
              <a:t> </a:t>
            </a:r>
            <a:endParaRPr lang="en-US" altLang="cs-CZ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124200" y="4648200"/>
            <a:ext cx="49530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80000"/>
              </a:lnSpc>
            </a:pPr>
            <a:endParaRPr lang="en-US" altLang="cs-CZ">
              <a:latin typeface="Arial" charset="0"/>
            </a:endParaRPr>
          </a:p>
          <a:p>
            <a:pPr lvl="1">
              <a:lnSpc>
                <a:spcPts val="2000"/>
              </a:lnSpc>
            </a:pPr>
            <a:r>
              <a:rPr lang="en-US" altLang="cs-CZ" b="1">
                <a:latin typeface="Arial" charset="0"/>
              </a:rPr>
              <a:t>PhyB</a:t>
            </a:r>
            <a:r>
              <a:rPr lang="en-US" altLang="cs-CZ">
                <a:latin typeface="Arial" charset="0"/>
              </a:rPr>
              <a:t> plays the key role in the shade avoidance</a:t>
            </a:r>
          </a:p>
          <a:p>
            <a:pPr lvl="1">
              <a:lnSpc>
                <a:spcPts val="2000"/>
              </a:lnSpc>
            </a:pPr>
            <a:r>
              <a:rPr lang="en-US" altLang="cs-CZ">
                <a:latin typeface="Arial" charset="0"/>
              </a:rPr>
              <a:t>mechanism.. induces hypocotyl elongation</a:t>
            </a:r>
          </a:p>
          <a:p>
            <a:pPr lvl="1">
              <a:lnSpc>
                <a:spcPts val="2000"/>
              </a:lnSpc>
            </a:pPr>
            <a:endParaRPr lang="en-US" altLang="cs-CZ">
              <a:latin typeface="Arial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838200" y="762000"/>
            <a:ext cx="78263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  <a:buFontTx/>
              <a:buChar char="•"/>
            </a:pPr>
            <a:r>
              <a:rPr lang="en-US" altLang="cs-CZ" sz="1800">
                <a:latin typeface="Arial" charset="0"/>
              </a:rPr>
              <a:t> </a:t>
            </a:r>
            <a:r>
              <a:rPr lang="en-US" altLang="cs-CZ" sz="2000">
                <a:latin typeface="Arial" charset="0"/>
              </a:rPr>
              <a:t>Detection of spectral characteristics of light (midday </a:t>
            </a:r>
            <a:r>
              <a:rPr lang="en-US" altLang="cs-CZ" sz="2000" i="1">
                <a:latin typeface="Arial" charset="0"/>
              </a:rPr>
              <a:t>vs</a:t>
            </a:r>
            <a:r>
              <a:rPr lang="en-US" altLang="cs-CZ" sz="2000">
                <a:latin typeface="Arial" charset="0"/>
              </a:rPr>
              <a:t>. sunset etc)</a:t>
            </a:r>
          </a:p>
          <a:p>
            <a:pPr>
              <a:lnSpc>
                <a:spcPts val="2800"/>
              </a:lnSpc>
              <a:buFontTx/>
              <a:buChar char="•"/>
            </a:pPr>
            <a:r>
              <a:rPr lang="en-US" altLang="cs-CZ" sz="2000">
                <a:latin typeface="Arial" charset="0"/>
              </a:rPr>
              <a:t> Longer-term light quality (e.g. good time for flowering)</a:t>
            </a:r>
          </a:p>
          <a:p>
            <a:pPr>
              <a:lnSpc>
                <a:spcPts val="2800"/>
              </a:lnSpc>
              <a:buFontTx/>
              <a:buChar char="•"/>
            </a:pPr>
            <a:r>
              <a:rPr lang="en-US" altLang="cs-CZ" sz="2000">
                <a:latin typeface="Arial" charset="0"/>
              </a:rPr>
              <a:t> Seed germination</a:t>
            </a:r>
            <a:endParaRPr lang="en-US" altLang="cs-CZ" sz="1800">
              <a:latin typeface="Arial" charset="0"/>
            </a:endParaRPr>
          </a:p>
          <a:p>
            <a:pPr>
              <a:lnSpc>
                <a:spcPts val="2800"/>
              </a:lnSpc>
            </a:pPr>
            <a:r>
              <a:rPr lang="en-US" altLang="cs-CZ">
                <a:latin typeface="Arial" charset="0"/>
              </a:rPr>
              <a:t>     red light induces germination</a:t>
            </a:r>
          </a:p>
          <a:p>
            <a:pPr>
              <a:lnSpc>
                <a:spcPts val="2800"/>
              </a:lnSpc>
            </a:pPr>
            <a:r>
              <a:rPr lang="en-US" altLang="cs-CZ">
                <a:latin typeface="Arial" charset="0"/>
              </a:rPr>
              <a:t>     far-red inhibits germination</a:t>
            </a:r>
          </a:p>
          <a:p>
            <a:pPr>
              <a:lnSpc>
                <a:spcPts val="2800"/>
              </a:lnSpc>
              <a:buFontTx/>
              <a:buChar char="•"/>
            </a:pPr>
            <a:r>
              <a:rPr lang="en-US" altLang="cs-CZ" sz="2000">
                <a:latin typeface="Arial" charset="0"/>
              </a:rPr>
              <a:t> Shade avoidance</a:t>
            </a:r>
            <a:endParaRPr lang="cs-CZ" altLang="cs-CZ" sz="2000">
              <a:latin typeface="Arial" charset="0"/>
            </a:endParaRP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827088" y="5516563"/>
            <a:ext cx="7861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  <a:buFontTx/>
              <a:buChar char="•"/>
            </a:pPr>
            <a:r>
              <a:rPr lang="en-US" altLang="cs-CZ" sz="1800">
                <a:latin typeface="Arial" charset="0"/>
              </a:rPr>
              <a:t> </a:t>
            </a:r>
            <a:r>
              <a:rPr lang="en-US" altLang="cs-CZ" sz="2000">
                <a:latin typeface="Arial" charset="0"/>
              </a:rPr>
              <a:t>Red light is required for photomorphogenesis (blue is not essential)</a:t>
            </a:r>
          </a:p>
          <a:p>
            <a:pPr>
              <a:lnSpc>
                <a:spcPts val="2600"/>
              </a:lnSpc>
              <a:buFontTx/>
              <a:buChar char="•"/>
            </a:pPr>
            <a:r>
              <a:rPr lang="en-US" altLang="cs-CZ" sz="2000">
                <a:latin typeface="Arial" charset="0"/>
              </a:rPr>
              <a:t> Setting of circadian clock</a:t>
            </a:r>
            <a:endParaRPr lang="cs-CZ" altLang="cs-CZ" sz="2000">
              <a:latin typeface="Arial" charset="0"/>
            </a:endParaRPr>
          </a:p>
        </p:txBody>
      </p:sp>
      <p:pic>
        <p:nvPicPr>
          <p:cNvPr id="30726" name="Picture 7" descr="shade avoi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124200"/>
            <a:ext cx="27781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fotomorfogene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4140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539750" y="525463"/>
            <a:ext cx="7399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Chloroplast development – downstream of photosensors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31748" name="Group 6"/>
          <p:cNvGrpSpPr>
            <a:grpSpLocks/>
          </p:cNvGrpSpPr>
          <p:nvPr/>
        </p:nvGrpSpPr>
        <p:grpSpPr bwMode="auto">
          <a:xfrm>
            <a:off x="1187450" y="1412875"/>
            <a:ext cx="7381875" cy="1439863"/>
            <a:chOff x="748" y="890"/>
            <a:chExt cx="4650" cy="907"/>
          </a:xfrm>
        </p:grpSpPr>
        <p:sp>
          <p:nvSpPr>
            <p:cNvPr id="31753" name="Rectangle 7"/>
            <p:cNvSpPr>
              <a:spLocks noChangeArrowheads="1"/>
            </p:cNvSpPr>
            <p:nvPr/>
          </p:nvSpPr>
          <p:spPr bwMode="auto">
            <a:xfrm>
              <a:off x="3288" y="890"/>
              <a:ext cx="211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Sensing of light - photoreceptors</a:t>
              </a:r>
              <a:r>
                <a:rPr lang="en-US" altLang="cs-CZ" sz="1400"/>
                <a:t> </a:t>
              </a:r>
              <a:r>
                <a:rPr lang="en-US" altLang="cs-CZ" sz="2000"/>
                <a:t> 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  <p:sp>
          <p:nvSpPr>
            <p:cNvPr id="31754" name="Rectangle 8"/>
            <p:cNvSpPr>
              <a:spLocks noChangeArrowheads="1"/>
            </p:cNvSpPr>
            <p:nvPr/>
          </p:nvSpPr>
          <p:spPr bwMode="auto">
            <a:xfrm>
              <a:off x="748" y="1570"/>
              <a:ext cx="1361" cy="22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31755" name="Line 9"/>
            <p:cNvSpPr>
              <a:spLocks noChangeShapeType="1"/>
            </p:cNvSpPr>
            <p:nvPr/>
          </p:nvSpPr>
          <p:spPr bwMode="auto">
            <a:xfrm flipV="1">
              <a:off x="2109" y="1026"/>
              <a:ext cx="1089" cy="635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322" name="Group 10"/>
          <p:cNvGrpSpPr>
            <a:grpSpLocks/>
          </p:cNvGrpSpPr>
          <p:nvPr/>
        </p:nvGrpSpPr>
        <p:grpSpPr bwMode="auto">
          <a:xfrm>
            <a:off x="1403350" y="2997200"/>
            <a:ext cx="7489825" cy="1152525"/>
            <a:chOff x="884" y="1888"/>
            <a:chExt cx="4718" cy="726"/>
          </a:xfrm>
        </p:grpSpPr>
        <p:sp>
          <p:nvSpPr>
            <p:cNvPr id="31750" name="Rectangle 11"/>
            <p:cNvSpPr>
              <a:spLocks noChangeArrowheads="1"/>
            </p:cNvSpPr>
            <p:nvPr/>
          </p:nvSpPr>
          <p:spPr bwMode="auto">
            <a:xfrm>
              <a:off x="884" y="2251"/>
              <a:ext cx="1860" cy="363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31751" name="Line 12"/>
            <p:cNvSpPr>
              <a:spLocks noChangeShapeType="1"/>
            </p:cNvSpPr>
            <p:nvPr/>
          </p:nvSpPr>
          <p:spPr bwMode="auto">
            <a:xfrm flipV="1">
              <a:off x="2744" y="2160"/>
              <a:ext cx="499" cy="272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13"/>
            <p:cNvSpPr>
              <a:spLocks noChangeArrowheads="1"/>
            </p:cNvSpPr>
            <p:nvPr/>
          </p:nvSpPr>
          <p:spPr bwMode="auto">
            <a:xfrm>
              <a:off x="3334" y="1888"/>
              <a:ext cx="2268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Signal transduction – expression </a:t>
              </a:r>
            </a:p>
            <a:p>
              <a:r>
                <a:rPr lang="en-US" altLang="cs-CZ"/>
                <a:t>of genes in the nucleus; transport of proteins into plastids  </a:t>
              </a:r>
              <a:endParaRPr lang="cs-CZ" alt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23850" y="1196975"/>
            <a:ext cx="82804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cs-CZ" b="1" i="1"/>
              <a:t>cop</a:t>
            </a:r>
            <a:r>
              <a:rPr lang="en-US" altLang="cs-CZ" b="1"/>
              <a:t> - for </a:t>
            </a:r>
            <a:r>
              <a:rPr lang="en-US" altLang="cs-CZ" b="1" i="1"/>
              <a:t>constitutive photomorphogenic</a:t>
            </a:r>
            <a:r>
              <a:rPr lang="en-US" altLang="cs-CZ" b="1"/>
              <a:t> (normal function is to repress photomorphogenesis in the dark).</a:t>
            </a:r>
            <a:r>
              <a:rPr lang="en-US" altLang="cs-CZ"/>
              <a:t>     Examples: COP1 – E3 ligase, COP9 signalosome</a:t>
            </a:r>
          </a:p>
          <a:p>
            <a:pPr>
              <a:lnSpc>
                <a:spcPts val="2500"/>
              </a:lnSpc>
            </a:pPr>
            <a:endParaRPr lang="en-US" altLang="cs-CZ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9750" y="26035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Screening for mutants with perturbed photomorphogenesis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920750" y="2133600"/>
            <a:ext cx="7396163" cy="1919288"/>
            <a:chOff x="340" y="2568"/>
            <a:chExt cx="4659" cy="1209"/>
          </a:xfrm>
        </p:grpSpPr>
        <p:pic>
          <p:nvPicPr>
            <p:cNvPr id="3277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" y="2568"/>
              <a:ext cx="2496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775" name="Rectangle 5"/>
            <p:cNvSpPr>
              <a:spLocks noChangeArrowheads="1"/>
            </p:cNvSpPr>
            <p:nvPr/>
          </p:nvSpPr>
          <p:spPr bwMode="auto">
            <a:xfrm>
              <a:off x="3107" y="2659"/>
              <a:ext cx="1892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>
                  <a:latin typeface="Arial" charset="0"/>
                </a:rPr>
                <a:t>A - </a:t>
              </a:r>
              <a:r>
                <a:rPr lang="en-US" altLang="cs-CZ" b="1">
                  <a:latin typeface="Arial" charset="0"/>
                </a:rPr>
                <a:t>Wild type</a:t>
              </a:r>
              <a:r>
                <a:rPr lang="en-US" altLang="cs-CZ">
                  <a:latin typeface="Arial" charset="0"/>
                </a:rPr>
                <a:t>,           dark</a:t>
              </a:r>
            </a:p>
            <a:p>
              <a:r>
                <a:rPr lang="en-US" altLang="cs-CZ">
                  <a:latin typeface="Arial" charset="0"/>
                </a:rPr>
                <a:t>B - </a:t>
              </a:r>
              <a:r>
                <a:rPr lang="en-US" altLang="cs-CZ" b="1" i="1">
                  <a:latin typeface="Arial" charset="0"/>
                </a:rPr>
                <a:t>Cop8</a:t>
              </a:r>
              <a:r>
                <a:rPr lang="en-US" altLang="cs-CZ" b="1">
                  <a:latin typeface="Arial" charset="0"/>
                </a:rPr>
                <a:t> mutant</a:t>
              </a:r>
              <a:r>
                <a:rPr lang="en-US" altLang="cs-CZ">
                  <a:latin typeface="Arial" charset="0"/>
                </a:rPr>
                <a:t>,     dark	</a:t>
              </a:r>
            </a:p>
            <a:p>
              <a:r>
                <a:rPr lang="en-US" altLang="cs-CZ">
                  <a:latin typeface="Arial" charset="0"/>
                </a:rPr>
                <a:t>C - </a:t>
              </a:r>
              <a:r>
                <a:rPr lang="en-US" altLang="cs-CZ" b="1" i="1">
                  <a:latin typeface="Arial" charset="0"/>
                </a:rPr>
                <a:t>Cop9</a:t>
              </a:r>
              <a:r>
                <a:rPr lang="en-US" altLang="cs-CZ" b="1">
                  <a:latin typeface="Arial" charset="0"/>
                </a:rPr>
                <a:t> mutant</a:t>
              </a:r>
              <a:r>
                <a:rPr lang="en-US" altLang="cs-CZ">
                  <a:latin typeface="Arial" charset="0"/>
                </a:rPr>
                <a:t>,     dark</a:t>
              </a:r>
            </a:p>
            <a:p>
              <a:r>
                <a:rPr lang="en-US" altLang="cs-CZ">
                  <a:latin typeface="Arial" charset="0"/>
                </a:rPr>
                <a:t>D - </a:t>
              </a:r>
              <a:r>
                <a:rPr lang="en-US" altLang="cs-CZ" b="1" i="1">
                  <a:latin typeface="Arial" charset="0"/>
                </a:rPr>
                <a:t>Cop10 </a:t>
              </a:r>
              <a:r>
                <a:rPr lang="en-US" altLang="cs-CZ" b="1">
                  <a:latin typeface="Arial" charset="0"/>
                </a:rPr>
                <a:t>mutant</a:t>
              </a:r>
              <a:r>
                <a:rPr lang="en-US" altLang="cs-CZ">
                  <a:latin typeface="Arial" charset="0"/>
                </a:rPr>
                <a:t>,   dark    </a:t>
              </a:r>
            </a:p>
            <a:p>
              <a:r>
                <a:rPr lang="en-US" altLang="cs-CZ">
                  <a:latin typeface="Arial" charset="0"/>
                </a:rPr>
                <a:t>E - </a:t>
              </a:r>
              <a:r>
                <a:rPr lang="en-US" altLang="cs-CZ" b="1" i="1">
                  <a:latin typeface="Arial" charset="0"/>
                </a:rPr>
                <a:t>Cop11</a:t>
              </a:r>
              <a:r>
                <a:rPr lang="en-US" altLang="cs-CZ" b="1">
                  <a:latin typeface="Arial" charset="0"/>
                </a:rPr>
                <a:t> mutant</a:t>
              </a:r>
              <a:r>
                <a:rPr lang="en-US" altLang="cs-CZ">
                  <a:latin typeface="Arial" charset="0"/>
                </a:rPr>
                <a:t>,   dark</a:t>
              </a:r>
            </a:p>
            <a:p>
              <a:r>
                <a:rPr lang="en-US" altLang="cs-CZ">
                  <a:latin typeface="Arial" charset="0"/>
                </a:rPr>
                <a:t>F - </a:t>
              </a:r>
              <a:r>
                <a:rPr lang="en-US" altLang="cs-CZ" b="1">
                  <a:latin typeface="Arial" charset="0"/>
                </a:rPr>
                <a:t>Wild type</a:t>
              </a:r>
              <a:r>
                <a:rPr lang="en-US" altLang="cs-CZ">
                  <a:latin typeface="Arial" charset="0"/>
                </a:rPr>
                <a:t>,           light</a:t>
              </a:r>
            </a:p>
          </p:txBody>
        </p:sp>
      </p:grp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250825" y="4724400"/>
            <a:ext cx="85693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b="1" i="1"/>
              <a:t>det</a:t>
            </a:r>
            <a:r>
              <a:rPr lang="en-US" altLang="cs-CZ" b="1"/>
              <a:t> - for </a:t>
            </a:r>
            <a:r>
              <a:rPr lang="en-US" altLang="cs-CZ" b="1" i="1"/>
              <a:t>de-etiolated</a:t>
            </a:r>
            <a:r>
              <a:rPr lang="en-US" altLang="cs-CZ" b="1"/>
              <a:t> (like Cop genes).</a:t>
            </a:r>
            <a:r>
              <a:rPr lang="en-US" altLang="cs-CZ"/>
              <a:t>      CDD complex (COP10 + DET1 + DDB1)</a:t>
            </a:r>
          </a:p>
          <a:p>
            <a:endParaRPr lang="en-US" altLang="cs-CZ" i="1"/>
          </a:p>
          <a:p>
            <a:r>
              <a:rPr lang="en-US" altLang="cs-CZ" b="1" i="1"/>
              <a:t>hy</a:t>
            </a:r>
            <a:r>
              <a:rPr lang="en-US" altLang="cs-CZ" b="1"/>
              <a:t> - named for mutants </a:t>
            </a:r>
            <a:r>
              <a:rPr lang="en-US" altLang="cs-CZ" b="1" i="1"/>
              <a:t>hypocotyl elongated,</a:t>
            </a:r>
            <a:r>
              <a:rPr lang="en-US" altLang="cs-CZ" b="1"/>
              <a:t> a dark grown character, needed for photomorphogenesis</a:t>
            </a:r>
            <a:r>
              <a:rPr lang="en-US" altLang="cs-CZ"/>
              <a:t>.              HY1, heme oxygenase                  </a:t>
            </a:r>
          </a:p>
          <a:p>
            <a:r>
              <a:rPr lang="en-US" altLang="cs-CZ"/>
              <a:t>                                                 HY5, a key transcription factor (&gt;5000 genes)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tomorfogene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4140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95288" y="620713"/>
            <a:ext cx="7105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Chloroplast development – what plastid</a:t>
            </a:r>
            <a:r>
              <a:rPr lang="en-US" altLang="cs-CZ" sz="2000"/>
              <a:t> </a:t>
            </a:r>
            <a:r>
              <a:rPr lang="en-US" altLang="cs-CZ" sz="2000" b="1">
                <a:solidFill>
                  <a:srgbClr val="98E4FC"/>
                </a:solidFill>
              </a:rPr>
              <a:t>can do alone?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33796" name="Rectangle 13"/>
          <p:cNvSpPr>
            <a:spLocks noChangeArrowheads="1"/>
          </p:cNvSpPr>
          <p:nvPr/>
        </p:nvSpPr>
        <p:spPr bwMode="auto">
          <a:xfrm>
            <a:off x="2843213" y="4292600"/>
            <a:ext cx="1512887" cy="792163"/>
          </a:xfrm>
          <a:prstGeom prst="rect">
            <a:avLst/>
          </a:prstGeom>
          <a:noFill/>
          <a:ln w="222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3797" name="Line 14"/>
          <p:cNvSpPr>
            <a:spLocks noChangeShapeType="1"/>
          </p:cNvSpPr>
          <p:nvPr/>
        </p:nvSpPr>
        <p:spPr bwMode="auto">
          <a:xfrm>
            <a:off x="4356100" y="4652963"/>
            <a:ext cx="863600" cy="576262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798" name="Rectangle 15"/>
          <p:cNvSpPr>
            <a:spLocks noChangeArrowheads="1"/>
          </p:cNvSpPr>
          <p:nvPr/>
        </p:nvSpPr>
        <p:spPr bwMode="auto">
          <a:xfrm>
            <a:off x="5292725" y="5013325"/>
            <a:ext cx="3600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/>
              <a:t>Expression and accumulation of proteins coded by plastid DNA, chlorophyll biosynthesis   </a:t>
            </a:r>
            <a:endParaRPr lang="cs-CZ" altLang="cs-CZ" b="1">
              <a:solidFill>
                <a:schemeClr val="tx1"/>
              </a:solidFill>
            </a:endParaRPr>
          </a:p>
        </p:txBody>
      </p:sp>
      <p:sp>
        <p:nvSpPr>
          <p:cNvPr id="33799" name="Rectangle 16"/>
          <p:cNvSpPr>
            <a:spLocks noChangeArrowheads="1"/>
          </p:cNvSpPr>
          <p:nvPr/>
        </p:nvSpPr>
        <p:spPr bwMode="auto">
          <a:xfrm>
            <a:off x="3276600" y="2781300"/>
            <a:ext cx="719138" cy="647700"/>
          </a:xfrm>
          <a:prstGeom prst="rect">
            <a:avLst/>
          </a:prstGeom>
          <a:noFill/>
          <a:ln w="222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3800" name="Line 18"/>
          <p:cNvSpPr>
            <a:spLocks noChangeShapeType="1"/>
          </p:cNvSpPr>
          <p:nvPr/>
        </p:nvSpPr>
        <p:spPr bwMode="auto">
          <a:xfrm>
            <a:off x="3995738" y="3068638"/>
            <a:ext cx="1223962" cy="2160587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611188" y="260350"/>
            <a:ext cx="360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Photosynthetic complexes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836613"/>
            <a:ext cx="3455987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2111" name="Group 15"/>
          <p:cNvGrpSpPr>
            <a:grpSpLocks/>
          </p:cNvGrpSpPr>
          <p:nvPr/>
        </p:nvGrpSpPr>
        <p:grpSpPr bwMode="auto">
          <a:xfrm>
            <a:off x="3059113" y="819150"/>
            <a:ext cx="5762625" cy="2209800"/>
            <a:chOff x="1927" y="516"/>
            <a:chExt cx="3630" cy="1392"/>
          </a:xfrm>
        </p:grpSpPr>
        <p:pic>
          <p:nvPicPr>
            <p:cNvPr id="3482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79" y="527"/>
              <a:ext cx="2178" cy="1379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</p:pic>
        <p:sp>
          <p:nvSpPr>
            <p:cNvPr id="34826" name="Line 11"/>
            <p:cNvSpPr>
              <a:spLocks noChangeShapeType="1"/>
            </p:cNvSpPr>
            <p:nvPr/>
          </p:nvSpPr>
          <p:spPr bwMode="auto">
            <a:xfrm flipV="1">
              <a:off x="1927" y="516"/>
              <a:ext cx="1436" cy="782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2"/>
            <p:cNvSpPr>
              <a:spLocks noChangeShapeType="1"/>
            </p:cNvSpPr>
            <p:nvPr/>
          </p:nvSpPr>
          <p:spPr bwMode="auto">
            <a:xfrm>
              <a:off x="1927" y="1434"/>
              <a:ext cx="1436" cy="474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112" name="Group 16"/>
          <p:cNvGrpSpPr>
            <a:grpSpLocks/>
          </p:cNvGrpSpPr>
          <p:nvPr/>
        </p:nvGrpSpPr>
        <p:grpSpPr bwMode="auto">
          <a:xfrm>
            <a:off x="2209800" y="2205038"/>
            <a:ext cx="6691313" cy="4233862"/>
            <a:chOff x="1392" y="1389"/>
            <a:chExt cx="4215" cy="2667"/>
          </a:xfrm>
        </p:grpSpPr>
        <p:pic>
          <p:nvPicPr>
            <p:cNvPr id="34822" name="Picture 4" descr="MEMBRANE_COMPLEXES_2004_VER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4" y="2069"/>
              <a:ext cx="4198" cy="198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34823" name="Line 13"/>
            <p:cNvSpPr>
              <a:spLocks noChangeShapeType="1"/>
            </p:cNvSpPr>
            <p:nvPr/>
          </p:nvSpPr>
          <p:spPr bwMode="auto">
            <a:xfrm flipV="1">
              <a:off x="1392" y="1389"/>
              <a:ext cx="2486" cy="672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24" name="Line 14"/>
            <p:cNvSpPr>
              <a:spLocks noChangeShapeType="1"/>
            </p:cNvSpPr>
            <p:nvPr/>
          </p:nvSpPr>
          <p:spPr bwMode="auto">
            <a:xfrm flipH="1" flipV="1">
              <a:off x="4422" y="1389"/>
              <a:ext cx="1185" cy="669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611188" y="1268413"/>
            <a:ext cx="8153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2000" u="sng" dirty="0">
                <a:latin typeface="Arial" charset="0"/>
              </a:rPr>
              <a:t>Chloroplast-encoded proteins (~80)</a:t>
            </a:r>
          </a:p>
          <a:p>
            <a:endParaRPr lang="en-US" altLang="cs-CZ" sz="2000" u="sng" dirty="0">
              <a:latin typeface="Arial" charset="0"/>
            </a:endParaRPr>
          </a:p>
          <a:p>
            <a:r>
              <a:rPr lang="en-US" altLang="cs-CZ" sz="1800" dirty="0">
                <a:latin typeface="Arial" charset="0"/>
              </a:rPr>
              <a:t>Accumulation under tight and complex control ... </a:t>
            </a:r>
            <a:r>
              <a:rPr lang="en-US" altLang="cs-CZ" sz="1800" dirty="0"/>
              <a:t>two different RNA </a:t>
            </a:r>
            <a:r>
              <a:rPr lang="en-US" altLang="cs-CZ" sz="1800" dirty="0" smtClean="0"/>
              <a:t>polymerases</a:t>
            </a:r>
            <a:r>
              <a:rPr lang="en-US" altLang="cs-CZ" sz="1800" dirty="0" smtClean="0">
                <a:latin typeface="Arial" charset="0"/>
              </a:rPr>
              <a:t> in </a:t>
            </a:r>
            <a:r>
              <a:rPr lang="en-US" altLang="cs-CZ" sz="1800" dirty="0">
                <a:latin typeface="Arial" charset="0"/>
              </a:rPr>
              <a:t>chloroplast </a:t>
            </a:r>
          </a:p>
          <a:p>
            <a:pPr>
              <a:buFontTx/>
              <a:buChar char="•"/>
            </a:pPr>
            <a:endParaRPr lang="en-US" altLang="cs-CZ" sz="1800" dirty="0">
              <a:latin typeface="Arial" charset="0"/>
            </a:endParaRPr>
          </a:p>
          <a:p>
            <a:pPr>
              <a:buFontTx/>
              <a:buChar char="•"/>
            </a:pPr>
            <a:endParaRPr lang="en-US" altLang="cs-CZ" sz="1800" dirty="0">
              <a:latin typeface="Arial" charset="0"/>
            </a:endParaRP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684213" y="404813"/>
            <a:ext cx="6142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Chloroplast - where are proteins coming from?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684213" y="3068638"/>
            <a:ext cx="79200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u="sng"/>
              <a:t>Nucleus encoded protein (~1800) </a:t>
            </a:r>
          </a:p>
          <a:p>
            <a:endParaRPr lang="en-US" altLang="cs-CZ" sz="2000" u="sng"/>
          </a:p>
          <a:p>
            <a:r>
              <a:rPr lang="en-US" altLang="cs-CZ" sz="1800"/>
              <a:t>Transported into (developing) chloroplast</a:t>
            </a:r>
          </a:p>
          <a:p>
            <a:endParaRPr lang="en-US" altLang="cs-CZ" sz="1800"/>
          </a:p>
          <a:p>
            <a:r>
              <a:rPr lang="en-US" altLang="cs-CZ" sz="1800"/>
              <a:t>Controlled by light (phytochromes, cryptochromes), circadian clock, back-signaling from chloroplast ..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unlight shining through group of tre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8137525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0"/>
          <p:cNvSpPr>
            <a:spLocks noChangeArrowheads="1"/>
          </p:cNvSpPr>
          <p:nvPr/>
        </p:nvSpPr>
        <p:spPr bwMode="auto">
          <a:xfrm>
            <a:off x="971550" y="549275"/>
            <a:ext cx="7993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800"/>
              <a:t>Over one-third (1/3) of the </a:t>
            </a:r>
            <a:r>
              <a:rPr lang="cs-CZ" altLang="cs-CZ" sz="1800" i="1"/>
              <a:t>Arabidopsis</a:t>
            </a:r>
            <a:r>
              <a:rPr lang="cs-CZ" altLang="cs-CZ" sz="1800"/>
              <a:t> genes</a:t>
            </a:r>
            <a:r>
              <a:rPr lang="en-US" altLang="cs-CZ" sz="1800"/>
              <a:t> </a:t>
            </a:r>
            <a:r>
              <a:rPr lang="cs-CZ" altLang="cs-CZ" sz="1800"/>
              <a:t>(~8,000 of 25,000) </a:t>
            </a:r>
            <a:endParaRPr lang="en-US" altLang="cs-CZ" sz="1800"/>
          </a:p>
          <a:p>
            <a:r>
              <a:rPr lang="en-US" altLang="cs-CZ" sz="1800"/>
              <a:t>is</a:t>
            </a:r>
            <a:r>
              <a:rPr lang="cs-CZ" altLang="cs-CZ" sz="1800"/>
              <a:t> coordinately regulated by</a:t>
            </a:r>
            <a:r>
              <a:rPr lang="en-US" altLang="cs-CZ" sz="1800"/>
              <a:t> </a:t>
            </a:r>
            <a:r>
              <a:rPr lang="cs-CZ" altLang="cs-CZ" sz="1800"/>
              <a:t>light by 2-fold or more.</a:t>
            </a:r>
          </a:p>
        </p:txBody>
      </p:sp>
      <p:pic>
        <p:nvPicPr>
          <p:cNvPr id="151566" name="Picture 14" descr="veverka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08400" y="4797425"/>
            <a:ext cx="865188" cy="825500"/>
          </a:xfrm>
          <a:noFill/>
        </p:spPr>
      </p:pic>
      <p:pic>
        <p:nvPicPr>
          <p:cNvPr id="151575" name="Picture 23" descr="veverka_dark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19925" y="5661025"/>
            <a:ext cx="857250" cy="817563"/>
          </a:xfrm>
          <a:noFill/>
        </p:spPr>
      </p:pic>
      <p:pic>
        <p:nvPicPr>
          <p:cNvPr id="151613" name="Picture 61" descr="flower_cartoon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956550" y="5084763"/>
            <a:ext cx="717550" cy="706437"/>
          </a:xfrm>
          <a:noFill/>
        </p:spPr>
      </p:pic>
      <p:pic>
        <p:nvPicPr>
          <p:cNvPr id="151617" name="Picture 65" descr="flower_cartoon2"/>
          <p:cNvPicPr>
            <a:picLocks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356100" y="5734050"/>
            <a:ext cx="720725" cy="7048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4"/>
          <p:cNvSpPr>
            <a:spLocks noChangeArrowheads="1"/>
          </p:cNvSpPr>
          <p:nvPr/>
        </p:nvSpPr>
        <p:spPr bwMode="auto">
          <a:xfrm>
            <a:off x="827088" y="981075"/>
            <a:ext cx="770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/>
              <a:t>Plastid-encoded polymerase (PEP, bacterial) and nucleus encoded polymerase (NEP, phage type) </a:t>
            </a:r>
          </a:p>
        </p:txBody>
      </p:sp>
      <p:sp>
        <p:nvSpPr>
          <p:cNvPr id="36867" name="Rectangle 1035"/>
          <p:cNvSpPr>
            <a:spLocks noChangeArrowheads="1"/>
          </p:cNvSpPr>
          <p:nvPr/>
        </p:nvSpPr>
        <p:spPr bwMode="auto">
          <a:xfrm>
            <a:off x="827088" y="476250"/>
            <a:ext cx="409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RNA polymerase in chloroplast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36868" name="Picture 1036" descr="P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1773238"/>
            <a:ext cx="193198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7" name="Rectangle 1037"/>
          <p:cNvSpPr>
            <a:spLocks noChangeArrowheads="1"/>
          </p:cNvSpPr>
          <p:nvPr/>
        </p:nvSpPr>
        <p:spPr bwMode="auto">
          <a:xfrm>
            <a:off x="900113" y="3910013"/>
            <a:ext cx="781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800"/>
              <a:t>Nucleus encoded polymerase (NEP) is  induced during photomorphogenesis</a:t>
            </a:r>
            <a:endParaRPr lang="cs-CZ" altLang="cs-CZ" sz="1800"/>
          </a:p>
        </p:txBody>
      </p:sp>
      <p:pic>
        <p:nvPicPr>
          <p:cNvPr id="36870" name="Picture 1039" descr="N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773238"/>
            <a:ext cx="1944688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0" name="Picture 1040" descr="NEP-PEP expres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508500"/>
            <a:ext cx="583247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1" name="Oval 1041"/>
          <p:cNvSpPr>
            <a:spLocks noChangeArrowheads="1"/>
          </p:cNvSpPr>
          <p:nvPr/>
        </p:nvSpPr>
        <p:spPr bwMode="auto">
          <a:xfrm>
            <a:off x="1403350" y="5734050"/>
            <a:ext cx="144463" cy="144463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603" name="Line 1043"/>
          <p:cNvSpPr>
            <a:spLocks noChangeShapeType="1"/>
          </p:cNvSpPr>
          <p:nvPr/>
        </p:nvSpPr>
        <p:spPr bwMode="auto">
          <a:xfrm>
            <a:off x="1547813" y="5805488"/>
            <a:ext cx="720725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04" name="Text Box 1044"/>
          <p:cNvSpPr txBox="1">
            <a:spLocks noChangeArrowheads="1"/>
          </p:cNvSpPr>
          <p:nvPr/>
        </p:nvSpPr>
        <p:spPr bwMode="auto">
          <a:xfrm>
            <a:off x="1446213" y="58896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/>
              <a:t>Light</a:t>
            </a:r>
            <a:endParaRPr lang="cs-CZ" altLang="cs-CZ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7" grpId="0"/>
      <p:bldP spid="67601" grpId="0" animBg="1"/>
      <p:bldP spid="67603" grpId="0" animBg="1"/>
      <p:bldP spid="676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plastid subunits of P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933825"/>
            <a:ext cx="55451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 descr="MEMBRANE_COMPLEXES_2004_VER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25538"/>
            <a:ext cx="5545138" cy="2528887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395288" y="333375"/>
            <a:ext cx="7740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Core proteins of photosystems are encoded by plastid DNA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37893" name="Rectangle 10"/>
          <p:cNvSpPr>
            <a:spLocks noChangeArrowheads="1"/>
          </p:cNvSpPr>
          <p:nvPr/>
        </p:nvSpPr>
        <p:spPr bwMode="auto">
          <a:xfrm>
            <a:off x="6372225" y="2133600"/>
            <a:ext cx="26273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b="1"/>
              <a:t>Green</a:t>
            </a:r>
            <a:r>
              <a:rPr lang="en-US" altLang="cs-CZ"/>
              <a:t> –  plastid encoded</a:t>
            </a:r>
          </a:p>
          <a:p>
            <a:r>
              <a:rPr lang="en-US" altLang="cs-CZ" b="1"/>
              <a:t>Yellow</a:t>
            </a:r>
            <a:r>
              <a:rPr lang="en-US" altLang="cs-CZ"/>
              <a:t> – imported from nucleus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37894" name="Line 20"/>
          <p:cNvSpPr>
            <a:spLocks noChangeShapeType="1"/>
          </p:cNvSpPr>
          <p:nvPr/>
        </p:nvSpPr>
        <p:spPr bwMode="auto">
          <a:xfrm flipH="1" flipV="1">
            <a:off x="3160713" y="2722563"/>
            <a:ext cx="719137" cy="28733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5564" name="Group 28"/>
          <p:cNvGrpSpPr>
            <a:grpSpLocks/>
          </p:cNvGrpSpPr>
          <p:nvPr/>
        </p:nvGrpSpPr>
        <p:grpSpPr bwMode="auto">
          <a:xfrm>
            <a:off x="222250" y="2708275"/>
            <a:ext cx="3244850" cy="3914775"/>
            <a:chOff x="140" y="1706"/>
            <a:chExt cx="2044" cy="2466"/>
          </a:xfrm>
        </p:grpSpPr>
        <p:sp>
          <p:nvSpPr>
            <p:cNvPr id="37901" name="Rectangle 18"/>
            <p:cNvSpPr>
              <a:spLocks noChangeArrowheads="1"/>
            </p:cNvSpPr>
            <p:nvPr/>
          </p:nvSpPr>
          <p:spPr bwMode="auto">
            <a:xfrm>
              <a:off x="276" y="3961"/>
              <a:ext cx="179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/>
                <a:t>Photosystem II, side view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  <p:sp>
          <p:nvSpPr>
            <p:cNvPr id="37902" name="Line 19"/>
            <p:cNvSpPr>
              <a:spLocks noChangeShapeType="1"/>
            </p:cNvSpPr>
            <p:nvPr/>
          </p:nvSpPr>
          <p:spPr bwMode="auto">
            <a:xfrm flipV="1">
              <a:off x="140" y="1706"/>
              <a:ext cx="336" cy="439"/>
            </a:xfrm>
            <a:prstGeom prst="line">
              <a:avLst/>
            </a:prstGeom>
            <a:noFill/>
            <a:ln w="222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Line 21"/>
            <p:cNvSpPr>
              <a:spLocks noChangeShapeType="1"/>
            </p:cNvSpPr>
            <p:nvPr/>
          </p:nvSpPr>
          <p:spPr bwMode="auto">
            <a:xfrm flipH="1" flipV="1">
              <a:off x="1292" y="1706"/>
              <a:ext cx="892" cy="446"/>
            </a:xfrm>
            <a:prstGeom prst="line">
              <a:avLst/>
            </a:prstGeom>
            <a:noFill/>
            <a:ln w="222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37904" name="Picture 22" descr="crystal structure PSI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2160"/>
              <a:ext cx="2017" cy="1756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</p:spPr>
        </p:pic>
      </p:grpSp>
      <p:grpSp>
        <p:nvGrpSpPr>
          <p:cNvPr id="65559" name="Group 23"/>
          <p:cNvGrpSpPr>
            <a:grpSpLocks/>
          </p:cNvGrpSpPr>
          <p:nvPr/>
        </p:nvGrpSpPr>
        <p:grpSpPr bwMode="auto">
          <a:xfrm>
            <a:off x="3419475" y="2636838"/>
            <a:ext cx="3616325" cy="3976687"/>
            <a:chOff x="2971" y="1673"/>
            <a:chExt cx="2278" cy="2505"/>
          </a:xfrm>
        </p:grpSpPr>
        <p:sp>
          <p:nvSpPr>
            <p:cNvPr id="37897" name="Line 24"/>
            <p:cNvSpPr>
              <a:spLocks noChangeShapeType="1"/>
            </p:cNvSpPr>
            <p:nvPr/>
          </p:nvSpPr>
          <p:spPr bwMode="auto">
            <a:xfrm flipH="1" flipV="1">
              <a:off x="3470" y="1673"/>
              <a:ext cx="1779" cy="483"/>
            </a:xfrm>
            <a:prstGeom prst="line">
              <a:avLst/>
            </a:prstGeom>
            <a:noFill/>
            <a:ln w="222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Line 25"/>
            <p:cNvSpPr>
              <a:spLocks noChangeShapeType="1"/>
            </p:cNvSpPr>
            <p:nvPr/>
          </p:nvSpPr>
          <p:spPr bwMode="auto">
            <a:xfrm flipH="1" flipV="1">
              <a:off x="2971" y="1718"/>
              <a:ext cx="85" cy="436"/>
            </a:xfrm>
            <a:prstGeom prst="line">
              <a:avLst/>
            </a:prstGeom>
            <a:noFill/>
            <a:ln w="2222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Text Box 26"/>
            <p:cNvSpPr txBox="1">
              <a:spLocks noChangeArrowheads="1"/>
            </p:cNvSpPr>
            <p:nvPr/>
          </p:nvSpPr>
          <p:spPr bwMode="auto">
            <a:xfrm>
              <a:off x="3453" y="3966"/>
              <a:ext cx="15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>
                  <a:latin typeface="Arial" charset="0"/>
                </a:rPr>
                <a:t>Photosysten I, top view</a:t>
              </a:r>
              <a:endParaRPr lang="cs-CZ" altLang="cs-CZ" b="1">
                <a:latin typeface="Arial" charset="0"/>
              </a:endParaRPr>
            </a:p>
          </p:txBody>
        </p:sp>
        <p:pic>
          <p:nvPicPr>
            <p:cNvPr id="37900" name="Picture 27" descr="crystal structure PS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1" y="2160"/>
              <a:ext cx="2178" cy="1755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468313" y="404813"/>
            <a:ext cx="770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... chlorophyll is essential for chlorophyll-protein synthesis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38915" name="Group 10"/>
          <p:cNvGrpSpPr>
            <a:grpSpLocks/>
          </p:cNvGrpSpPr>
          <p:nvPr/>
        </p:nvGrpSpPr>
        <p:grpSpPr bwMode="auto">
          <a:xfrm>
            <a:off x="395288" y="1341438"/>
            <a:ext cx="4792662" cy="2525712"/>
            <a:chOff x="249" y="935"/>
            <a:chExt cx="3019" cy="1591"/>
          </a:xfrm>
        </p:grpSpPr>
        <p:pic>
          <p:nvPicPr>
            <p:cNvPr id="38920" name="Picture 6" descr="chlorophyll protein translati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" y="935"/>
              <a:ext cx="2928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249" y="2160"/>
              <a:ext cx="294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Chlorophyll is incorporated into protein during translation ..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39275" name="Group 11"/>
          <p:cNvGrpSpPr>
            <a:grpSpLocks/>
          </p:cNvGrpSpPr>
          <p:nvPr/>
        </p:nvGrpSpPr>
        <p:grpSpPr bwMode="auto">
          <a:xfrm>
            <a:off x="395288" y="1989138"/>
            <a:ext cx="8497887" cy="3810000"/>
            <a:chOff x="249" y="1253"/>
            <a:chExt cx="5353" cy="2400"/>
          </a:xfrm>
        </p:grpSpPr>
        <p:pic>
          <p:nvPicPr>
            <p:cNvPr id="38917" name="Picture 4" descr="chl-protein transl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1" y="1253"/>
              <a:ext cx="1951" cy="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Rectangle 8"/>
            <p:cNvSpPr>
              <a:spLocks noChangeArrowheads="1"/>
            </p:cNvSpPr>
            <p:nvPr/>
          </p:nvSpPr>
          <p:spPr bwMode="auto">
            <a:xfrm>
              <a:off x="249" y="2840"/>
              <a:ext cx="33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Chlorophyll is essential for chlorophyll-protein stability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  <p:sp>
          <p:nvSpPr>
            <p:cNvPr id="38919" name="Rectangle 9"/>
            <p:cNvSpPr>
              <a:spLocks noChangeArrowheads="1"/>
            </p:cNvSpPr>
            <p:nvPr/>
          </p:nvSpPr>
          <p:spPr bwMode="auto">
            <a:xfrm>
              <a:off x="249" y="3249"/>
              <a:ext cx="503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800"/>
                <a:t>In etioplast, chlorophyll-binding proteins are </a:t>
              </a:r>
              <a:r>
                <a:rPr lang="en-US" altLang="cs-CZ" sz="1800" i="1"/>
                <a:t>probably</a:t>
              </a:r>
              <a:r>
                <a:rPr lang="en-US" altLang="cs-CZ" sz="1800"/>
                <a:t> synthetized, however, their accumulation is triggered by chlorophyll availability</a:t>
              </a:r>
              <a:endParaRPr lang="cs-CZ" altLang="cs-CZ" sz="1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ChangeArrowheads="1"/>
          </p:cNvSpPr>
          <p:nvPr/>
        </p:nvSpPr>
        <p:spPr bwMode="auto">
          <a:xfrm>
            <a:off x="533400" y="533400"/>
            <a:ext cx="3297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cs-CZ" sz="2000" b="1">
                <a:solidFill>
                  <a:srgbClr val="98E4FC"/>
                </a:solidFill>
              </a:rPr>
              <a:t>Chlorophyll biosynthesis</a:t>
            </a:r>
          </a:p>
        </p:txBody>
      </p:sp>
      <p:sp>
        <p:nvSpPr>
          <p:cNvPr id="39939" name="Text Box 1031"/>
          <p:cNvSpPr txBox="1">
            <a:spLocks noChangeArrowheads="1"/>
          </p:cNvSpPr>
          <p:nvPr/>
        </p:nvSpPr>
        <p:spPr bwMode="auto">
          <a:xfrm>
            <a:off x="539750" y="1341438"/>
            <a:ext cx="83058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cs-CZ" sz="2000"/>
              <a:t>Chlorophyll has to  be synthesized in substantial amount as safety as possible:</a:t>
            </a:r>
          </a:p>
          <a:p>
            <a:endParaRPr lang="en-GB" altLang="cs-CZ" sz="2000"/>
          </a:p>
          <a:p>
            <a:endParaRPr lang="en-GB" altLang="cs-CZ"/>
          </a:p>
          <a:p>
            <a:r>
              <a:rPr lang="en-GB" altLang="cs-CZ" sz="1800"/>
              <a:t>Pathway completely located in chloroplast, shared with heme biosynthesis </a:t>
            </a:r>
          </a:p>
          <a:p>
            <a:endParaRPr lang="en-GB" altLang="cs-CZ" sz="1800"/>
          </a:p>
          <a:p>
            <a:r>
              <a:rPr lang="en-GB" altLang="cs-CZ" sz="1800"/>
              <a:t>Tightly controlled by light  </a:t>
            </a:r>
          </a:p>
          <a:p>
            <a:endParaRPr lang="en-GB" altLang="cs-CZ" sz="1800"/>
          </a:p>
          <a:p>
            <a:r>
              <a:rPr lang="en-GB" altLang="cs-CZ" sz="1800"/>
              <a:t>Finished chlorophyll is immediately bound to apoproteins</a:t>
            </a:r>
          </a:p>
          <a:p>
            <a:endParaRPr lang="en-GB" altLang="cs-CZ" sz="1800"/>
          </a:p>
          <a:p>
            <a:r>
              <a:rPr lang="en-GB" altLang="cs-CZ" sz="1800"/>
              <a:t>Biosynthetic pathway is very well self-controlled, precursors do not accumulate  </a:t>
            </a:r>
          </a:p>
          <a:p>
            <a:endParaRPr lang="en-GB" altLang="cs-CZ" sz="1800"/>
          </a:p>
          <a:p>
            <a:r>
              <a:rPr lang="en-GB" altLang="cs-CZ" sz="1800"/>
              <a:t>Chlorophyll precursors implicated in regulation of nuclear and plastid gene expression </a:t>
            </a:r>
            <a:endParaRPr lang="en-GB" altLang="cs-CZ" sz="1800">
              <a:latin typeface="Arial" charset="0"/>
            </a:endParaRPr>
          </a:p>
        </p:txBody>
      </p:sp>
      <p:sp>
        <p:nvSpPr>
          <p:cNvPr id="39940" name="Rectangle 1036"/>
          <p:cNvSpPr>
            <a:spLocks noChangeArrowheads="1"/>
          </p:cNvSpPr>
          <p:nvPr/>
        </p:nvSpPr>
        <p:spPr bwMode="auto">
          <a:xfrm>
            <a:off x="4140200" y="549275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altLang="cs-CZ" sz="1800">
                <a:solidFill>
                  <a:srgbClr val="98E4FC"/>
                </a:solidFill>
                <a:latin typeface="Arial" charset="0"/>
              </a:rPr>
              <a:t>- dealing with ”danger molecules”</a:t>
            </a:r>
            <a:endParaRPr lang="cs-CZ" altLang="cs-CZ" sz="1800">
              <a:solidFill>
                <a:srgbClr val="98E4FC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9" descr="tetrap path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950" y="1951038"/>
            <a:ext cx="324167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09600" y="533400"/>
            <a:ext cx="7589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Light is essential for the finishing of chlorophyll synthesis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40964" name="Rectangle 9"/>
          <p:cNvSpPr>
            <a:spLocks noChangeArrowheads="1"/>
          </p:cNvSpPr>
          <p:nvPr/>
        </p:nvSpPr>
        <p:spPr bwMode="auto">
          <a:xfrm>
            <a:off x="611188" y="1125538"/>
            <a:ext cx="7273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cs-CZ" b="1"/>
              <a:t>Protochlorophyllide oxidoreductase</a:t>
            </a:r>
            <a:r>
              <a:rPr lang="en-GB" altLang="cs-CZ"/>
              <a:t> (POR) -  penultimate enzymatic reaction of the chlorophyll biosynthesis depends on light </a:t>
            </a:r>
          </a:p>
        </p:txBody>
      </p:sp>
      <p:grpSp>
        <p:nvGrpSpPr>
          <p:cNvPr id="89104" name="Group 16"/>
          <p:cNvGrpSpPr>
            <a:grpSpLocks/>
          </p:cNvGrpSpPr>
          <p:nvPr/>
        </p:nvGrpSpPr>
        <p:grpSpPr bwMode="auto">
          <a:xfrm>
            <a:off x="3441700" y="2132013"/>
            <a:ext cx="2354263" cy="3744912"/>
            <a:chOff x="2032" y="1343"/>
            <a:chExt cx="1483" cy="2359"/>
          </a:xfrm>
        </p:grpSpPr>
        <p:pic>
          <p:nvPicPr>
            <p:cNvPr id="40968" name="Picture 10" descr="POR reak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33" y="1343"/>
              <a:ext cx="882" cy="2359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40969" name="Line 11"/>
            <p:cNvSpPr>
              <a:spLocks noChangeShapeType="1"/>
            </p:cNvSpPr>
            <p:nvPr/>
          </p:nvSpPr>
          <p:spPr bwMode="auto">
            <a:xfrm flipV="1">
              <a:off x="2032" y="1343"/>
              <a:ext cx="590" cy="1361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12"/>
            <p:cNvSpPr>
              <a:spLocks noChangeShapeType="1"/>
            </p:cNvSpPr>
            <p:nvPr/>
          </p:nvSpPr>
          <p:spPr bwMode="auto">
            <a:xfrm>
              <a:off x="2039" y="2981"/>
              <a:ext cx="583" cy="721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9108" name="Picture 20" descr="protochlorophyl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133600"/>
            <a:ext cx="20161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9" name="Picture 21" descr="chlorophyll_spectr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379913"/>
            <a:ext cx="18002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755650" y="1341438"/>
            <a:ext cx="756126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/>
              <a:t>Etioplast is full of the </a:t>
            </a:r>
            <a:r>
              <a:rPr lang="en-US" altLang="cs-CZ" b="1"/>
              <a:t>POR with bound substrate</a:t>
            </a:r>
            <a:r>
              <a:rPr lang="en-US" altLang="cs-CZ"/>
              <a:t> – protochlorophyllide + NADPH</a:t>
            </a:r>
          </a:p>
          <a:p>
            <a:endParaRPr lang="en-US" altLang="cs-CZ"/>
          </a:p>
          <a:p>
            <a:r>
              <a:rPr lang="en-US" altLang="cs-CZ"/>
              <a:t>Level of other enzymes of chlorophyll biosynthesis is very limited in etioplast </a:t>
            </a:r>
          </a:p>
          <a:p>
            <a:r>
              <a:rPr lang="en-US" altLang="cs-CZ"/>
              <a:t>-&gt; imported during photomorphogenesis (after Pif degredation)</a:t>
            </a:r>
            <a:endParaRPr lang="cs-CZ" altLang="cs-CZ"/>
          </a:p>
        </p:txBody>
      </p:sp>
      <p:pic>
        <p:nvPicPr>
          <p:cNvPr id="156677" name="Picture 5" descr="etioplast-P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997200"/>
            <a:ext cx="316865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755650" y="549275"/>
            <a:ext cx="7875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POR is the major component of etioplast prolamellar bodies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395288" y="908050"/>
            <a:ext cx="318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How it works together?</a:t>
            </a:r>
          </a:p>
          <a:p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1547813" y="1844675"/>
            <a:ext cx="58007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>
                <a:solidFill>
                  <a:srgbClr val="98E4FC"/>
                </a:solidFill>
              </a:rPr>
              <a:t>Photoreceptors</a:t>
            </a:r>
          </a:p>
          <a:p>
            <a:r>
              <a:rPr lang="en-US" altLang="cs-CZ" b="1">
                <a:solidFill>
                  <a:srgbClr val="98E4FC"/>
                </a:solidFill>
              </a:rPr>
              <a:t>            +</a:t>
            </a:r>
          </a:p>
          <a:p>
            <a:r>
              <a:rPr lang="en-US" altLang="cs-CZ" b="1">
                <a:solidFill>
                  <a:srgbClr val="98E4FC"/>
                </a:solidFill>
              </a:rPr>
              <a:t>Transcription factors and protein complexes in nucleus</a:t>
            </a:r>
          </a:p>
          <a:p>
            <a:r>
              <a:rPr lang="en-US" altLang="cs-CZ" b="1">
                <a:solidFill>
                  <a:srgbClr val="98E4FC"/>
                </a:solidFill>
              </a:rPr>
              <a:t>            +</a:t>
            </a:r>
          </a:p>
          <a:p>
            <a:r>
              <a:rPr lang="en-US" altLang="cs-CZ" b="1">
                <a:solidFill>
                  <a:srgbClr val="98E4FC"/>
                </a:solidFill>
              </a:rPr>
              <a:t>Activation of chlorophyll biosynthesis</a:t>
            </a:r>
          </a:p>
          <a:p>
            <a:endParaRPr lang="en-US" altLang="cs-CZ" b="1">
              <a:solidFill>
                <a:srgbClr val="98E4FC"/>
              </a:solidFill>
            </a:endParaRPr>
          </a:p>
          <a:p>
            <a:endParaRPr lang="en-US" altLang="cs-CZ" b="1">
              <a:solidFill>
                <a:srgbClr val="98E4FC"/>
              </a:solidFill>
            </a:endParaRPr>
          </a:p>
          <a:p>
            <a:r>
              <a:rPr lang="en-US" altLang="cs-CZ">
                <a:solidFill>
                  <a:schemeClr val="tx1"/>
                </a:solidFill>
              </a:rPr>
              <a:t>  </a:t>
            </a:r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>
            <a:off x="2987675" y="3357563"/>
            <a:ext cx="0" cy="431800"/>
          </a:xfrm>
          <a:prstGeom prst="line">
            <a:avLst/>
          </a:prstGeom>
          <a:noFill/>
          <a:ln w="31750">
            <a:solidFill>
              <a:srgbClr val="98E4F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1547813" y="4005263"/>
            <a:ext cx="4572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b="1"/>
              <a:t>Synthesis of photosynthetic complexes</a:t>
            </a:r>
          </a:p>
          <a:p>
            <a:pPr>
              <a:spcBef>
                <a:spcPct val="50000"/>
              </a:spcBef>
            </a:pPr>
            <a:r>
              <a:rPr lang="en-US" altLang="cs-CZ" b="1"/>
              <a:t>Formation of thylakoid membranes </a:t>
            </a:r>
          </a:p>
          <a:p>
            <a:pPr>
              <a:spcBef>
                <a:spcPct val="50000"/>
              </a:spcBef>
            </a:pPr>
            <a:endParaRPr lang="en-US" altLang="cs-CZ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/>
      <p:bldP spid="150535" grpId="0" animBg="1"/>
      <p:bldP spid="1505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11188" y="333375"/>
            <a:ext cx="662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Mechanism of phytochrome action - actors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44035" name="Picture 11" descr="phytochrome acti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1438275"/>
            <a:ext cx="50387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86" name="Group 34"/>
          <p:cNvGrpSpPr>
            <a:grpSpLocks/>
          </p:cNvGrpSpPr>
          <p:nvPr/>
        </p:nvGrpSpPr>
        <p:grpSpPr bwMode="auto">
          <a:xfrm>
            <a:off x="323850" y="1989138"/>
            <a:ext cx="2573338" cy="923925"/>
            <a:chOff x="249" y="1253"/>
            <a:chExt cx="1632" cy="589"/>
          </a:xfrm>
        </p:grpSpPr>
        <p:sp>
          <p:nvSpPr>
            <p:cNvPr id="44064" name="Rectangle 13"/>
            <p:cNvSpPr>
              <a:spLocks noChangeArrowheads="1"/>
            </p:cNvSpPr>
            <p:nvPr/>
          </p:nvSpPr>
          <p:spPr bwMode="auto">
            <a:xfrm>
              <a:off x="249" y="1253"/>
              <a:ext cx="862" cy="350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/>
                <a:t>   </a:t>
              </a:r>
              <a:r>
                <a:rPr lang="en-US" altLang="cs-CZ" sz="1400">
                  <a:solidFill>
                    <a:schemeClr val="tx1"/>
                  </a:solidFill>
                </a:rPr>
                <a:t>Inactive phytochromes</a:t>
              </a:r>
              <a:r>
                <a:rPr lang="en-US" altLang="cs-CZ" sz="1400"/>
                <a:t>  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  <p:sp>
          <p:nvSpPr>
            <p:cNvPr id="44065" name="Rectangle 14"/>
            <p:cNvSpPr>
              <a:spLocks noChangeArrowheads="1"/>
            </p:cNvSpPr>
            <p:nvPr/>
          </p:nvSpPr>
          <p:spPr bwMode="auto">
            <a:xfrm>
              <a:off x="1382" y="1298"/>
              <a:ext cx="499" cy="544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4066" name="Line 15"/>
            <p:cNvSpPr>
              <a:spLocks noChangeShapeType="1"/>
            </p:cNvSpPr>
            <p:nvPr/>
          </p:nvSpPr>
          <p:spPr bwMode="auto">
            <a:xfrm>
              <a:off x="1111" y="1434"/>
              <a:ext cx="272" cy="136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787" name="Group 35"/>
          <p:cNvGrpSpPr>
            <a:grpSpLocks/>
          </p:cNvGrpSpPr>
          <p:nvPr/>
        </p:nvGrpSpPr>
        <p:grpSpPr bwMode="auto">
          <a:xfrm>
            <a:off x="588963" y="3395663"/>
            <a:ext cx="2735262" cy="612775"/>
            <a:chOff x="431" y="2115"/>
            <a:chExt cx="1723" cy="386"/>
          </a:xfrm>
        </p:grpSpPr>
        <p:sp>
          <p:nvSpPr>
            <p:cNvPr id="44061" name="Rectangle 16"/>
            <p:cNvSpPr>
              <a:spLocks noChangeArrowheads="1"/>
            </p:cNvSpPr>
            <p:nvPr/>
          </p:nvSpPr>
          <p:spPr bwMode="auto">
            <a:xfrm>
              <a:off x="431" y="2115"/>
              <a:ext cx="771" cy="326"/>
            </a:xfrm>
            <a:prstGeom prst="rect">
              <a:avLst/>
            </a:prstGeom>
            <a:solidFill>
              <a:schemeClr val="bg1">
                <a:alpha val="8196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Specific Prf phosphatase  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  <p:sp>
          <p:nvSpPr>
            <p:cNvPr id="44062" name="Rectangle 17"/>
            <p:cNvSpPr>
              <a:spLocks noChangeArrowheads="1"/>
            </p:cNvSpPr>
            <p:nvPr/>
          </p:nvSpPr>
          <p:spPr bwMode="auto">
            <a:xfrm>
              <a:off x="1791" y="2296"/>
              <a:ext cx="363" cy="205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4063" name="Line 18"/>
            <p:cNvSpPr>
              <a:spLocks noChangeShapeType="1"/>
            </p:cNvSpPr>
            <p:nvPr/>
          </p:nvSpPr>
          <p:spPr bwMode="auto">
            <a:xfrm>
              <a:off x="1202" y="2296"/>
              <a:ext cx="582" cy="106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803" name="Group 51"/>
          <p:cNvGrpSpPr>
            <a:grpSpLocks/>
          </p:cNvGrpSpPr>
          <p:nvPr/>
        </p:nvGrpSpPr>
        <p:grpSpPr bwMode="auto">
          <a:xfrm>
            <a:off x="6011863" y="2470150"/>
            <a:ext cx="2938462" cy="2725738"/>
            <a:chOff x="3787" y="1556"/>
            <a:chExt cx="1851" cy="1717"/>
          </a:xfrm>
        </p:grpSpPr>
        <p:sp>
          <p:nvSpPr>
            <p:cNvPr id="44058" name="Rectangle 22"/>
            <p:cNvSpPr>
              <a:spLocks noChangeArrowheads="1"/>
            </p:cNvSpPr>
            <p:nvPr/>
          </p:nvSpPr>
          <p:spPr bwMode="auto">
            <a:xfrm>
              <a:off x="4799" y="1556"/>
              <a:ext cx="839" cy="326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E3 ubiquitin </a:t>
              </a:r>
            </a:p>
            <a:p>
              <a:r>
                <a:rPr lang="en-US" altLang="cs-CZ" sz="1400">
                  <a:solidFill>
                    <a:schemeClr val="tx1"/>
                  </a:solidFill>
                </a:rPr>
                <a:t>ligase  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  <p:sp>
          <p:nvSpPr>
            <p:cNvPr id="44059" name="Line 24"/>
            <p:cNvSpPr>
              <a:spLocks noChangeShapeType="1"/>
            </p:cNvSpPr>
            <p:nvPr/>
          </p:nvSpPr>
          <p:spPr bwMode="auto">
            <a:xfrm flipV="1">
              <a:off x="4150" y="1706"/>
              <a:ext cx="635" cy="1180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Rectangle 25"/>
            <p:cNvSpPr>
              <a:spLocks noChangeArrowheads="1"/>
            </p:cNvSpPr>
            <p:nvPr/>
          </p:nvSpPr>
          <p:spPr bwMode="auto">
            <a:xfrm>
              <a:off x="3787" y="2886"/>
              <a:ext cx="363" cy="38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74794" name="Group 42"/>
          <p:cNvGrpSpPr>
            <a:grpSpLocks/>
          </p:cNvGrpSpPr>
          <p:nvPr/>
        </p:nvGrpSpPr>
        <p:grpSpPr bwMode="auto">
          <a:xfrm>
            <a:off x="5580063" y="1700213"/>
            <a:ext cx="3282950" cy="2106612"/>
            <a:chOff x="3489" y="1071"/>
            <a:chExt cx="2068" cy="1327"/>
          </a:xfrm>
        </p:grpSpPr>
        <p:sp>
          <p:nvSpPr>
            <p:cNvPr id="44055" name="Rectangle 28"/>
            <p:cNvSpPr>
              <a:spLocks noChangeArrowheads="1"/>
            </p:cNvSpPr>
            <p:nvPr/>
          </p:nvSpPr>
          <p:spPr bwMode="auto">
            <a:xfrm>
              <a:off x="4649" y="1071"/>
              <a:ext cx="908" cy="192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Cryptochromes</a:t>
              </a:r>
              <a:endParaRPr lang="cs-CZ" altLang="cs-CZ" sz="1400">
                <a:solidFill>
                  <a:schemeClr val="tx1"/>
                </a:solidFill>
              </a:endParaRPr>
            </a:p>
          </p:txBody>
        </p:sp>
        <p:sp>
          <p:nvSpPr>
            <p:cNvPr id="44056" name="Line 29"/>
            <p:cNvSpPr>
              <a:spLocks noChangeShapeType="1"/>
            </p:cNvSpPr>
            <p:nvPr/>
          </p:nvSpPr>
          <p:spPr bwMode="auto">
            <a:xfrm flipV="1">
              <a:off x="3851" y="1253"/>
              <a:ext cx="798" cy="855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Rectangle 30"/>
            <p:cNvSpPr>
              <a:spLocks noChangeArrowheads="1"/>
            </p:cNvSpPr>
            <p:nvPr/>
          </p:nvSpPr>
          <p:spPr bwMode="auto">
            <a:xfrm>
              <a:off x="3489" y="2102"/>
              <a:ext cx="363" cy="296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74792" name="Group 40"/>
          <p:cNvGrpSpPr>
            <a:grpSpLocks/>
          </p:cNvGrpSpPr>
          <p:nvPr/>
        </p:nvGrpSpPr>
        <p:grpSpPr bwMode="auto">
          <a:xfrm>
            <a:off x="5476875" y="847725"/>
            <a:ext cx="3011488" cy="1768475"/>
            <a:chOff x="3478" y="513"/>
            <a:chExt cx="1897" cy="1114"/>
          </a:xfrm>
        </p:grpSpPr>
        <p:sp>
          <p:nvSpPr>
            <p:cNvPr id="44052" name="Rectangle 31"/>
            <p:cNvSpPr>
              <a:spLocks noChangeArrowheads="1"/>
            </p:cNvSpPr>
            <p:nvPr/>
          </p:nvSpPr>
          <p:spPr bwMode="auto">
            <a:xfrm>
              <a:off x="3478" y="513"/>
              <a:ext cx="1897" cy="192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rgbClr val="292929"/>
                  </a:solidFill>
                </a:rPr>
                <a:t>Protochlorophyllide oxidoreductase</a:t>
              </a:r>
              <a:endParaRPr lang="cs-CZ" altLang="cs-CZ" sz="1400" b="1">
                <a:solidFill>
                  <a:srgbClr val="292929"/>
                </a:solidFill>
              </a:endParaRPr>
            </a:p>
          </p:txBody>
        </p:sp>
        <p:sp>
          <p:nvSpPr>
            <p:cNvPr id="44053" name="Line 32"/>
            <p:cNvSpPr>
              <a:spLocks noChangeShapeType="1"/>
            </p:cNvSpPr>
            <p:nvPr/>
          </p:nvSpPr>
          <p:spPr bwMode="auto">
            <a:xfrm flipV="1">
              <a:off x="3855" y="709"/>
              <a:ext cx="590" cy="590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Rectangle 33"/>
            <p:cNvSpPr>
              <a:spLocks noChangeArrowheads="1"/>
            </p:cNvSpPr>
            <p:nvPr/>
          </p:nvSpPr>
          <p:spPr bwMode="auto">
            <a:xfrm>
              <a:off x="3493" y="1285"/>
              <a:ext cx="363" cy="342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74802" name="Group 50"/>
          <p:cNvGrpSpPr>
            <a:grpSpLocks/>
          </p:cNvGrpSpPr>
          <p:nvPr/>
        </p:nvGrpSpPr>
        <p:grpSpPr bwMode="auto">
          <a:xfrm>
            <a:off x="323850" y="4160838"/>
            <a:ext cx="4602163" cy="2147887"/>
            <a:chOff x="204" y="2621"/>
            <a:chExt cx="2899" cy="1353"/>
          </a:xfrm>
        </p:grpSpPr>
        <p:grpSp>
          <p:nvGrpSpPr>
            <p:cNvPr id="44047" name="Group 36"/>
            <p:cNvGrpSpPr>
              <a:grpSpLocks/>
            </p:cNvGrpSpPr>
            <p:nvPr/>
          </p:nvGrpSpPr>
          <p:grpSpPr bwMode="auto">
            <a:xfrm>
              <a:off x="518" y="2621"/>
              <a:ext cx="2585" cy="384"/>
              <a:chOff x="567" y="2614"/>
              <a:chExt cx="2585" cy="384"/>
            </a:xfrm>
          </p:grpSpPr>
          <p:sp>
            <p:nvSpPr>
              <p:cNvPr id="44049" name="Rectangle 19"/>
              <p:cNvSpPr>
                <a:spLocks noChangeArrowheads="1"/>
              </p:cNvSpPr>
              <p:nvPr/>
            </p:nvSpPr>
            <p:spPr bwMode="auto">
              <a:xfrm>
                <a:off x="567" y="2614"/>
                <a:ext cx="1180" cy="384"/>
              </a:xfrm>
              <a:prstGeom prst="rect">
                <a:avLst/>
              </a:prstGeom>
              <a:solidFill>
                <a:schemeClr val="bg1">
                  <a:alpha val="78038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cs-CZ" sz="1400">
                    <a:solidFill>
                      <a:schemeClr val="tx1"/>
                    </a:solidFill>
                  </a:rPr>
                  <a:t>bHLH group of transcription factors</a:t>
                </a:r>
                <a:r>
                  <a:rPr lang="en-US" altLang="cs-CZ" sz="1400"/>
                  <a:t> </a:t>
                </a:r>
                <a:r>
                  <a:rPr lang="en-US" altLang="cs-CZ" sz="2000"/>
                  <a:t> </a:t>
                </a:r>
                <a:endParaRPr lang="cs-CZ" altLang="cs-CZ"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4050" name="Rectangle 20"/>
              <p:cNvSpPr>
                <a:spLocks noChangeArrowheads="1"/>
              </p:cNvSpPr>
              <p:nvPr/>
            </p:nvSpPr>
            <p:spPr bwMode="auto">
              <a:xfrm>
                <a:off x="2789" y="2649"/>
                <a:ext cx="363" cy="328"/>
              </a:xfrm>
              <a:prstGeom prst="rect">
                <a:avLst/>
              </a:prstGeom>
              <a:noFill/>
              <a:ln w="22225">
                <a:solidFill>
                  <a:srgbClr val="80000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 altLang="cs-CZ"/>
              </a:p>
            </p:txBody>
          </p:sp>
          <p:sp>
            <p:nvSpPr>
              <p:cNvPr id="44051" name="Line 21"/>
              <p:cNvSpPr>
                <a:spLocks noChangeShapeType="1"/>
              </p:cNvSpPr>
              <p:nvPr/>
            </p:nvSpPr>
            <p:spPr bwMode="auto">
              <a:xfrm>
                <a:off x="1746" y="2795"/>
                <a:ext cx="1043" cy="0"/>
              </a:xfrm>
              <a:prstGeom prst="line">
                <a:avLst/>
              </a:prstGeom>
              <a:noFill/>
              <a:ln w="22225">
                <a:solidFill>
                  <a:srgbClr val="8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4048" name="Picture 41" descr="bHL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022"/>
              <a:ext cx="911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4796" name="Group 44"/>
          <p:cNvGrpSpPr>
            <a:grpSpLocks/>
          </p:cNvGrpSpPr>
          <p:nvPr/>
        </p:nvGrpSpPr>
        <p:grpSpPr bwMode="auto">
          <a:xfrm>
            <a:off x="5580063" y="4652963"/>
            <a:ext cx="3384550" cy="1974850"/>
            <a:chOff x="3515" y="2931"/>
            <a:chExt cx="2132" cy="1244"/>
          </a:xfrm>
        </p:grpSpPr>
        <p:sp>
          <p:nvSpPr>
            <p:cNvPr id="44043" name="Rectangle 23"/>
            <p:cNvSpPr>
              <a:spLocks noChangeArrowheads="1"/>
            </p:cNvSpPr>
            <p:nvPr/>
          </p:nvSpPr>
          <p:spPr bwMode="auto">
            <a:xfrm>
              <a:off x="3515" y="3067"/>
              <a:ext cx="363" cy="22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4044" name="Line 26"/>
            <p:cNvSpPr>
              <a:spLocks noChangeShapeType="1"/>
            </p:cNvSpPr>
            <p:nvPr/>
          </p:nvSpPr>
          <p:spPr bwMode="auto">
            <a:xfrm>
              <a:off x="3696" y="3294"/>
              <a:ext cx="545" cy="363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Rectangle 27"/>
            <p:cNvSpPr>
              <a:spLocks noChangeArrowheads="1"/>
            </p:cNvSpPr>
            <p:nvPr/>
          </p:nvSpPr>
          <p:spPr bwMode="auto">
            <a:xfrm>
              <a:off x="4241" y="3657"/>
              <a:ext cx="1111" cy="518"/>
            </a:xfrm>
            <a:prstGeom prst="rect">
              <a:avLst/>
            </a:prstGeom>
            <a:solidFill>
              <a:schemeClr val="bg1">
                <a:alpha val="7097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cs-CZ" sz="1400">
                  <a:solidFill>
                    <a:schemeClr val="tx1"/>
                  </a:solidFill>
                </a:rPr>
                <a:t>bZIP type transcription factor     (ubiquitinated) </a:t>
              </a:r>
              <a:r>
                <a:rPr lang="en-US" altLang="cs-CZ" sz="2000">
                  <a:solidFill>
                    <a:schemeClr val="tx1"/>
                  </a:solidFill>
                </a:rPr>
                <a:t> </a:t>
              </a:r>
              <a:endParaRPr lang="cs-CZ" altLang="cs-CZ" sz="2400" b="1">
                <a:solidFill>
                  <a:schemeClr val="tx1"/>
                </a:solidFill>
              </a:endParaRPr>
            </a:p>
          </p:txBody>
        </p:sp>
        <p:pic>
          <p:nvPicPr>
            <p:cNvPr id="44046" name="Picture 43" descr="bZI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94" y="2931"/>
              <a:ext cx="953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611188" y="333375"/>
            <a:ext cx="662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Mechanism of phytochrome action - activation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45059" name="Picture 7" descr="phytochrome act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1438275"/>
            <a:ext cx="50387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8" descr="phytochrome action-n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063" y="1425575"/>
            <a:ext cx="5059362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611188" y="333375"/>
            <a:ext cx="7993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Mechanism of phytochrome action – PNB formation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129049" name="Group 25"/>
          <p:cNvGrpSpPr>
            <a:grpSpLocks/>
          </p:cNvGrpSpPr>
          <p:nvPr/>
        </p:nvGrpSpPr>
        <p:grpSpPr bwMode="auto">
          <a:xfrm>
            <a:off x="5651500" y="1700213"/>
            <a:ext cx="3211513" cy="1873250"/>
            <a:chOff x="3560" y="1071"/>
            <a:chExt cx="2023" cy="1180"/>
          </a:xfrm>
        </p:grpSpPr>
        <p:sp>
          <p:nvSpPr>
            <p:cNvPr id="46093" name="Rectangle 7"/>
            <p:cNvSpPr>
              <a:spLocks noChangeArrowheads="1"/>
            </p:cNvSpPr>
            <p:nvPr/>
          </p:nvSpPr>
          <p:spPr bwMode="auto">
            <a:xfrm>
              <a:off x="4422" y="1071"/>
              <a:ext cx="1161" cy="326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Nuclear body, tens of proteins..</a:t>
              </a:r>
              <a:endParaRPr lang="cs-CZ" altLang="cs-CZ" sz="1400">
                <a:solidFill>
                  <a:schemeClr val="tx1"/>
                </a:solidFill>
              </a:endParaRPr>
            </a:p>
          </p:txBody>
        </p:sp>
        <p:sp>
          <p:nvSpPr>
            <p:cNvPr id="46094" name="Line 8"/>
            <p:cNvSpPr>
              <a:spLocks noChangeShapeType="1"/>
            </p:cNvSpPr>
            <p:nvPr/>
          </p:nvSpPr>
          <p:spPr bwMode="auto">
            <a:xfrm flipV="1">
              <a:off x="3560" y="1389"/>
              <a:ext cx="908" cy="862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46095" name="Picture 10" descr="nucleus spectl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12" y="1434"/>
              <a:ext cx="512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9050" name="Group 26"/>
          <p:cNvGrpSpPr>
            <a:grpSpLocks/>
          </p:cNvGrpSpPr>
          <p:nvPr/>
        </p:nvGrpSpPr>
        <p:grpSpPr bwMode="auto">
          <a:xfrm>
            <a:off x="395288" y="3789363"/>
            <a:ext cx="4570412" cy="792162"/>
            <a:chOff x="249" y="2387"/>
            <a:chExt cx="2879" cy="499"/>
          </a:xfrm>
        </p:grpSpPr>
        <p:sp>
          <p:nvSpPr>
            <p:cNvPr id="46090" name="Rectangle 16"/>
            <p:cNvSpPr>
              <a:spLocks noChangeArrowheads="1"/>
            </p:cNvSpPr>
            <p:nvPr/>
          </p:nvSpPr>
          <p:spPr bwMode="auto">
            <a:xfrm>
              <a:off x="249" y="2387"/>
              <a:ext cx="817" cy="326"/>
            </a:xfrm>
            <a:prstGeom prst="rect">
              <a:avLst/>
            </a:prstGeom>
            <a:solidFill>
              <a:schemeClr val="bg1">
                <a:alpha val="8196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Fine-tuning of Phr signaling  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2765" y="2681"/>
              <a:ext cx="363" cy="205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6092" name="Line 18"/>
            <p:cNvSpPr>
              <a:spLocks noChangeShapeType="1"/>
            </p:cNvSpPr>
            <p:nvPr/>
          </p:nvSpPr>
          <p:spPr bwMode="auto">
            <a:xfrm>
              <a:off x="1066" y="2523"/>
              <a:ext cx="1692" cy="264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053" name="Group 29"/>
          <p:cNvGrpSpPr>
            <a:grpSpLocks/>
          </p:cNvGrpSpPr>
          <p:nvPr/>
        </p:nvGrpSpPr>
        <p:grpSpPr bwMode="auto">
          <a:xfrm>
            <a:off x="5508625" y="3789363"/>
            <a:ext cx="3635375" cy="1306512"/>
            <a:chOff x="3470" y="2387"/>
            <a:chExt cx="2290" cy="823"/>
          </a:xfrm>
        </p:grpSpPr>
        <p:sp>
          <p:nvSpPr>
            <p:cNvPr id="46087" name="Line 21"/>
            <p:cNvSpPr>
              <a:spLocks noChangeShapeType="1"/>
            </p:cNvSpPr>
            <p:nvPr/>
          </p:nvSpPr>
          <p:spPr bwMode="auto">
            <a:xfrm>
              <a:off x="3832" y="2614"/>
              <a:ext cx="817" cy="317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088" name="Rectangle 22"/>
            <p:cNvSpPr>
              <a:spLocks noChangeArrowheads="1"/>
            </p:cNvSpPr>
            <p:nvPr/>
          </p:nvSpPr>
          <p:spPr bwMode="auto">
            <a:xfrm>
              <a:off x="3470" y="2387"/>
              <a:ext cx="363" cy="38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  <p:sp>
          <p:nvSpPr>
            <p:cNvPr id="46089" name="Rectangle 20"/>
            <p:cNvSpPr>
              <a:spLocks noChangeArrowheads="1"/>
            </p:cNvSpPr>
            <p:nvPr/>
          </p:nvSpPr>
          <p:spPr bwMode="auto">
            <a:xfrm>
              <a:off x="4513" y="2750"/>
              <a:ext cx="1247" cy="460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COP9 signalosome – (CNS) involved in protein degradation 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85800" y="457200"/>
            <a:ext cx="1868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Solar energy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8195" name="Picture 5" descr="SolarSpect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2060575"/>
            <a:ext cx="45370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6" name="Object 6"/>
          <p:cNvGraphicFramePr>
            <a:graphicFrameLocks noChangeAspect="1"/>
          </p:cNvGraphicFramePr>
          <p:nvPr/>
        </p:nvGraphicFramePr>
        <p:xfrm>
          <a:off x="468313" y="5300663"/>
          <a:ext cx="4537075" cy="1100137"/>
        </p:xfrm>
        <a:graphic>
          <a:graphicData uri="http://schemas.openxmlformats.org/presentationml/2006/ole">
            <p:oleObj spid="_x0000_s8196" name="Image" r:id="rId4" imgW="5888748" imgH="1426467" progId="Photoshop.Image.7">
              <p:embed/>
            </p:oleObj>
          </a:graphicData>
        </a:graphic>
      </p:graphicFrame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2484438" y="4508500"/>
            <a:ext cx="396875" cy="792163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 flipH="1">
            <a:off x="2987675" y="4537075"/>
            <a:ext cx="404813" cy="763588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684213" y="1052513"/>
            <a:ext cx="813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>
                <a:latin typeface="Arial" charset="0"/>
              </a:rPr>
              <a:t>When the sky is clear, the  photosynthetically active part of the solar spectrum accounts for about </a:t>
            </a:r>
            <a:r>
              <a:rPr lang="en-US" altLang="cs-CZ" sz="1800" b="1" u="sng">
                <a:latin typeface="Arial" charset="0"/>
              </a:rPr>
              <a:t>HALF</a:t>
            </a:r>
            <a:r>
              <a:rPr lang="en-US" altLang="cs-CZ" sz="1800">
                <a:latin typeface="Arial" charset="0"/>
              </a:rPr>
              <a:t> of the total solar energy..</a:t>
            </a:r>
            <a:endParaRPr lang="cs-CZ" altLang="cs-CZ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3" descr="phytochrome action-ne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9638" y="1428750"/>
            <a:ext cx="5043487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611188" y="333375"/>
            <a:ext cx="799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Mechanism of phytochrome action – COP1 and Pifs degradation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grpSp>
        <p:nvGrpSpPr>
          <p:cNvPr id="130059" name="Group 11"/>
          <p:cNvGrpSpPr>
            <a:grpSpLocks/>
          </p:cNvGrpSpPr>
          <p:nvPr/>
        </p:nvGrpSpPr>
        <p:grpSpPr bwMode="auto">
          <a:xfrm>
            <a:off x="4451350" y="4983163"/>
            <a:ext cx="4513263" cy="614362"/>
            <a:chOff x="2804" y="3139"/>
            <a:chExt cx="2843" cy="387"/>
          </a:xfrm>
        </p:grpSpPr>
        <p:sp>
          <p:nvSpPr>
            <p:cNvPr id="47109" name="Rectangle 7"/>
            <p:cNvSpPr>
              <a:spLocks noChangeArrowheads="1"/>
            </p:cNvSpPr>
            <p:nvPr/>
          </p:nvSpPr>
          <p:spPr bwMode="auto">
            <a:xfrm>
              <a:off x="4715" y="3179"/>
              <a:ext cx="932" cy="326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Hy5 can start to accumulate..</a:t>
              </a:r>
              <a:endParaRPr lang="cs-CZ" altLang="cs-CZ" sz="1400" b="1">
                <a:solidFill>
                  <a:schemeClr val="tx1"/>
                </a:solidFill>
              </a:endParaRPr>
            </a:p>
          </p:txBody>
        </p:sp>
        <p:sp>
          <p:nvSpPr>
            <p:cNvPr id="47110" name="Line 8"/>
            <p:cNvSpPr>
              <a:spLocks noChangeShapeType="1"/>
            </p:cNvSpPr>
            <p:nvPr/>
          </p:nvSpPr>
          <p:spPr bwMode="auto">
            <a:xfrm>
              <a:off x="3174" y="3328"/>
              <a:ext cx="1520" cy="11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111" name="Rectangle 9"/>
            <p:cNvSpPr>
              <a:spLocks noChangeArrowheads="1"/>
            </p:cNvSpPr>
            <p:nvPr/>
          </p:nvSpPr>
          <p:spPr bwMode="auto">
            <a:xfrm>
              <a:off x="2804" y="3139"/>
              <a:ext cx="363" cy="38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611188" y="333375"/>
            <a:ext cx="799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Mechanism of phytochrome action – export of proteins into plastids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48131" name="Picture 6" descr="phytochrome action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1438275"/>
            <a:ext cx="503872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1083" name="Group 11"/>
          <p:cNvGrpSpPr>
            <a:grpSpLocks/>
          </p:cNvGrpSpPr>
          <p:nvPr/>
        </p:nvGrpSpPr>
        <p:grpSpPr bwMode="auto">
          <a:xfrm>
            <a:off x="6227763" y="2738438"/>
            <a:ext cx="2646362" cy="730250"/>
            <a:chOff x="3923" y="1725"/>
            <a:chExt cx="1667" cy="460"/>
          </a:xfrm>
        </p:grpSpPr>
        <p:sp>
          <p:nvSpPr>
            <p:cNvPr id="48133" name="Rectangle 8"/>
            <p:cNvSpPr>
              <a:spLocks noChangeArrowheads="1"/>
            </p:cNvSpPr>
            <p:nvPr/>
          </p:nvSpPr>
          <p:spPr bwMode="auto">
            <a:xfrm>
              <a:off x="4658" y="1725"/>
              <a:ext cx="932" cy="460"/>
            </a:xfrm>
            <a:prstGeom prst="rect">
              <a:avLst/>
            </a:prstGeom>
            <a:solidFill>
              <a:schemeClr val="bg1">
                <a:alpha val="76862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cs-CZ" sz="1400">
                  <a:solidFill>
                    <a:schemeClr val="tx1"/>
                  </a:solidFill>
                </a:rPr>
                <a:t>NEP polymerase is imported into</a:t>
              </a:r>
            </a:p>
            <a:p>
              <a:r>
                <a:rPr lang="en-US" altLang="cs-CZ" sz="1400">
                  <a:solidFill>
                    <a:schemeClr val="tx1"/>
                  </a:solidFill>
                </a:rPr>
                <a:t>plastid</a:t>
              </a:r>
              <a:endParaRPr lang="cs-CZ" altLang="cs-CZ" sz="1400">
                <a:solidFill>
                  <a:schemeClr val="tx1"/>
                </a:solidFill>
              </a:endParaRPr>
            </a:p>
          </p:txBody>
        </p:sp>
        <p:sp>
          <p:nvSpPr>
            <p:cNvPr id="48134" name="Line 9"/>
            <p:cNvSpPr>
              <a:spLocks noChangeShapeType="1"/>
            </p:cNvSpPr>
            <p:nvPr/>
          </p:nvSpPr>
          <p:spPr bwMode="auto">
            <a:xfrm>
              <a:off x="4301" y="1882"/>
              <a:ext cx="348" cy="6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135" name="Rectangle 10"/>
            <p:cNvSpPr>
              <a:spLocks noChangeArrowheads="1"/>
            </p:cNvSpPr>
            <p:nvPr/>
          </p:nvSpPr>
          <p:spPr bwMode="auto">
            <a:xfrm>
              <a:off x="3923" y="1797"/>
              <a:ext cx="363" cy="227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611188" y="333375"/>
            <a:ext cx="7993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Cryptochrome and POR signaling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49155" name="Picture 7" descr="cry sign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1438275"/>
            <a:ext cx="5051425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611188" y="333375"/>
            <a:ext cx="799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Phytochrome interacting factors (Pif) repress chloroplast development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50179" name="Picture 5" descr="pif1_p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52613"/>
            <a:ext cx="554355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pif3_p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79788"/>
            <a:ext cx="55435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39750" y="1268413"/>
            <a:ext cx="7777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1800"/>
              <a:t>- emerging role of Pif factors in the regulating of chlorophyll biosynthesis</a:t>
            </a:r>
            <a:endParaRPr lang="cs-CZ" altLang="cs-CZ" sz="1800"/>
          </a:p>
        </p:txBody>
      </p:sp>
      <p:pic>
        <p:nvPicPr>
          <p:cNvPr id="50182" name="Picture 12" descr="PlantCell_tang_2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4508500"/>
            <a:ext cx="540067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611188" y="333375"/>
            <a:ext cx="7993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PIF factors repress chlorophyll biosynthesis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611188" y="981075"/>
            <a:ext cx="81375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cs-CZ" sz="1800"/>
              <a:t> Pif1/3 block the expression of several key enzymes of chlorophyll biosynthesis</a:t>
            </a:r>
          </a:p>
          <a:p>
            <a:endParaRPr lang="en-US" altLang="cs-CZ" sz="1800"/>
          </a:p>
          <a:p>
            <a:r>
              <a:rPr lang="en-US" altLang="cs-CZ" sz="1800"/>
              <a:t>- Pifs are degraded via the COP9 signalosome (CNS) during photomorphogenesis</a:t>
            </a:r>
            <a:endParaRPr lang="cs-CZ" altLang="cs-CZ" sz="1800"/>
          </a:p>
        </p:txBody>
      </p:sp>
      <p:pic>
        <p:nvPicPr>
          <p:cNvPr id="155656" name="Picture 8" descr="pif actio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2590800"/>
            <a:ext cx="523557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7" name="Picture 9" descr="pif actio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590800"/>
            <a:ext cx="523557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765175" y="2349500"/>
            <a:ext cx="7848600" cy="2735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95288" y="333375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cs-CZ" sz="2000" b="1">
                <a:solidFill>
                  <a:srgbClr val="98E4FC"/>
                </a:solidFill>
              </a:rPr>
              <a:t>COP9 Signalosome (CSN) 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95288" y="2060575"/>
            <a:ext cx="83058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</a:pPr>
            <a:endParaRPr lang="en-US" altLang="cs-CZ" sz="2000"/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684213" y="1270000"/>
            <a:ext cx="7569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/>
              <a:t>8 COP subunits have been identified to form a large complex, </a:t>
            </a:r>
            <a:r>
              <a:rPr lang="en-US" altLang="cs-CZ">
                <a:latin typeface="Arial" charset="0"/>
                <a:cs typeface="Arial" charset="0"/>
              </a:rPr>
              <a:t>‘</a:t>
            </a:r>
            <a:r>
              <a:rPr lang="en-US" altLang="cs-CZ" i="1"/>
              <a:t>COP9</a:t>
            </a:r>
            <a:r>
              <a:rPr lang="en-US" altLang="cs-CZ"/>
              <a:t> signalosome</a:t>
            </a:r>
            <a:r>
              <a:rPr lang="en-US" altLang="cs-CZ">
                <a:latin typeface="Arial" charset="0"/>
                <a:cs typeface="Arial" charset="0"/>
              </a:rPr>
              <a:t>’</a:t>
            </a:r>
            <a:r>
              <a:rPr lang="en-US" altLang="cs-CZ"/>
              <a:t>.</a:t>
            </a:r>
          </a:p>
          <a:p>
            <a:endParaRPr lang="en-US" altLang="cs-CZ"/>
          </a:p>
          <a:p>
            <a:r>
              <a:rPr lang="en-US" altLang="cs-CZ"/>
              <a:t>Similar to proteasome </a:t>
            </a:r>
            <a:r>
              <a:rPr lang="en-US" altLang="cs-CZ">
                <a:latin typeface="Arial" charset="0"/>
                <a:cs typeface="Arial" charset="0"/>
              </a:rPr>
              <a:t>‘</a:t>
            </a:r>
            <a:r>
              <a:rPr lang="en-US" altLang="cs-CZ"/>
              <a:t>lid</a:t>
            </a:r>
            <a:r>
              <a:rPr lang="en-US" altLang="cs-CZ">
                <a:latin typeface="Arial" charset="0"/>
                <a:cs typeface="Arial" charset="0"/>
              </a:rPr>
              <a:t>’</a:t>
            </a:r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1630363" y="3660775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CNS</a:t>
            </a:r>
            <a:endParaRPr lang="cs-CZ" altLang="cs-CZ" sz="2000"/>
          </a:p>
        </p:txBody>
      </p:sp>
      <p:graphicFrame>
        <p:nvGraphicFramePr>
          <p:cNvPr id="102414" name="Object 14"/>
          <p:cNvGraphicFramePr>
            <a:graphicFrameLocks noChangeAspect="1"/>
          </p:cNvGraphicFramePr>
          <p:nvPr/>
        </p:nvGraphicFramePr>
        <p:xfrm>
          <a:off x="4438650" y="2809875"/>
          <a:ext cx="1587500" cy="2003425"/>
        </p:xfrm>
        <a:graphic>
          <a:graphicData uri="http://schemas.openxmlformats.org/presentationml/2006/ole">
            <p:oleObj spid="_x0000_s52231" name="CorelDRAW" r:id="rId3" imgW="5047107" imgH="5878195" progId="CorelDRAW.Graphic.11">
              <p:embed/>
            </p:oleObj>
          </a:graphicData>
        </a:graphic>
      </p:graphicFrame>
      <p:sp>
        <p:nvSpPr>
          <p:cNvPr id="102415" name="Line 15"/>
          <p:cNvSpPr>
            <a:spLocks noChangeShapeType="1"/>
          </p:cNvSpPr>
          <p:nvPr/>
        </p:nvSpPr>
        <p:spPr bwMode="auto">
          <a:xfrm>
            <a:off x="6022975" y="2809875"/>
            <a:ext cx="0" cy="5762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>
            <a:off x="6815138" y="2736850"/>
            <a:ext cx="0" cy="2016125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6094413" y="2881313"/>
            <a:ext cx="601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19S</a:t>
            </a:r>
            <a:endParaRPr lang="cs-CZ" altLang="cs-CZ" sz="2000"/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7031038" y="3241675"/>
            <a:ext cx="15033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      26S</a:t>
            </a:r>
          </a:p>
          <a:p>
            <a:r>
              <a:rPr lang="en-US" altLang="cs-CZ" sz="2000"/>
              <a:t>proteasome</a:t>
            </a:r>
            <a:endParaRPr lang="cs-CZ" altLang="cs-CZ" sz="2000"/>
          </a:p>
        </p:txBody>
      </p:sp>
      <p:graphicFrame>
        <p:nvGraphicFramePr>
          <p:cNvPr id="102419" name="Object 19"/>
          <p:cNvGraphicFramePr>
            <a:graphicFrameLocks noChangeAspect="1"/>
          </p:cNvGraphicFramePr>
          <p:nvPr/>
        </p:nvGraphicFramePr>
        <p:xfrm>
          <a:off x="1341438" y="2940050"/>
          <a:ext cx="1317625" cy="639763"/>
        </p:xfrm>
        <a:graphic>
          <a:graphicData uri="http://schemas.openxmlformats.org/presentationml/2006/ole">
            <p:oleObj spid="_x0000_s52236" name="CorelDRAW" r:id="rId4" imgW="4512183" imgH="1757680" progId="CorelDRAW.Graphic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0" grpId="0" animBg="1"/>
      <p:bldP spid="102410" grpId="0"/>
      <p:bldP spid="102415" grpId="0" animBg="1"/>
      <p:bldP spid="102416" grpId="0" animBg="1"/>
      <p:bldP spid="102417" grpId="0"/>
      <p:bldP spid="1024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"/>
          <p:cNvGrpSpPr>
            <a:grpSpLocks/>
          </p:cNvGrpSpPr>
          <p:nvPr/>
        </p:nvGrpSpPr>
        <p:grpSpPr bwMode="auto">
          <a:xfrm>
            <a:off x="1547813" y="2708275"/>
            <a:ext cx="6048375" cy="3135313"/>
            <a:chOff x="975" y="1954"/>
            <a:chExt cx="3810" cy="1975"/>
          </a:xfrm>
        </p:grpSpPr>
        <p:sp>
          <p:nvSpPr>
            <p:cNvPr id="53253" name="Rectangle 4"/>
            <p:cNvSpPr>
              <a:spLocks noChangeArrowheads="1"/>
            </p:cNvSpPr>
            <p:nvPr/>
          </p:nvSpPr>
          <p:spPr bwMode="auto">
            <a:xfrm>
              <a:off x="975" y="1954"/>
              <a:ext cx="3810" cy="1975"/>
            </a:xfrm>
            <a:prstGeom prst="rect">
              <a:avLst/>
            </a:prstGeom>
            <a:noFill/>
            <a:ln w="222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cs-CZ" altLang="cs-CZ" sz="1800"/>
                <a:t>COP9 signalosome</a:t>
              </a:r>
              <a:r>
                <a:rPr lang="en-US" altLang="cs-CZ" sz="1800"/>
                <a:t>                           </a:t>
              </a:r>
              <a:r>
                <a:rPr lang="cs-CZ" altLang="cs-CZ" sz="1800"/>
                <a:t> </a:t>
              </a:r>
              <a:r>
                <a:rPr lang="en-US" altLang="cs-CZ" sz="1800"/>
                <a:t>     </a:t>
              </a:r>
              <a:r>
                <a:rPr lang="cs-CZ" altLang="cs-CZ" sz="1800" i="1"/>
                <a:t>S.cerevisiae</a:t>
              </a:r>
            </a:p>
            <a:p>
              <a:r>
                <a:rPr lang="cs-CZ" altLang="cs-CZ" sz="1800"/>
                <a:t>subunits of plants</a:t>
              </a:r>
              <a:r>
                <a:rPr lang="en-US" altLang="cs-CZ" sz="1800"/>
                <a:t>        </a:t>
              </a:r>
              <a:r>
                <a:rPr lang="cs-CZ" altLang="cs-CZ" sz="1800"/>
                <a:t> Identity </a:t>
              </a:r>
              <a:r>
                <a:rPr lang="en-US" altLang="cs-CZ" sz="1800"/>
                <a:t>              </a:t>
              </a:r>
              <a:r>
                <a:rPr lang="cs-CZ" altLang="cs-CZ" sz="1800"/>
                <a:t>lid subunits</a:t>
              </a:r>
            </a:p>
            <a:p>
              <a:endParaRPr lang="en-US" altLang="cs-CZ" sz="1800"/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CSN1</a:t>
              </a:r>
              <a:r>
                <a:rPr lang="en-US" altLang="cs-CZ" sz="1800"/>
                <a:t>                      </a:t>
              </a:r>
              <a:r>
                <a:rPr lang="cs-CZ" altLang="cs-CZ" sz="1800"/>
                <a:t>22%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Rpn7p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CSN2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21%</a:t>
              </a:r>
              <a:r>
                <a:rPr lang="en-US" altLang="cs-CZ" sz="1800"/>
                <a:t>                      </a:t>
              </a:r>
              <a:r>
                <a:rPr lang="cs-CZ" altLang="cs-CZ" sz="1800"/>
                <a:t>Rpn6p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CSN3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20%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Rpn3p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CSN4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19%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Rpn5p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CSN5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28%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Rpn11p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CSN6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22%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Rpn8p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CSN7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15%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Rpn9p</a:t>
              </a:r>
            </a:p>
            <a:p>
              <a:r>
                <a:rPr lang="en-US" altLang="cs-CZ" sz="1800"/>
                <a:t>      </a:t>
              </a:r>
              <a:r>
                <a:rPr lang="cs-CZ" altLang="cs-CZ" sz="1800"/>
                <a:t>CSN8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18% </a:t>
              </a:r>
              <a:r>
                <a:rPr lang="en-US" altLang="cs-CZ" sz="1800"/>
                <a:t>                     </a:t>
              </a:r>
              <a:r>
                <a:rPr lang="cs-CZ" altLang="cs-CZ" sz="1800"/>
                <a:t>Rpn12p</a:t>
              </a:r>
            </a:p>
          </p:txBody>
        </p:sp>
        <p:sp>
          <p:nvSpPr>
            <p:cNvPr id="53254" name="Line 6"/>
            <p:cNvSpPr>
              <a:spLocks noChangeShapeType="1"/>
            </p:cNvSpPr>
            <p:nvPr/>
          </p:nvSpPr>
          <p:spPr bwMode="auto">
            <a:xfrm>
              <a:off x="975" y="2407"/>
              <a:ext cx="3810" cy="0"/>
            </a:xfrm>
            <a:prstGeom prst="line">
              <a:avLst/>
            </a:prstGeom>
            <a:noFill/>
            <a:ln w="22225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1" name="Text Box 11"/>
          <p:cNvSpPr txBox="1">
            <a:spLocks noChangeArrowheads="1"/>
          </p:cNvSpPr>
          <p:nvPr/>
        </p:nvSpPr>
        <p:spPr bwMode="auto">
          <a:xfrm>
            <a:off x="757238" y="2278063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/>
              <a:t>CNS</a:t>
            </a:r>
            <a:endParaRPr lang="cs-CZ" altLang="cs-CZ" sz="2000"/>
          </a:p>
        </p:txBody>
      </p:sp>
      <p:graphicFrame>
        <p:nvGraphicFramePr>
          <p:cNvPr id="53252" name="Object 12"/>
          <p:cNvGraphicFramePr>
            <a:graphicFrameLocks noChangeAspect="1"/>
          </p:cNvGraphicFramePr>
          <p:nvPr/>
        </p:nvGraphicFramePr>
        <p:xfrm>
          <a:off x="468313" y="1557338"/>
          <a:ext cx="1317625" cy="639762"/>
        </p:xfrm>
        <a:graphic>
          <a:graphicData uri="http://schemas.openxmlformats.org/presentationml/2006/ole">
            <p:oleObj spid="_x0000_s53252" name="CorelDRAW" r:id="rId3" imgW="4512183" imgH="1757680" progId="CorelDRAW.Graphic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1"/>
          <p:cNvSpPr>
            <a:spLocks noChangeArrowheads="1"/>
          </p:cNvSpPr>
          <p:nvPr/>
        </p:nvSpPr>
        <p:spPr bwMode="auto">
          <a:xfrm>
            <a:off x="1763713" y="2060575"/>
            <a:ext cx="4968875" cy="2314575"/>
          </a:xfrm>
          <a:prstGeom prst="rect">
            <a:avLst/>
          </a:prstGeom>
          <a:noFill/>
          <a:ln w="222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cs-CZ"/>
              <a:t>                              </a:t>
            </a:r>
            <a:r>
              <a:rPr lang="cs-CZ" altLang="cs-CZ"/>
              <a:t>COP9 signalosome </a:t>
            </a:r>
            <a:r>
              <a:rPr lang="en-US" altLang="cs-CZ"/>
              <a:t>     </a:t>
            </a:r>
            <a:r>
              <a:rPr lang="cs-CZ" altLang="cs-CZ"/>
              <a:t>COP1</a:t>
            </a:r>
          </a:p>
          <a:p>
            <a:endParaRPr lang="en-US" altLang="cs-CZ"/>
          </a:p>
          <a:p>
            <a:r>
              <a:rPr lang="cs-CZ" altLang="cs-CZ"/>
              <a:t>Budding Yeast</a:t>
            </a:r>
            <a:r>
              <a:rPr lang="en-US" altLang="cs-CZ"/>
              <a:t>                     No                   No </a:t>
            </a:r>
            <a:endParaRPr lang="cs-CZ" altLang="cs-CZ"/>
          </a:p>
          <a:p>
            <a:r>
              <a:rPr lang="cs-CZ" altLang="cs-CZ"/>
              <a:t>Fission Yeast</a:t>
            </a:r>
            <a:r>
              <a:rPr lang="en-US" altLang="cs-CZ"/>
              <a:t>                       Yes                  No</a:t>
            </a:r>
            <a:endParaRPr lang="cs-CZ" altLang="cs-CZ"/>
          </a:p>
          <a:p>
            <a:r>
              <a:rPr lang="cs-CZ" altLang="cs-CZ"/>
              <a:t>C. elegans</a:t>
            </a:r>
            <a:r>
              <a:rPr lang="en-US" altLang="cs-CZ"/>
              <a:t>                           Yes                  No</a:t>
            </a:r>
            <a:endParaRPr lang="cs-CZ" altLang="cs-CZ"/>
          </a:p>
          <a:p>
            <a:r>
              <a:rPr lang="cs-CZ" altLang="cs-CZ"/>
              <a:t>Drosophila</a:t>
            </a:r>
            <a:r>
              <a:rPr lang="en-US" altLang="cs-CZ"/>
              <a:t>                          Yes                  No</a:t>
            </a:r>
            <a:endParaRPr lang="cs-CZ" altLang="cs-CZ"/>
          </a:p>
          <a:p>
            <a:r>
              <a:rPr lang="cs-CZ" altLang="cs-CZ"/>
              <a:t>Fish</a:t>
            </a:r>
            <a:r>
              <a:rPr lang="en-US" altLang="cs-CZ"/>
              <a:t>                                   Yes                  Yes </a:t>
            </a:r>
            <a:endParaRPr lang="cs-CZ" altLang="cs-CZ"/>
          </a:p>
          <a:p>
            <a:r>
              <a:rPr lang="cs-CZ" altLang="cs-CZ"/>
              <a:t>Mammals</a:t>
            </a:r>
            <a:r>
              <a:rPr lang="en-US" altLang="cs-CZ"/>
              <a:t>                            Yes                 Yes</a:t>
            </a:r>
            <a:endParaRPr lang="cs-CZ" altLang="cs-CZ"/>
          </a:p>
          <a:p>
            <a:r>
              <a:rPr lang="cs-CZ" altLang="cs-CZ"/>
              <a:t>Higher Plants</a:t>
            </a:r>
            <a:r>
              <a:rPr lang="en-US" altLang="cs-CZ"/>
              <a:t>                      Yes                  Yes</a:t>
            </a:r>
            <a:endParaRPr lang="cs-CZ" altLang="cs-CZ"/>
          </a:p>
        </p:txBody>
      </p:sp>
      <p:sp>
        <p:nvSpPr>
          <p:cNvPr id="54275" name="Rectangle 92"/>
          <p:cNvSpPr>
            <a:spLocks noChangeArrowheads="1"/>
          </p:cNvSpPr>
          <p:nvPr/>
        </p:nvSpPr>
        <p:spPr bwMode="auto">
          <a:xfrm>
            <a:off x="1763713" y="692150"/>
            <a:ext cx="510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98E4FC"/>
                </a:solidFill>
              </a:rPr>
              <a:t>The COP proteins are highly conserved</a:t>
            </a:r>
          </a:p>
        </p:txBody>
      </p:sp>
      <p:sp>
        <p:nvSpPr>
          <p:cNvPr id="54276" name="Rectangle 93"/>
          <p:cNvSpPr>
            <a:spLocks noChangeArrowheads="1"/>
          </p:cNvSpPr>
          <p:nvPr/>
        </p:nvSpPr>
        <p:spPr bwMode="auto">
          <a:xfrm>
            <a:off x="827088" y="1412875"/>
            <a:ext cx="263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/>
              <a:t>COP1</a:t>
            </a:r>
            <a:r>
              <a:rPr lang="en-US" altLang="cs-CZ"/>
              <a:t> =a specific  E3 ligase</a:t>
            </a:r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755650" y="1125538"/>
            <a:ext cx="77771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sz="1800"/>
              <a:t>1992, the </a:t>
            </a:r>
            <a:r>
              <a:rPr lang="cs-CZ" altLang="cs-CZ" sz="1800" i="1"/>
              <a:t>cop9 </a:t>
            </a:r>
            <a:r>
              <a:rPr lang="cs-CZ" altLang="cs-CZ" sz="1800"/>
              <a:t>mutant characterization was</a:t>
            </a:r>
            <a:r>
              <a:rPr lang="en-US" altLang="cs-CZ" sz="1800"/>
              <a:t> </a:t>
            </a:r>
            <a:r>
              <a:rPr lang="cs-CZ" altLang="cs-CZ" sz="1800"/>
              <a:t>reported in Plant Cell</a:t>
            </a:r>
          </a:p>
          <a:p>
            <a:endParaRPr lang="en-US" altLang="cs-CZ" sz="1800"/>
          </a:p>
          <a:p>
            <a:r>
              <a:rPr lang="cs-CZ" altLang="cs-CZ" sz="1800"/>
              <a:t>1994, the </a:t>
            </a:r>
            <a:r>
              <a:rPr lang="cs-CZ" altLang="cs-CZ" sz="1800" i="1"/>
              <a:t>COP9 </a:t>
            </a:r>
            <a:r>
              <a:rPr lang="cs-CZ" altLang="cs-CZ" sz="1800"/>
              <a:t>gene was cloned and its encoded</a:t>
            </a:r>
            <a:r>
              <a:rPr lang="en-US" altLang="cs-CZ" sz="1800"/>
              <a:t> </a:t>
            </a:r>
            <a:r>
              <a:rPr lang="cs-CZ" altLang="cs-CZ" sz="1800"/>
              <a:t>protein was found to be part of a protein complex</a:t>
            </a:r>
            <a:r>
              <a:rPr lang="en-US" altLang="cs-CZ" sz="1800"/>
              <a:t> </a:t>
            </a:r>
            <a:r>
              <a:rPr lang="cs-CZ" altLang="cs-CZ" sz="1800"/>
              <a:t>in Arabidopsis (Wei et al., Cell, 1994)</a:t>
            </a:r>
          </a:p>
          <a:p>
            <a:endParaRPr lang="en-US" altLang="cs-CZ" sz="1800"/>
          </a:p>
          <a:p>
            <a:r>
              <a:rPr lang="cs-CZ" altLang="cs-CZ" sz="1800"/>
              <a:t>1996, the initial purification and characterization</a:t>
            </a:r>
            <a:r>
              <a:rPr lang="en-US" altLang="cs-CZ" sz="1800"/>
              <a:t> </a:t>
            </a:r>
            <a:r>
              <a:rPr lang="cs-CZ" altLang="cs-CZ" sz="1800"/>
              <a:t>of the COP9 signalosome was reported</a:t>
            </a:r>
            <a:r>
              <a:rPr lang="en-US" altLang="cs-CZ" sz="1800"/>
              <a:t> </a:t>
            </a:r>
            <a:r>
              <a:rPr lang="cs-CZ" altLang="cs-CZ" sz="1800"/>
              <a:t>(Chamovitz et al., Cell, 1996)</a:t>
            </a:r>
          </a:p>
          <a:p>
            <a:endParaRPr lang="en-US" altLang="cs-CZ" sz="1800"/>
          </a:p>
          <a:p>
            <a:r>
              <a:rPr lang="cs-CZ" altLang="cs-CZ" sz="1800"/>
              <a:t>1998, the purification and characterization of the</a:t>
            </a:r>
            <a:r>
              <a:rPr lang="en-US" altLang="cs-CZ" sz="1800"/>
              <a:t> </a:t>
            </a:r>
            <a:r>
              <a:rPr lang="cs-CZ" altLang="cs-CZ" sz="1800"/>
              <a:t>COP9 signalosome in human and mouse was</a:t>
            </a:r>
            <a:r>
              <a:rPr lang="en-US" altLang="cs-CZ" sz="1800"/>
              <a:t> </a:t>
            </a:r>
            <a:r>
              <a:rPr lang="cs-CZ" altLang="cs-CZ" sz="1800"/>
              <a:t>reported (Wei et al.,</a:t>
            </a:r>
            <a:r>
              <a:rPr lang="en-US" altLang="cs-CZ" sz="1800"/>
              <a:t> </a:t>
            </a:r>
            <a:r>
              <a:rPr lang="cs-CZ" altLang="cs-CZ" sz="1800"/>
              <a:t>Cur. Biol, 1998)</a:t>
            </a: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827088" y="404813"/>
            <a:ext cx="437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98E4FC"/>
                </a:solidFill>
              </a:rPr>
              <a:t>The COP9 signalosome discovery</a:t>
            </a: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827088" y="4437063"/>
            <a:ext cx="79216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b="1"/>
              <a:t>Both human C</a:t>
            </a:r>
            <a:r>
              <a:rPr lang="en-US" altLang="cs-CZ" b="1"/>
              <a:t>OP9 signalosome and</a:t>
            </a:r>
            <a:r>
              <a:rPr lang="cs-CZ" altLang="cs-CZ" b="1">
                <a:solidFill>
                  <a:schemeClr val="tx1"/>
                </a:solidFill>
              </a:rPr>
              <a:t> </a:t>
            </a:r>
            <a:r>
              <a:rPr lang="cs-CZ" altLang="cs-CZ" b="1"/>
              <a:t>COP1 shown to</a:t>
            </a:r>
            <a:r>
              <a:rPr lang="en-US" altLang="cs-CZ" b="1"/>
              <a:t> </a:t>
            </a:r>
            <a:r>
              <a:rPr lang="cs-CZ" altLang="cs-CZ" b="1"/>
              <a:t>involve in many</a:t>
            </a:r>
            <a:r>
              <a:rPr lang="en-US" altLang="cs-CZ" b="1"/>
              <a:t> </a:t>
            </a:r>
            <a:r>
              <a:rPr lang="cs-CZ" altLang="cs-CZ" b="1"/>
              <a:t>oncogenic processes. Human</a:t>
            </a:r>
            <a:r>
              <a:rPr lang="en-US" altLang="cs-CZ" b="1"/>
              <a:t> </a:t>
            </a:r>
            <a:r>
              <a:rPr lang="cs-CZ" altLang="cs-CZ" b="1"/>
              <a:t>COP1 E3 targets included p53 (tumor</a:t>
            </a:r>
            <a:r>
              <a:rPr lang="en-US" altLang="cs-CZ" b="1"/>
              <a:t> </a:t>
            </a:r>
            <a:r>
              <a:rPr lang="cs-CZ" altLang="cs-CZ" b="1"/>
              <a:t>suppressor) and c-Jun (oncogene)</a:t>
            </a:r>
            <a:r>
              <a:rPr lang="en-US" altLang="cs-CZ" b="1"/>
              <a:t> ...</a:t>
            </a:r>
            <a:endParaRPr lang="cs-CZ" altLang="cs-CZ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ul-Nedd comp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2060575"/>
            <a:ext cx="22637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5" descr="Ubiquitin_Path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89138"/>
            <a:ext cx="4968875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539750" y="476250"/>
            <a:ext cx="637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COP9 (CNS) – a regulator of protein degradation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56325" name="Line 7"/>
          <p:cNvSpPr>
            <a:spLocks noChangeShapeType="1"/>
          </p:cNvSpPr>
          <p:nvPr/>
        </p:nvSpPr>
        <p:spPr bwMode="auto">
          <a:xfrm flipH="1" flipV="1">
            <a:off x="4356100" y="3429000"/>
            <a:ext cx="439738" cy="50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582613" y="1077913"/>
            <a:ext cx="7777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cs-CZ" sz="1800"/>
              <a:t> controls activity of E3 Cullin-RING (CRL) ligases by neddylation/de-neddylation --&gt; specific targeting of a substrate into proteasome</a:t>
            </a:r>
            <a:endParaRPr lang="cs-CZ" altLang="cs-CZ" sz="1800"/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4772025" y="3317875"/>
            <a:ext cx="67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CC3300"/>
                </a:solidFill>
              </a:rPr>
              <a:t>COP9</a:t>
            </a:r>
            <a:endParaRPr lang="cs-CZ" altLang="cs-CZ">
              <a:solidFill>
                <a:srgbClr val="CC3300"/>
              </a:solidFill>
            </a:endParaRPr>
          </a:p>
        </p:txBody>
      </p:sp>
      <p:sp>
        <p:nvSpPr>
          <p:cNvPr id="56328" name="Rectangle 10"/>
          <p:cNvSpPr>
            <a:spLocks noChangeArrowheads="1"/>
          </p:cNvSpPr>
          <p:nvPr/>
        </p:nvSpPr>
        <p:spPr bwMode="auto">
          <a:xfrm>
            <a:off x="6084888" y="6021388"/>
            <a:ext cx="2076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/>
              <a:t>E3 Cullin-RING ligase</a:t>
            </a:r>
            <a:endParaRPr lang="cs-CZ" altLang="cs-CZ"/>
          </a:p>
        </p:txBody>
      </p:sp>
      <p:sp>
        <p:nvSpPr>
          <p:cNvPr id="56329" name="Line 11"/>
          <p:cNvSpPr>
            <a:spLocks noChangeShapeType="1"/>
          </p:cNvSpPr>
          <p:nvPr/>
        </p:nvSpPr>
        <p:spPr bwMode="auto">
          <a:xfrm flipH="1">
            <a:off x="3779838" y="2852738"/>
            <a:ext cx="287337" cy="1444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330" name="Text Box 12"/>
          <p:cNvSpPr txBox="1">
            <a:spLocks noChangeArrowheads="1"/>
          </p:cNvSpPr>
          <p:nvPr/>
        </p:nvSpPr>
        <p:spPr bwMode="auto">
          <a:xfrm>
            <a:off x="4097338" y="2590800"/>
            <a:ext cx="140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rgbClr val="CC3300"/>
                </a:solidFill>
              </a:rPr>
              <a:t>COP10 (CDD)</a:t>
            </a:r>
            <a:endParaRPr lang="cs-CZ" altLang="cs-CZ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3348038" y="1268413"/>
            <a:ext cx="5581650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cs-CZ" dirty="0"/>
              <a:t>When the sky is clear...  ~1500 </a:t>
            </a:r>
            <a:r>
              <a:rPr lang="en-US" altLang="cs-CZ" dirty="0" err="1">
                <a:latin typeface="Symbol" pitchFamily="18" charset="2"/>
              </a:rPr>
              <a:t>m</a:t>
            </a:r>
            <a:r>
              <a:rPr lang="en-US" altLang="cs-CZ" dirty="0" err="1">
                <a:latin typeface="Arial" charset="0"/>
              </a:rPr>
              <a:t>mol</a:t>
            </a:r>
            <a:r>
              <a:rPr lang="en-US" altLang="cs-CZ" dirty="0">
                <a:latin typeface="Arial" charset="0"/>
              </a:rPr>
              <a:t> of photons  s</a:t>
            </a:r>
            <a:r>
              <a:rPr lang="en-US" altLang="cs-CZ" baseline="30000" dirty="0">
                <a:latin typeface="Arial" charset="0"/>
              </a:rPr>
              <a:t>-1</a:t>
            </a:r>
            <a:r>
              <a:rPr lang="en-US" altLang="cs-CZ" dirty="0">
                <a:latin typeface="Arial" charset="0"/>
              </a:rPr>
              <a:t> m</a:t>
            </a:r>
            <a:r>
              <a:rPr lang="en-US" altLang="cs-CZ" baseline="30000" dirty="0">
                <a:latin typeface="Arial" charset="0"/>
              </a:rPr>
              <a:t>-2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cs-CZ" i="1" dirty="0"/>
              <a:t>Arabidopsis</a:t>
            </a:r>
            <a:r>
              <a:rPr lang="en-US" altLang="cs-CZ" dirty="0"/>
              <a:t> </a:t>
            </a:r>
            <a:r>
              <a:rPr lang="en-US" altLang="cs-CZ" dirty="0" smtClean="0"/>
              <a:t> optimum </a:t>
            </a:r>
            <a:r>
              <a:rPr lang="en-US" altLang="cs-CZ" dirty="0"/>
              <a:t>is ~ 100 - 200 </a:t>
            </a:r>
            <a:r>
              <a:rPr lang="en-US" altLang="cs-CZ" dirty="0" err="1">
                <a:latin typeface="Symbol" pitchFamily="18" charset="2"/>
              </a:rPr>
              <a:t>m</a:t>
            </a:r>
            <a:r>
              <a:rPr lang="en-US" altLang="cs-CZ" dirty="0" err="1"/>
              <a:t>mol</a:t>
            </a:r>
            <a:r>
              <a:rPr lang="en-US" altLang="cs-CZ" dirty="0"/>
              <a:t> s</a:t>
            </a:r>
            <a:r>
              <a:rPr lang="en-US" altLang="cs-CZ" baseline="30000" dirty="0"/>
              <a:t>-1</a:t>
            </a:r>
            <a:r>
              <a:rPr lang="en-US" altLang="cs-CZ" dirty="0"/>
              <a:t> m</a:t>
            </a:r>
            <a:r>
              <a:rPr lang="en-US" altLang="cs-CZ" baseline="30000" dirty="0"/>
              <a:t>-2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endParaRPr lang="en-US" altLang="cs-CZ" b="1" dirty="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cs-CZ" sz="2000" b="1" dirty="0"/>
              <a:t>... more than enough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endParaRPr lang="en-US" altLang="cs-CZ" sz="2000" b="1" dirty="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endParaRPr lang="en-US" altLang="cs-CZ" b="1" dirty="0"/>
          </a:p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endParaRPr lang="en-US" altLang="cs-CZ" sz="1800" b="1" dirty="0"/>
          </a:p>
        </p:txBody>
      </p:sp>
      <p:pic>
        <p:nvPicPr>
          <p:cNvPr id="9219" name="Picture 6" descr="327404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25384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95288" y="333375"/>
            <a:ext cx="4183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When there is too much light ..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100360" name="Picture 8" descr="jet_beet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141663"/>
            <a:ext cx="4824413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539750" y="476250"/>
            <a:ext cx="637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COP9 (CNS) – a regulator of protein degradation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468313" y="1268413"/>
            <a:ext cx="7777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cs-CZ" sz="1800"/>
              <a:t> controls activity of E3 Cullin-RING (CRL) ligases by neddylation/de-neddylation --&gt; specific targeting of a substrate into proteasom</a:t>
            </a:r>
            <a:endParaRPr lang="cs-CZ" altLang="cs-CZ" sz="1800"/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5662613" y="2492375"/>
            <a:ext cx="31146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/>
              <a:t>N </a:t>
            </a:r>
            <a:r>
              <a:rPr lang="en-US" altLang="cs-CZ"/>
              <a:t>= Nedd8</a:t>
            </a:r>
          </a:p>
          <a:p>
            <a:r>
              <a:rPr lang="en-US" altLang="cs-CZ" b="1"/>
              <a:t>ub</a:t>
            </a:r>
            <a:r>
              <a:rPr lang="en-US" altLang="cs-CZ"/>
              <a:t> = Ubiquitin</a:t>
            </a:r>
          </a:p>
          <a:p>
            <a:r>
              <a:rPr lang="en-US" altLang="cs-CZ" b="1"/>
              <a:t>E2</a:t>
            </a:r>
            <a:r>
              <a:rPr lang="en-US" altLang="cs-CZ"/>
              <a:t> = Ub conjugating enzyme</a:t>
            </a:r>
          </a:p>
          <a:p>
            <a:r>
              <a:rPr lang="en-US" altLang="cs-CZ" b="1"/>
              <a:t>CAND1</a:t>
            </a:r>
            <a:r>
              <a:rPr lang="en-US" altLang="cs-CZ"/>
              <a:t> = Cullin associated and </a:t>
            </a:r>
          </a:p>
          <a:p>
            <a:r>
              <a:rPr lang="en-US" altLang="cs-CZ"/>
              <a:t>neddylation disociated 1 </a:t>
            </a:r>
            <a:endParaRPr lang="cs-CZ" altLang="cs-CZ"/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468313" y="6045200"/>
            <a:ext cx="5618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 dirty="0"/>
              <a:t>Hyper-</a:t>
            </a:r>
            <a:r>
              <a:rPr lang="en-US" altLang="cs-CZ" b="1" dirty="0" err="1"/>
              <a:t>neddylated</a:t>
            </a:r>
            <a:r>
              <a:rPr lang="en-US" altLang="cs-CZ" b="1" dirty="0"/>
              <a:t> E3 CRL </a:t>
            </a:r>
            <a:r>
              <a:rPr lang="en-US" altLang="cs-CZ" b="1" dirty="0" err="1"/>
              <a:t>ligase</a:t>
            </a:r>
            <a:r>
              <a:rPr lang="en-US" altLang="cs-CZ" b="1" dirty="0"/>
              <a:t> (COP1) is unstable ..</a:t>
            </a:r>
            <a:endParaRPr lang="cs-CZ" altLang="cs-CZ" b="1" dirty="0"/>
          </a:p>
        </p:txBody>
      </p:sp>
      <p:pic>
        <p:nvPicPr>
          <p:cNvPr id="57350" name="Picture 9" descr="Cul-Nedd-C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111375"/>
            <a:ext cx="4824412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/>
      <p:bldP spid="15258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539750" y="476250"/>
            <a:ext cx="492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COP9 structure (and proteasome lid)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58371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981075"/>
            <a:ext cx="41116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Obráze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575"/>
            <a:ext cx="4122738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Obdélník 4"/>
          <p:cNvSpPr>
            <a:spLocks noChangeArrowheads="1"/>
          </p:cNvSpPr>
          <p:nvPr/>
        </p:nvSpPr>
        <p:spPr bwMode="auto">
          <a:xfrm>
            <a:off x="5292725" y="5084763"/>
            <a:ext cx="2882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cs-CZ" b="1"/>
              <a:t>Eukaryotic proteasome lid</a:t>
            </a:r>
            <a:endParaRPr lang="cs-CZ" altLang="cs-CZ"/>
          </a:p>
        </p:txBody>
      </p:sp>
      <p:sp>
        <p:nvSpPr>
          <p:cNvPr id="58374" name="Obdélník 5"/>
          <p:cNvSpPr>
            <a:spLocks noChangeArrowheads="1"/>
          </p:cNvSpPr>
          <p:nvPr/>
        </p:nvSpPr>
        <p:spPr bwMode="auto">
          <a:xfrm>
            <a:off x="219075" y="6408738"/>
            <a:ext cx="1304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Nature 201</a:t>
            </a:r>
            <a:r>
              <a:rPr lang="en-US" altLang="cs-CZ"/>
              <a:t>4</a:t>
            </a:r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539750" y="476250"/>
            <a:ext cx="709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E3 Cullin-RING - COP9 structure – a mechanistic view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59395" name="Obdélník 2"/>
          <p:cNvSpPr>
            <a:spLocks noChangeArrowheads="1"/>
          </p:cNvSpPr>
          <p:nvPr/>
        </p:nvSpPr>
        <p:spPr bwMode="auto">
          <a:xfrm>
            <a:off x="179388" y="6308725"/>
            <a:ext cx="23637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Cavadini S, Nature 2016</a:t>
            </a:r>
          </a:p>
        </p:txBody>
      </p:sp>
      <p:pic>
        <p:nvPicPr>
          <p:cNvPr id="59396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074738"/>
            <a:ext cx="8148638" cy="509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539750" y="476250"/>
            <a:ext cx="6088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A most current model of photomorphogenesis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60419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903912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684213" y="476250"/>
            <a:ext cx="7593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Central position of the light signaling in signaling network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61443" name="Picture 5" descr="copb_nemhauser_integ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989138"/>
            <a:ext cx="6696075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1116013" y="1484313"/>
            <a:ext cx="4008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/>
              <a:t>light                                                dark</a:t>
            </a:r>
            <a:endParaRPr lang="cs-CZ" altLang="cs-CZ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ChangeArrowheads="1"/>
          </p:cNvSpPr>
          <p:nvPr/>
        </p:nvSpPr>
        <p:spPr bwMode="auto">
          <a:xfrm>
            <a:off x="395288" y="333375"/>
            <a:ext cx="6461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Absorption of light by chlorophyll (tetrapyrroles)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pic>
        <p:nvPicPr>
          <p:cNvPr id="11267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70050"/>
            <a:ext cx="3811587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859338" y="1484313"/>
            <a:ext cx="3960812" cy="3168650"/>
            <a:chOff x="3624" y="1298"/>
            <a:chExt cx="1887" cy="1398"/>
          </a:xfrm>
        </p:grpSpPr>
        <p:pic>
          <p:nvPicPr>
            <p:cNvPr id="11269" name="Picture 7" descr="pi orbital chlorofy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24" y="1551"/>
              <a:ext cx="1176" cy="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Line 10"/>
            <p:cNvSpPr>
              <a:spLocks noChangeShapeType="1"/>
            </p:cNvSpPr>
            <p:nvPr/>
          </p:nvSpPr>
          <p:spPr bwMode="auto">
            <a:xfrm flipH="1">
              <a:off x="4667" y="2004"/>
              <a:ext cx="363" cy="272"/>
            </a:xfrm>
            <a:prstGeom prst="line">
              <a:avLst/>
            </a:prstGeom>
            <a:noFill/>
            <a:ln w="31750">
              <a:solidFill>
                <a:srgbClr val="CCCC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Rectangle 11"/>
            <p:cNvSpPr>
              <a:spLocks noChangeArrowheads="1"/>
            </p:cNvSpPr>
            <p:nvPr/>
          </p:nvSpPr>
          <p:spPr bwMode="auto">
            <a:xfrm>
              <a:off x="4939" y="1777"/>
              <a:ext cx="5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/>
                <a:t>photon</a:t>
              </a:r>
              <a:endParaRPr lang="cs-CZ" altLang="cs-CZ" b="1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flipV="1">
              <a:off x="4667" y="1551"/>
              <a:ext cx="0" cy="544"/>
            </a:xfrm>
            <a:prstGeom prst="line">
              <a:avLst/>
            </a:prstGeom>
            <a:noFill/>
            <a:ln w="31750">
              <a:solidFill>
                <a:srgbClr val="4D4D4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Rectangle 13"/>
            <p:cNvSpPr>
              <a:spLocks noChangeArrowheads="1"/>
            </p:cNvSpPr>
            <p:nvPr/>
          </p:nvSpPr>
          <p:spPr bwMode="auto">
            <a:xfrm>
              <a:off x="4214" y="1298"/>
              <a:ext cx="9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/>
                <a:t>e- excitation</a:t>
              </a:r>
              <a:endParaRPr lang="cs-CZ" altLang="cs-CZ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116013" y="5656263"/>
            <a:ext cx="7129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b="1"/>
              <a:t>.. what happens with the excess of energy absorbed by chlorophyll?</a:t>
            </a:r>
          </a:p>
          <a:p>
            <a:endParaRPr lang="cs-CZ" altLang="cs-CZ" b="1"/>
          </a:p>
        </p:txBody>
      </p: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4070350" y="2205038"/>
            <a:ext cx="4595813" cy="3024187"/>
            <a:chOff x="469" y="1551"/>
            <a:chExt cx="1997" cy="1153"/>
          </a:xfrm>
        </p:grpSpPr>
        <p:pic>
          <p:nvPicPr>
            <p:cNvPr id="12298" name="Picture 9" descr="lhc all pigms me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4" y="1551"/>
              <a:ext cx="1582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9" name="Line 14"/>
            <p:cNvSpPr>
              <a:spLocks noChangeShapeType="1"/>
            </p:cNvSpPr>
            <p:nvPr/>
          </p:nvSpPr>
          <p:spPr bwMode="auto">
            <a:xfrm>
              <a:off x="748" y="2069"/>
              <a:ext cx="408" cy="317"/>
            </a:xfrm>
            <a:prstGeom prst="line">
              <a:avLst/>
            </a:prstGeom>
            <a:noFill/>
            <a:ln w="31750">
              <a:solidFill>
                <a:srgbClr val="CCCC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Rectangle 15"/>
            <p:cNvSpPr>
              <a:spLocks noChangeArrowheads="1"/>
            </p:cNvSpPr>
            <p:nvPr/>
          </p:nvSpPr>
          <p:spPr bwMode="auto">
            <a:xfrm>
              <a:off x="469" y="1926"/>
              <a:ext cx="5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cs-CZ" b="1"/>
                <a:t>photon</a:t>
              </a:r>
              <a:endParaRPr lang="cs-CZ" altLang="cs-CZ" b="1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7740650" y="3467100"/>
            <a:ext cx="1152525" cy="360363"/>
            <a:chOff x="2245" y="1957"/>
            <a:chExt cx="726" cy="227"/>
          </a:xfrm>
        </p:grpSpPr>
        <p:sp>
          <p:nvSpPr>
            <p:cNvPr id="12296" name="Line 16"/>
            <p:cNvSpPr>
              <a:spLocks noChangeShapeType="1"/>
            </p:cNvSpPr>
            <p:nvPr/>
          </p:nvSpPr>
          <p:spPr bwMode="auto">
            <a:xfrm>
              <a:off x="2245" y="2069"/>
              <a:ext cx="72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Line 17"/>
            <p:cNvSpPr>
              <a:spLocks noChangeShapeType="1"/>
            </p:cNvSpPr>
            <p:nvPr/>
          </p:nvSpPr>
          <p:spPr bwMode="auto">
            <a:xfrm flipH="1">
              <a:off x="2671" y="1957"/>
              <a:ext cx="181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293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60350"/>
            <a:ext cx="241141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Obrázek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484313"/>
            <a:ext cx="3265488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95288" y="333375"/>
            <a:ext cx="4471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Absorption of light by chlorophyll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 l="2493" t="3078" r="2493" b="3078"/>
          <a:stretch>
            <a:fillRect/>
          </a:stretch>
        </p:blipFill>
        <p:spPr bwMode="auto">
          <a:xfrm>
            <a:off x="360363" y="2057400"/>
            <a:ext cx="38862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3132138" y="1484313"/>
            <a:ext cx="1795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400" b="1">
                <a:latin typeface="Arial" charset="0"/>
              </a:rPr>
              <a:t>Excited</a:t>
            </a:r>
          </a:p>
          <a:p>
            <a:pPr>
              <a:lnSpc>
                <a:spcPct val="90000"/>
              </a:lnSpc>
            </a:pPr>
            <a:r>
              <a:rPr lang="en-US" altLang="cs-CZ" sz="1400" b="1">
                <a:latin typeface="Arial" charset="0"/>
              </a:rPr>
              <a:t>state (singlet state)</a:t>
            </a:r>
            <a:endParaRPr lang="en-US" altLang="cs-CZ" sz="1400" b="1" i="1">
              <a:latin typeface="Arial" charset="0"/>
            </a:endParaRP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222500" y="1600200"/>
            <a:ext cx="3460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400" b="1" i="1">
                <a:latin typeface="Arial" charset="0"/>
              </a:rPr>
              <a:t>e</a:t>
            </a:r>
            <a:r>
              <a:rPr lang="en-US" altLang="cs-CZ" sz="1400" b="1" baseline="30000">
                <a:latin typeface="Arial" charset="0"/>
                <a:sym typeface="Symbol" pitchFamily="18" charset="2"/>
              </a:rPr>
              <a:t></a:t>
            </a:r>
            <a:endParaRPr lang="en-US" altLang="cs-CZ" sz="1400" b="1">
              <a:latin typeface="Arial" charset="0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690938" y="2781300"/>
            <a:ext cx="5127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Heat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512763" y="3124200"/>
            <a:ext cx="5588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Light</a:t>
            </a:r>
            <a:endParaRPr lang="en-US" altLang="cs-CZ" sz="1200" b="1" i="1" baseline="30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919163" y="3744913"/>
            <a:ext cx="7112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Photon</a:t>
            </a: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3059113" y="3500438"/>
            <a:ext cx="12239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        Light</a:t>
            </a:r>
          </a:p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(fluorescence)</a:t>
            </a:r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1879600" y="4664075"/>
            <a:ext cx="103346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cs-CZ" sz="1200" b="1">
                <a:latin typeface="Arial" charset="0"/>
              </a:rPr>
              <a:t>Chlorophyll</a:t>
            </a:r>
          </a:p>
          <a:p>
            <a:pPr algn="ctr">
              <a:lnSpc>
                <a:spcPct val="90000"/>
              </a:lnSpc>
            </a:pPr>
            <a:r>
              <a:rPr lang="en-US" altLang="cs-CZ" sz="1200" b="1">
                <a:latin typeface="Arial" charset="0"/>
              </a:rPr>
              <a:t>molecule</a:t>
            </a:r>
          </a:p>
        </p:txBody>
      </p:sp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3179763" y="4191000"/>
            <a:ext cx="736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Ground</a:t>
            </a:r>
          </a:p>
          <a:p>
            <a:pPr>
              <a:lnSpc>
                <a:spcPct val="90000"/>
              </a:lnSpc>
            </a:pPr>
            <a:r>
              <a:rPr lang="en-US" altLang="cs-CZ" sz="1200" b="1">
                <a:solidFill>
                  <a:schemeClr val="tx1"/>
                </a:solidFill>
                <a:latin typeface="Arial" charset="0"/>
              </a:rPr>
              <a:t>state</a:t>
            </a:r>
          </a:p>
        </p:txBody>
      </p:sp>
      <p:sp>
        <p:nvSpPr>
          <p:cNvPr id="13323" name="Line 13"/>
          <p:cNvSpPr>
            <a:spLocks noChangeShapeType="1"/>
          </p:cNvSpPr>
          <p:nvPr/>
        </p:nvSpPr>
        <p:spPr bwMode="auto">
          <a:xfrm flipV="1">
            <a:off x="2603500" y="1830388"/>
            <a:ext cx="31273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4"/>
          <p:cNvSpPr>
            <a:spLocks noChangeShapeType="1"/>
          </p:cNvSpPr>
          <p:nvPr/>
        </p:nvSpPr>
        <p:spPr bwMode="auto">
          <a:xfrm flipV="1">
            <a:off x="2417763" y="4343400"/>
            <a:ext cx="815975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Oval 15"/>
          <p:cNvSpPr>
            <a:spLocks noChangeArrowheads="1"/>
          </p:cNvSpPr>
          <p:nvPr/>
        </p:nvSpPr>
        <p:spPr bwMode="auto">
          <a:xfrm>
            <a:off x="2265363" y="1828800"/>
            <a:ext cx="180975" cy="180975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26" name="Oval 16"/>
          <p:cNvSpPr>
            <a:spLocks noChangeArrowheads="1"/>
          </p:cNvSpPr>
          <p:nvPr/>
        </p:nvSpPr>
        <p:spPr bwMode="auto">
          <a:xfrm>
            <a:off x="3408363" y="2362200"/>
            <a:ext cx="180975" cy="180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306388" y="5516563"/>
            <a:ext cx="2817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800" b="1"/>
              <a:t>Absorption of a photon</a:t>
            </a:r>
            <a:endParaRPr lang="en-US" altLang="cs-CZ" sz="1800" b="1" i="1" baseline="30000"/>
          </a:p>
        </p:txBody>
      </p:sp>
      <p:sp>
        <p:nvSpPr>
          <p:cNvPr id="13328" name="Oval 19"/>
          <p:cNvSpPr>
            <a:spLocks noChangeArrowheads="1"/>
          </p:cNvSpPr>
          <p:nvPr/>
        </p:nvSpPr>
        <p:spPr bwMode="auto">
          <a:xfrm>
            <a:off x="3103563" y="3962400"/>
            <a:ext cx="180975" cy="180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29" name="Oval 20"/>
          <p:cNvSpPr>
            <a:spLocks noChangeArrowheads="1"/>
          </p:cNvSpPr>
          <p:nvPr/>
        </p:nvSpPr>
        <p:spPr bwMode="auto">
          <a:xfrm>
            <a:off x="2036763" y="3657600"/>
            <a:ext cx="180975" cy="180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30" name="Rectangle 21"/>
          <p:cNvSpPr>
            <a:spLocks noChangeArrowheads="1"/>
          </p:cNvSpPr>
          <p:nvPr/>
        </p:nvSpPr>
        <p:spPr bwMode="auto">
          <a:xfrm>
            <a:off x="2222500" y="1600200"/>
            <a:ext cx="3460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400" b="1" i="1">
                <a:latin typeface="Arial" charset="0"/>
              </a:rPr>
              <a:t>e</a:t>
            </a:r>
            <a:r>
              <a:rPr lang="en-US" altLang="cs-CZ" sz="1400" b="1" baseline="30000">
                <a:latin typeface="Arial" charset="0"/>
                <a:sym typeface="Symbol" pitchFamily="18" charset="2"/>
              </a:rPr>
              <a:t></a:t>
            </a:r>
            <a:endParaRPr lang="en-US" altLang="cs-CZ" sz="1400" b="1">
              <a:latin typeface="Arial" charset="0"/>
            </a:endParaRPr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2265363" y="1828800"/>
            <a:ext cx="180975" cy="1809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3332" name="Rectangle 23"/>
          <p:cNvSpPr>
            <a:spLocks noChangeArrowheads="1"/>
          </p:cNvSpPr>
          <p:nvPr/>
        </p:nvSpPr>
        <p:spPr bwMode="auto">
          <a:xfrm>
            <a:off x="395288" y="476250"/>
            <a:ext cx="701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When there is too much light .. chlorophyll excitation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13333" name="Line 24"/>
          <p:cNvSpPr>
            <a:spLocks noChangeShapeType="1"/>
          </p:cNvSpPr>
          <p:nvPr/>
        </p:nvSpPr>
        <p:spPr bwMode="auto">
          <a:xfrm>
            <a:off x="3132138" y="4941888"/>
            <a:ext cx="1511300" cy="1587"/>
          </a:xfrm>
          <a:prstGeom prst="line">
            <a:avLst/>
          </a:prstGeom>
          <a:noFill/>
          <a:ln w="349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4787900" y="4797425"/>
            <a:ext cx="19351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1800" b="1"/>
              <a:t>Photosynthesis</a:t>
            </a:r>
            <a:endParaRPr lang="en-US" altLang="cs-CZ" sz="1800" b="1" i="1" baseline="30000"/>
          </a:p>
        </p:txBody>
      </p:sp>
      <p:sp>
        <p:nvSpPr>
          <p:cNvPr id="13335" name="Line 26"/>
          <p:cNvSpPr>
            <a:spLocks noChangeShapeType="1"/>
          </p:cNvSpPr>
          <p:nvPr/>
        </p:nvSpPr>
        <p:spPr bwMode="auto">
          <a:xfrm flipH="1">
            <a:off x="3708400" y="4724400"/>
            <a:ext cx="287338" cy="433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36" name="Line 27"/>
          <p:cNvSpPr>
            <a:spLocks noChangeShapeType="1"/>
          </p:cNvSpPr>
          <p:nvPr/>
        </p:nvSpPr>
        <p:spPr bwMode="auto">
          <a:xfrm>
            <a:off x="3708400" y="4724400"/>
            <a:ext cx="287338" cy="4333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5196" name="Rectangle 28"/>
          <p:cNvSpPr>
            <a:spLocks noChangeArrowheads="1"/>
          </p:cNvSpPr>
          <p:nvPr/>
        </p:nvSpPr>
        <p:spPr bwMode="auto">
          <a:xfrm>
            <a:off x="5534025" y="1603375"/>
            <a:ext cx="1722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cs-CZ" sz="2000" b="1"/>
              <a:t> </a:t>
            </a:r>
            <a:r>
              <a:rPr lang="en-US" altLang="cs-CZ" b="1"/>
              <a:t>.. </a:t>
            </a:r>
            <a:r>
              <a:rPr lang="en-US" altLang="cs-CZ" b="1" u="sng"/>
              <a:t>triplet state!</a:t>
            </a:r>
          </a:p>
        </p:txBody>
      </p:sp>
      <p:sp>
        <p:nvSpPr>
          <p:cNvPr id="135197" name="Line 29"/>
          <p:cNvSpPr>
            <a:spLocks noChangeShapeType="1"/>
          </p:cNvSpPr>
          <p:nvPr/>
        </p:nvSpPr>
        <p:spPr bwMode="auto">
          <a:xfrm>
            <a:off x="5003800" y="1844675"/>
            <a:ext cx="360363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6" grpId="0"/>
      <p:bldP spid="1351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95288" y="476250"/>
            <a:ext cx="575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2000" b="1">
                <a:solidFill>
                  <a:srgbClr val="98E4FC"/>
                </a:solidFill>
              </a:rPr>
              <a:t>When there is too much light .. triplet state </a:t>
            </a:r>
            <a:endParaRPr lang="cs-CZ" altLang="cs-CZ" sz="2000" b="1">
              <a:solidFill>
                <a:srgbClr val="98E4FC"/>
              </a:solidFill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323850" y="1460500"/>
            <a:ext cx="7829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/>
            <a:r>
              <a:rPr lang="en-US" altLang="cs-CZ" sz="1800"/>
              <a:t>There are </a:t>
            </a:r>
            <a:r>
              <a:rPr lang="en-US" altLang="cs-CZ" sz="1800" i="1"/>
              <a:t>two</a:t>
            </a:r>
            <a:r>
              <a:rPr lang="en-US" altLang="cs-CZ" sz="1800"/>
              <a:t> ways in which the spin of two electrons can be combined in </a:t>
            </a:r>
          </a:p>
          <a:p>
            <a:pPr marL="457200" indent="-457200"/>
            <a:r>
              <a:rPr lang="en-US" altLang="cs-CZ" sz="1800" u="sng"/>
              <a:t>different orbitals</a:t>
            </a:r>
            <a:r>
              <a:rPr lang="en-US" altLang="cs-CZ" sz="1800"/>
              <a:t> – singlet and triplet</a:t>
            </a:r>
            <a:endParaRPr lang="cs-CZ" altLang="cs-CZ" sz="180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23850" y="2397125"/>
            <a:ext cx="862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800">
                <a:latin typeface="Arial" charset="0"/>
              </a:rPr>
              <a:t>In chlorophyll the energy trapped in the triplet state has only quantum mechanically </a:t>
            </a:r>
          </a:p>
          <a:p>
            <a:r>
              <a:rPr lang="en-US" altLang="cs-CZ" sz="1800">
                <a:latin typeface="Arial" charset="0"/>
              </a:rPr>
              <a:t>"forbidden"  transitions available to return to the lowest energy state –&gt; very slow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46075" y="3338513"/>
            <a:ext cx="791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800">
                <a:latin typeface="Arial" charset="0"/>
              </a:rPr>
              <a:t>As a consequence, chlorophyll in the triplet state can have very long lifetime </a:t>
            </a:r>
          </a:p>
          <a:p>
            <a:r>
              <a:rPr lang="en-US" altLang="cs-CZ" sz="1800">
                <a:latin typeface="Arial" charset="0"/>
              </a:rPr>
              <a:t>(milliseconds ..)</a:t>
            </a:r>
            <a:endParaRPr lang="cs-CZ" altLang="cs-CZ" sz="1800">
              <a:latin typeface="Arial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323850" y="4292600"/>
            <a:ext cx="8553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cs-CZ" sz="1800">
                <a:latin typeface="Arial" charset="0"/>
              </a:rPr>
              <a:t>Chlorophyll in the triplet can transfer energy to oxygen resulting in </a:t>
            </a:r>
            <a:r>
              <a:rPr lang="en-US" altLang="cs-CZ" sz="1800" b="1" u="sng">
                <a:latin typeface="Arial" charset="0"/>
              </a:rPr>
              <a:t>singlet oxygen</a:t>
            </a:r>
            <a:r>
              <a:rPr lang="en-US" altLang="cs-CZ" sz="1800">
                <a:latin typeface="Arial" charset="0"/>
              </a:rPr>
              <a:t> </a:t>
            </a:r>
          </a:p>
          <a:p>
            <a:r>
              <a:rPr lang="en-US" altLang="cs-CZ" sz="1800">
                <a:latin typeface="Arial" charset="0"/>
              </a:rPr>
              <a:t>– reactive molecule </a:t>
            </a:r>
            <a:r>
              <a:rPr lang="en-US" altLang="cs-CZ" sz="1800" b="1">
                <a:latin typeface="Arial" charset="0"/>
              </a:rPr>
              <a:t>&gt;&gt;</a:t>
            </a:r>
            <a:r>
              <a:rPr lang="en-US" altLang="cs-CZ" sz="1800">
                <a:latin typeface="Arial" charset="0"/>
              </a:rPr>
              <a:t> converted into hydroxyl radical (.OH) &gt;&gt; destruction of</a:t>
            </a:r>
          </a:p>
          <a:p>
            <a:r>
              <a:rPr lang="en-US" altLang="cs-CZ" sz="1800">
                <a:latin typeface="Arial" charset="0"/>
              </a:rPr>
              <a:t> proteins, lipids, nucleic acid ..  </a:t>
            </a:r>
            <a:endParaRPr lang="cs-CZ" altLang="cs-CZ" sz="1800">
              <a:latin typeface="Arial" charset="0"/>
            </a:endParaRPr>
          </a:p>
        </p:txBody>
      </p:sp>
      <p:pic>
        <p:nvPicPr>
          <p:cNvPr id="136201" name="Picture 9" descr="bsd-linux-dev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5170488"/>
            <a:ext cx="15113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  <p:bldP spid="136198" grpId="0"/>
      <p:bldP spid="136199" grpId="0"/>
      <p:bldP spid="136200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40653</TotalTime>
  <Words>1908</Words>
  <Application>Microsoft Office PowerPoint</Application>
  <PresentationFormat>Předvádění na obrazovce (4:3)</PresentationFormat>
  <Paragraphs>330</Paragraphs>
  <Slides>54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Tahoma</vt:lpstr>
      <vt:lpstr>Arial</vt:lpstr>
      <vt:lpstr>Times New Roman</vt:lpstr>
      <vt:lpstr>Symbol</vt:lpstr>
      <vt:lpstr>Wingdings</vt:lpstr>
      <vt:lpstr>Výchozí návrh</vt:lpstr>
      <vt:lpstr>Adobe Photoshop Image</vt:lpstr>
      <vt:lpstr>CorelDRAW 11.0 Graphic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</vt:vector>
  </TitlesOfParts>
  <Company>MBU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sobotka</dc:creator>
  <cp:lastModifiedBy>sobotka</cp:lastModifiedBy>
  <cp:revision>499</cp:revision>
  <cp:lastPrinted>2005-05-25T16:34:14Z</cp:lastPrinted>
  <dcterms:created xsi:type="dcterms:W3CDTF">2005-05-23T13:53:10Z</dcterms:created>
  <dcterms:modified xsi:type="dcterms:W3CDTF">2017-11-01T22:02:59Z</dcterms:modified>
</cp:coreProperties>
</file>