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13"/>
  </p:notesMasterIdLst>
  <p:sldIdLst>
    <p:sldId id="256" r:id="rId2"/>
    <p:sldId id="267" r:id="rId3"/>
    <p:sldId id="268" r:id="rId4"/>
    <p:sldId id="270" r:id="rId5"/>
    <p:sldId id="271" r:id="rId6"/>
    <p:sldId id="273" r:id="rId7"/>
    <p:sldId id="269" r:id="rId8"/>
    <p:sldId id="274" r:id="rId9"/>
    <p:sldId id="275" r:id="rId10"/>
    <p:sldId id="276" r:id="rId11"/>
    <p:sldId id="277" r:id="rId12"/>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01" d="100"/>
          <a:sy n="101" d="100"/>
        </p:scale>
        <p:origin x="852" y="108"/>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13.04.2021</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13.04.2021</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13.04.2021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13.04.2021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13.04.2021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13.04.2021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13.04.2021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13.04.2021</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13.04.2021</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13.04.2021</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13.04.2021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13.04.2021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13.04.2021</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a:t>Current</a:t>
            </a:r>
            <a:r>
              <a:rPr lang="cs-CZ" dirty="0"/>
              <a:t> </a:t>
            </a:r>
            <a:r>
              <a:rPr lang="cs-CZ" dirty="0" err="1" smtClean="0"/>
              <a:t>Assets</a:t>
            </a:r>
            <a:r>
              <a:rPr lang="cs-CZ" dirty="0" smtClean="0"/>
              <a:t> Management</a:t>
            </a:r>
            <a:endParaRPr lang="cs-CZ" dirty="0"/>
          </a:p>
        </p:txBody>
      </p:sp>
      <p:sp>
        <p:nvSpPr>
          <p:cNvPr id="3" name="Podnadpis 2"/>
          <p:cNvSpPr>
            <a:spLocks noGrp="1"/>
          </p:cNvSpPr>
          <p:nvPr>
            <p:ph type="subTitle" idx="1"/>
          </p:nvPr>
        </p:nvSpPr>
        <p:spPr>
          <a:xfrm>
            <a:off x="1602284" y="3909993"/>
            <a:ext cx="8640960" cy="720080"/>
          </a:xfrm>
        </p:spPr>
        <p:txBody>
          <a:bodyPr/>
          <a:lstStyle/>
          <a:p>
            <a:r>
              <a:rPr lang="en-US" dirty="0"/>
              <a:t>FIFO, LIFO</a:t>
            </a:r>
            <a:r>
              <a:rPr lang="en-US" dirty="0" smtClean="0"/>
              <a:t>,</a:t>
            </a:r>
            <a:r>
              <a:rPr lang="cs-CZ" dirty="0" smtClean="0"/>
              <a:t> </a:t>
            </a:r>
          </a:p>
          <a:p>
            <a:r>
              <a:rPr lang="en-US" dirty="0" smtClean="0"/>
              <a:t>EOQ </a:t>
            </a:r>
            <a:r>
              <a:rPr lang="cs-CZ" dirty="0" smtClean="0"/>
              <a:t>model</a:t>
            </a:r>
          </a:p>
          <a:p>
            <a:r>
              <a:rPr lang="cs-CZ" dirty="0" err="1" smtClean="0"/>
              <a:t>Sa</a:t>
            </a:r>
            <a:r>
              <a:rPr lang="en-US" dirty="0" err="1" smtClean="0"/>
              <a:t>fety</a:t>
            </a:r>
            <a:r>
              <a:rPr lang="en-US" dirty="0" smtClean="0"/>
              <a:t> </a:t>
            </a:r>
            <a:r>
              <a:rPr lang="cs-CZ" dirty="0" smtClean="0"/>
              <a:t>S</a:t>
            </a:r>
            <a:r>
              <a:rPr lang="en-US" dirty="0" smtClean="0"/>
              <a:t>tock</a:t>
            </a:r>
            <a:endParaRPr lang="cs-CZ" dirty="0" smtClean="0"/>
          </a:p>
          <a:p>
            <a:r>
              <a:rPr lang="en-US" dirty="0" err="1" smtClean="0"/>
              <a:t>Baumol</a:t>
            </a:r>
            <a:r>
              <a:rPr lang="en-US" dirty="0" smtClean="0"/>
              <a:t> </a:t>
            </a:r>
            <a:r>
              <a:rPr lang="en-US" dirty="0"/>
              <a:t>model </a:t>
            </a:r>
            <a:endParaRPr lang="cs-CZ" dirty="0" smtClean="0"/>
          </a:p>
          <a:p>
            <a:r>
              <a:rPr lang="en-US" dirty="0" smtClean="0"/>
              <a:t>Miller Orr </a:t>
            </a:r>
            <a:r>
              <a:rPr lang="en-US" dirty="0"/>
              <a:t>model</a:t>
            </a:r>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pic>
        <p:nvPicPr>
          <p:cNvPr id="6" name="Zástupný symbol pro obsah 5"/>
          <p:cNvPicPr>
            <a:picLocks noGrp="1" noChangeAspect="1"/>
          </p:cNvPicPr>
          <p:nvPr>
            <p:ph idx="1"/>
          </p:nvPr>
        </p:nvPicPr>
        <p:blipFill>
          <a:blip r:embed="rId2"/>
          <a:stretch>
            <a:fillRect/>
          </a:stretch>
        </p:blipFill>
        <p:spPr>
          <a:xfrm>
            <a:off x="534988" y="1352551"/>
            <a:ext cx="9869650" cy="4772024"/>
          </a:xfrm>
          <a:prstGeom prst="rect">
            <a:avLst/>
          </a:prstGeom>
        </p:spPr>
      </p:pic>
      <p:sp>
        <p:nvSpPr>
          <p:cNvPr id="4" name="Zástupný symbol pro datum 3"/>
          <p:cNvSpPr>
            <a:spLocks noGrp="1"/>
          </p:cNvSpPr>
          <p:nvPr>
            <p:ph type="dt" sz="half" idx="10"/>
          </p:nvPr>
        </p:nvSpPr>
        <p:spPr/>
        <p:txBody>
          <a:bodyPr/>
          <a:lstStyle/>
          <a:p>
            <a:pPr>
              <a:defRPr/>
            </a:pPr>
            <a:fld id="{8863D660-356F-4B7B-9477-B5CEBBE7ED6F}" type="datetime1">
              <a:rPr lang="cs-CZ" smtClean="0"/>
              <a:t>13.04.2021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Tree>
    <p:extLst>
      <p:ext uri="{BB962C8B-B14F-4D97-AF65-F5344CB8AC3E}">
        <p14:creationId xmlns:p14="http://schemas.microsoft.com/office/powerpoint/2010/main" val="10044309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a:t>If cash balances rise to $ 31,600, we should invest $ 14,400 (31600-17200) in securities. If cash balances fall below $ 10,000, papers must be sold for $ 7,200.</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13.04.2021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Tree>
    <p:extLst>
      <p:ext uri="{BB962C8B-B14F-4D97-AF65-F5344CB8AC3E}">
        <p14:creationId xmlns:p14="http://schemas.microsoft.com/office/powerpoint/2010/main" val="165135990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13.04.2021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
        <p:nvSpPr>
          <p:cNvPr id="7" name="Zástupný symbol pro obsah 6"/>
          <p:cNvSpPr>
            <a:spLocks noGrp="1"/>
          </p:cNvSpPr>
          <p:nvPr>
            <p:ph idx="1"/>
          </p:nvPr>
        </p:nvSpPr>
        <p:spPr/>
        <p:txBody>
          <a:bodyPr/>
          <a:lstStyle/>
          <a:p>
            <a:pPr marL="0" indent="0" algn="ctr">
              <a:buNone/>
            </a:pPr>
            <a:r>
              <a:rPr lang="en-US" sz="2400" dirty="0"/>
              <a:t>Current assets </a:t>
            </a:r>
            <a:r>
              <a:rPr lang="en-US" sz="2400" dirty="0" smtClean="0"/>
              <a:t>management</a:t>
            </a:r>
            <a:endParaRPr lang="cs-CZ" sz="2400" dirty="0" smtClean="0"/>
          </a:p>
          <a:p>
            <a:r>
              <a:rPr lang="cs-CZ" sz="2400" dirty="0" smtClean="0"/>
              <a:t>1) </a:t>
            </a:r>
            <a:r>
              <a:rPr lang="en-US" sz="2400" dirty="0" smtClean="0"/>
              <a:t>Inventory </a:t>
            </a:r>
            <a:r>
              <a:rPr lang="en-US" sz="2400" dirty="0"/>
              <a:t>valuation - inventory </a:t>
            </a:r>
            <a:r>
              <a:rPr lang="en-US" sz="2400" dirty="0" smtClean="0"/>
              <a:t>issue</a:t>
            </a:r>
            <a:endParaRPr lang="cs-CZ" sz="2400" dirty="0" smtClean="0"/>
          </a:p>
          <a:p>
            <a:r>
              <a:rPr lang="en-US" sz="2400" dirty="0" smtClean="0"/>
              <a:t>a</a:t>
            </a:r>
            <a:r>
              <a:rPr lang="en-US" sz="2400" dirty="0"/>
              <a:t>) weighted arithmetic average - stocks are revalued after each </a:t>
            </a:r>
            <a:r>
              <a:rPr lang="en-US" sz="2400" dirty="0" smtClean="0"/>
              <a:t>increase</a:t>
            </a:r>
            <a:endParaRPr lang="cs-CZ" sz="2400" dirty="0" smtClean="0"/>
          </a:p>
          <a:p>
            <a:r>
              <a:rPr lang="en-US" sz="2400" dirty="0" smtClean="0"/>
              <a:t>b</a:t>
            </a:r>
            <a:r>
              <a:rPr lang="en-US" sz="2400" dirty="0"/>
              <a:t>) using the FIFO method - the issue of goods for consumption is valued at the prices of the goods that were first accepted into the </a:t>
            </a:r>
            <a:r>
              <a:rPr lang="en-US" sz="2400" dirty="0" smtClean="0"/>
              <a:t>warehouse</a:t>
            </a:r>
            <a:endParaRPr lang="cs-CZ" sz="2400" dirty="0" smtClean="0"/>
          </a:p>
          <a:p>
            <a:r>
              <a:rPr lang="en-US" sz="2400" dirty="0" smtClean="0"/>
              <a:t>c</a:t>
            </a:r>
            <a:r>
              <a:rPr lang="en-US" sz="2400" dirty="0"/>
              <a:t>) using the LIFO method - the issue of goods for consumption is valued at the prices of the goods that were last accepted into the warehouse</a:t>
            </a:r>
            <a:endParaRPr lang="cs-CZ" sz="2400" dirty="0"/>
          </a:p>
        </p:txBody>
      </p:sp>
    </p:spTree>
    <p:extLst>
      <p:ext uri="{BB962C8B-B14F-4D97-AF65-F5344CB8AC3E}">
        <p14:creationId xmlns:p14="http://schemas.microsoft.com/office/powerpoint/2010/main" val="338016103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a:t>1) According to the following table, evaluate the consumption expenditures</a:t>
            </a:r>
            <a:r>
              <a:rPr lang="en-US" sz="2400" dirty="0" smtClean="0"/>
              <a:t>:</a:t>
            </a:r>
            <a:endParaRPr lang="cs-CZ" sz="2400" dirty="0" smtClean="0"/>
          </a:p>
          <a:p>
            <a:pPr marL="0" indent="0">
              <a:buNone/>
            </a:pPr>
            <a:r>
              <a:rPr lang="en-US" sz="2400" dirty="0" smtClean="0"/>
              <a:t>a</a:t>
            </a:r>
            <a:r>
              <a:rPr lang="en-US" sz="2400" dirty="0"/>
              <a:t>) weighted arithmetic average </a:t>
            </a:r>
            <a:endParaRPr lang="cs-CZ" sz="2400" dirty="0" smtClean="0"/>
          </a:p>
          <a:p>
            <a:pPr marL="0" indent="0">
              <a:buNone/>
            </a:pPr>
            <a:r>
              <a:rPr lang="en-US" sz="2400" dirty="0" smtClean="0"/>
              <a:t>b</a:t>
            </a:r>
            <a:r>
              <a:rPr lang="en-US" sz="2400" dirty="0"/>
              <a:t>) </a:t>
            </a:r>
            <a:r>
              <a:rPr lang="en-US" sz="2400" dirty="0" smtClean="0"/>
              <a:t>FIFO</a:t>
            </a:r>
            <a:endParaRPr lang="cs-CZ" sz="2400" dirty="0" smtClean="0"/>
          </a:p>
          <a:p>
            <a:pPr marL="0" indent="0">
              <a:buNone/>
            </a:pPr>
            <a:r>
              <a:rPr lang="cs-CZ" sz="2400" dirty="0" smtClean="0"/>
              <a:t>c) LIFO</a:t>
            </a:r>
          </a:p>
          <a:p>
            <a:endParaRPr lang="cs-CZ" sz="2400" dirty="0"/>
          </a:p>
          <a:p>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13.04.2021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graphicFrame>
        <p:nvGraphicFramePr>
          <p:cNvPr id="6" name="Tabulka 5"/>
          <p:cNvGraphicFramePr>
            <a:graphicFrameLocks noGrp="1"/>
          </p:cNvGraphicFramePr>
          <p:nvPr>
            <p:extLst>
              <p:ext uri="{D42A27DB-BD31-4B8C-83A1-F6EECF244321}">
                <p14:modId xmlns:p14="http://schemas.microsoft.com/office/powerpoint/2010/main" val="3412667816"/>
              </p:ext>
            </p:extLst>
          </p:nvPr>
        </p:nvGraphicFramePr>
        <p:xfrm>
          <a:off x="1571625" y="3533776"/>
          <a:ext cx="7905751" cy="3475032"/>
        </p:xfrm>
        <a:graphic>
          <a:graphicData uri="http://schemas.openxmlformats.org/drawingml/2006/table">
            <a:tbl>
              <a:tblPr firstRow="1" firstCol="1" lastRow="1" lastCol="1" bandRow="1" bandCol="1">
                <a:tableStyleId>{5C22544A-7EE6-4342-B048-85BDC9FD1C3A}</a:tableStyleId>
              </a:tblPr>
              <a:tblGrid>
                <a:gridCol w="1976438">
                  <a:extLst>
                    <a:ext uri="{9D8B030D-6E8A-4147-A177-3AD203B41FA5}">
                      <a16:colId xmlns:a16="http://schemas.microsoft.com/office/drawing/2014/main" val="652511195"/>
                    </a:ext>
                  </a:extLst>
                </a:gridCol>
                <a:gridCol w="2280505">
                  <a:extLst>
                    <a:ext uri="{9D8B030D-6E8A-4147-A177-3AD203B41FA5}">
                      <a16:colId xmlns:a16="http://schemas.microsoft.com/office/drawing/2014/main" val="1793834793"/>
                    </a:ext>
                  </a:extLst>
                </a:gridCol>
                <a:gridCol w="1976438">
                  <a:extLst>
                    <a:ext uri="{9D8B030D-6E8A-4147-A177-3AD203B41FA5}">
                      <a16:colId xmlns:a16="http://schemas.microsoft.com/office/drawing/2014/main" val="3374057817"/>
                    </a:ext>
                  </a:extLst>
                </a:gridCol>
                <a:gridCol w="1672370">
                  <a:extLst>
                    <a:ext uri="{9D8B030D-6E8A-4147-A177-3AD203B41FA5}">
                      <a16:colId xmlns:a16="http://schemas.microsoft.com/office/drawing/2014/main" val="3120348520"/>
                    </a:ext>
                  </a:extLst>
                </a:gridCol>
              </a:tblGrid>
              <a:tr h="315912">
                <a:tc rowSpan="2">
                  <a:txBody>
                    <a:bodyPr/>
                    <a:lstStyle/>
                    <a:p>
                      <a:pPr algn="ctr">
                        <a:spcAft>
                          <a:spcPts val="0"/>
                        </a:spcAft>
                      </a:pPr>
                      <a:r>
                        <a:rPr lang="cs-CZ" sz="1200" dirty="0" err="1" smtClean="0">
                          <a:effectLst/>
                        </a:rPr>
                        <a:t>Date</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rowSpan="2">
                  <a:txBody>
                    <a:bodyPr/>
                    <a:lstStyle/>
                    <a:p>
                      <a:pPr algn="ctr">
                        <a:spcAft>
                          <a:spcPts val="0"/>
                        </a:spcAft>
                      </a:pPr>
                      <a:r>
                        <a:rPr lang="cs-CZ" sz="1200" dirty="0" err="1" smtClean="0">
                          <a:effectLst/>
                        </a:rPr>
                        <a:t>Movement</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gridSpan="2">
                  <a:txBody>
                    <a:bodyPr/>
                    <a:lstStyle/>
                    <a:p>
                      <a:pPr algn="ctr">
                        <a:spcAft>
                          <a:spcPts val="0"/>
                        </a:spcAft>
                      </a:pP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endParaRPr lang="cs-CZ"/>
                    </a:p>
                  </a:txBody>
                  <a:tcPr/>
                </a:tc>
                <a:extLst>
                  <a:ext uri="{0D108BD9-81ED-4DB2-BD59-A6C34878D82A}">
                    <a16:rowId xmlns:a16="http://schemas.microsoft.com/office/drawing/2014/main" val="464813577"/>
                  </a:ext>
                </a:extLst>
              </a:tr>
              <a:tr h="315912">
                <a:tc vMerge="1">
                  <a:txBody>
                    <a:bodyPr/>
                    <a:lstStyle/>
                    <a:p>
                      <a:endParaRPr lang="cs-CZ"/>
                    </a:p>
                  </a:txBody>
                  <a:tcPr/>
                </a:tc>
                <a:tc vMerge="1">
                  <a:txBody>
                    <a:bodyPr/>
                    <a:lstStyle/>
                    <a:p>
                      <a:endParaRPr lang="cs-CZ"/>
                    </a:p>
                  </a:txBody>
                  <a:tcPr/>
                </a:tc>
                <a:tc>
                  <a:txBody>
                    <a:bodyPr/>
                    <a:lstStyle/>
                    <a:p>
                      <a:pPr algn="ctr">
                        <a:spcAft>
                          <a:spcPts val="0"/>
                        </a:spcAft>
                      </a:pPr>
                      <a:r>
                        <a:rPr lang="cs-CZ" sz="1200" dirty="0" err="1" smtClean="0">
                          <a:effectLst/>
                        </a:rPr>
                        <a:t>Amount</a:t>
                      </a:r>
                      <a:r>
                        <a:rPr lang="cs-CZ" sz="1200" dirty="0" smtClean="0">
                          <a:effectLst/>
                        </a:rPr>
                        <a:t> </a:t>
                      </a:r>
                      <a:r>
                        <a:rPr lang="cs-CZ" sz="1200" dirty="0">
                          <a:effectLst/>
                        </a:rPr>
                        <a:t>(kg)</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err="1" smtClean="0">
                          <a:effectLst/>
                        </a:rPr>
                        <a:t>Price</a:t>
                      </a:r>
                      <a:r>
                        <a:rPr lang="cs-CZ" sz="1200" dirty="0" smtClean="0">
                          <a:effectLst/>
                        </a:rPr>
                        <a:t>/ kg</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40309662"/>
                  </a:ext>
                </a:extLst>
              </a:tr>
              <a:tr h="315912">
                <a:tc>
                  <a:txBody>
                    <a:bodyPr/>
                    <a:lstStyle/>
                    <a:p>
                      <a:pPr algn="ctr">
                        <a:spcAft>
                          <a:spcPts val="0"/>
                        </a:spcAft>
                      </a:pPr>
                      <a:r>
                        <a:rPr lang="cs-CZ" sz="1200">
                          <a:effectLst/>
                        </a:rPr>
                        <a:t>1.1.</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err="1" smtClean="0">
                          <a:effectLst/>
                        </a:rPr>
                        <a:t>Initial</a:t>
                      </a:r>
                      <a:r>
                        <a:rPr lang="cs-CZ" sz="1200" dirty="0" smtClean="0">
                          <a:effectLst/>
                        </a:rPr>
                        <a:t> </a:t>
                      </a:r>
                      <a:r>
                        <a:rPr lang="cs-CZ" sz="1200" dirty="0" err="1" smtClean="0">
                          <a:effectLst/>
                        </a:rPr>
                        <a:t>number</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rPr>
                        <a:t>150</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rPr>
                        <a:t>20</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158111104"/>
                  </a:ext>
                </a:extLst>
              </a:tr>
              <a:tr h="315912">
                <a:tc>
                  <a:txBody>
                    <a:bodyPr/>
                    <a:lstStyle/>
                    <a:p>
                      <a:pPr algn="ctr">
                        <a:spcAft>
                          <a:spcPts val="0"/>
                        </a:spcAft>
                      </a:pPr>
                      <a:r>
                        <a:rPr lang="cs-CZ" sz="1200" dirty="0">
                          <a:effectLst/>
                        </a:rPr>
                        <a:t>26.1.</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err="1" smtClean="0">
                          <a:effectLst/>
                          <a:latin typeface="+mn-lt"/>
                          <a:ea typeface="+mn-ea"/>
                        </a:rPr>
                        <a:t>Incerease</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rPr>
                        <a:t>200</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rPr>
                        <a:t>17</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121072508"/>
                  </a:ext>
                </a:extLst>
              </a:tr>
              <a:tr h="315912">
                <a:tc>
                  <a:txBody>
                    <a:bodyPr/>
                    <a:lstStyle/>
                    <a:p>
                      <a:pPr algn="ctr">
                        <a:spcAft>
                          <a:spcPts val="0"/>
                        </a:spcAft>
                      </a:pPr>
                      <a:r>
                        <a:rPr lang="cs-CZ" sz="1200">
                          <a:effectLst/>
                        </a:rPr>
                        <a:t>6.2.</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err="1" smtClean="0">
                          <a:effectLst/>
                          <a:latin typeface="+mn-lt"/>
                          <a:ea typeface="+mn-ea"/>
                        </a:rPr>
                        <a:t>Incerease</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rPr>
                        <a:t>200</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rPr>
                        <a:t>16</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634504299"/>
                  </a:ext>
                </a:extLst>
              </a:tr>
              <a:tr h="315912">
                <a:tc>
                  <a:txBody>
                    <a:bodyPr/>
                    <a:lstStyle/>
                    <a:p>
                      <a:pPr algn="ctr">
                        <a:spcAft>
                          <a:spcPts val="0"/>
                        </a:spcAft>
                      </a:pPr>
                      <a:r>
                        <a:rPr lang="cs-CZ" sz="1200">
                          <a:effectLst/>
                        </a:rPr>
                        <a:t>10.2.</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err="1" smtClean="0">
                          <a:effectLst/>
                        </a:rPr>
                        <a:t>Decrease</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rPr>
                        <a:t>400</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rPr>
                        <a:t> </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242861423"/>
                  </a:ext>
                </a:extLst>
              </a:tr>
              <a:tr h="315912">
                <a:tc>
                  <a:txBody>
                    <a:bodyPr/>
                    <a:lstStyle/>
                    <a:p>
                      <a:pPr algn="ctr">
                        <a:spcAft>
                          <a:spcPts val="0"/>
                        </a:spcAft>
                      </a:pPr>
                      <a:r>
                        <a:rPr lang="cs-CZ" sz="1200">
                          <a:effectLst/>
                        </a:rPr>
                        <a:t>20.2.</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err="1" smtClean="0">
                          <a:effectLst/>
                          <a:latin typeface="+mn-lt"/>
                          <a:ea typeface="+mn-ea"/>
                        </a:rPr>
                        <a:t>Incerease</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rPr>
                        <a:t>200</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rPr>
                        <a:t>16</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019445003"/>
                  </a:ext>
                </a:extLst>
              </a:tr>
              <a:tr h="315912">
                <a:tc>
                  <a:txBody>
                    <a:bodyPr/>
                    <a:lstStyle/>
                    <a:p>
                      <a:pPr algn="ctr">
                        <a:spcAft>
                          <a:spcPts val="0"/>
                        </a:spcAft>
                      </a:pPr>
                      <a:r>
                        <a:rPr lang="cs-CZ" sz="1200">
                          <a:effectLst/>
                        </a:rPr>
                        <a:t>25.2.</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err="1" smtClean="0">
                          <a:effectLst/>
                        </a:rPr>
                        <a:t>Decrease</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rPr>
                        <a:t>250</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rPr>
                        <a:t> </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918032926"/>
                  </a:ext>
                </a:extLst>
              </a:tr>
              <a:tr h="315912">
                <a:tc>
                  <a:txBody>
                    <a:bodyPr/>
                    <a:lstStyle/>
                    <a:p>
                      <a:pPr algn="ctr">
                        <a:spcAft>
                          <a:spcPts val="0"/>
                        </a:spcAft>
                      </a:pPr>
                      <a:r>
                        <a:rPr lang="cs-CZ" sz="1200">
                          <a:effectLst/>
                        </a:rPr>
                        <a:t>15.3.</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err="1" smtClean="0">
                          <a:effectLst/>
                          <a:latin typeface="+mn-lt"/>
                          <a:ea typeface="+mn-ea"/>
                        </a:rPr>
                        <a:t>Incerease</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rPr>
                        <a:t>120</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rPr>
                        <a:t>15</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526947201"/>
                  </a:ext>
                </a:extLst>
              </a:tr>
              <a:tr h="315912">
                <a:tc>
                  <a:txBody>
                    <a:bodyPr/>
                    <a:lstStyle/>
                    <a:p>
                      <a:pPr algn="ctr">
                        <a:spcAft>
                          <a:spcPts val="0"/>
                        </a:spcAft>
                      </a:pPr>
                      <a:r>
                        <a:rPr lang="cs-CZ" sz="1200">
                          <a:effectLst/>
                        </a:rPr>
                        <a:t>20.3.</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err="1" smtClean="0">
                          <a:effectLst/>
                          <a:latin typeface="+mn-lt"/>
                          <a:ea typeface="+mn-ea"/>
                        </a:rPr>
                        <a:t>Incerease</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rPr>
                        <a:t>400</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rPr>
                        <a:t>17</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811776096"/>
                  </a:ext>
                </a:extLst>
              </a:tr>
              <a:tr h="315912">
                <a:tc>
                  <a:txBody>
                    <a:bodyPr/>
                    <a:lstStyle/>
                    <a:p>
                      <a:pPr algn="ctr">
                        <a:spcAft>
                          <a:spcPts val="0"/>
                        </a:spcAft>
                      </a:pPr>
                      <a:r>
                        <a:rPr lang="cs-CZ" sz="1200" dirty="0">
                          <a:effectLst/>
                        </a:rPr>
                        <a:t>31.3.</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err="1" smtClean="0">
                          <a:effectLst/>
                        </a:rPr>
                        <a:t>Final</a:t>
                      </a:r>
                      <a:r>
                        <a:rPr lang="cs-CZ" sz="1200" dirty="0" smtClean="0">
                          <a:effectLst/>
                        </a:rPr>
                        <a:t> </a:t>
                      </a:r>
                      <a:r>
                        <a:rPr lang="cs-CZ" sz="1200" dirty="0" err="1" smtClean="0">
                          <a:effectLst/>
                        </a:rPr>
                        <a:t>number</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rPr>
                        <a:t> </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a:effectLst/>
                        </a:rPr>
                        <a:t> </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686828271"/>
                  </a:ext>
                </a:extLst>
              </a:tr>
            </a:tbl>
          </a:graphicData>
        </a:graphic>
      </p:graphicFrame>
    </p:spTree>
    <p:extLst>
      <p:ext uri="{BB962C8B-B14F-4D97-AF65-F5344CB8AC3E}">
        <p14:creationId xmlns:p14="http://schemas.microsoft.com/office/powerpoint/2010/main" val="288335576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smtClean="0"/>
              <a:t>a</a:t>
            </a:r>
            <a:r>
              <a:rPr lang="en-US" sz="2400" dirty="0"/>
              <a:t>) weighted arithmetic average </a:t>
            </a:r>
            <a:endParaRPr lang="cs-CZ" sz="2400" dirty="0" smtClean="0"/>
          </a:p>
          <a:p>
            <a:pPr marL="0" indent="0">
              <a:buNone/>
            </a:pP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13.04.2021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graphicFrame>
        <p:nvGraphicFramePr>
          <p:cNvPr id="6" name="Tabulka 5"/>
          <p:cNvGraphicFramePr>
            <a:graphicFrameLocks noGrp="1"/>
          </p:cNvGraphicFramePr>
          <p:nvPr>
            <p:extLst>
              <p:ext uri="{D42A27DB-BD31-4B8C-83A1-F6EECF244321}">
                <p14:modId xmlns:p14="http://schemas.microsoft.com/office/powerpoint/2010/main" val="3394247991"/>
              </p:ext>
            </p:extLst>
          </p:nvPr>
        </p:nvGraphicFramePr>
        <p:xfrm>
          <a:off x="1514475" y="2133601"/>
          <a:ext cx="7905751" cy="3475032"/>
        </p:xfrm>
        <a:graphic>
          <a:graphicData uri="http://schemas.openxmlformats.org/drawingml/2006/table">
            <a:tbl>
              <a:tblPr firstRow="1" firstCol="1" lastRow="1" lastCol="1" bandRow="1" bandCol="1">
                <a:tableStyleId>{5C22544A-7EE6-4342-B048-85BDC9FD1C3A}</a:tableStyleId>
              </a:tblPr>
              <a:tblGrid>
                <a:gridCol w="1976438">
                  <a:extLst>
                    <a:ext uri="{9D8B030D-6E8A-4147-A177-3AD203B41FA5}">
                      <a16:colId xmlns:a16="http://schemas.microsoft.com/office/drawing/2014/main" val="652511195"/>
                    </a:ext>
                  </a:extLst>
                </a:gridCol>
                <a:gridCol w="2280505">
                  <a:extLst>
                    <a:ext uri="{9D8B030D-6E8A-4147-A177-3AD203B41FA5}">
                      <a16:colId xmlns:a16="http://schemas.microsoft.com/office/drawing/2014/main" val="1793834793"/>
                    </a:ext>
                  </a:extLst>
                </a:gridCol>
                <a:gridCol w="1976438">
                  <a:extLst>
                    <a:ext uri="{9D8B030D-6E8A-4147-A177-3AD203B41FA5}">
                      <a16:colId xmlns:a16="http://schemas.microsoft.com/office/drawing/2014/main" val="3374057817"/>
                    </a:ext>
                  </a:extLst>
                </a:gridCol>
                <a:gridCol w="1672370">
                  <a:extLst>
                    <a:ext uri="{9D8B030D-6E8A-4147-A177-3AD203B41FA5}">
                      <a16:colId xmlns:a16="http://schemas.microsoft.com/office/drawing/2014/main" val="3120348520"/>
                    </a:ext>
                  </a:extLst>
                </a:gridCol>
              </a:tblGrid>
              <a:tr h="315912">
                <a:tc rowSpan="2">
                  <a:txBody>
                    <a:bodyPr/>
                    <a:lstStyle/>
                    <a:p>
                      <a:pPr algn="ctr">
                        <a:spcAft>
                          <a:spcPts val="0"/>
                        </a:spcAft>
                      </a:pPr>
                      <a:r>
                        <a:rPr lang="cs-CZ" sz="1200" dirty="0" err="1" smtClean="0">
                          <a:effectLst/>
                        </a:rPr>
                        <a:t>Date</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rowSpan="2">
                  <a:txBody>
                    <a:bodyPr/>
                    <a:lstStyle/>
                    <a:p>
                      <a:pPr algn="ctr">
                        <a:spcAft>
                          <a:spcPts val="0"/>
                        </a:spcAft>
                      </a:pPr>
                      <a:r>
                        <a:rPr lang="cs-CZ" sz="1200" dirty="0" err="1" smtClean="0">
                          <a:effectLst/>
                        </a:rPr>
                        <a:t>Movement</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gridSpan="2">
                  <a:txBody>
                    <a:bodyPr/>
                    <a:lstStyle/>
                    <a:p>
                      <a:pPr algn="ctr">
                        <a:spcAft>
                          <a:spcPts val="0"/>
                        </a:spcAft>
                      </a:pP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endParaRPr lang="cs-CZ"/>
                    </a:p>
                  </a:txBody>
                  <a:tcPr/>
                </a:tc>
                <a:extLst>
                  <a:ext uri="{0D108BD9-81ED-4DB2-BD59-A6C34878D82A}">
                    <a16:rowId xmlns:a16="http://schemas.microsoft.com/office/drawing/2014/main" val="464813577"/>
                  </a:ext>
                </a:extLst>
              </a:tr>
              <a:tr h="315912">
                <a:tc vMerge="1">
                  <a:txBody>
                    <a:bodyPr/>
                    <a:lstStyle/>
                    <a:p>
                      <a:endParaRPr lang="cs-CZ"/>
                    </a:p>
                  </a:txBody>
                  <a:tcPr/>
                </a:tc>
                <a:tc vMerge="1">
                  <a:txBody>
                    <a:bodyPr/>
                    <a:lstStyle/>
                    <a:p>
                      <a:endParaRPr lang="cs-CZ"/>
                    </a:p>
                  </a:txBody>
                  <a:tcPr/>
                </a:tc>
                <a:tc>
                  <a:txBody>
                    <a:bodyPr/>
                    <a:lstStyle/>
                    <a:p>
                      <a:pPr algn="ctr">
                        <a:spcAft>
                          <a:spcPts val="0"/>
                        </a:spcAft>
                      </a:pPr>
                      <a:r>
                        <a:rPr lang="cs-CZ" sz="1200" dirty="0" err="1" smtClean="0">
                          <a:effectLst/>
                        </a:rPr>
                        <a:t>Amount</a:t>
                      </a:r>
                      <a:r>
                        <a:rPr lang="cs-CZ" sz="1200" dirty="0" smtClean="0">
                          <a:effectLst/>
                        </a:rPr>
                        <a:t> </a:t>
                      </a:r>
                      <a:r>
                        <a:rPr lang="cs-CZ" sz="1200" dirty="0">
                          <a:effectLst/>
                        </a:rPr>
                        <a:t>(kg)</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err="1" smtClean="0">
                          <a:effectLst/>
                        </a:rPr>
                        <a:t>Price</a:t>
                      </a:r>
                      <a:r>
                        <a:rPr lang="cs-CZ" sz="1200" dirty="0" smtClean="0">
                          <a:effectLst/>
                        </a:rPr>
                        <a:t>/ kg</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40309662"/>
                  </a:ext>
                </a:extLst>
              </a:tr>
              <a:tr h="315912">
                <a:tc>
                  <a:txBody>
                    <a:bodyPr/>
                    <a:lstStyle/>
                    <a:p>
                      <a:pPr algn="ctr">
                        <a:spcAft>
                          <a:spcPts val="0"/>
                        </a:spcAft>
                      </a:pPr>
                      <a:r>
                        <a:rPr lang="cs-CZ" sz="1200">
                          <a:effectLst/>
                        </a:rPr>
                        <a:t>1.1.</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err="1" smtClean="0">
                          <a:effectLst/>
                        </a:rPr>
                        <a:t>Initial</a:t>
                      </a:r>
                      <a:r>
                        <a:rPr lang="cs-CZ" sz="1200" dirty="0" smtClean="0">
                          <a:effectLst/>
                        </a:rPr>
                        <a:t> </a:t>
                      </a:r>
                      <a:r>
                        <a:rPr lang="cs-CZ" sz="1200" dirty="0" err="1" smtClean="0">
                          <a:effectLst/>
                        </a:rPr>
                        <a:t>number</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150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20</a:t>
                      </a:r>
                    </a:p>
                  </a:txBody>
                  <a:tcPr marL="68580" marR="68580" marT="0" marB="0" anchor="ctr"/>
                </a:tc>
                <a:extLst>
                  <a:ext uri="{0D108BD9-81ED-4DB2-BD59-A6C34878D82A}">
                    <a16:rowId xmlns:a16="http://schemas.microsoft.com/office/drawing/2014/main" val="1158111104"/>
                  </a:ext>
                </a:extLst>
              </a:tr>
              <a:tr h="315912">
                <a:tc>
                  <a:txBody>
                    <a:bodyPr/>
                    <a:lstStyle/>
                    <a:p>
                      <a:pPr algn="ctr">
                        <a:spcAft>
                          <a:spcPts val="0"/>
                        </a:spcAft>
                      </a:pPr>
                      <a:r>
                        <a:rPr lang="cs-CZ" sz="1200" dirty="0">
                          <a:effectLst/>
                        </a:rPr>
                        <a:t>26.1.</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err="1" smtClean="0">
                          <a:effectLst/>
                          <a:latin typeface="+mn-lt"/>
                          <a:ea typeface="+mn-ea"/>
                        </a:rPr>
                        <a:t>Incerease</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200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17</a:t>
                      </a:r>
                    </a:p>
                  </a:txBody>
                  <a:tcPr marL="68580" marR="68580" marT="0" marB="0" anchor="ctr"/>
                </a:tc>
                <a:extLst>
                  <a:ext uri="{0D108BD9-81ED-4DB2-BD59-A6C34878D82A}">
                    <a16:rowId xmlns:a16="http://schemas.microsoft.com/office/drawing/2014/main" val="2121072508"/>
                  </a:ext>
                </a:extLst>
              </a:tr>
              <a:tr h="315912">
                <a:tc>
                  <a:txBody>
                    <a:bodyPr/>
                    <a:lstStyle/>
                    <a:p>
                      <a:pPr algn="ctr">
                        <a:spcAft>
                          <a:spcPts val="0"/>
                        </a:spcAft>
                      </a:pPr>
                      <a:r>
                        <a:rPr lang="cs-CZ" sz="1200">
                          <a:effectLst/>
                        </a:rPr>
                        <a:t>6.2.</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err="1" smtClean="0">
                          <a:effectLst/>
                          <a:latin typeface="+mn-lt"/>
                          <a:ea typeface="+mn-ea"/>
                        </a:rPr>
                        <a:t>Incerease</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200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16</a:t>
                      </a:r>
                    </a:p>
                  </a:txBody>
                  <a:tcPr marL="68580" marR="68580" marT="0" marB="0" anchor="ctr"/>
                </a:tc>
                <a:extLst>
                  <a:ext uri="{0D108BD9-81ED-4DB2-BD59-A6C34878D82A}">
                    <a16:rowId xmlns:a16="http://schemas.microsoft.com/office/drawing/2014/main" val="3634504299"/>
                  </a:ext>
                </a:extLst>
              </a:tr>
              <a:tr h="315912">
                <a:tc>
                  <a:txBody>
                    <a:bodyPr/>
                    <a:lstStyle/>
                    <a:p>
                      <a:pPr algn="ctr">
                        <a:spcAft>
                          <a:spcPts val="0"/>
                        </a:spcAft>
                      </a:pPr>
                      <a:r>
                        <a:rPr lang="cs-CZ" sz="1200">
                          <a:effectLst/>
                        </a:rPr>
                        <a:t>10.2.</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err="1" smtClean="0">
                          <a:effectLst/>
                        </a:rPr>
                        <a:t>Decrease</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400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17,50</a:t>
                      </a:r>
                    </a:p>
                  </a:txBody>
                  <a:tcPr marL="68580" marR="68580" marT="0" marB="0" anchor="ctr"/>
                </a:tc>
                <a:extLst>
                  <a:ext uri="{0D108BD9-81ED-4DB2-BD59-A6C34878D82A}">
                    <a16:rowId xmlns:a16="http://schemas.microsoft.com/office/drawing/2014/main" val="1242861423"/>
                  </a:ext>
                </a:extLst>
              </a:tr>
              <a:tr h="315912">
                <a:tc>
                  <a:txBody>
                    <a:bodyPr/>
                    <a:lstStyle/>
                    <a:p>
                      <a:pPr algn="ctr">
                        <a:spcAft>
                          <a:spcPts val="0"/>
                        </a:spcAft>
                      </a:pPr>
                      <a:r>
                        <a:rPr lang="cs-CZ" sz="1200">
                          <a:effectLst/>
                        </a:rPr>
                        <a:t>20.2.</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err="1" smtClean="0">
                          <a:effectLst/>
                          <a:latin typeface="+mn-lt"/>
                          <a:ea typeface="+mn-ea"/>
                        </a:rPr>
                        <a:t>Incerease</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200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16</a:t>
                      </a:r>
                    </a:p>
                  </a:txBody>
                  <a:tcPr marL="68580" marR="68580" marT="0" marB="0" anchor="ctr"/>
                </a:tc>
                <a:extLst>
                  <a:ext uri="{0D108BD9-81ED-4DB2-BD59-A6C34878D82A}">
                    <a16:rowId xmlns:a16="http://schemas.microsoft.com/office/drawing/2014/main" val="2019445003"/>
                  </a:ext>
                </a:extLst>
              </a:tr>
              <a:tr h="315912">
                <a:tc>
                  <a:txBody>
                    <a:bodyPr/>
                    <a:lstStyle/>
                    <a:p>
                      <a:pPr algn="ctr">
                        <a:spcAft>
                          <a:spcPts val="0"/>
                        </a:spcAft>
                      </a:pPr>
                      <a:r>
                        <a:rPr lang="cs-CZ" sz="1200">
                          <a:effectLst/>
                        </a:rPr>
                        <a:t>25.2.</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err="1" smtClean="0">
                          <a:effectLst/>
                        </a:rPr>
                        <a:t>Decrease</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250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16,60</a:t>
                      </a:r>
                    </a:p>
                  </a:txBody>
                  <a:tcPr marL="68580" marR="68580" marT="0" marB="0" anchor="ctr"/>
                </a:tc>
                <a:extLst>
                  <a:ext uri="{0D108BD9-81ED-4DB2-BD59-A6C34878D82A}">
                    <a16:rowId xmlns:a16="http://schemas.microsoft.com/office/drawing/2014/main" val="3918032926"/>
                  </a:ext>
                </a:extLst>
              </a:tr>
              <a:tr h="315912">
                <a:tc>
                  <a:txBody>
                    <a:bodyPr/>
                    <a:lstStyle/>
                    <a:p>
                      <a:pPr algn="ctr">
                        <a:spcAft>
                          <a:spcPts val="0"/>
                        </a:spcAft>
                      </a:pPr>
                      <a:r>
                        <a:rPr lang="cs-CZ" sz="1200">
                          <a:effectLst/>
                        </a:rPr>
                        <a:t>15.3.</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err="1" smtClean="0">
                          <a:effectLst/>
                          <a:latin typeface="+mn-lt"/>
                          <a:ea typeface="+mn-ea"/>
                        </a:rPr>
                        <a:t>Incerease</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120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15</a:t>
                      </a:r>
                    </a:p>
                  </a:txBody>
                  <a:tcPr marL="68580" marR="68580" marT="0" marB="0" anchor="ctr"/>
                </a:tc>
                <a:extLst>
                  <a:ext uri="{0D108BD9-81ED-4DB2-BD59-A6C34878D82A}">
                    <a16:rowId xmlns:a16="http://schemas.microsoft.com/office/drawing/2014/main" val="3526947201"/>
                  </a:ext>
                </a:extLst>
              </a:tr>
              <a:tr h="315912">
                <a:tc>
                  <a:txBody>
                    <a:bodyPr/>
                    <a:lstStyle/>
                    <a:p>
                      <a:pPr algn="ctr">
                        <a:spcAft>
                          <a:spcPts val="0"/>
                        </a:spcAft>
                      </a:pPr>
                      <a:r>
                        <a:rPr lang="cs-CZ" sz="1200">
                          <a:effectLst/>
                        </a:rPr>
                        <a:t>20.3.</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err="1" smtClean="0">
                          <a:effectLst/>
                          <a:latin typeface="+mn-lt"/>
                          <a:ea typeface="+mn-ea"/>
                        </a:rPr>
                        <a:t>Incerease</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400</a:t>
                      </a:r>
                    </a:p>
                  </a:txBody>
                  <a:tcPr marL="68580" marR="68580" marT="0" marB="0" anchor="ctr"/>
                </a:tc>
                <a:tc>
                  <a:txBody>
                    <a:bodyPr/>
                    <a:lstStyle/>
                    <a:p>
                      <a:pPr algn="ctr">
                        <a:spcAft>
                          <a:spcPts val="0"/>
                        </a:spcAft>
                      </a:pPr>
                      <a:r>
                        <a:rPr lang="cs-CZ" sz="1200" dirty="0">
                          <a:effectLst/>
                          <a:latin typeface="Times New Roman" panose="02020603050405020304" pitchFamily="18" charset="0"/>
                          <a:ea typeface="Times New Roman" panose="02020603050405020304" pitchFamily="18" charset="0"/>
                        </a:rPr>
                        <a:t>17</a:t>
                      </a:r>
                    </a:p>
                  </a:txBody>
                  <a:tcPr marL="68580" marR="68580" marT="0" marB="0" anchor="ctr"/>
                </a:tc>
                <a:extLst>
                  <a:ext uri="{0D108BD9-81ED-4DB2-BD59-A6C34878D82A}">
                    <a16:rowId xmlns:a16="http://schemas.microsoft.com/office/drawing/2014/main" val="3811776096"/>
                  </a:ext>
                </a:extLst>
              </a:tr>
              <a:tr h="315912">
                <a:tc>
                  <a:txBody>
                    <a:bodyPr/>
                    <a:lstStyle/>
                    <a:p>
                      <a:pPr algn="ctr">
                        <a:spcAft>
                          <a:spcPts val="0"/>
                        </a:spcAft>
                      </a:pPr>
                      <a:r>
                        <a:rPr lang="cs-CZ" sz="1200" dirty="0">
                          <a:effectLst/>
                        </a:rPr>
                        <a:t>31.3.</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err="1" smtClean="0">
                          <a:effectLst/>
                        </a:rPr>
                        <a:t>Final</a:t>
                      </a:r>
                      <a:r>
                        <a:rPr lang="cs-CZ" sz="1200" dirty="0" smtClean="0">
                          <a:effectLst/>
                        </a:rPr>
                        <a:t> </a:t>
                      </a:r>
                      <a:r>
                        <a:rPr lang="cs-CZ" sz="1200" dirty="0" err="1" smtClean="0">
                          <a:effectLst/>
                        </a:rPr>
                        <a:t>number</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400</a:t>
                      </a:r>
                    </a:p>
                  </a:txBody>
                  <a:tcPr marL="68580" marR="68580" marT="0" marB="0" anchor="ctr"/>
                </a:tc>
                <a:tc>
                  <a:txBody>
                    <a:bodyPr/>
                    <a:lstStyle/>
                    <a:p>
                      <a:pPr algn="ctr">
                        <a:spcAft>
                          <a:spcPts val="0"/>
                        </a:spcAft>
                      </a:pPr>
                      <a:r>
                        <a:rPr lang="cs-CZ" sz="1200" dirty="0">
                          <a:effectLst/>
                          <a:latin typeface="Times New Roman" panose="02020603050405020304" pitchFamily="18" charset="0"/>
                          <a:ea typeface="Times New Roman" panose="02020603050405020304" pitchFamily="18" charset="0"/>
                        </a:rPr>
                        <a:t>16,50</a:t>
                      </a:r>
                    </a:p>
                  </a:txBody>
                  <a:tcPr marL="68580" marR="68580" marT="0" marB="0" anchor="ctr"/>
                </a:tc>
                <a:extLst>
                  <a:ext uri="{0D108BD9-81ED-4DB2-BD59-A6C34878D82A}">
                    <a16:rowId xmlns:a16="http://schemas.microsoft.com/office/drawing/2014/main" val="3686828271"/>
                  </a:ext>
                </a:extLst>
              </a:tr>
            </a:tbl>
          </a:graphicData>
        </a:graphic>
      </p:graphicFrame>
    </p:spTree>
    <p:extLst>
      <p:ext uri="{BB962C8B-B14F-4D97-AF65-F5344CB8AC3E}">
        <p14:creationId xmlns:p14="http://schemas.microsoft.com/office/powerpoint/2010/main" val="331579749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smtClean="0"/>
              <a:t>b</a:t>
            </a:r>
            <a:r>
              <a:rPr lang="en-US" sz="2400" dirty="0"/>
              <a:t>) </a:t>
            </a:r>
            <a:r>
              <a:rPr lang="en-US" sz="2400" dirty="0" smtClean="0"/>
              <a:t>FIFO</a:t>
            </a:r>
            <a:endParaRPr lang="cs-CZ" sz="2400" dirty="0" smtClean="0"/>
          </a:p>
          <a:p>
            <a:endParaRPr lang="cs-CZ" sz="2400" dirty="0"/>
          </a:p>
          <a:p>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13.04.2021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graphicFrame>
        <p:nvGraphicFramePr>
          <p:cNvPr id="6" name="Tabulka 5"/>
          <p:cNvGraphicFramePr>
            <a:graphicFrameLocks noGrp="1"/>
          </p:cNvGraphicFramePr>
          <p:nvPr>
            <p:extLst>
              <p:ext uri="{D42A27DB-BD31-4B8C-83A1-F6EECF244321}">
                <p14:modId xmlns:p14="http://schemas.microsoft.com/office/powerpoint/2010/main" val="1469620529"/>
              </p:ext>
            </p:extLst>
          </p:nvPr>
        </p:nvGraphicFramePr>
        <p:xfrm>
          <a:off x="1504950" y="2114551"/>
          <a:ext cx="7905751" cy="3524880"/>
        </p:xfrm>
        <a:graphic>
          <a:graphicData uri="http://schemas.openxmlformats.org/drawingml/2006/table">
            <a:tbl>
              <a:tblPr firstRow="1" firstCol="1" lastRow="1" lastCol="1" bandRow="1" bandCol="1">
                <a:tableStyleId>{5C22544A-7EE6-4342-B048-85BDC9FD1C3A}</a:tableStyleId>
              </a:tblPr>
              <a:tblGrid>
                <a:gridCol w="1976438">
                  <a:extLst>
                    <a:ext uri="{9D8B030D-6E8A-4147-A177-3AD203B41FA5}">
                      <a16:colId xmlns:a16="http://schemas.microsoft.com/office/drawing/2014/main" val="652511195"/>
                    </a:ext>
                  </a:extLst>
                </a:gridCol>
                <a:gridCol w="2280505">
                  <a:extLst>
                    <a:ext uri="{9D8B030D-6E8A-4147-A177-3AD203B41FA5}">
                      <a16:colId xmlns:a16="http://schemas.microsoft.com/office/drawing/2014/main" val="1793834793"/>
                    </a:ext>
                  </a:extLst>
                </a:gridCol>
                <a:gridCol w="1976438">
                  <a:extLst>
                    <a:ext uri="{9D8B030D-6E8A-4147-A177-3AD203B41FA5}">
                      <a16:colId xmlns:a16="http://schemas.microsoft.com/office/drawing/2014/main" val="3374057817"/>
                    </a:ext>
                  </a:extLst>
                </a:gridCol>
                <a:gridCol w="1672370">
                  <a:extLst>
                    <a:ext uri="{9D8B030D-6E8A-4147-A177-3AD203B41FA5}">
                      <a16:colId xmlns:a16="http://schemas.microsoft.com/office/drawing/2014/main" val="3120348520"/>
                    </a:ext>
                  </a:extLst>
                </a:gridCol>
              </a:tblGrid>
              <a:tr h="315912">
                <a:tc rowSpan="2">
                  <a:txBody>
                    <a:bodyPr/>
                    <a:lstStyle/>
                    <a:p>
                      <a:pPr algn="ctr">
                        <a:spcAft>
                          <a:spcPts val="0"/>
                        </a:spcAft>
                      </a:pPr>
                      <a:r>
                        <a:rPr lang="cs-CZ" sz="1200" dirty="0" err="1" smtClean="0">
                          <a:effectLst/>
                        </a:rPr>
                        <a:t>Date</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rowSpan="2">
                  <a:txBody>
                    <a:bodyPr/>
                    <a:lstStyle/>
                    <a:p>
                      <a:pPr algn="ctr">
                        <a:spcAft>
                          <a:spcPts val="0"/>
                        </a:spcAft>
                      </a:pPr>
                      <a:r>
                        <a:rPr lang="cs-CZ" sz="1200" dirty="0" err="1" smtClean="0">
                          <a:effectLst/>
                        </a:rPr>
                        <a:t>Movement</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gridSpan="2">
                  <a:txBody>
                    <a:bodyPr/>
                    <a:lstStyle/>
                    <a:p>
                      <a:pPr algn="ctr">
                        <a:spcAft>
                          <a:spcPts val="0"/>
                        </a:spcAft>
                      </a:pP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endParaRPr lang="cs-CZ"/>
                    </a:p>
                  </a:txBody>
                  <a:tcPr/>
                </a:tc>
                <a:extLst>
                  <a:ext uri="{0D108BD9-81ED-4DB2-BD59-A6C34878D82A}">
                    <a16:rowId xmlns:a16="http://schemas.microsoft.com/office/drawing/2014/main" val="464813577"/>
                  </a:ext>
                </a:extLst>
              </a:tr>
              <a:tr h="315912">
                <a:tc vMerge="1">
                  <a:txBody>
                    <a:bodyPr/>
                    <a:lstStyle/>
                    <a:p>
                      <a:endParaRPr lang="cs-CZ"/>
                    </a:p>
                  </a:txBody>
                  <a:tcPr/>
                </a:tc>
                <a:tc vMerge="1">
                  <a:txBody>
                    <a:bodyPr/>
                    <a:lstStyle/>
                    <a:p>
                      <a:endParaRPr lang="cs-CZ"/>
                    </a:p>
                  </a:txBody>
                  <a:tcPr/>
                </a:tc>
                <a:tc>
                  <a:txBody>
                    <a:bodyPr/>
                    <a:lstStyle/>
                    <a:p>
                      <a:pPr algn="ctr">
                        <a:spcAft>
                          <a:spcPts val="0"/>
                        </a:spcAft>
                      </a:pPr>
                      <a:r>
                        <a:rPr lang="cs-CZ" sz="1200" dirty="0" err="1" smtClean="0">
                          <a:effectLst/>
                        </a:rPr>
                        <a:t>Amount</a:t>
                      </a:r>
                      <a:r>
                        <a:rPr lang="cs-CZ" sz="1200" dirty="0" smtClean="0">
                          <a:effectLst/>
                        </a:rPr>
                        <a:t> </a:t>
                      </a:r>
                      <a:r>
                        <a:rPr lang="cs-CZ" sz="1200" dirty="0">
                          <a:effectLst/>
                        </a:rPr>
                        <a:t>(kg)</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err="1" smtClean="0">
                          <a:effectLst/>
                        </a:rPr>
                        <a:t>Price</a:t>
                      </a:r>
                      <a:r>
                        <a:rPr lang="cs-CZ" sz="1200" dirty="0" smtClean="0">
                          <a:effectLst/>
                        </a:rPr>
                        <a:t>/ kg</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40309662"/>
                  </a:ext>
                </a:extLst>
              </a:tr>
              <a:tr h="315912">
                <a:tc>
                  <a:txBody>
                    <a:bodyPr/>
                    <a:lstStyle/>
                    <a:p>
                      <a:pPr algn="ctr">
                        <a:spcAft>
                          <a:spcPts val="0"/>
                        </a:spcAft>
                      </a:pPr>
                      <a:r>
                        <a:rPr lang="cs-CZ" sz="1200">
                          <a:effectLst/>
                        </a:rPr>
                        <a:t>1.1.</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a:effectLst/>
                          <a:latin typeface="Times New Roman" panose="02020603050405020304" pitchFamily="18" charset="0"/>
                          <a:ea typeface="Times New Roman" panose="02020603050405020304" pitchFamily="18" charset="0"/>
                        </a:rPr>
                        <a:t>150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150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20</a:t>
                      </a:r>
                    </a:p>
                  </a:txBody>
                  <a:tcPr marL="68580" marR="68580" marT="0" marB="0" anchor="ctr"/>
                </a:tc>
                <a:extLst>
                  <a:ext uri="{0D108BD9-81ED-4DB2-BD59-A6C34878D82A}">
                    <a16:rowId xmlns:a16="http://schemas.microsoft.com/office/drawing/2014/main" val="1158111104"/>
                  </a:ext>
                </a:extLst>
              </a:tr>
              <a:tr h="315912">
                <a:tc>
                  <a:txBody>
                    <a:bodyPr/>
                    <a:lstStyle/>
                    <a:p>
                      <a:pPr algn="ctr">
                        <a:spcAft>
                          <a:spcPts val="0"/>
                        </a:spcAft>
                      </a:pPr>
                      <a:r>
                        <a:rPr lang="cs-CZ" sz="1200" dirty="0">
                          <a:effectLst/>
                        </a:rPr>
                        <a:t>26.1.</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a:effectLst/>
                          <a:latin typeface="Times New Roman" panose="02020603050405020304" pitchFamily="18" charset="0"/>
                          <a:ea typeface="Times New Roman" panose="02020603050405020304" pitchFamily="18" charset="0"/>
                        </a:rPr>
                        <a:t>200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200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17</a:t>
                      </a:r>
                    </a:p>
                  </a:txBody>
                  <a:tcPr marL="68580" marR="68580" marT="0" marB="0" anchor="ctr"/>
                </a:tc>
                <a:extLst>
                  <a:ext uri="{0D108BD9-81ED-4DB2-BD59-A6C34878D82A}">
                    <a16:rowId xmlns:a16="http://schemas.microsoft.com/office/drawing/2014/main" val="2121072508"/>
                  </a:ext>
                </a:extLst>
              </a:tr>
              <a:tr h="315912">
                <a:tc>
                  <a:txBody>
                    <a:bodyPr/>
                    <a:lstStyle/>
                    <a:p>
                      <a:pPr algn="ctr">
                        <a:spcAft>
                          <a:spcPts val="0"/>
                        </a:spcAft>
                      </a:pPr>
                      <a:r>
                        <a:rPr lang="cs-CZ" sz="1200">
                          <a:effectLst/>
                        </a:rPr>
                        <a:t>6.2.</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a:effectLst/>
                          <a:latin typeface="Times New Roman" panose="02020603050405020304" pitchFamily="18" charset="0"/>
                          <a:ea typeface="Times New Roman" panose="02020603050405020304" pitchFamily="18" charset="0"/>
                        </a:rPr>
                        <a:t>200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200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16</a:t>
                      </a:r>
                    </a:p>
                  </a:txBody>
                  <a:tcPr marL="68580" marR="68580" marT="0" marB="0" anchor="ctr"/>
                </a:tc>
                <a:extLst>
                  <a:ext uri="{0D108BD9-81ED-4DB2-BD59-A6C34878D82A}">
                    <a16:rowId xmlns:a16="http://schemas.microsoft.com/office/drawing/2014/main" val="3634504299"/>
                  </a:ext>
                </a:extLst>
              </a:tr>
              <a:tr h="315912">
                <a:tc>
                  <a:txBody>
                    <a:bodyPr/>
                    <a:lstStyle/>
                    <a:p>
                      <a:pPr algn="ctr">
                        <a:spcAft>
                          <a:spcPts val="0"/>
                        </a:spcAft>
                      </a:pPr>
                      <a:r>
                        <a:rPr lang="cs-CZ" sz="1200">
                          <a:effectLst/>
                        </a:rPr>
                        <a:t>10.2.</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400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400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20*150+17*200+50*16 = 7200</a:t>
                      </a:r>
                    </a:p>
                  </a:txBody>
                  <a:tcPr marL="68580" marR="68580" marT="0" marB="0" anchor="ctr"/>
                </a:tc>
                <a:extLst>
                  <a:ext uri="{0D108BD9-81ED-4DB2-BD59-A6C34878D82A}">
                    <a16:rowId xmlns:a16="http://schemas.microsoft.com/office/drawing/2014/main" val="1242861423"/>
                  </a:ext>
                </a:extLst>
              </a:tr>
              <a:tr h="315912">
                <a:tc>
                  <a:txBody>
                    <a:bodyPr/>
                    <a:lstStyle/>
                    <a:p>
                      <a:pPr algn="ctr">
                        <a:spcAft>
                          <a:spcPts val="0"/>
                        </a:spcAft>
                      </a:pPr>
                      <a:r>
                        <a:rPr lang="cs-CZ" sz="1200">
                          <a:effectLst/>
                        </a:rPr>
                        <a:t>20.2.</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200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200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16</a:t>
                      </a:r>
                    </a:p>
                  </a:txBody>
                  <a:tcPr marL="68580" marR="68580" marT="0" marB="0" anchor="ctr"/>
                </a:tc>
                <a:extLst>
                  <a:ext uri="{0D108BD9-81ED-4DB2-BD59-A6C34878D82A}">
                    <a16:rowId xmlns:a16="http://schemas.microsoft.com/office/drawing/2014/main" val="2019445003"/>
                  </a:ext>
                </a:extLst>
              </a:tr>
              <a:tr h="315912">
                <a:tc>
                  <a:txBody>
                    <a:bodyPr/>
                    <a:lstStyle/>
                    <a:p>
                      <a:pPr algn="ctr">
                        <a:spcAft>
                          <a:spcPts val="0"/>
                        </a:spcAft>
                      </a:pPr>
                      <a:r>
                        <a:rPr lang="cs-CZ" sz="1200">
                          <a:effectLst/>
                        </a:rPr>
                        <a:t>25.2.</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250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250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16*150+16*100= 4000</a:t>
                      </a:r>
                    </a:p>
                  </a:txBody>
                  <a:tcPr marL="68580" marR="68580" marT="0" marB="0" anchor="ctr"/>
                </a:tc>
                <a:extLst>
                  <a:ext uri="{0D108BD9-81ED-4DB2-BD59-A6C34878D82A}">
                    <a16:rowId xmlns:a16="http://schemas.microsoft.com/office/drawing/2014/main" val="3918032926"/>
                  </a:ext>
                </a:extLst>
              </a:tr>
              <a:tr h="315912">
                <a:tc>
                  <a:txBody>
                    <a:bodyPr/>
                    <a:lstStyle/>
                    <a:p>
                      <a:pPr algn="ctr">
                        <a:spcAft>
                          <a:spcPts val="0"/>
                        </a:spcAft>
                      </a:pPr>
                      <a:r>
                        <a:rPr lang="cs-CZ" sz="1200">
                          <a:effectLst/>
                        </a:rPr>
                        <a:t>15.3.</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120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120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15</a:t>
                      </a:r>
                    </a:p>
                  </a:txBody>
                  <a:tcPr marL="68580" marR="68580" marT="0" marB="0" anchor="ctr"/>
                </a:tc>
                <a:extLst>
                  <a:ext uri="{0D108BD9-81ED-4DB2-BD59-A6C34878D82A}">
                    <a16:rowId xmlns:a16="http://schemas.microsoft.com/office/drawing/2014/main" val="3526947201"/>
                  </a:ext>
                </a:extLst>
              </a:tr>
              <a:tr h="315912">
                <a:tc>
                  <a:txBody>
                    <a:bodyPr/>
                    <a:lstStyle/>
                    <a:p>
                      <a:pPr algn="ctr">
                        <a:spcAft>
                          <a:spcPts val="0"/>
                        </a:spcAft>
                      </a:pPr>
                      <a:r>
                        <a:rPr lang="cs-CZ" sz="1200">
                          <a:effectLst/>
                        </a:rPr>
                        <a:t>20.3.</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400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400</a:t>
                      </a:r>
                    </a:p>
                  </a:txBody>
                  <a:tcPr marL="68580" marR="68580" marT="0" marB="0" anchor="ctr"/>
                </a:tc>
                <a:tc>
                  <a:txBody>
                    <a:bodyPr/>
                    <a:lstStyle/>
                    <a:p>
                      <a:pPr algn="ctr">
                        <a:spcAft>
                          <a:spcPts val="0"/>
                        </a:spcAft>
                      </a:pPr>
                      <a:r>
                        <a:rPr lang="cs-CZ" sz="1200" dirty="0">
                          <a:effectLst/>
                          <a:latin typeface="Times New Roman" panose="02020603050405020304" pitchFamily="18" charset="0"/>
                          <a:ea typeface="Times New Roman" panose="02020603050405020304" pitchFamily="18" charset="0"/>
                        </a:rPr>
                        <a:t>17</a:t>
                      </a:r>
                    </a:p>
                  </a:txBody>
                  <a:tcPr marL="68580" marR="68580" marT="0" marB="0" anchor="ctr"/>
                </a:tc>
                <a:extLst>
                  <a:ext uri="{0D108BD9-81ED-4DB2-BD59-A6C34878D82A}">
                    <a16:rowId xmlns:a16="http://schemas.microsoft.com/office/drawing/2014/main" val="3811776096"/>
                  </a:ext>
                </a:extLst>
              </a:tr>
              <a:tr h="315912">
                <a:tc>
                  <a:txBody>
                    <a:bodyPr/>
                    <a:lstStyle/>
                    <a:p>
                      <a:pPr algn="ctr">
                        <a:spcAft>
                          <a:spcPts val="0"/>
                        </a:spcAft>
                      </a:pPr>
                      <a:r>
                        <a:rPr lang="cs-CZ" sz="1200" dirty="0">
                          <a:effectLst/>
                        </a:rPr>
                        <a:t>31.3.</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err="1" smtClean="0">
                          <a:effectLst/>
                        </a:rPr>
                        <a:t>Final</a:t>
                      </a:r>
                      <a:r>
                        <a:rPr lang="cs-CZ" sz="1200" dirty="0" smtClean="0">
                          <a:effectLst/>
                        </a:rPr>
                        <a:t> </a:t>
                      </a:r>
                      <a:r>
                        <a:rPr lang="cs-CZ" sz="1200" dirty="0" err="1" smtClean="0">
                          <a:effectLst/>
                        </a:rPr>
                        <a:t>number</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rPr>
                        <a:t> </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a:effectLst/>
                        </a:rPr>
                        <a:t> </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686828271"/>
                  </a:ext>
                </a:extLst>
              </a:tr>
            </a:tbl>
          </a:graphicData>
        </a:graphic>
      </p:graphicFrame>
    </p:spTree>
    <p:extLst>
      <p:ext uri="{BB962C8B-B14F-4D97-AF65-F5344CB8AC3E}">
        <p14:creationId xmlns:p14="http://schemas.microsoft.com/office/powerpoint/2010/main" val="427373028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sz="2400" dirty="0" smtClean="0"/>
              <a:t>c) LIFO</a:t>
            </a:r>
          </a:p>
          <a:p>
            <a:endParaRPr lang="cs-CZ" sz="2400" dirty="0"/>
          </a:p>
          <a:p>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13.04.2021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graphicFrame>
        <p:nvGraphicFramePr>
          <p:cNvPr id="6" name="Tabulka 5"/>
          <p:cNvGraphicFramePr>
            <a:graphicFrameLocks noGrp="1"/>
          </p:cNvGraphicFramePr>
          <p:nvPr>
            <p:extLst>
              <p:ext uri="{D42A27DB-BD31-4B8C-83A1-F6EECF244321}">
                <p14:modId xmlns:p14="http://schemas.microsoft.com/office/powerpoint/2010/main" val="3403888723"/>
              </p:ext>
            </p:extLst>
          </p:nvPr>
        </p:nvGraphicFramePr>
        <p:xfrm>
          <a:off x="1685925" y="2047876"/>
          <a:ext cx="7905751" cy="3475032"/>
        </p:xfrm>
        <a:graphic>
          <a:graphicData uri="http://schemas.openxmlformats.org/drawingml/2006/table">
            <a:tbl>
              <a:tblPr firstRow="1" firstCol="1" lastRow="1" lastCol="1" bandRow="1" bandCol="1">
                <a:tableStyleId>{5C22544A-7EE6-4342-B048-85BDC9FD1C3A}</a:tableStyleId>
              </a:tblPr>
              <a:tblGrid>
                <a:gridCol w="1976438">
                  <a:extLst>
                    <a:ext uri="{9D8B030D-6E8A-4147-A177-3AD203B41FA5}">
                      <a16:colId xmlns:a16="http://schemas.microsoft.com/office/drawing/2014/main" val="652511195"/>
                    </a:ext>
                  </a:extLst>
                </a:gridCol>
                <a:gridCol w="2280505">
                  <a:extLst>
                    <a:ext uri="{9D8B030D-6E8A-4147-A177-3AD203B41FA5}">
                      <a16:colId xmlns:a16="http://schemas.microsoft.com/office/drawing/2014/main" val="1793834793"/>
                    </a:ext>
                  </a:extLst>
                </a:gridCol>
                <a:gridCol w="1976438">
                  <a:extLst>
                    <a:ext uri="{9D8B030D-6E8A-4147-A177-3AD203B41FA5}">
                      <a16:colId xmlns:a16="http://schemas.microsoft.com/office/drawing/2014/main" val="3374057817"/>
                    </a:ext>
                  </a:extLst>
                </a:gridCol>
                <a:gridCol w="1672370">
                  <a:extLst>
                    <a:ext uri="{9D8B030D-6E8A-4147-A177-3AD203B41FA5}">
                      <a16:colId xmlns:a16="http://schemas.microsoft.com/office/drawing/2014/main" val="3120348520"/>
                    </a:ext>
                  </a:extLst>
                </a:gridCol>
              </a:tblGrid>
              <a:tr h="315912">
                <a:tc rowSpan="2">
                  <a:txBody>
                    <a:bodyPr/>
                    <a:lstStyle/>
                    <a:p>
                      <a:pPr algn="ctr">
                        <a:spcAft>
                          <a:spcPts val="0"/>
                        </a:spcAft>
                      </a:pPr>
                      <a:r>
                        <a:rPr lang="cs-CZ" sz="1200" dirty="0" err="1" smtClean="0">
                          <a:effectLst/>
                        </a:rPr>
                        <a:t>Date</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rowSpan="2">
                  <a:txBody>
                    <a:bodyPr/>
                    <a:lstStyle/>
                    <a:p>
                      <a:pPr algn="ctr">
                        <a:spcAft>
                          <a:spcPts val="0"/>
                        </a:spcAft>
                      </a:pPr>
                      <a:r>
                        <a:rPr lang="cs-CZ" sz="1200" dirty="0" err="1" smtClean="0">
                          <a:effectLst/>
                        </a:rPr>
                        <a:t>Movement</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gridSpan="2">
                  <a:txBody>
                    <a:bodyPr/>
                    <a:lstStyle/>
                    <a:p>
                      <a:pPr algn="ctr">
                        <a:spcAft>
                          <a:spcPts val="0"/>
                        </a:spcAft>
                      </a:pP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endParaRPr lang="cs-CZ"/>
                    </a:p>
                  </a:txBody>
                  <a:tcPr/>
                </a:tc>
                <a:extLst>
                  <a:ext uri="{0D108BD9-81ED-4DB2-BD59-A6C34878D82A}">
                    <a16:rowId xmlns:a16="http://schemas.microsoft.com/office/drawing/2014/main" val="464813577"/>
                  </a:ext>
                </a:extLst>
              </a:tr>
              <a:tr h="315912">
                <a:tc vMerge="1">
                  <a:txBody>
                    <a:bodyPr/>
                    <a:lstStyle/>
                    <a:p>
                      <a:endParaRPr lang="cs-CZ"/>
                    </a:p>
                  </a:txBody>
                  <a:tcPr/>
                </a:tc>
                <a:tc vMerge="1">
                  <a:txBody>
                    <a:bodyPr/>
                    <a:lstStyle/>
                    <a:p>
                      <a:endParaRPr lang="cs-CZ"/>
                    </a:p>
                  </a:txBody>
                  <a:tcPr/>
                </a:tc>
                <a:tc>
                  <a:txBody>
                    <a:bodyPr/>
                    <a:lstStyle/>
                    <a:p>
                      <a:pPr algn="ctr">
                        <a:spcAft>
                          <a:spcPts val="0"/>
                        </a:spcAft>
                      </a:pPr>
                      <a:r>
                        <a:rPr lang="cs-CZ" sz="1200" dirty="0" err="1" smtClean="0">
                          <a:effectLst/>
                        </a:rPr>
                        <a:t>Amount</a:t>
                      </a:r>
                      <a:r>
                        <a:rPr lang="cs-CZ" sz="1200" dirty="0" smtClean="0">
                          <a:effectLst/>
                        </a:rPr>
                        <a:t> </a:t>
                      </a:r>
                      <a:r>
                        <a:rPr lang="cs-CZ" sz="1200" dirty="0">
                          <a:effectLst/>
                        </a:rPr>
                        <a:t>(kg)</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err="1" smtClean="0">
                          <a:effectLst/>
                        </a:rPr>
                        <a:t>Price</a:t>
                      </a:r>
                      <a:r>
                        <a:rPr lang="cs-CZ" sz="1200" dirty="0" smtClean="0">
                          <a:effectLst/>
                        </a:rPr>
                        <a:t>/ kg</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40309662"/>
                  </a:ext>
                </a:extLst>
              </a:tr>
              <a:tr h="315912">
                <a:tc>
                  <a:txBody>
                    <a:bodyPr/>
                    <a:lstStyle/>
                    <a:p>
                      <a:pPr algn="ctr">
                        <a:spcAft>
                          <a:spcPts val="0"/>
                        </a:spcAft>
                      </a:pPr>
                      <a:r>
                        <a:rPr lang="cs-CZ" sz="1200">
                          <a:effectLst/>
                        </a:rPr>
                        <a:t>1.1.</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a:effectLst/>
                          <a:latin typeface="Times New Roman" panose="02020603050405020304" pitchFamily="18" charset="0"/>
                          <a:ea typeface="Times New Roman" panose="02020603050405020304" pitchFamily="18" charset="0"/>
                        </a:rPr>
                        <a:t>150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150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20</a:t>
                      </a:r>
                    </a:p>
                  </a:txBody>
                  <a:tcPr marL="68580" marR="68580" marT="0" marB="0" anchor="ctr"/>
                </a:tc>
                <a:extLst>
                  <a:ext uri="{0D108BD9-81ED-4DB2-BD59-A6C34878D82A}">
                    <a16:rowId xmlns:a16="http://schemas.microsoft.com/office/drawing/2014/main" val="1158111104"/>
                  </a:ext>
                </a:extLst>
              </a:tr>
              <a:tr h="315912">
                <a:tc>
                  <a:txBody>
                    <a:bodyPr/>
                    <a:lstStyle/>
                    <a:p>
                      <a:pPr algn="ctr">
                        <a:spcAft>
                          <a:spcPts val="0"/>
                        </a:spcAft>
                      </a:pPr>
                      <a:r>
                        <a:rPr lang="cs-CZ" sz="1200" dirty="0">
                          <a:effectLst/>
                        </a:rPr>
                        <a:t>26.1.</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a:effectLst/>
                          <a:latin typeface="Times New Roman" panose="02020603050405020304" pitchFamily="18" charset="0"/>
                          <a:ea typeface="Times New Roman" panose="02020603050405020304" pitchFamily="18" charset="0"/>
                        </a:rPr>
                        <a:t>200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200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17</a:t>
                      </a:r>
                    </a:p>
                  </a:txBody>
                  <a:tcPr marL="68580" marR="68580" marT="0" marB="0" anchor="ctr"/>
                </a:tc>
                <a:extLst>
                  <a:ext uri="{0D108BD9-81ED-4DB2-BD59-A6C34878D82A}">
                    <a16:rowId xmlns:a16="http://schemas.microsoft.com/office/drawing/2014/main" val="2121072508"/>
                  </a:ext>
                </a:extLst>
              </a:tr>
              <a:tr h="315912">
                <a:tc>
                  <a:txBody>
                    <a:bodyPr/>
                    <a:lstStyle/>
                    <a:p>
                      <a:pPr algn="ctr">
                        <a:spcAft>
                          <a:spcPts val="0"/>
                        </a:spcAft>
                      </a:pPr>
                      <a:r>
                        <a:rPr lang="cs-CZ" sz="1200">
                          <a:effectLst/>
                        </a:rPr>
                        <a:t>6.2.</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a:effectLst/>
                          <a:latin typeface="Times New Roman" panose="02020603050405020304" pitchFamily="18" charset="0"/>
                          <a:ea typeface="Times New Roman" panose="02020603050405020304" pitchFamily="18" charset="0"/>
                        </a:rPr>
                        <a:t>200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200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16</a:t>
                      </a:r>
                    </a:p>
                  </a:txBody>
                  <a:tcPr marL="68580" marR="68580" marT="0" marB="0" anchor="ctr"/>
                </a:tc>
                <a:extLst>
                  <a:ext uri="{0D108BD9-81ED-4DB2-BD59-A6C34878D82A}">
                    <a16:rowId xmlns:a16="http://schemas.microsoft.com/office/drawing/2014/main" val="3634504299"/>
                  </a:ext>
                </a:extLst>
              </a:tr>
              <a:tr h="315912">
                <a:tc>
                  <a:txBody>
                    <a:bodyPr/>
                    <a:lstStyle/>
                    <a:p>
                      <a:pPr algn="ctr">
                        <a:spcAft>
                          <a:spcPts val="0"/>
                        </a:spcAft>
                      </a:pPr>
                      <a:r>
                        <a:rPr lang="cs-CZ" sz="1200">
                          <a:effectLst/>
                        </a:rPr>
                        <a:t>10.2.</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400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400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17*200+200*16 = 6600</a:t>
                      </a:r>
                    </a:p>
                  </a:txBody>
                  <a:tcPr marL="68580" marR="68580" marT="0" marB="0" anchor="ctr"/>
                </a:tc>
                <a:extLst>
                  <a:ext uri="{0D108BD9-81ED-4DB2-BD59-A6C34878D82A}">
                    <a16:rowId xmlns:a16="http://schemas.microsoft.com/office/drawing/2014/main" val="1242861423"/>
                  </a:ext>
                </a:extLst>
              </a:tr>
              <a:tr h="315912">
                <a:tc>
                  <a:txBody>
                    <a:bodyPr/>
                    <a:lstStyle/>
                    <a:p>
                      <a:pPr algn="ctr">
                        <a:spcAft>
                          <a:spcPts val="0"/>
                        </a:spcAft>
                      </a:pPr>
                      <a:r>
                        <a:rPr lang="cs-CZ" sz="1200">
                          <a:effectLst/>
                        </a:rPr>
                        <a:t>20.2.</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200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200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16</a:t>
                      </a:r>
                    </a:p>
                  </a:txBody>
                  <a:tcPr marL="68580" marR="68580" marT="0" marB="0" anchor="ctr"/>
                </a:tc>
                <a:extLst>
                  <a:ext uri="{0D108BD9-81ED-4DB2-BD59-A6C34878D82A}">
                    <a16:rowId xmlns:a16="http://schemas.microsoft.com/office/drawing/2014/main" val="2019445003"/>
                  </a:ext>
                </a:extLst>
              </a:tr>
              <a:tr h="315912">
                <a:tc>
                  <a:txBody>
                    <a:bodyPr/>
                    <a:lstStyle/>
                    <a:p>
                      <a:pPr algn="ctr">
                        <a:spcAft>
                          <a:spcPts val="0"/>
                        </a:spcAft>
                      </a:pPr>
                      <a:r>
                        <a:rPr lang="cs-CZ" sz="1200">
                          <a:effectLst/>
                        </a:rPr>
                        <a:t>25.2.</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250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250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16*200+20*50= 4200</a:t>
                      </a:r>
                    </a:p>
                  </a:txBody>
                  <a:tcPr marL="68580" marR="68580" marT="0" marB="0" anchor="ctr"/>
                </a:tc>
                <a:extLst>
                  <a:ext uri="{0D108BD9-81ED-4DB2-BD59-A6C34878D82A}">
                    <a16:rowId xmlns:a16="http://schemas.microsoft.com/office/drawing/2014/main" val="3918032926"/>
                  </a:ext>
                </a:extLst>
              </a:tr>
              <a:tr h="315912">
                <a:tc>
                  <a:txBody>
                    <a:bodyPr/>
                    <a:lstStyle/>
                    <a:p>
                      <a:pPr algn="ctr">
                        <a:spcAft>
                          <a:spcPts val="0"/>
                        </a:spcAft>
                      </a:pPr>
                      <a:r>
                        <a:rPr lang="cs-CZ" sz="1200">
                          <a:effectLst/>
                        </a:rPr>
                        <a:t>15.3.</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120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120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15</a:t>
                      </a:r>
                    </a:p>
                  </a:txBody>
                  <a:tcPr marL="68580" marR="68580" marT="0" marB="0" anchor="ctr"/>
                </a:tc>
                <a:extLst>
                  <a:ext uri="{0D108BD9-81ED-4DB2-BD59-A6C34878D82A}">
                    <a16:rowId xmlns:a16="http://schemas.microsoft.com/office/drawing/2014/main" val="3526947201"/>
                  </a:ext>
                </a:extLst>
              </a:tr>
              <a:tr h="315912">
                <a:tc>
                  <a:txBody>
                    <a:bodyPr/>
                    <a:lstStyle/>
                    <a:p>
                      <a:pPr algn="ctr">
                        <a:spcAft>
                          <a:spcPts val="0"/>
                        </a:spcAft>
                      </a:pPr>
                      <a:r>
                        <a:rPr lang="cs-CZ" sz="1200">
                          <a:effectLst/>
                        </a:rPr>
                        <a:t>20.3.</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400</a:t>
                      </a:r>
                    </a:p>
                  </a:txBody>
                  <a:tcPr marL="68580" marR="68580" marT="0" marB="0" anchor="ctr"/>
                </a:tc>
                <a:tc>
                  <a:txBody>
                    <a:bodyPr/>
                    <a:lstStyle/>
                    <a:p>
                      <a:pPr algn="ctr">
                        <a:spcAft>
                          <a:spcPts val="0"/>
                        </a:spcAft>
                      </a:pPr>
                      <a:r>
                        <a:rPr lang="cs-CZ" sz="1200">
                          <a:effectLst/>
                          <a:latin typeface="Times New Roman" panose="02020603050405020304" pitchFamily="18" charset="0"/>
                          <a:ea typeface="Times New Roman" panose="02020603050405020304" pitchFamily="18" charset="0"/>
                        </a:rPr>
                        <a:t>400</a:t>
                      </a:r>
                    </a:p>
                  </a:txBody>
                  <a:tcPr marL="68580" marR="68580" marT="0" marB="0" anchor="ctr"/>
                </a:tc>
                <a:tc>
                  <a:txBody>
                    <a:bodyPr/>
                    <a:lstStyle/>
                    <a:p>
                      <a:pPr algn="ctr">
                        <a:spcAft>
                          <a:spcPts val="0"/>
                        </a:spcAft>
                      </a:pPr>
                      <a:r>
                        <a:rPr lang="cs-CZ" sz="1200" dirty="0">
                          <a:effectLst/>
                          <a:latin typeface="Times New Roman" panose="02020603050405020304" pitchFamily="18" charset="0"/>
                          <a:ea typeface="Times New Roman" panose="02020603050405020304" pitchFamily="18" charset="0"/>
                        </a:rPr>
                        <a:t>17</a:t>
                      </a:r>
                    </a:p>
                  </a:txBody>
                  <a:tcPr marL="68580" marR="68580" marT="0" marB="0" anchor="ctr"/>
                </a:tc>
                <a:extLst>
                  <a:ext uri="{0D108BD9-81ED-4DB2-BD59-A6C34878D82A}">
                    <a16:rowId xmlns:a16="http://schemas.microsoft.com/office/drawing/2014/main" val="3811776096"/>
                  </a:ext>
                </a:extLst>
              </a:tr>
              <a:tr h="315912">
                <a:tc>
                  <a:txBody>
                    <a:bodyPr/>
                    <a:lstStyle/>
                    <a:p>
                      <a:pPr algn="ctr">
                        <a:spcAft>
                          <a:spcPts val="0"/>
                        </a:spcAft>
                      </a:pPr>
                      <a:r>
                        <a:rPr lang="cs-CZ" sz="1200" dirty="0">
                          <a:effectLst/>
                        </a:rPr>
                        <a:t>31.3.</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err="1" smtClean="0">
                          <a:effectLst/>
                        </a:rPr>
                        <a:t>Final</a:t>
                      </a:r>
                      <a:r>
                        <a:rPr lang="cs-CZ" sz="1200" dirty="0" smtClean="0">
                          <a:effectLst/>
                        </a:rPr>
                        <a:t> </a:t>
                      </a:r>
                      <a:r>
                        <a:rPr lang="cs-CZ" sz="1200" dirty="0" err="1" smtClean="0">
                          <a:effectLst/>
                        </a:rPr>
                        <a:t>number</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a:effectLst/>
                        </a:rPr>
                        <a:t> </a:t>
                      </a:r>
                      <a:endParaRPr lang="cs-CZ"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cs-CZ" sz="1200" dirty="0">
                          <a:effectLst/>
                        </a:rPr>
                        <a:t> </a:t>
                      </a:r>
                      <a:endParaRPr lang="cs-CZ" sz="12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686828271"/>
                  </a:ext>
                </a:extLst>
              </a:tr>
            </a:tbl>
          </a:graphicData>
        </a:graphic>
      </p:graphicFrame>
    </p:spTree>
    <p:extLst>
      <p:ext uri="{BB962C8B-B14F-4D97-AF65-F5344CB8AC3E}">
        <p14:creationId xmlns:p14="http://schemas.microsoft.com/office/powerpoint/2010/main" val="268439875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68313" y="1244682"/>
            <a:ext cx="9623425" cy="5567281"/>
          </a:xfrm>
        </p:spPr>
        <p:txBody>
          <a:bodyPr/>
          <a:lstStyle/>
          <a:p>
            <a:pPr marL="0" indent="0">
              <a:buNone/>
            </a:pPr>
            <a:r>
              <a:rPr lang="en-US" sz="2400" dirty="0" smtClean="0"/>
              <a:t>2</a:t>
            </a:r>
            <a:r>
              <a:rPr lang="en-US" sz="2400" dirty="0"/>
              <a:t>) The company needs 18,000 pieces of components per year for production. The fixed cost per order is CZK 1,000, the cost of storing one piece per year is CZK 1. Determine the optimal order amount</a:t>
            </a:r>
            <a:r>
              <a:rPr lang="en-US" sz="2400" dirty="0" smtClean="0"/>
              <a:t>.</a:t>
            </a:r>
            <a:endParaRPr lang="cs-CZ" sz="2400" dirty="0" smtClean="0"/>
          </a:p>
          <a:p>
            <a:pPr marL="0" indent="0">
              <a:buNone/>
            </a:pPr>
            <a:endParaRPr lang="cs-CZ" sz="2400" dirty="0"/>
          </a:p>
          <a:p>
            <a:pPr marL="0" indent="0">
              <a:buNone/>
            </a:pPr>
            <a:endParaRPr lang="cs-CZ" sz="2400" dirty="0" smtClean="0"/>
          </a:p>
          <a:p>
            <a:pPr marL="0" indent="0">
              <a:buNone/>
            </a:pPr>
            <a:endParaRPr lang="cs-CZ" sz="2400" dirty="0"/>
          </a:p>
          <a:p>
            <a:pPr marL="0" indent="0">
              <a:buNone/>
            </a:pPr>
            <a:endParaRPr lang="cs-CZ" sz="2400" dirty="0" smtClean="0"/>
          </a:p>
          <a:p>
            <a:pPr marL="0" indent="0">
              <a:buNone/>
            </a:pPr>
            <a:endParaRPr lang="cs-CZ" sz="2400" dirty="0" smtClean="0"/>
          </a:p>
          <a:p>
            <a:pPr marL="0" indent="0">
              <a:buNone/>
            </a:pPr>
            <a:r>
              <a:rPr lang="en-US" sz="2400" dirty="0" smtClean="0"/>
              <a:t>The </a:t>
            </a:r>
            <a:r>
              <a:rPr lang="en-US" sz="2400" dirty="0"/>
              <a:t>company should order </a:t>
            </a:r>
            <a:r>
              <a:rPr lang="en-US" sz="2400" dirty="0" smtClean="0"/>
              <a:t>6000 p</a:t>
            </a:r>
            <a:r>
              <a:rPr lang="cs-CZ" sz="2400" dirty="0" err="1" smtClean="0"/>
              <a:t>ieces</a:t>
            </a:r>
            <a:r>
              <a:rPr lang="en-US" sz="2400" dirty="0" smtClean="0"/>
              <a:t> </a:t>
            </a:r>
            <a:r>
              <a:rPr lang="en-US" sz="2400" dirty="0"/>
              <a:t>(worth CZK </a:t>
            </a:r>
            <a:r>
              <a:rPr lang="en-US" sz="2400" dirty="0" smtClean="0"/>
              <a:t>6000</a:t>
            </a:r>
            <a:r>
              <a:rPr lang="en-US" sz="2400" dirty="0"/>
              <a:t>) once every 4 </a:t>
            </a:r>
            <a:r>
              <a:rPr lang="en-US" sz="2400" dirty="0" smtClean="0"/>
              <a:t>months</a:t>
            </a:r>
            <a:r>
              <a:rPr lang="cs-CZ" sz="2400" dirty="0"/>
              <a:t>.</a:t>
            </a:r>
            <a:endParaRPr lang="cs-CZ" sz="2400" dirty="0" smtClean="0"/>
          </a:p>
          <a:p>
            <a:endParaRPr lang="cs-CZ" dirty="0" smtClean="0">
              <a:latin typeface="Times New Roman" panose="02020603050405020304" pitchFamily="18" charset="0"/>
              <a:ea typeface="Times New Roman" panose="02020603050405020304" pitchFamily="18" charset="0"/>
            </a:endParaRPr>
          </a:p>
          <a:p>
            <a:endParaRPr lang="cs-CZ" dirty="0">
              <a:latin typeface="Times New Roman" panose="02020603050405020304" pitchFamily="18" charset="0"/>
              <a:ea typeface="Times New Roman" panose="02020603050405020304" pitchFamily="18" charset="0"/>
            </a:endParaRPr>
          </a:p>
          <a:p>
            <a:endParaRPr lang="cs-CZ" dirty="0">
              <a:latin typeface="Times New Roman" panose="02020603050405020304" pitchFamily="18" charset="0"/>
              <a:ea typeface="Times New Roman" panose="02020603050405020304" pitchFamily="18" charset="0"/>
            </a:endParaRPr>
          </a:p>
          <a:p>
            <a:endParaRPr lang="cs-CZ" dirty="0">
              <a:latin typeface="Times New Roman" panose="02020603050405020304" pitchFamily="18" charset="0"/>
              <a:ea typeface="Times New Roman" panose="02020603050405020304" pitchFamily="18" charset="0"/>
            </a:endParaRPr>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13.04.2021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pic>
        <p:nvPicPr>
          <p:cNvPr id="6" name="Obrázek 5"/>
          <p:cNvPicPr>
            <a:picLocks noChangeAspect="1"/>
          </p:cNvPicPr>
          <p:nvPr/>
        </p:nvPicPr>
        <p:blipFill>
          <a:blip r:embed="rId2"/>
          <a:stretch>
            <a:fillRect/>
          </a:stretch>
        </p:blipFill>
        <p:spPr>
          <a:xfrm>
            <a:off x="780082" y="2905126"/>
            <a:ext cx="9874280" cy="1628774"/>
          </a:xfrm>
          <a:prstGeom prst="rect">
            <a:avLst/>
          </a:prstGeom>
        </p:spPr>
      </p:pic>
    </p:spTree>
    <p:extLst>
      <p:ext uri="{BB962C8B-B14F-4D97-AF65-F5344CB8AC3E}">
        <p14:creationId xmlns:p14="http://schemas.microsoft.com/office/powerpoint/2010/main" val="86947867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sz="2400" dirty="0" smtClean="0"/>
              <a:t>3) </a:t>
            </a:r>
            <a:r>
              <a:rPr lang="en-US" sz="2400" dirty="0" smtClean="0"/>
              <a:t>You </a:t>
            </a:r>
            <a:r>
              <a:rPr lang="en-US" sz="2400" dirty="0"/>
              <a:t>need CZK </a:t>
            </a:r>
            <a:r>
              <a:rPr lang="en-US" sz="2400" dirty="0" smtClean="0"/>
              <a:t>100,000</a:t>
            </a:r>
            <a:r>
              <a:rPr lang="cs-CZ" sz="2400" dirty="0" smtClean="0"/>
              <a:t> per </a:t>
            </a:r>
            <a:r>
              <a:rPr lang="en-US" sz="2400" dirty="0" smtClean="0"/>
              <a:t> </a:t>
            </a:r>
            <a:r>
              <a:rPr lang="en-US" sz="2400" dirty="0"/>
              <a:t>a </a:t>
            </a:r>
            <a:r>
              <a:rPr lang="en-US" sz="2400" dirty="0" err="1"/>
              <a:t>year.One</a:t>
            </a:r>
            <a:r>
              <a:rPr lang="en-US" sz="2400" dirty="0"/>
              <a:t> cash withdrawal costs CZK 25 and the funds on the account bear interest at 4% </a:t>
            </a:r>
            <a:r>
              <a:rPr lang="en-US" sz="2400" dirty="0" err="1"/>
              <a:t>p.a.How</a:t>
            </a:r>
            <a:r>
              <a:rPr lang="en-US" sz="2400" dirty="0"/>
              <a:t> much and how often do </a:t>
            </a:r>
            <a:r>
              <a:rPr lang="en-US" sz="2400" dirty="0" smtClean="0"/>
              <a:t>you </a:t>
            </a:r>
            <a:r>
              <a:rPr lang="en-US" sz="2400" dirty="0"/>
              <a:t>have to withdraw money</a:t>
            </a:r>
            <a:r>
              <a:rPr lang="en-US" sz="2400" dirty="0" smtClean="0"/>
              <a:t>?</a:t>
            </a:r>
            <a:endParaRPr lang="cs-CZ" sz="2400" dirty="0" smtClean="0"/>
          </a:p>
          <a:p>
            <a:pPr marL="0" indent="0">
              <a:buNone/>
            </a:pPr>
            <a:endParaRPr lang="cs-CZ" sz="2400" dirty="0"/>
          </a:p>
          <a:p>
            <a:pPr marL="0" indent="0">
              <a:buNone/>
            </a:pPr>
            <a:endParaRPr lang="cs-CZ" sz="2400" dirty="0" smtClean="0"/>
          </a:p>
          <a:p>
            <a:pPr marL="0" indent="0">
              <a:buNone/>
            </a:pPr>
            <a:endParaRPr lang="cs-CZ" sz="2400" dirty="0"/>
          </a:p>
          <a:p>
            <a:pPr marL="0" indent="0">
              <a:buNone/>
            </a:pPr>
            <a:endParaRPr lang="cs-CZ" sz="2400" dirty="0" smtClean="0"/>
          </a:p>
          <a:p>
            <a:pPr marL="0" indent="0">
              <a:buNone/>
            </a:pPr>
            <a:r>
              <a:rPr lang="en-US" sz="2400" dirty="0" smtClean="0"/>
              <a:t>The </a:t>
            </a:r>
            <a:r>
              <a:rPr lang="en-US" sz="2400" dirty="0"/>
              <a:t>optimal withdrawal </a:t>
            </a:r>
            <a:r>
              <a:rPr lang="cs-CZ" sz="2400" dirty="0" err="1" smtClean="0"/>
              <a:t>is</a:t>
            </a:r>
            <a:r>
              <a:rPr lang="cs-CZ" sz="2400" dirty="0" smtClean="0"/>
              <a:t>: 11180 CZK</a:t>
            </a:r>
          </a:p>
          <a:p>
            <a:pPr marL="0" indent="0">
              <a:buNone/>
            </a:pPr>
            <a:r>
              <a:rPr lang="cs-CZ" sz="2400" dirty="0" smtClean="0"/>
              <a:t>C</a:t>
            </a:r>
            <a:r>
              <a:rPr lang="en-US" sz="2400" dirty="0" err="1" smtClean="0"/>
              <a:t>ost</a:t>
            </a:r>
            <a:r>
              <a:rPr lang="en-US" sz="2400" dirty="0" smtClean="0"/>
              <a:t> </a:t>
            </a:r>
            <a:r>
              <a:rPr lang="en-US" sz="2400" dirty="0"/>
              <a:t>of withdrawal </a:t>
            </a:r>
            <a:r>
              <a:rPr lang="cs-CZ" sz="2400" dirty="0" err="1"/>
              <a:t>is</a:t>
            </a:r>
            <a:r>
              <a:rPr lang="cs-CZ" sz="2400" dirty="0"/>
              <a:t> </a:t>
            </a:r>
            <a:r>
              <a:rPr lang="cs-CZ" sz="2400" dirty="0" smtClean="0"/>
              <a:t>: 224 CZK</a:t>
            </a:r>
          </a:p>
          <a:p>
            <a:pPr marL="0" indent="0">
              <a:buNone/>
            </a:pPr>
            <a:r>
              <a:rPr lang="cs-CZ" sz="2400" dirty="0" smtClean="0"/>
              <a:t>L</a:t>
            </a:r>
            <a:r>
              <a:rPr lang="en-US" sz="2400" dirty="0" err="1" smtClean="0"/>
              <a:t>ost</a:t>
            </a:r>
            <a:r>
              <a:rPr lang="en-US" sz="2400" dirty="0" smtClean="0"/>
              <a:t> </a:t>
            </a:r>
            <a:r>
              <a:rPr lang="en-US" sz="2400" dirty="0"/>
              <a:t>interest </a:t>
            </a:r>
            <a:r>
              <a:rPr lang="en-US" sz="2400" dirty="0" smtClean="0"/>
              <a:t>is</a:t>
            </a:r>
            <a:r>
              <a:rPr lang="cs-CZ" sz="2400" dirty="0" smtClean="0"/>
              <a:t>: 224 CZK</a:t>
            </a:r>
          </a:p>
          <a:p>
            <a:pPr marL="0" indent="0">
              <a:buNone/>
            </a:pPr>
            <a:r>
              <a:rPr lang="en-US" sz="2400" dirty="0" smtClean="0"/>
              <a:t>Number </a:t>
            </a:r>
            <a:r>
              <a:rPr lang="en-US" sz="2400" dirty="0"/>
              <a:t>of withdrawal </a:t>
            </a:r>
            <a:r>
              <a:rPr lang="cs-CZ" sz="2400" dirty="0" err="1"/>
              <a:t>is</a:t>
            </a:r>
            <a:r>
              <a:rPr lang="cs-CZ" sz="2400" dirty="0" smtClean="0"/>
              <a:t>: 8,94 </a:t>
            </a:r>
            <a:r>
              <a:rPr lang="en-US" sz="2400" dirty="0" smtClean="0"/>
              <a:t> </a:t>
            </a:r>
            <a:r>
              <a:rPr lang="en-US" sz="2400" dirty="0" err="1"/>
              <a:t>ie</a:t>
            </a:r>
            <a:r>
              <a:rPr lang="en-US" sz="2400" dirty="0"/>
              <a:t> 1 withdrawal</a:t>
            </a:r>
            <a:r>
              <a:rPr lang="en-US" sz="2400" dirty="0" smtClean="0"/>
              <a:t> </a:t>
            </a:r>
            <a:r>
              <a:rPr lang="en-US" sz="2400" dirty="0"/>
              <a:t>in </a:t>
            </a:r>
            <a:r>
              <a:rPr lang="cs-CZ" sz="2400" dirty="0" smtClean="0"/>
              <a:t>40</a:t>
            </a:r>
            <a:r>
              <a:rPr lang="en-US" sz="2400" dirty="0" smtClean="0"/>
              <a:t> </a:t>
            </a:r>
            <a:r>
              <a:rPr lang="en-US" sz="2400" dirty="0"/>
              <a:t>days</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13.04.2021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pic>
        <p:nvPicPr>
          <p:cNvPr id="6" name="Obrázek 5"/>
          <p:cNvPicPr>
            <a:picLocks noChangeAspect="1"/>
          </p:cNvPicPr>
          <p:nvPr/>
        </p:nvPicPr>
        <p:blipFill>
          <a:blip r:embed="rId2"/>
          <a:stretch>
            <a:fillRect/>
          </a:stretch>
        </p:blipFill>
        <p:spPr>
          <a:xfrm>
            <a:off x="2278295" y="3028950"/>
            <a:ext cx="7880118" cy="1487011"/>
          </a:xfrm>
          <a:prstGeom prst="rect">
            <a:avLst/>
          </a:prstGeom>
        </p:spPr>
      </p:pic>
    </p:spTree>
    <p:extLst>
      <p:ext uri="{BB962C8B-B14F-4D97-AF65-F5344CB8AC3E}">
        <p14:creationId xmlns:p14="http://schemas.microsoft.com/office/powerpoint/2010/main" val="174806275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a:t>4) The shop owner wants to set the ideal way of managing funds. </a:t>
            </a:r>
            <a:endParaRPr lang="cs-CZ" sz="2400" dirty="0" smtClean="0"/>
          </a:p>
          <a:p>
            <a:pPr marL="0" indent="0">
              <a:buNone/>
            </a:pPr>
            <a:r>
              <a:rPr lang="en-US" sz="2400" dirty="0" smtClean="0"/>
              <a:t>Cash </a:t>
            </a:r>
            <a:r>
              <a:rPr lang="cs-CZ" sz="2400" dirty="0" err="1" smtClean="0"/>
              <a:t>cannot</a:t>
            </a:r>
            <a:r>
              <a:rPr lang="cs-CZ" sz="2400" dirty="0" smtClean="0"/>
              <a:t> </a:t>
            </a:r>
            <a:r>
              <a:rPr lang="en-US" sz="2400" dirty="0" smtClean="0"/>
              <a:t>fall </a:t>
            </a:r>
            <a:r>
              <a:rPr lang="en-US" sz="2400" dirty="0"/>
              <a:t>below USD 10,000 (in order to maintain liquidity</a:t>
            </a:r>
            <a:r>
              <a:rPr lang="en-US" sz="2400" dirty="0" smtClean="0"/>
              <a:t>),</a:t>
            </a:r>
            <a:endParaRPr lang="cs-CZ" sz="2400" dirty="0" smtClean="0"/>
          </a:p>
          <a:p>
            <a:pPr marL="0" indent="0">
              <a:buNone/>
            </a:pPr>
            <a:r>
              <a:rPr lang="en-US" sz="2400" dirty="0" smtClean="0"/>
              <a:t>Cash </a:t>
            </a:r>
            <a:r>
              <a:rPr lang="en-US" sz="2400" dirty="0"/>
              <a:t>flows fluctuate +/- USD 2,500 </a:t>
            </a:r>
            <a:r>
              <a:rPr lang="en-US" sz="2400" dirty="0" smtClean="0"/>
              <a:t>per day</a:t>
            </a:r>
            <a:r>
              <a:rPr lang="cs-CZ" sz="2400" dirty="0" smtClean="0"/>
              <a:t>.</a:t>
            </a:r>
          </a:p>
          <a:p>
            <a:pPr marL="0" indent="0">
              <a:buNone/>
            </a:pPr>
            <a:r>
              <a:rPr lang="en-US" sz="2400" dirty="0" smtClean="0"/>
              <a:t>Transaction </a:t>
            </a:r>
            <a:r>
              <a:rPr lang="en-US" sz="2400" dirty="0"/>
              <a:t>costs for the purchase of shares are $ 20 per </a:t>
            </a:r>
            <a:r>
              <a:rPr lang="en-US" sz="2400" dirty="0" smtClean="0"/>
              <a:t>trade</a:t>
            </a:r>
            <a:r>
              <a:rPr lang="cs-CZ" sz="2400" dirty="0" smtClean="0"/>
              <a:t>.</a:t>
            </a:r>
          </a:p>
          <a:p>
            <a:pPr marL="0" indent="0">
              <a:buNone/>
            </a:pPr>
            <a:r>
              <a:rPr lang="en-US" sz="2400" dirty="0" smtClean="0"/>
              <a:t>The </a:t>
            </a:r>
            <a:r>
              <a:rPr lang="en-US" sz="2400" dirty="0"/>
              <a:t>average annual return on securities is 9</a:t>
            </a:r>
            <a:r>
              <a:rPr lang="en-US" sz="2400" dirty="0" smtClean="0"/>
              <a:t>%.</a:t>
            </a:r>
            <a:endParaRPr lang="cs-CZ" sz="2400" dirty="0" smtClean="0"/>
          </a:p>
          <a:p>
            <a:pPr marL="0" indent="0">
              <a:buNone/>
            </a:pPr>
            <a:r>
              <a:rPr lang="en-US" sz="2400" dirty="0" smtClean="0"/>
              <a:t>Specify </a:t>
            </a:r>
            <a:r>
              <a:rPr lang="en-US" sz="2400" dirty="0"/>
              <a:t>the return point and the upper limit.</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13.04.2021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31367328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110</TotalTime>
  <Words>613</Words>
  <Application>Microsoft Office PowerPoint</Application>
  <PresentationFormat>Vlastní</PresentationFormat>
  <Paragraphs>224</Paragraphs>
  <Slides>11</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11</vt:i4>
      </vt:variant>
    </vt:vector>
  </HeadingPairs>
  <TitlesOfParts>
    <vt:vector size="16" baseType="lpstr">
      <vt:lpstr>Arial</vt:lpstr>
      <vt:lpstr>Calibri</vt:lpstr>
      <vt:lpstr>Clara Sans</vt:lpstr>
      <vt:lpstr>Times New Roman</vt:lpstr>
      <vt:lpstr>JU_OPVVV</vt:lpstr>
      <vt:lpstr>Current Assets Management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Kopta Daniel Ing. Ph.D.</cp:lastModifiedBy>
  <cp:revision>13</cp:revision>
  <dcterms:created xsi:type="dcterms:W3CDTF">2017-07-17T18:52:59Z</dcterms:created>
  <dcterms:modified xsi:type="dcterms:W3CDTF">2021-04-13T16:42:36Z</dcterms:modified>
</cp:coreProperties>
</file>